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2" r:id="rId3"/>
    <p:sldId id="260" r:id="rId4"/>
    <p:sldId id="261" r:id="rId5"/>
    <p:sldId id="256" r:id="rId6"/>
    <p:sldId id="257" r:id="rId7"/>
    <p:sldId id="258" r:id="rId8"/>
    <p:sldId id="263" r:id="rId9"/>
    <p:sldId id="264" r:id="rId10"/>
    <p:sldId id="29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4388E75-EB99-416F-A80D-7014AC55276D}"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9A1815-99A1-49DF-A3B5-0BDEC5C296FA}" type="slidenum">
              <a:rPr lang="tr-TR" smtClean="0"/>
              <a:t>‹#›</a:t>
            </a:fld>
            <a:endParaRPr lang="tr-TR"/>
          </a:p>
        </p:txBody>
      </p:sp>
    </p:spTree>
    <p:extLst>
      <p:ext uri="{BB962C8B-B14F-4D97-AF65-F5344CB8AC3E}">
        <p14:creationId xmlns:p14="http://schemas.microsoft.com/office/powerpoint/2010/main" val="3595465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388E75-EB99-416F-A80D-7014AC55276D}"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9A1815-99A1-49DF-A3B5-0BDEC5C296FA}" type="slidenum">
              <a:rPr lang="tr-TR" smtClean="0"/>
              <a:t>‹#›</a:t>
            </a:fld>
            <a:endParaRPr lang="tr-TR"/>
          </a:p>
        </p:txBody>
      </p:sp>
    </p:spTree>
    <p:extLst>
      <p:ext uri="{BB962C8B-B14F-4D97-AF65-F5344CB8AC3E}">
        <p14:creationId xmlns:p14="http://schemas.microsoft.com/office/powerpoint/2010/main" val="1756821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388E75-EB99-416F-A80D-7014AC55276D}"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9A1815-99A1-49DF-A3B5-0BDEC5C296FA}" type="slidenum">
              <a:rPr lang="tr-TR" smtClean="0"/>
              <a:t>‹#›</a:t>
            </a:fld>
            <a:endParaRPr lang="tr-TR"/>
          </a:p>
        </p:txBody>
      </p:sp>
    </p:spTree>
    <p:extLst>
      <p:ext uri="{BB962C8B-B14F-4D97-AF65-F5344CB8AC3E}">
        <p14:creationId xmlns:p14="http://schemas.microsoft.com/office/powerpoint/2010/main" val="3326153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388E75-EB99-416F-A80D-7014AC55276D}"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9A1815-99A1-49DF-A3B5-0BDEC5C296FA}" type="slidenum">
              <a:rPr lang="tr-TR" smtClean="0"/>
              <a:t>‹#›</a:t>
            </a:fld>
            <a:endParaRPr lang="tr-TR"/>
          </a:p>
        </p:txBody>
      </p:sp>
    </p:spTree>
    <p:extLst>
      <p:ext uri="{BB962C8B-B14F-4D97-AF65-F5344CB8AC3E}">
        <p14:creationId xmlns:p14="http://schemas.microsoft.com/office/powerpoint/2010/main" val="543879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4388E75-EB99-416F-A80D-7014AC55276D}"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9A1815-99A1-49DF-A3B5-0BDEC5C296FA}" type="slidenum">
              <a:rPr lang="tr-TR" smtClean="0"/>
              <a:t>‹#›</a:t>
            </a:fld>
            <a:endParaRPr lang="tr-TR"/>
          </a:p>
        </p:txBody>
      </p:sp>
    </p:spTree>
    <p:extLst>
      <p:ext uri="{BB962C8B-B14F-4D97-AF65-F5344CB8AC3E}">
        <p14:creationId xmlns:p14="http://schemas.microsoft.com/office/powerpoint/2010/main" val="2276325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4388E75-EB99-416F-A80D-7014AC55276D}"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9A1815-99A1-49DF-A3B5-0BDEC5C296FA}" type="slidenum">
              <a:rPr lang="tr-TR" smtClean="0"/>
              <a:t>‹#›</a:t>
            </a:fld>
            <a:endParaRPr lang="tr-TR"/>
          </a:p>
        </p:txBody>
      </p:sp>
    </p:spTree>
    <p:extLst>
      <p:ext uri="{BB962C8B-B14F-4D97-AF65-F5344CB8AC3E}">
        <p14:creationId xmlns:p14="http://schemas.microsoft.com/office/powerpoint/2010/main" val="887528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4388E75-EB99-416F-A80D-7014AC55276D}" type="datetimeFigureOut">
              <a:rPr lang="tr-TR" smtClean="0"/>
              <a:t>17.09.2019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F9A1815-99A1-49DF-A3B5-0BDEC5C296FA}" type="slidenum">
              <a:rPr lang="tr-TR" smtClean="0"/>
              <a:t>‹#›</a:t>
            </a:fld>
            <a:endParaRPr lang="tr-TR"/>
          </a:p>
        </p:txBody>
      </p:sp>
    </p:spTree>
    <p:extLst>
      <p:ext uri="{BB962C8B-B14F-4D97-AF65-F5344CB8AC3E}">
        <p14:creationId xmlns:p14="http://schemas.microsoft.com/office/powerpoint/2010/main" val="1970905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4388E75-EB99-416F-A80D-7014AC55276D}" type="datetimeFigureOut">
              <a:rPr lang="tr-TR" smtClean="0"/>
              <a:t>17.09.2019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F9A1815-99A1-49DF-A3B5-0BDEC5C296FA}" type="slidenum">
              <a:rPr lang="tr-TR" smtClean="0"/>
              <a:t>‹#›</a:t>
            </a:fld>
            <a:endParaRPr lang="tr-TR"/>
          </a:p>
        </p:txBody>
      </p:sp>
    </p:spTree>
    <p:extLst>
      <p:ext uri="{BB962C8B-B14F-4D97-AF65-F5344CB8AC3E}">
        <p14:creationId xmlns:p14="http://schemas.microsoft.com/office/powerpoint/2010/main" val="850718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4388E75-EB99-416F-A80D-7014AC55276D}" type="datetimeFigureOut">
              <a:rPr lang="tr-TR" smtClean="0"/>
              <a:t>17.09.2019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F9A1815-99A1-49DF-A3B5-0BDEC5C296FA}" type="slidenum">
              <a:rPr lang="tr-TR" smtClean="0"/>
              <a:t>‹#›</a:t>
            </a:fld>
            <a:endParaRPr lang="tr-TR"/>
          </a:p>
        </p:txBody>
      </p:sp>
    </p:spTree>
    <p:extLst>
      <p:ext uri="{BB962C8B-B14F-4D97-AF65-F5344CB8AC3E}">
        <p14:creationId xmlns:p14="http://schemas.microsoft.com/office/powerpoint/2010/main" val="3955904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4388E75-EB99-416F-A80D-7014AC55276D}"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9A1815-99A1-49DF-A3B5-0BDEC5C296FA}" type="slidenum">
              <a:rPr lang="tr-TR" smtClean="0"/>
              <a:t>‹#›</a:t>
            </a:fld>
            <a:endParaRPr lang="tr-TR"/>
          </a:p>
        </p:txBody>
      </p:sp>
    </p:spTree>
    <p:extLst>
      <p:ext uri="{BB962C8B-B14F-4D97-AF65-F5344CB8AC3E}">
        <p14:creationId xmlns:p14="http://schemas.microsoft.com/office/powerpoint/2010/main" val="4206555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4388E75-EB99-416F-A80D-7014AC55276D}"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9A1815-99A1-49DF-A3B5-0BDEC5C296FA}" type="slidenum">
              <a:rPr lang="tr-TR" smtClean="0"/>
              <a:t>‹#›</a:t>
            </a:fld>
            <a:endParaRPr lang="tr-TR"/>
          </a:p>
        </p:txBody>
      </p:sp>
    </p:spTree>
    <p:extLst>
      <p:ext uri="{BB962C8B-B14F-4D97-AF65-F5344CB8AC3E}">
        <p14:creationId xmlns:p14="http://schemas.microsoft.com/office/powerpoint/2010/main" val="1258252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388E75-EB99-416F-A80D-7014AC55276D}" type="datetimeFigureOut">
              <a:rPr lang="tr-TR" smtClean="0"/>
              <a:t>17.09.2019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9A1815-99A1-49DF-A3B5-0BDEC5C296FA}" type="slidenum">
              <a:rPr lang="tr-TR" smtClean="0"/>
              <a:t>‹#›</a:t>
            </a:fld>
            <a:endParaRPr lang="tr-TR"/>
          </a:p>
        </p:txBody>
      </p:sp>
    </p:spTree>
    <p:extLst>
      <p:ext uri="{BB962C8B-B14F-4D97-AF65-F5344CB8AC3E}">
        <p14:creationId xmlns:p14="http://schemas.microsoft.com/office/powerpoint/2010/main" val="3397005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ikdörtgen 1"/>
          <p:cNvSpPr/>
          <p:nvPr/>
        </p:nvSpPr>
        <p:spPr>
          <a:xfrm>
            <a:off x="325925" y="58847"/>
            <a:ext cx="11497901" cy="6093976"/>
          </a:xfrm>
          <a:prstGeom prst="rect">
            <a:avLst/>
          </a:prstGeom>
        </p:spPr>
        <p:txBody>
          <a:bodyPr wrap="square">
            <a:spAutoFit/>
          </a:bodyPr>
          <a:lstStyle/>
          <a:p>
            <a:pPr marL="442913" indent="-442913" algn="just">
              <a:lnSpc>
                <a:spcPct val="150000"/>
              </a:lnSpc>
            </a:pPr>
            <a:r>
              <a:rPr lang="tr-TR" sz="2000" b="1" dirty="0" smtClean="0">
                <a:solidFill>
                  <a:srgbClr val="FF0000"/>
                </a:solidFill>
                <a:latin typeface="Arial" panose="020B0604020202020204" pitchFamily="34" charset="0"/>
                <a:cs typeface="Arial" panose="020B0604020202020204" pitchFamily="34" charset="0"/>
              </a:rPr>
              <a:t>5. PRESOLAR TANELERİ: YILDIZLARARASI UZAYDA YILDIZ NÜKLEOSENTEZ VE  SÜREÇLERİN BİR KAYDI</a:t>
            </a:r>
          </a:p>
          <a:p>
            <a:pPr algn="just">
              <a:lnSpc>
                <a:spcPct val="150000"/>
              </a:lnSpc>
            </a:pPr>
            <a:r>
              <a:rPr lang="tr-TR" sz="2000" dirty="0" smtClean="0">
                <a:latin typeface="Arial" panose="020B0604020202020204" pitchFamily="34" charset="0"/>
                <a:cs typeface="Arial" panose="020B0604020202020204" pitchFamily="34" charset="0"/>
              </a:rPr>
              <a:t>Bir dizi ideal koşullar altında, büyük patlama tamamen proton, hidrojen atomları, helyum atomları, fotonlar ve madde ve enerjinin diğer parçacıklarının uzayda eşit olarak dağıldığı, tamamen homojen bir evren yaratmış olabilir. Parçacıklar büyük patlama meydana geldikten kısa bir süre sonra, daha büyük veya daha az bir ölçüde toplanmaya başladı. Çok uzun bir süre boyunca, bu </a:t>
            </a:r>
            <a:r>
              <a:rPr lang="tr-TR" sz="2000" b="1" dirty="0" smtClean="0">
                <a:latin typeface="Arial" panose="020B0604020202020204" pitchFamily="34" charset="0"/>
                <a:cs typeface="Arial" panose="020B0604020202020204" pitchFamily="34" charset="0"/>
              </a:rPr>
              <a:t>“topaklanma etkisi”</a:t>
            </a:r>
            <a:r>
              <a:rPr lang="tr-TR" sz="2000" dirty="0" smtClean="0">
                <a:latin typeface="Arial" panose="020B0604020202020204" pitchFamily="34" charset="0"/>
                <a:cs typeface="Arial" panose="020B0604020202020204" pitchFamily="34" charset="0"/>
              </a:rPr>
              <a:t>, bugün evreni oluşturan yıldızlar, galaksiler ve diğer karakteristik özelliklerin oluşumuyla sonuçlandı. Bu tür özellikler, bu nesnelerin, yıldızlararası ortamın (ISM) arasındaki geniş alan boşluklarını görmezden gelmenin kolay olduğunu dikkati çeker. Gerçekten de, 20. yüzyılın ilk on yılına kadar, çoğu gökbilimci, yıldızlararası ortamın aslında en basit biçimlerden bile yoksun, büyük bir boşluk olduğuna inanıyordu. Daha sonra 1904'te Alman astronom </a:t>
            </a:r>
            <a:r>
              <a:rPr lang="tr-TR" sz="2000" dirty="0" err="1" smtClean="0">
                <a:latin typeface="Arial" panose="020B0604020202020204" pitchFamily="34" charset="0"/>
                <a:cs typeface="Arial" panose="020B0604020202020204" pitchFamily="34" charset="0"/>
              </a:rPr>
              <a:t>Johannes</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Hartmann</a:t>
            </a:r>
            <a:r>
              <a:rPr lang="tr-TR" sz="2000" dirty="0" smtClean="0">
                <a:latin typeface="Arial" panose="020B0604020202020204" pitchFamily="34" charset="0"/>
                <a:cs typeface="Arial" panose="020B0604020202020204" pitchFamily="34" charset="0"/>
              </a:rPr>
              <a:t> (1865–1936), </a:t>
            </a:r>
            <a:r>
              <a:rPr lang="tr-TR" sz="2000" dirty="0" err="1" smtClean="0">
                <a:latin typeface="Arial" panose="020B0604020202020204" pitchFamily="34" charset="0"/>
                <a:cs typeface="Arial" panose="020B0604020202020204" pitchFamily="34" charset="0"/>
              </a:rPr>
              <a:t>ISM'nin</a:t>
            </a:r>
            <a:r>
              <a:rPr lang="tr-TR" sz="2000" dirty="0" smtClean="0">
                <a:latin typeface="Arial" panose="020B0604020202020204" pitchFamily="34" charset="0"/>
                <a:cs typeface="Arial" panose="020B0604020202020204" pitchFamily="34" charset="0"/>
              </a:rPr>
              <a:t> boş olmadığını, ancak en azından bazı elementlerin atomlarını içerdiğini gösteren ilk kanıtları elde etti. </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201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7816" y="0"/>
            <a:ext cx="11497901" cy="6196568"/>
          </a:xfrm>
          <a:prstGeom prst="rect">
            <a:avLst/>
          </a:prstGeom>
        </p:spPr>
        <p:txBody>
          <a:bodyPr wrap="square">
            <a:spAutoFit/>
          </a:bodyPr>
          <a:lstStyle/>
          <a:p>
            <a:pPr algn="just">
              <a:lnSpc>
                <a:spcPct val="150000"/>
              </a:lnSpc>
              <a:spcAft>
                <a:spcPts val="800"/>
              </a:spcAft>
            </a:pPr>
            <a:r>
              <a:rPr lang="tr-TR" sz="2000" dirty="0" err="1" smtClean="0">
                <a:latin typeface="Arial" panose="020B0604020202020204" pitchFamily="34" charset="0"/>
                <a:ea typeface="Calibri" panose="020F0502020204030204" pitchFamily="34" charset="0"/>
                <a:cs typeface="Arial" panose="020B0604020202020204" pitchFamily="34" charset="0"/>
              </a:rPr>
              <a:t>Presolar</a:t>
            </a:r>
            <a:r>
              <a:rPr lang="tr-TR" sz="2000" dirty="0" smtClean="0">
                <a:latin typeface="Arial" panose="020B0604020202020204" pitchFamily="34" charset="0"/>
                <a:ea typeface="Calibri" panose="020F0502020204030204" pitchFamily="34" charset="0"/>
                <a:cs typeface="Arial" panose="020B0604020202020204" pitchFamily="34" charset="0"/>
              </a:rPr>
              <a:t> </a:t>
            </a:r>
            <a:r>
              <a:rPr lang="tr-TR" sz="2000" dirty="0">
                <a:latin typeface="Arial" panose="020B0604020202020204" pitchFamily="34" charset="0"/>
                <a:ea typeface="Calibri" panose="020F0502020204030204" pitchFamily="34" charset="0"/>
                <a:cs typeface="Arial" panose="020B0604020202020204" pitchFamily="34" charset="0"/>
              </a:rPr>
              <a:t>taneler, yıldızların </a:t>
            </a:r>
            <a:r>
              <a:rPr lang="tr-TR" sz="2000" dirty="0" err="1" smtClean="0">
                <a:latin typeface="Arial" panose="020B0604020202020204" pitchFamily="34" charset="0"/>
                <a:ea typeface="Calibri" panose="020F0502020204030204" pitchFamily="34" charset="0"/>
                <a:cs typeface="Arial" panose="020B0604020202020204" pitchFamily="34" charset="0"/>
              </a:rPr>
              <a:t>nükleosentez</a:t>
            </a:r>
            <a:r>
              <a:rPr lang="tr-TR" sz="2000" dirty="0" smtClean="0">
                <a:latin typeface="Arial" panose="020B0604020202020204" pitchFamily="34" charset="0"/>
                <a:ea typeface="Calibri" panose="020F0502020204030204" pitchFamily="34" charset="0"/>
                <a:cs typeface="Arial" panose="020B0604020202020204" pitchFamily="34" charset="0"/>
              </a:rPr>
              <a:t> </a:t>
            </a:r>
            <a:r>
              <a:rPr lang="tr-TR" sz="2000" dirty="0">
                <a:latin typeface="Arial" panose="020B0604020202020204" pitchFamily="34" charset="0"/>
                <a:ea typeface="Calibri" panose="020F0502020204030204" pitchFamily="34" charset="0"/>
                <a:cs typeface="Arial" panose="020B0604020202020204" pitchFamily="34" charset="0"/>
              </a:rPr>
              <a:t>çalışmasını yeniden canlandırmıştır. Yıldızlar arası boşlukta bulunan bazı toz türlerine ilk doğrudan görünümü sağlarlar. </a:t>
            </a:r>
            <a:r>
              <a:rPr lang="tr-TR" sz="2000" dirty="0" err="1">
                <a:latin typeface="Arial" panose="020B0604020202020204" pitchFamily="34" charset="0"/>
                <a:ea typeface="Calibri" panose="020F0502020204030204" pitchFamily="34" charset="0"/>
                <a:cs typeface="Arial" panose="020B0604020202020204" pitchFamily="34" charset="0"/>
              </a:rPr>
              <a:t>Presolar</a:t>
            </a:r>
            <a:r>
              <a:rPr lang="tr-TR" sz="2000" dirty="0">
                <a:latin typeface="Arial" panose="020B0604020202020204" pitchFamily="34" charset="0"/>
                <a:ea typeface="Calibri" panose="020F0502020204030204" pitchFamily="34" charset="0"/>
                <a:cs typeface="Arial" panose="020B0604020202020204" pitchFamily="34" charset="0"/>
              </a:rPr>
              <a:t> taneler ayrıca, ölmekte olan yıldızlar etrafındaki ortamları, yıldızlararası boşluktaki koşulları ve erken güneş sistemi koşullarını araştırmak için bir araç sağlarlar. Ayrıca, güneş sisteminin oluşumu hakkında düşündüklerimizi de esas olarak değiştirdiler. İlkel materyallerde </a:t>
            </a:r>
            <a:r>
              <a:rPr lang="tr-TR" sz="2000" dirty="0" err="1">
                <a:latin typeface="Arial" panose="020B0604020202020204" pitchFamily="34" charset="0"/>
                <a:ea typeface="Calibri" panose="020F0502020204030204" pitchFamily="34" charset="0"/>
                <a:cs typeface="Arial" panose="020B0604020202020204" pitchFamily="34" charset="0"/>
              </a:rPr>
              <a:t>presolar</a:t>
            </a:r>
            <a:r>
              <a:rPr lang="tr-TR" sz="2000" dirty="0">
                <a:latin typeface="Arial" panose="020B0604020202020204" pitchFamily="34" charset="0"/>
                <a:ea typeface="Calibri" panose="020F0502020204030204" pitchFamily="34" charset="0"/>
                <a:cs typeface="Arial" panose="020B0604020202020204" pitchFamily="34" charset="0"/>
              </a:rPr>
              <a:t> tanelerin yaygın varlığı, güneş sisteminin, önceden var olan tüm katıların buharlaştığı sıcak bir </a:t>
            </a:r>
            <a:r>
              <a:rPr lang="tr-TR" sz="2000" dirty="0" err="1">
                <a:latin typeface="Arial" panose="020B0604020202020204" pitchFamily="34" charset="0"/>
                <a:ea typeface="Calibri" panose="020F0502020204030204" pitchFamily="34" charset="0"/>
                <a:cs typeface="Arial" panose="020B0604020202020204" pitchFamily="34" charset="0"/>
              </a:rPr>
              <a:t>nebula</a:t>
            </a:r>
            <a:r>
              <a:rPr lang="tr-TR" sz="2000" dirty="0">
                <a:latin typeface="Arial" panose="020B0604020202020204" pitchFamily="34" charset="0"/>
                <a:ea typeface="Calibri" panose="020F0502020204030204" pitchFamily="34" charset="0"/>
                <a:cs typeface="Arial" panose="020B0604020202020204" pitchFamily="34" charset="0"/>
              </a:rPr>
              <a:t> aşamasından geçmediğini göstermektedir. </a:t>
            </a:r>
            <a:r>
              <a:rPr lang="tr-TR" sz="2000" dirty="0" err="1" smtClean="0">
                <a:latin typeface="Arial" panose="020B0604020202020204" pitchFamily="34" charset="0"/>
                <a:ea typeface="Calibri" panose="020F0502020204030204" pitchFamily="34" charset="0"/>
                <a:cs typeface="Arial" panose="020B0604020202020204" pitchFamily="34" charset="0"/>
              </a:rPr>
              <a:t>Presolar</a:t>
            </a:r>
            <a:r>
              <a:rPr lang="tr-TR" sz="2000" dirty="0" smtClean="0">
                <a:latin typeface="Arial" panose="020B0604020202020204" pitchFamily="34" charset="0"/>
                <a:ea typeface="Calibri" panose="020F0502020204030204" pitchFamily="34" charset="0"/>
                <a:cs typeface="Arial" panose="020B0604020202020204" pitchFamily="34" charset="0"/>
              </a:rPr>
              <a:t> </a:t>
            </a:r>
            <a:r>
              <a:rPr lang="tr-TR" sz="2000" dirty="0">
                <a:latin typeface="Arial" panose="020B0604020202020204" pitchFamily="34" charset="0"/>
                <a:ea typeface="Calibri" panose="020F0502020204030204" pitchFamily="34" charset="0"/>
                <a:cs typeface="Arial" panose="020B0604020202020204" pitchFamily="34" charset="0"/>
              </a:rPr>
              <a:t>tanelerin küçük boyutları nedeniyle çalışmak çok zordur. </a:t>
            </a:r>
            <a:endParaRPr lang="tr-TR" sz="2000" dirty="0" smtClean="0">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Güneş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sistemindeki ve galaksideki elementlerin ve bunların bolluklarının ve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izotopik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bileşimlerinin kökeni tartışıldı. Elementleri yıldızlarından güneş sistemine taşıyan taneleri araştırdık. Bir sonraki bölümde, çalışma için kullanılan en büyük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kozmokimyasal</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örnekler olan meteoritleri inceliyoruz. Çoğu göktaşı, güneş sistemi tarihinin en erken dönemlerinden hayatta kalır ve dolayısıyla bu tarihin doğrudan bir kaydını içerir. Birkaç meteor, Ay ve Mars'tan gelmekte olup, Marstan ve aydan getirilen örnekleri genişletmektedir. </a:t>
            </a:r>
          </a:p>
        </p:txBody>
      </p:sp>
    </p:spTree>
    <p:extLst>
      <p:ext uri="{BB962C8B-B14F-4D97-AF65-F5344CB8AC3E}">
        <p14:creationId xmlns:p14="http://schemas.microsoft.com/office/powerpoint/2010/main" val="3781023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22786" y="134558"/>
            <a:ext cx="11454581" cy="1420325"/>
          </a:xfrm>
          <a:prstGeom prst="rect">
            <a:avLst/>
          </a:prstGeom>
        </p:spPr>
        <p:txBody>
          <a:bodyPr wrap="square">
            <a:spAutoFit/>
          </a:bodyPr>
          <a:lstStyle/>
          <a:p>
            <a:pPr algn="just">
              <a:lnSpc>
                <a:spcPct val="150000"/>
              </a:lnSpc>
              <a:spcAft>
                <a:spcPts val="800"/>
              </a:spcAft>
            </a:pPr>
            <a:r>
              <a:rPr lang="tr-TR" sz="2000" dirty="0" err="1" smtClean="0">
                <a:effectLst/>
                <a:latin typeface="Arial" panose="020B0604020202020204" pitchFamily="34" charset="0"/>
                <a:ea typeface="Calibri" panose="020F0502020204030204" pitchFamily="34" charset="0"/>
                <a:cs typeface="Arial" panose="020B0604020202020204" pitchFamily="34" charset="0"/>
              </a:rPr>
              <a:t>Presolar</a:t>
            </a:r>
            <a:r>
              <a:rPr lang="tr-TR" sz="2000" dirty="0" smtClean="0">
                <a:effectLst/>
                <a:latin typeface="Arial" panose="020B0604020202020204" pitchFamily="34" charset="0"/>
                <a:ea typeface="Calibri" panose="020F0502020204030204" pitchFamily="34" charset="0"/>
                <a:cs typeface="Arial" panose="020B0604020202020204" pitchFamily="34" charset="0"/>
              </a:rPr>
              <a:t> taneler bize yıldız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nükleosentezine</a:t>
            </a:r>
            <a:r>
              <a:rPr lang="tr-TR" sz="2000" dirty="0" smtClean="0">
                <a:effectLst/>
                <a:latin typeface="Arial" panose="020B0604020202020204" pitchFamily="34" charset="0"/>
                <a:ea typeface="Calibri" panose="020F0502020204030204" pitchFamily="34" charset="0"/>
                <a:cs typeface="Arial" panose="020B0604020202020204" pitchFamily="34" charset="0"/>
              </a:rPr>
              <a:t> doğrudan bir pencere verir ve yıldızlararası uzayda ve güneş bulutsusunda sürecin araştırmasını sağlar. Bilinen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presolar</a:t>
            </a:r>
            <a:r>
              <a:rPr lang="tr-TR" sz="2000" dirty="0" smtClean="0">
                <a:effectLst/>
                <a:latin typeface="Arial" panose="020B0604020202020204" pitchFamily="34" charset="0"/>
                <a:ea typeface="Calibri" panose="020F0502020204030204" pitchFamily="34" charset="0"/>
                <a:cs typeface="Arial" panose="020B0604020202020204" pitchFamily="34" charset="0"/>
              </a:rPr>
              <a:t> tanecik türleri Güneş sistemi oluşmadan önce yaşayan ve ölen yıldızların rüzgarlarından veya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ejektalarından</a:t>
            </a:r>
            <a:r>
              <a:rPr lang="tr-TR" sz="2000" dirty="0" smtClean="0">
                <a:effectLst/>
                <a:latin typeface="Arial" panose="020B0604020202020204" pitchFamily="34" charset="0"/>
                <a:ea typeface="Calibri" panose="020F0502020204030204" pitchFamily="34" charset="0"/>
                <a:cs typeface="Arial" panose="020B0604020202020204" pitchFamily="34" charset="0"/>
              </a:rPr>
              <a:t> kaynaklanır. </a:t>
            </a:r>
          </a:p>
        </p:txBody>
      </p:sp>
    </p:spTree>
    <p:extLst>
      <p:ext uri="{BB962C8B-B14F-4D97-AF65-F5344CB8AC3E}">
        <p14:creationId xmlns:p14="http://schemas.microsoft.com/office/powerpoint/2010/main" val="59465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ikdörtgen 1"/>
          <p:cNvSpPr/>
          <p:nvPr/>
        </p:nvSpPr>
        <p:spPr>
          <a:xfrm>
            <a:off x="307818" y="0"/>
            <a:ext cx="11552222" cy="6555641"/>
          </a:xfrm>
          <a:prstGeom prst="rect">
            <a:avLst/>
          </a:prstGeom>
        </p:spPr>
        <p:txBody>
          <a:bodyPr wrap="square">
            <a:spAutoFit/>
          </a:bodyPr>
          <a:lstStyle/>
          <a:p>
            <a:pPr algn="just">
              <a:lnSpc>
                <a:spcPct val="150000"/>
              </a:lnSpc>
            </a:pPr>
            <a:r>
              <a:rPr lang="tr-TR" sz="2000" b="1" dirty="0" smtClean="0">
                <a:solidFill>
                  <a:srgbClr val="FF0000"/>
                </a:solidFill>
                <a:latin typeface="Arial" panose="020B0604020202020204" pitchFamily="34" charset="0"/>
                <a:cs typeface="Arial" panose="020B0604020202020204" pitchFamily="34" charset="0"/>
              </a:rPr>
              <a:t>YILDIZLAR ARASI ORTAMIN BİLEŞİMİ</a:t>
            </a:r>
          </a:p>
          <a:p>
            <a:pPr algn="just">
              <a:lnSpc>
                <a:spcPct val="150000"/>
              </a:lnSpc>
            </a:pPr>
            <a:r>
              <a:rPr lang="tr-TR" sz="2000" dirty="0" smtClean="0">
                <a:latin typeface="Arial" panose="020B0604020202020204" pitchFamily="34" charset="0"/>
                <a:cs typeface="Arial" panose="020B0604020202020204" pitchFamily="34" charset="0"/>
              </a:rPr>
              <a:t>İki madde formu, </a:t>
            </a:r>
            <a:r>
              <a:rPr lang="tr-TR" sz="2000" dirty="0">
                <a:latin typeface="Arial" panose="020B0604020202020204" pitchFamily="34" charset="0"/>
                <a:cs typeface="Arial" panose="020B0604020202020204" pitchFamily="34" charset="0"/>
              </a:rPr>
              <a:t>gaz ve </a:t>
            </a:r>
            <a:r>
              <a:rPr lang="tr-TR" sz="2000" dirty="0" smtClean="0">
                <a:latin typeface="Arial" panose="020B0604020202020204" pitchFamily="34" charset="0"/>
                <a:cs typeface="Arial" panose="020B0604020202020204" pitchFamily="34" charset="0"/>
              </a:rPr>
              <a:t>toz, </a:t>
            </a:r>
            <a:r>
              <a:rPr lang="tr-TR" sz="2000" dirty="0">
                <a:latin typeface="Arial" panose="020B0604020202020204" pitchFamily="34" charset="0"/>
                <a:cs typeface="Arial" panose="020B0604020202020204" pitchFamily="34" charset="0"/>
              </a:rPr>
              <a:t>yıldızlararası </a:t>
            </a:r>
            <a:r>
              <a:rPr lang="tr-TR" sz="2000" dirty="0" smtClean="0">
                <a:latin typeface="Arial" panose="020B0604020202020204" pitchFamily="34" charset="0"/>
                <a:cs typeface="Arial" panose="020B0604020202020204" pitchFamily="34" charset="0"/>
              </a:rPr>
              <a:t>ortamı, oluşturur. Gaz terimi, dünyada hidrojen, helyum, oksijen ve azot gibi aşina olan maddeleri ifade eder. Aksine, toz terimi insanların Dünya'da karşılaştıklarından oldukça farklı bir şey ifade eder. Kullanılmayan bir odada bulunan küçük parçacıkların toplanması anlamına gelmez, bunun yerine çap olarak bir mikrondan (bir mikron; bir mikrometre; 10</a:t>
            </a:r>
            <a:r>
              <a:rPr lang="tr-TR" sz="2000" baseline="30000" dirty="0" smtClean="0">
                <a:latin typeface="Arial" panose="020B0604020202020204" pitchFamily="34" charset="0"/>
                <a:cs typeface="Arial" panose="020B0604020202020204" pitchFamily="34" charset="0"/>
              </a:rPr>
              <a:t>-6</a:t>
            </a:r>
            <a:r>
              <a:rPr lang="tr-TR" sz="2000" dirty="0" smtClean="0">
                <a:latin typeface="Arial" panose="020B0604020202020204" pitchFamily="34" charset="0"/>
                <a:cs typeface="Arial" panose="020B0604020202020204" pitchFamily="34" charset="0"/>
              </a:rPr>
              <a:t> m) daha küçük parçacıklar ifade eder. Gazlar, tozdan çok daha yaygındır ve </a:t>
            </a:r>
            <a:r>
              <a:rPr lang="tr-TR" sz="2000" dirty="0" err="1" smtClean="0">
                <a:latin typeface="Arial" panose="020B0604020202020204" pitchFamily="34" charset="0"/>
                <a:cs typeface="Arial" panose="020B0604020202020204" pitchFamily="34" charset="0"/>
              </a:rPr>
              <a:t>ISM'nin</a:t>
            </a:r>
            <a:r>
              <a:rPr lang="tr-TR" sz="2000" dirty="0" smtClean="0">
                <a:latin typeface="Arial" panose="020B0604020202020204" pitchFamily="34" charset="0"/>
                <a:cs typeface="Arial" panose="020B0604020202020204" pitchFamily="34" charset="0"/>
              </a:rPr>
              <a:t> yaklaşık yüzde 99'unu oluşturur, yüzde 1 i tozdur. Konsantrasyonları </a:t>
            </a:r>
            <a:r>
              <a:rPr lang="tr-TR" sz="2000" dirty="0" err="1" smtClean="0">
                <a:latin typeface="Arial" panose="020B0604020202020204" pitchFamily="34" charset="0"/>
                <a:cs typeface="Arial" panose="020B0604020202020204" pitchFamily="34" charset="0"/>
              </a:rPr>
              <a:t>ISM'nin</a:t>
            </a:r>
            <a:r>
              <a:rPr lang="tr-TR" sz="2000" dirty="0" smtClean="0">
                <a:latin typeface="Arial" panose="020B0604020202020204" pitchFamily="34" charset="0"/>
                <a:cs typeface="Arial" panose="020B0604020202020204" pitchFamily="34" charset="0"/>
              </a:rPr>
              <a:t> farklı kısımlarında değişmesine rağmen, gaz molekülleri ve toz parçacıkları çok ince yayılmaya eğilimlidir. </a:t>
            </a:r>
            <a:r>
              <a:rPr lang="tr-TR" sz="2000" dirty="0" err="1" smtClean="0">
                <a:latin typeface="Arial" panose="020B0604020202020204" pitchFamily="34" charset="0"/>
                <a:cs typeface="Arial" panose="020B0604020202020204" pitchFamily="34" charset="0"/>
              </a:rPr>
              <a:t>ISM'deki</a:t>
            </a:r>
            <a:r>
              <a:rPr lang="tr-TR" sz="2000" dirty="0" smtClean="0">
                <a:latin typeface="Arial" panose="020B0604020202020204" pitchFamily="34" charset="0"/>
                <a:cs typeface="Arial" panose="020B0604020202020204" pitchFamily="34" charset="0"/>
              </a:rPr>
              <a:t> ortalama madde yoğunluğu, santimetre küp başına yaklaşık bir atomdur. Buna karşılık, Dünya'nın yüzeyindeki hava yoğunluğu, kübik santimetre başına yaklaşık 3 × 10</a:t>
            </a:r>
            <a:r>
              <a:rPr lang="tr-TR" sz="2000" baseline="30000" dirty="0" smtClean="0">
                <a:latin typeface="Arial" panose="020B0604020202020204" pitchFamily="34" charset="0"/>
                <a:cs typeface="Arial" panose="020B0604020202020204" pitchFamily="34" charset="0"/>
              </a:rPr>
              <a:t>19</a:t>
            </a:r>
            <a:r>
              <a:rPr lang="tr-TR" sz="2000" dirty="0" smtClean="0">
                <a:latin typeface="Arial" panose="020B0604020202020204" pitchFamily="34" charset="0"/>
                <a:cs typeface="Arial" panose="020B0604020202020204" pitchFamily="34" charset="0"/>
              </a:rPr>
              <a:t> atomudur. Son 40 yılda </a:t>
            </a:r>
            <a:r>
              <a:rPr lang="tr-TR" sz="2000" dirty="0" err="1" smtClean="0">
                <a:latin typeface="Arial" panose="020B0604020202020204" pitchFamily="34" charset="0"/>
                <a:cs typeface="Arial" panose="020B0604020202020204" pitchFamily="34" charset="0"/>
              </a:rPr>
              <a:t>ISM'de</a:t>
            </a:r>
            <a:r>
              <a:rPr lang="tr-TR" sz="2000" dirty="0" smtClean="0">
                <a:latin typeface="Arial" panose="020B0604020202020204" pitchFamily="34" charset="0"/>
                <a:cs typeface="Arial" panose="020B0604020202020204" pitchFamily="34" charset="0"/>
              </a:rPr>
              <a:t> 100'den fazla farklı atom ve molekül keşfedilmiştir. Şimdiye kadar bunların en bol olanı, büyük patlamanın hidrojen ve helyum kalıntılarıdır. </a:t>
            </a:r>
            <a:r>
              <a:rPr lang="tr-TR" sz="2000" dirty="0" err="1" smtClean="0">
                <a:latin typeface="Arial" panose="020B0604020202020204" pitchFamily="34" charset="0"/>
                <a:cs typeface="Arial" panose="020B0604020202020204" pitchFamily="34" charset="0"/>
              </a:rPr>
              <a:t>ISM'deki</a:t>
            </a:r>
            <a:r>
              <a:rPr lang="tr-TR" sz="2000" dirty="0" smtClean="0">
                <a:latin typeface="Arial" panose="020B0604020202020204" pitchFamily="34" charset="0"/>
                <a:cs typeface="Arial" panose="020B0604020202020204" pitchFamily="34" charset="0"/>
              </a:rPr>
              <a:t> tüm atomların ve moleküllerin yaklaşık yüzde 90'ı hidrojendir; Kalan yüzde 10 helyum molekülüdür. Kütlece ISM, yaklaşık yüzde 75 hidrojen ve yüzde 25 helyumdur. </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0177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ikdörtgen 1"/>
          <p:cNvSpPr/>
          <p:nvPr/>
        </p:nvSpPr>
        <p:spPr>
          <a:xfrm>
            <a:off x="353085" y="0"/>
            <a:ext cx="11470741" cy="3785652"/>
          </a:xfrm>
          <a:prstGeom prst="rect">
            <a:avLst/>
          </a:prstGeom>
        </p:spPr>
        <p:txBody>
          <a:bodyPr wrap="square">
            <a:spAutoFit/>
          </a:bodyPr>
          <a:lstStyle/>
          <a:p>
            <a:pPr lvl="0" algn="just">
              <a:lnSpc>
                <a:spcPct val="150000"/>
              </a:lnSpc>
            </a:pPr>
            <a:r>
              <a:rPr lang="tr-TR" sz="2000" dirty="0">
                <a:solidFill>
                  <a:prstClr val="black"/>
                </a:solidFill>
                <a:latin typeface="Arial" panose="020B0604020202020204" pitchFamily="34" charset="0"/>
                <a:cs typeface="Arial" panose="020B0604020202020204" pitchFamily="34" charset="0"/>
              </a:rPr>
              <a:t>Hidrojen gazı </a:t>
            </a:r>
            <a:r>
              <a:rPr lang="tr-TR" sz="2000" dirty="0" err="1">
                <a:solidFill>
                  <a:prstClr val="black"/>
                </a:solidFill>
                <a:latin typeface="Arial" panose="020B0604020202020204" pitchFamily="34" charset="0"/>
                <a:cs typeface="Arial" panose="020B0604020202020204" pitchFamily="34" charset="0"/>
              </a:rPr>
              <a:t>ISM'de</a:t>
            </a:r>
            <a:r>
              <a:rPr lang="tr-TR" sz="2000" dirty="0">
                <a:solidFill>
                  <a:prstClr val="black"/>
                </a:solidFill>
                <a:latin typeface="Arial" panose="020B0604020202020204" pitchFamily="34" charset="0"/>
                <a:cs typeface="Arial" panose="020B0604020202020204" pitchFamily="34" charset="0"/>
              </a:rPr>
              <a:t> üç formdan herhangi birinde mevcut olabilir: moleküler hidrojen (H</a:t>
            </a:r>
            <a:r>
              <a:rPr lang="tr-TR" sz="2000" baseline="-25000" dirty="0">
                <a:solidFill>
                  <a:prstClr val="black"/>
                </a:solidFill>
                <a:latin typeface="Arial" panose="020B0604020202020204" pitchFamily="34" charset="0"/>
                <a:cs typeface="Arial" panose="020B0604020202020204" pitchFamily="34" charset="0"/>
              </a:rPr>
              <a:t>2</a:t>
            </a:r>
            <a:r>
              <a:rPr lang="tr-TR" sz="2000" dirty="0">
                <a:solidFill>
                  <a:prstClr val="black"/>
                </a:solidFill>
                <a:latin typeface="Arial" panose="020B0604020202020204" pitchFamily="34" charset="0"/>
                <a:cs typeface="Arial" panose="020B0604020202020204" pitchFamily="34" charset="0"/>
              </a:rPr>
              <a:t>), nötr atomik hidrojen (H) veya iyonize hidrojen (</a:t>
            </a:r>
            <a:r>
              <a:rPr lang="tr-TR" sz="2000" dirty="0" smtClean="0">
                <a:solidFill>
                  <a:prstClr val="black"/>
                </a:solidFill>
                <a:latin typeface="Arial" panose="020B0604020202020204" pitchFamily="34" charset="0"/>
                <a:cs typeface="Arial" panose="020B0604020202020204" pitchFamily="34" charset="0"/>
              </a:rPr>
              <a:t>H</a:t>
            </a:r>
            <a:r>
              <a:rPr lang="tr-TR" sz="2000" baseline="30000" dirty="0" smtClean="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Son iki hidrojen türü, </a:t>
            </a:r>
            <a:r>
              <a:rPr lang="tr-TR" sz="2000" b="1" dirty="0" smtClean="0">
                <a:solidFill>
                  <a:prstClr val="black"/>
                </a:solidFill>
                <a:latin typeface="Arial" panose="020B0604020202020204" pitchFamily="34" charset="0"/>
                <a:cs typeface="Arial" panose="020B0604020202020204" pitchFamily="34" charset="0"/>
              </a:rPr>
              <a:t>H I</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("hidrojen bir", atomik hidrojen) ve </a:t>
            </a:r>
            <a:r>
              <a:rPr lang="tr-TR" sz="2000" b="1" dirty="0" smtClean="0">
                <a:solidFill>
                  <a:prstClr val="black"/>
                </a:solidFill>
                <a:latin typeface="Arial" panose="020B0604020202020204" pitchFamily="34" charset="0"/>
                <a:cs typeface="Arial" panose="020B0604020202020204" pitchFamily="34" charset="0"/>
              </a:rPr>
              <a:t>H II </a:t>
            </a:r>
            <a:r>
              <a:rPr lang="tr-TR" sz="2000" dirty="0">
                <a:solidFill>
                  <a:prstClr val="black"/>
                </a:solidFill>
                <a:latin typeface="Arial" panose="020B0604020202020204" pitchFamily="34" charset="0"/>
                <a:cs typeface="Arial" panose="020B0604020202020204" pitchFamily="34" charset="0"/>
              </a:rPr>
              <a:t>("hidrojen iki"; iyonize hidrojen, </a:t>
            </a:r>
            <a:r>
              <a:rPr lang="tr-TR" sz="2000" dirty="0" smtClean="0">
                <a:solidFill>
                  <a:prstClr val="black"/>
                </a:solidFill>
                <a:latin typeface="Arial" panose="020B0604020202020204" pitchFamily="34" charset="0"/>
                <a:cs typeface="Arial" panose="020B0604020202020204" pitchFamily="34" charset="0"/>
              </a:rPr>
              <a:t>H</a:t>
            </a:r>
            <a:r>
              <a:rPr lang="tr-TR" sz="2000" baseline="30000" dirty="0" smtClean="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olarak adlandırılır. Bu isimlendirme sistemi, bir parçacığın iyonlaşma derecesini de belirtmek için diğer atomlar ve moleküller ile birlikte kullanılır. Böylece, </a:t>
            </a:r>
            <a:r>
              <a:rPr lang="tr-TR" sz="2000" dirty="0" smtClean="0">
                <a:solidFill>
                  <a:prstClr val="black"/>
                </a:solidFill>
                <a:latin typeface="Arial" panose="020B0604020202020204" pitchFamily="34" charset="0"/>
                <a:cs typeface="Arial" panose="020B0604020202020204" pitchFamily="34" charset="0"/>
              </a:rPr>
              <a:t>He I </a:t>
            </a:r>
            <a:r>
              <a:rPr lang="tr-TR" sz="2000" dirty="0">
                <a:solidFill>
                  <a:prstClr val="black"/>
                </a:solidFill>
                <a:latin typeface="Arial" panose="020B0604020202020204" pitchFamily="34" charset="0"/>
                <a:cs typeface="Arial" panose="020B0604020202020204" pitchFamily="34" charset="0"/>
              </a:rPr>
              <a:t>nötr helyumdur (He</a:t>
            </a:r>
            <a:r>
              <a:rPr lang="tr-TR" sz="2000" baseline="30000" dirty="0">
                <a:solidFill>
                  <a:prstClr val="black"/>
                </a:solidFill>
                <a:latin typeface="Arial" panose="020B0604020202020204" pitchFamily="34" charset="0"/>
                <a:cs typeface="Arial" panose="020B0604020202020204" pitchFamily="34" charset="0"/>
              </a:rPr>
              <a:t>0</a:t>
            </a:r>
            <a:r>
              <a:rPr lang="tr-TR" sz="2000" dirty="0">
                <a:solidFill>
                  <a:prstClr val="black"/>
                </a:solidFill>
                <a:latin typeface="Arial" panose="020B0604020202020204" pitchFamily="34" charset="0"/>
                <a:cs typeface="Arial" panose="020B0604020202020204" pitchFamily="34" charset="0"/>
              </a:rPr>
              <a:t>), </a:t>
            </a:r>
            <a:r>
              <a:rPr lang="tr-TR" sz="2000" dirty="0" smtClean="0">
                <a:solidFill>
                  <a:prstClr val="black"/>
                </a:solidFill>
                <a:latin typeface="Arial" panose="020B0604020202020204" pitchFamily="34" charset="0"/>
                <a:cs typeface="Arial" panose="020B0604020202020204" pitchFamily="34" charset="0"/>
              </a:rPr>
              <a:t>He II tek-iyonize </a:t>
            </a:r>
            <a:r>
              <a:rPr lang="tr-TR" sz="2000" dirty="0">
                <a:solidFill>
                  <a:prstClr val="black"/>
                </a:solidFill>
                <a:latin typeface="Arial" panose="020B0604020202020204" pitchFamily="34" charset="0"/>
                <a:cs typeface="Arial" panose="020B0604020202020204" pitchFamily="34" charset="0"/>
              </a:rPr>
              <a:t>helyumdur (</a:t>
            </a:r>
            <a:r>
              <a:rPr lang="tr-TR" sz="2000" dirty="0" smtClean="0">
                <a:solidFill>
                  <a:prstClr val="black"/>
                </a:solidFill>
                <a:latin typeface="Arial" panose="020B0604020202020204" pitchFamily="34" charset="0"/>
                <a:cs typeface="Arial" panose="020B0604020202020204" pitchFamily="34" charset="0"/>
              </a:rPr>
              <a:t>He</a:t>
            </a:r>
            <a:r>
              <a:rPr lang="tr-TR" sz="2000" baseline="30000" dirty="0" smtClean="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ve </a:t>
            </a:r>
            <a:r>
              <a:rPr lang="tr-TR" sz="2000" dirty="0" smtClean="0">
                <a:solidFill>
                  <a:prstClr val="black"/>
                </a:solidFill>
                <a:latin typeface="Arial" panose="020B0604020202020204" pitchFamily="34" charset="0"/>
                <a:cs typeface="Arial" panose="020B0604020202020204" pitchFamily="34" charset="0"/>
              </a:rPr>
              <a:t>He III </a:t>
            </a:r>
            <a:r>
              <a:rPr lang="tr-TR" sz="2000" dirty="0">
                <a:solidFill>
                  <a:prstClr val="black"/>
                </a:solidFill>
                <a:latin typeface="Arial" panose="020B0604020202020204" pitchFamily="34" charset="0"/>
                <a:cs typeface="Arial" panose="020B0604020202020204" pitchFamily="34" charset="0"/>
              </a:rPr>
              <a:t>iki-iyonize helyumdur (</a:t>
            </a:r>
            <a:r>
              <a:rPr lang="tr-TR" sz="2000" dirty="0" smtClean="0">
                <a:solidFill>
                  <a:prstClr val="black"/>
                </a:solidFill>
                <a:latin typeface="Arial" panose="020B0604020202020204" pitchFamily="34" charset="0"/>
                <a:cs typeface="Arial" panose="020B0604020202020204" pitchFamily="34" charset="0"/>
              </a:rPr>
              <a:t>He</a:t>
            </a:r>
            <a:r>
              <a:rPr lang="tr-TR" sz="2000" baseline="30000" dirty="0" smtClean="0">
                <a:solidFill>
                  <a:prstClr val="black"/>
                </a:solidFill>
                <a:latin typeface="Arial" panose="020B0604020202020204" pitchFamily="34" charset="0"/>
                <a:cs typeface="Arial" panose="020B0604020202020204" pitchFamily="34" charset="0"/>
              </a:rPr>
              <a:t>2+</a:t>
            </a:r>
            <a:r>
              <a:rPr lang="tr-TR" sz="2000" dirty="0" smtClean="0">
                <a:solidFill>
                  <a:prstClr val="black"/>
                </a:solidFill>
                <a:latin typeface="Arial" panose="020B0604020202020204" pitchFamily="34" charset="0"/>
                <a:cs typeface="Arial" panose="020B0604020202020204" pitchFamily="34" charset="0"/>
              </a:rPr>
              <a:t>). Bugüne </a:t>
            </a:r>
            <a:r>
              <a:rPr lang="tr-TR" sz="2000" dirty="0">
                <a:solidFill>
                  <a:prstClr val="black"/>
                </a:solidFill>
                <a:latin typeface="Arial" panose="020B0604020202020204" pitchFamily="34" charset="0"/>
                <a:cs typeface="Arial" panose="020B0604020202020204" pitchFamily="34" charset="0"/>
              </a:rPr>
              <a:t>kadar </a:t>
            </a:r>
            <a:r>
              <a:rPr lang="tr-TR" sz="2000" dirty="0" err="1">
                <a:solidFill>
                  <a:prstClr val="black"/>
                </a:solidFill>
                <a:latin typeface="Arial" panose="020B0604020202020204" pitchFamily="34" charset="0"/>
                <a:cs typeface="Arial" panose="020B0604020202020204" pitchFamily="34" charset="0"/>
              </a:rPr>
              <a:t>ISM'deki</a:t>
            </a:r>
            <a:r>
              <a:rPr lang="tr-TR" sz="2000" dirty="0">
                <a:solidFill>
                  <a:prstClr val="black"/>
                </a:solidFill>
                <a:latin typeface="Arial" panose="020B0604020202020204" pitchFamily="34" charset="0"/>
                <a:cs typeface="Arial" panose="020B0604020202020204" pitchFamily="34" charset="0"/>
              </a:rPr>
              <a:t> en bol hidrojen formu, nötr hidrojen, H</a:t>
            </a:r>
            <a:r>
              <a:rPr lang="tr-TR" sz="2000" baseline="30000" dirty="0">
                <a:solidFill>
                  <a:prstClr val="black"/>
                </a:solidFill>
                <a:latin typeface="Arial" panose="020B0604020202020204" pitchFamily="34" charset="0"/>
                <a:cs typeface="Arial" panose="020B0604020202020204" pitchFamily="34" charset="0"/>
              </a:rPr>
              <a:t>0</a:t>
            </a:r>
            <a:r>
              <a:rPr lang="tr-TR" sz="2000" dirty="0">
                <a:solidFill>
                  <a:prstClr val="black"/>
                </a:solidFill>
                <a:latin typeface="Arial" panose="020B0604020202020204" pitchFamily="34" charset="0"/>
                <a:cs typeface="Arial" panose="020B0604020202020204" pitchFamily="34" charset="0"/>
              </a:rPr>
              <a:t>'dur. İyonize hidrojen (</a:t>
            </a:r>
            <a:r>
              <a:rPr lang="tr-TR" sz="2000" dirty="0" smtClean="0">
                <a:solidFill>
                  <a:prstClr val="black"/>
                </a:solidFill>
                <a:latin typeface="Arial" panose="020B0604020202020204" pitchFamily="34" charset="0"/>
                <a:cs typeface="Arial" panose="020B0604020202020204" pitchFamily="34" charset="0"/>
              </a:rPr>
              <a:t>HII</a:t>
            </a:r>
            <a:r>
              <a:rPr lang="tr-TR" sz="2000" dirty="0">
                <a:solidFill>
                  <a:prstClr val="black"/>
                </a:solidFill>
                <a:latin typeface="Arial" panose="020B0604020202020204" pitchFamily="34" charset="0"/>
                <a:cs typeface="Arial" panose="020B0604020202020204" pitchFamily="34" charset="0"/>
              </a:rPr>
              <a:t>; </a:t>
            </a:r>
            <a:r>
              <a:rPr lang="tr-TR" sz="2000" dirty="0" smtClean="0">
                <a:solidFill>
                  <a:prstClr val="black"/>
                </a:solidFill>
                <a:latin typeface="Arial" panose="020B0604020202020204" pitchFamily="34" charset="0"/>
                <a:cs typeface="Arial" panose="020B0604020202020204" pitchFamily="34" charset="0"/>
              </a:rPr>
              <a:t>H</a:t>
            </a:r>
            <a:r>
              <a:rPr lang="tr-TR" sz="2000" baseline="30000" dirty="0" smtClean="0">
                <a:solidFill>
                  <a:prstClr val="black"/>
                </a:solidFill>
                <a:latin typeface="Arial" panose="020B0604020202020204" pitchFamily="34" charset="0"/>
                <a:cs typeface="Arial" panose="020B0604020202020204" pitchFamily="34" charset="0"/>
              </a:rPr>
              <a:t>+</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ve moleküler hidrojen </a:t>
            </a:r>
            <a:r>
              <a:rPr lang="tr-TR" sz="2000" dirty="0" smtClean="0">
                <a:solidFill>
                  <a:prstClr val="black"/>
                </a:solidFill>
                <a:latin typeface="Arial" panose="020B0604020202020204" pitchFamily="34" charset="0"/>
                <a:cs typeface="Arial" panose="020B0604020202020204" pitchFamily="34" charset="0"/>
              </a:rPr>
              <a:t>(H</a:t>
            </a:r>
            <a:r>
              <a:rPr lang="tr-TR" sz="2000" baseline="-25000" dirty="0" smtClean="0">
                <a:solidFill>
                  <a:prstClr val="black"/>
                </a:solidFill>
                <a:latin typeface="Arial" panose="020B0604020202020204" pitchFamily="34" charset="0"/>
                <a:cs typeface="Arial" panose="020B0604020202020204" pitchFamily="34" charset="0"/>
              </a:rPr>
              <a:t>2</a:t>
            </a:r>
            <a:r>
              <a:rPr lang="tr-TR" sz="2000" dirty="0">
                <a:solidFill>
                  <a:prstClr val="black"/>
                </a:solidFill>
                <a:latin typeface="Arial" panose="020B0604020202020204" pitchFamily="34" charset="0"/>
                <a:cs typeface="Arial" panose="020B0604020202020204" pitchFamily="34" charset="0"/>
              </a:rPr>
              <a:t>), sadece bulut olarak bilinen alanın belirli özelliklerinde bulunur. Gaz bulutları ya iyonize ya da moleküler hidrojeni içerir, fakat her ikisini de </a:t>
            </a:r>
            <a:r>
              <a:rPr lang="tr-TR" sz="2000" dirty="0" smtClean="0">
                <a:solidFill>
                  <a:prstClr val="black"/>
                </a:solidFill>
                <a:latin typeface="Arial" panose="020B0604020202020204" pitchFamily="34" charset="0"/>
                <a:cs typeface="Arial" panose="020B0604020202020204" pitchFamily="34" charset="0"/>
              </a:rPr>
              <a:t>değil</a:t>
            </a:r>
            <a:r>
              <a:rPr lang="tr-TR" sz="2000" dirty="0">
                <a:solidFill>
                  <a:prstClr val="black"/>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383143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40961" y="-73656"/>
            <a:ext cx="11760452" cy="7109639"/>
          </a:xfrm>
          <a:prstGeom prst="rect">
            <a:avLst/>
          </a:prstGeom>
        </p:spPr>
        <p:txBody>
          <a:bodyPr wrap="square">
            <a:spAutoFit/>
          </a:bodyPr>
          <a:lstStyle/>
          <a:p>
            <a:pPr algn="just">
              <a:lnSpc>
                <a:spcPct val="150000"/>
              </a:lnSpc>
            </a:pPr>
            <a:r>
              <a:rPr lang="tr-TR" sz="1900" b="1" dirty="0" smtClean="0">
                <a:solidFill>
                  <a:srgbClr val="FF0000"/>
                </a:solidFill>
                <a:latin typeface="Arial" panose="020B0604020202020204" pitchFamily="34" charset="0"/>
                <a:cs typeface="Arial" panose="020B0604020202020204" pitchFamily="34" charset="0"/>
              </a:rPr>
              <a:t>YILDIZLAR ARASI ORTAM</a:t>
            </a:r>
          </a:p>
          <a:p>
            <a:pPr algn="just">
              <a:lnSpc>
                <a:spcPct val="150000"/>
              </a:lnSpc>
            </a:pPr>
            <a:r>
              <a:rPr lang="tr-TR" sz="1900" dirty="0" smtClean="0">
                <a:latin typeface="Arial" panose="020B0604020202020204" pitchFamily="34" charset="0"/>
                <a:cs typeface="Arial" panose="020B0604020202020204" pitchFamily="34" charset="0"/>
              </a:rPr>
              <a:t>Bir galaksideki yıldızlar arasındaki alan boş değil. Yıldızlararası malzeme çok yoğun olmamasına rağmen, önemli miktarda parçacık tarafından doldurulur. Tipik olarak :</a:t>
            </a:r>
          </a:p>
          <a:p>
            <a:pPr algn="just">
              <a:lnSpc>
                <a:spcPct val="150000"/>
              </a:lnSpc>
            </a:pPr>
            <a:r>
              <a:rPr lang="tr-TR" sz="1900" b="1" dirty="0" smtClean="0">
                <a:latin typeface="Arial" panose="020B0604020202020204" pitchFamily="34" charset="0"/>
                <a:cs typeface="Arial" panose="020B0604020202020204" pitchFamily="34" charset="0"/>
              </a:rPr>
              <a:t>-</a:t>
            </a:r>
            <a:r>
              <a:rPr lang="tr-TR" sz="1900" dirty="0" smtClean="0">
                <a:latin typeface="Arial" panose="020B0604020202020204" pitchFamily="34" charset="0"/>
                <a:cs typeface="Arial" panose="020B0604020202020204" pitchFamily="34" charset="0"/>
              </a:rPr>
              <a:t> </a:t>
            </a:r>
            <a:r>
              <a:rPr lang="tr-TR" sz="1900" b="1" dirty="0" smtClean="0">
                <a:latin typeface="Arial" panose="020B0604020202020204" pitchFamily="34" charset="0"/>
                <a:cs typeface="Arial" panose="020B0604020202020204" pitchFamily="34" charset="0"/>
              </a:rPr>
              <a:t>nötr atomlar: </a:t>
            </a:r>
            <a:r>
              <a:rPr lang="tr-TR" sz="1900" dirty="0" smtClean="0">
                <a:latin typeface="Arial" panose="020B0604020202020204" pitchFamily="34" charset="0"/>
                <a:cs typeface="Arial" panose="020B0604020202020204" pitchFamily="34" charset="0"/>
              </a:rPr>
              <a:t>esasen H ve He, önemli miktarlarda C, N, O elementleri. Örneğin, D bolluğunun, C, N, O, Si ve P gibi elementlerin temel izotoplarına göre ihmal edilemez olduğu önemlidir.</a:t>
            </a:r>
          </a:p>
          <a:p>
            <a:pPr algn="just">
              <a:lnSpc>
                <a:spcPct val="150000"/>
              </a:lnSpc>
            </a:pPr>
            <a:r>
              <a:rPr lang="tr-TR" sz="1900" b="1" dirty="0" smtClean="0">
                <a:latin typeface="Arial" panose="020B0604020202020204" pitchFamily="34" charset="0"/>
                <a:cs typeface="Arial" panose="020B0604020202020204" pitchFamily="34" charset="0"/>
              </a:rPr>
              <a:t>-</a:t>
            </a:r>
            <a:r>
              <a:rPr lang="tr-TR" sz="1900" dirty="0" smtClean="0">
                <a:latin typeface="Arial" panose="020B0604020202020204" pitchFamily="34" charset="0"/>
                <a:cs typeface="Arial" panose="020B0604020202020204" pitchFamily="34" charset="0"/>
              </a:rPr>
              <a:t> </a:t>
            </a:r>
            <a:r>
              <a:rPr lang="tr-TR" sz="1900" b="1" dirty="0" smtClean="0">
                <a:latin typeface="Arial" panose="020B0604020202020204" pitchFamily="34" charset="0"/>
                <a:cs typeface="Arial" panose="020B0604020202020204" pitchFamily="34" charset="0"/>
              </a:rPr>
              <a:t>iyonlar:</a:t>
            </a:r>
            <a:r>
              <a:rPr lang="tr-TR" sz="1900" dirty="0" smtClean="0">
                <a:latin typeface="Arial" panose="020B0604020202020204" pitchFamily="34" charset="0"/>
                <a:cs typeface="Arial" panose="020B0604020202020204" pitchFamily="34" charset="0"/>
              </a:rPr>
              <a:t> esas olarak H</a:t>
            </a:r>
            <a:r>
              <a:rPr lang="tr-TR" sz="1900" baseline="30000" dirty="0" smtClean="0">
                <a:latin typeface="Arial" panose="020B0604020202020204" pitchFamily="34" charset="0"/>
                <a:cs typeface="Arial" panose="020B0604020202020204" pitchFamily="34" charset="0"/>
              </a:rPr>
              <a:t>+</a:t>
            </a:r>
            <a:r>
              <a:rPr lang="tr-TR" sz="1900" dirty="0" smtClean="0">
                <a:latin typeface="Arial" panose="020B0604020202020204" pitchFamily="34" charset="0"/>
                <a:cs typeface="Arial" panose="020B0604020202020204" pitchFamily="34" charset="0"/>
              </a:rPr>
              <a:t> ve diğer bol elementlerin katyonları. Katyonlar, yıldızlararası ortamlarda egemen iyonlardır.</a:t>
            </a:r>
          </a:p>
          <a:p>
            <a:pPr algn="just">
              <a:lnSpc>
                <a:spcPct val="150000"/>
              </a:lnSpc>
            </a:pPr>
            <a:r>
              <a:rPr lang="tr-TR" sz="1900" b="1" dirty="0" smtClean="0">
                <a:latin typeface="Arial" panose="020B0604020202020204" pitchFamily="34" charset="0"/>
                <a:cs typeface="Arial" panose="020B0604020202020204" pitchFamily="34" charset="0"/>
              </a:rPr>
              <a:t>- elektronlar: </a:t>
            </a:r>
            <a:r>
              <a:rPr lang="tr-TR" sz="1900" dirty="0" smtClean="0">
                <a:latin typeface="Arial" panose="020B0604020202020204" pitchFamily="34" charset="0"/>
                <a:cs typeface="Arial" panose="020B0604020202020204" pitchFamily="34" charset="0"/>
              </a:rPr>
              <a:t>çoğu </a:t>
            </a:r>
            <a:r>
              <a:rPr lang="tr-TR" sz="1900" dirty="0" err="1" smtClean="0">
                <a:latin typeface="Arial" panose="020B0604020202020204" pitchFamily="34" charset="0"/>
                <a:cs typeface="Arial" panose="020B0604020202020204" pitchFamily="34" charset="0"/>
              </a:rPr>
              <a:t>astrofiziksel</a:t>
            </a:r>
            <a:r>
              <a:rPr lang="tr-TR" sz="1900" dirty="0" smtClean="0">
                <a:latin typeface="Arial" panose="020B0604020202020204" pitchFamily="34" charset="0"/>
                <a:cs typeface="Arial" panose="020B0604020202020204" pitchFamily="34" charset="0"/>
              </a:rPr>
              <a:t> ortamda birçok kimyasal elementin iyonlaşmasının bir sonucu olarak, serbest elektronlar önemli ölçüde bol miktarda bulunur.</a:t>
            </a:r>
          </a:p>
          <a:p>
            <a:pPr algn="just">
              <a:lnSpc>
                <a:spcPct val="150000"/>
              </a:lnSpc>
            </a:pPr>
            <a:r>
              <a:rPr lang="tr-TR" sz="1900" b="1" dirty="0" smtClean="0">
                <a:latin typeface="Arial" panose="020B0604020202020204" pitchFamily="34" charset="0"/>
                <a:cs typeface="Arial" panose="020B0604020202020204" pitchFamily="34" charset="0"/>
              </a:rPr>
              <a:t>- küçük boyutlu moleküller: </a:t>
            </a:r>
            <a:r>
              <a:rPr lang="tr-TR" sz="1900" dirty="0" smtClean="0">
                <a:latin typeface="Arial" panose="020B0604020202020204" pitchFamily="34" charset="0"/>
                <a:cs typeface="Arial" panose="020B0604020202020204" pitchFamily="34" charset="0"/>
              </a:rPr>
              <a:t>iki temel molekül H</a:t>
            </a:r>
            <a:r>
              <a:rPr lang="tr-TR" sz="1900" baseline="-25000" dirty="0" smtClean="0">
                <a:latin typeface="Arial" panose="020B0604020202020204" pitchFamily="34" charset="0"/>
                <a:cs typeface="Arial" panose="020B0604020202020204" pitchFamily="34" charset="0"/>
              </a:rPr>
              <a:t>2</a:t>
            </a:r>
            <a:r>
              <a:rPr lang="tr-TR" sz="1900" dirty="0" smtClean="0">
                <a:latin typeface="Arial" panose="020B0604020202020204" pitchFamily="34" charset="0"/>
                <a:cs typeface="Arial" panose="020B0604020202020204" pitchFamily="34" charset="0"/>
              </a:rPr>
              <a:t> ve CO </a:t>
            </a:r>
            <a:r>
              <a:rPr lang="tr-TR" sz="1900" dirty="0" err="1" smtClean="0">
                <a:latin typeface="Arial" panose="020B0604020202020204" pitchFamily="34" charset="0"/>
                <a:cs typeface="Arial" panose="020B0604020202020204" pitchFamily="34" charset="0"/>
              </a:rPr>
              <a:t>dir</a:t>
            </a:r>
            <a:r>
              <a:rPr lang="tr-TR" sz="1900" dirty="0" smtClean="0">
                <a:latin typeface="Arial" panose="020B0604020202020204" pitchFamily="34" charset="0"/>
                <a:cs typeface="Arial" panose="020B0604020202020204" pitchFamily="34" charset="0"/>
              </a:rPr>
              <a:t>, ancak diğer küçük boyutlu moleküller, çoğunlukla moleküler bulutlarda bulunur.</a:t>
            </a:r>
          </a:p>
          <a:p>
            <a:pPr algn="just">
              <a:lnSpc>
                <a:spcPct val="150000"/>
              </a:lnSpc>
            </a:pPr>
            <a:r>
              <a:rPr lang="tr-TR" sz="1900" b="1" dirty="0" smtClean="0">
                <a:latin typeface="Arial" panose="020B0604020202020204" pitchFamily="34" charset="0"/>
                <a:cs typeface="Arial" panose="020B0604020202020204" pitchFamily="34" charset="0"/>
              </a:rPr>
              <a:t>- daha büyük moleküller: </a:t>
            </a:r>
            <a:r>
              <a:rPr lang="tr-TR" sz="1900" dirty="0" smtClean="0">
                <a:latin typeface="Arial" panose="020B0604020202020204" pitchFamily="34" charset="0"/>
                <a:cs typeface="Arial" panose="020B0604020202020204" pitchFamily="34" charset="0"/>
              </a:rPr>
              <a:t>esas olarak </a:t>
            </a:r>
            <a:r>
              <a:rPr lang="tr-TR" sz="1900" dirty="0" err="1" smtClean="0">
                <a:latin typeface="Arial" panose="020B0604020202020204" pitchFamily="34" charset="0"/>
                <a:cs typeface="Arial" panose="020B0604020202020204" pitchFamily="34" charset="0"/>
              </a:rPr>
              <a:t>polisiklik</a:t>
            </a:r>
            <a:r>
              <a:rPr lang="tr-TR" sz="1900" dirty="0" smtClean="0">
                <a:latin typeface="Arial" panose="020B0604020202020204" pitchFamily="34" charset="0"/>
                <a:cs typeface="Arial" panose="020B0604020202020204" pitchFamily="34" charset="0"/>
              </a:rPr>
              <a:t> aromatik hidrokarbonlar (PAH). </a:t>
            </a:r>
            <a:r>
              <a:rPr lang="tr-TR" sz="1900" dirty="0" err="1" smtClean="0">
                <a:latin typeface="Arial" panose="020B0604020202020204" pitchFamily="34" charset="0"/>
                <a:cs typeface="Arial" panose="020B0604020202020204" pitchFamily="34" charset="0"/>
              </a:rPr>
              <a:t>PAH'ın</a:t>
            </a:r>
            <a:r>
              <a:rPr lang="tr-TR" sz="1900" dirty="0" smtClean="0">
                <a:latin typeface="Arial" panose="020B0604020202020204" pitchFamily="34" charset="0"/>
                <a:cs typeface="Arial" panose="020B0604020202020204" pitchFamily="34" charset="0"/>
              </a:rPr>
              <a:t> şimdiye kadar galaksilerde incelenen birçok yeri zenginleştirdiği görülmüştür.</a:t>
            </a:r>
          </a:p>
          <a:p>
            <a:pPr algn="just">
              <a:lnSpc>
                <a:spcPct val="150000"/>
              </a:lnSpc>
            </a:pPr>
            <a:r>
              <a:rPr lang="tr-TR" sz="1900" b="1" dirty="0" smtClean="0">
                <a:solidFill>
                  <a:prstClr val="black"/>
                </a:solidFill>
                <a:latin typeface="Arial" panose="020B0604020202020204" pitchFamily="34" charset="0"/>
                <a:cs typeface="Arial" panose="020B0604020202020204" pitchFamily="34" charset="0"/>
              </a:rPr>
              <a:t>- toz </a:t>
            </a:r>
            <a:r>
              <a:rPr lang="tr-TR" sz="1900" b="1" dirty="0">
                <a:solidFill>
                  <a:prstClr val="black"/>
                </a:solidFill>
                <a:latin typeface="Arial" panose="020B0604020202020204" pitchFamily="34" charset="0"/>
                <a:cs typeface="Arial" panose="020B0604020202020204" pitchFamily="34" charset="0"/>
              </a:rPr>
              <a:t>parçacıkları: </a:t>
            </a:r>
            <a:r>
              <a:rPr lang="tr-TR" sz="1900" dirty="0">
                <a:solidFill>
                  <a:prstClr val="black"/>
                </a:solidFill>
                <a:latin typeface="Arial" panose="020B0604020202020204" pitchFamily="34" charset="0"/>
                <a:cs typeface="Arial" panose="020B0604020202020204" pitchFamily="34" charset="0"/>
              </a:rPr>
              <a:t>birkaç </a:t>
            </a:r>
            <a:r>
              <a:rPr lang="tr-TR" sz="1900" dirty="0" err="1">
                <a:solidFill>
                  <a:prstClr val="black"/>
                </a:solidFill>
                <a:latin typeface="Arial" panose="020B0604020202020204" pitchFamily="34" charset="0"/>
                <a:cs typeface="Arial" panose="020B0604020202020204" pitchFamily="34" charset="0"/>
              </a:rPr>
              <a:t>Å'dan</a:t>
            </a:r>
            <a:r>
              <a:rPr lang="tr-TR" sz="1900" dirty="0">
                <a:solidFill>
                  <a:prstClr val="black"/>
                </a:solidFill>
                <a:latin typeface="Arial" panose="020B0604020202020204" pitchFamily="34" charset="0"/>
                <a:cs typeface="Arial" panose="020B0604020202020204" pitchFamily="34" charset="0"/>
              </a:rPr>
              <a:t> birkaç µm'ye kadar olan tipik boyutlardaki küçük parçacıklar da yıldızlararası ortamlarda her yerde bulunabilir. Birçok molekülün oluşumuna yol açan kimyasal süreçlerde çok önemli bir rol oynarlar</a:t>
            </a:r>
            <a:r>
              <a:rPr lang="tr-TR" sz="1900" dirty="0" smtClean="0">
                <a:solidFill>
                  <a:prstClr val="black"/>
                </a:solidFill>
                <a:latin typeface="Arial" panose="020B0604020202020204" pitchFamily="34" charset="0"/>
                <a:cs typeface="Arial" panose="020B0604020202020204" pitchFamily="34" charset="0"/>
              </a:rPr>
              <a:t>.</a:t>
            </a:r>
            <a:endParaRPr lang="tr-TR" sz="19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2610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6872" y="0"/>
            <a:ext cx="11479794" cy="5170646"/>
          </a:xfrm>
          <a:prstGeom prst="rect">
            <a:avLst/>
          </a:prstGeom>
        </p:spPr>
        <p:txBody>
          <a:bodyPr wrap="square">
            <a:spAutoFit/>
          </a:bodyPr>
          <a:lstStyle/>
          <a:p>
            <a:pPr lvl="0" algn="just">
              <a:lnSpc>
                <a:spcPct val="150000"/>
              </a:lnSpc>
            </a:pPr>
            <a:r>
              <a:rPr lang="tr-TR" sz="2000" dirty="0" smtClean="0">
                <a:solidFill>
                  <a:prstClr val="black"/>
                </a:solidFill>
                <a:latin typeface="Arial" panose="020B0604020202020204" pitchFamily="34" charset="0"/>
                <a:cs typeface="Arial" panose="020B0604020202020204" pitchFamily="34" charset="0"/>
              </a:rPr>
              <a:t>Yıldızlararası </a:t>
            </a:r>
            <a:r>
              <a:rPr lang="tr-TR" sz="2000" dirty="0">
                <a:solidFill>
                  <a:prstClr val="black"/>
                </a:solidFill>
                <a:latin typeface="Arial" panose="020B0604020202020204" pitchFamily="34" charset="0"/>
                <a:cs typeface="Arial" panose="020B0604020202020204" pitchFamily="34" charset="0"/>
              </a:rPr>
              <a:t>ortamdaki </a:t>
            </a:r>
            <a:r>
              <a:rPr lang="tr-TR" sz="2000" dirty="0" smtClean="0">
                <a:solidFill>
                  <a:prstClr val="black"/>
                </a:solidFill>
                <a:latin typeface="Arial" panose="020B0604020202020204" pitchFamily="34" charset="0"/>
                <a:cs typeface="Arial" panose="020B0604020202020204" pitchFamily="34" charset="0"/>
              </a:rPr>
              <a:t>bölgelerin </a:t>
            </a:r>
            <a:r>
              <a:rPr lang="tr-TR" sz="2000" dirty="0">
                <a:solidFill>
                  <a:prstClr val="black"/>
                </a:solidFill>
                <a:latin typeface="Arial" panose="020B0604020202020204" pitchFamily="34" charset="0"/>
                <a:cs typeface="Arial" panose="020B0604020202020204" pitchFamily="34" charset="0"/>
              </a:rPr>
              <a:t>farklı</a:t>
            </a:r>
            <a:r>
              <a:rPr lang="tr-TR" sz="2000" dirty="0" smtClean="0">
                <a:solidFill>
                  <a:prstClr val="black"/>
                </a:solidFill>
                <a:latin typeface="Arial" panose="020B0604020202020204" pitchFamily="34" charset="0"/>
                <a:cs typeface="Arial" panose="020B0604020202020204" pitchFamily="34" charset="0"/>
              </a:rPr>
              <a:t> </a:t>
            </a:r>
            <a:r>
              <a:rPr lang="tr-TR" sz="2000" dirty="0">
                <a:solidFill>
                  <a:prstClr val="black"/>
                </a:solidFill>
                <a:latin typeface="Arial" panose="020B0604020202020204" pitchFamily="34" charset="0"/>
                <a:cs typeface="Arial" panose="020B0604020202020204" pitchFamily="34" charset="0"/>
              </a:rPr>
              <a:t>fiziksel koşullarına bağlı olarak, farklı ortamlar </a:t>
            </a:r>
            <a:r>
              <a:rPr lang="tr-TR" sz="2000" dirty="0" smtClean="0">
                <a:solidFill>
                  <a:prstClr val="black"/>
                </a:solidFill>
                <a:latin typeface="Arial" panose="020B0604020202020204" pitchFamily="34" charset="0"/>
                <a:cs typeface="Arial" panose="020B0604020202020204" pitchFamily="34" charset="0"/>
              </a:rPr>
              <a:t>oluşabilir :</a:t>
            </a:r>
            <a:endParaRPr lang="tr-TR" sz="2000" dirty="0">
              <a:solidFill>
                <a:prstClr val="black"/>
              </a:solidFill>
              <a:latin typeface="Arial" panose="020B0604020202020204" pitchFamily="34" charset="0"/>
              <a:cs typeface="Arial" panose="020B0604020202020204" pitchFamily="34" charset="0"/>
            </a:endParaRPr>
          </a:p>
          <a:p>
            <a:pPr lvl="0" algn="just">
              <a:lnSpc>
                <a:spcPct val="150000"/>
              </a:lnSpc>
            </a:pPr>
            <a:r>
              <a:rPr lang="tr-TR" sz="2000" b="1" dirty="0">
                <a:solidFill>
                  <a:prstClr val="black"/>
                </a:solidFill>
                <a:latin typeface="Arial" panose="020B0604020202020204" pitchFamily="34" charset="0"/>
                <a:cs typeface="Arial" panose="020B0604020202020204" pitchFamily="34" charset="0"/>
              </a:rPr>
              <a:t>- HII bölgeleri</a:t>
            </a:r>
            <a:r>
              <a:rPr lang="tr-TR" sz="2000" dirty="0">
                <a:solidFill>
                  <a:prstClr val="black"/>
                </a:solidFill>
                <a:latin typeface="Arial" panose="020B0604020202020204" pitchFamily="34" charset="0"/>
                <a:cs typeface="Arial" panose="020B0604020202020204" pitchFamily="34" charset="0"/>
              </a:rPr>
              <a:t>. Parlak erken tip yıldızların (tipik olarak O ve B tipi yıldızların) varlığı nedeniyle, Galaksimizin birçok yerinde çok güçlü bir UV radyasyonu alanı bulunmaktadır. Bu UV radyasyonu alanı atomik hidrojenin iyonlaşmasından sorumludur, dolayısıyla protonlar şeklinde bulunur. Her zamanki </a:t>
            </a:r>
            <a:r>
              <a:rPr lang="tr-TR" sz="2000" dirty="0" err="1">
                <a:solidFill>
                  <a:prstClr val="black"/>
                </a:solidFill>
                <a:latin typeface="Arial" panose="020B0604020202020204" pitchFamily="34" charset="0"/>
                <a:cs typeface="Arial" panose="020B0604020202020204" pitchFamily="34" charset="0"/>
              </a:rPr>
              <a:t>spektroskopik</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notasyonlarda</a:t>
            </a:r>
            <a:r>
              <a:rPr lang="tr-TR" sz="2000" dirty="0">
                <a:solidFill>
                  <a:prstClr val="black"/>
                </a:solidFill>
                <a:latin typeface="Arial" panose="020B0604020202020204" pitchFamily="34" charset="0"/>
                <a:cs typeface="Arial" panose="020B0604020202020204" pitchFamily="34" charset="0"/>
              </a:rPr>
              <a:t>, hidrojen, nötr formda </a:t>
            </a:r>
            <a:r>
              <a:rPr lang="tr-TR" sz="2000" dirty="0" smtClean="0">
                <a:solidFill>
                  <a:prstClr val="black"/>
                </a:solidFill>
                <a:latin typeface="Arial" panose="020B0604020202020204" pitchFamily="34" charset="0"/>
                <a:cs typeface="Arial" panose="020B0604020202020204" pitchFamily="34" charset="0"/>
              </a:rPr>
              <a:t>HI </a:t>
            </a:r>
            <a:r>
              <a:rPr lang="tr-TR" sz="2000" dirty="0">
                <a:solidFill>
                  <a:prstClr val="black"/>
                </a:solidFill>
                <a:latin typeface="Arial" panose="020B0604020202020204" pitchFamily="34" charset="0"/>
                <a:cs typeface="Arial" panose="020B0604020202020204" pitchFamily="34" charset="0"/>
              </a:rPr>
              <a:t>ve </a:t>
            </a:r>
            <a:r>
              <a:rPr lang="tr-TR" sz="2000" dirty="0" smtClean="0">
                <a:solidFill>
                  <a:prstClr val="black"/>
                </a:solidFill>
                <a:latin typeface="Arial" panose="020B0604020202020204" pitchFamily="34" charset="0"/>
                <a:cs typeface="Arial" panose="020B0604020202020204" pitchFamily="34" charset="0"/>
              </a:rPr>
              <a:t>iyonlaşmış </a:t>
            </a:r>
            <a:r>
              <a:rPr lang="tr-TR" sz="2000" dirty="0">
                <a:solidFill>
                  <a:prstClr val="black"/>
                </a:solidFill>
                <a:latin typeface="Arial" panose="020B0604020202020204" pitchFamily="34" charset="0"/>
                <a:cs typeface="Arial" panose="020B0604020202020204" pitchFamily="34" charset="0"/>
              </a:rPr>
              <a:t>formunda HII olarak belirtilmektedir. Hidrojenin baskın olarak iyonize olduğu bölgelere HII bölgeleri denir. Bu tür ortamlar yaklaşık 10000 K tipik sıcaklıklarla karakterize edilir ve bu nedenle molekülleri bulmak için ayrıcalıklı yerler değildir.</a:t>
            </a:r>
          </a:p>
          <a:p>
            <a:pPr lvl="0" algn="just">
              <a:lnSpc>
                <a:spcPct val="150000"/>
              </a:lnSpc>
            </a:pPr>
            <a:r>
              <a:rPr lang="tr-TR" sz="2000" b="1" dirty="0">
                <a:solidFill>
                  <a:prstClr val="black"/>
                </a:solidFill>
                <a:latin typeface="Arial" panose="020B0604020202020204" pitchFamily="34" charset="0"/>
                <a:cs typeface="Arial" panose="020B0604020202020204" pitchFamily="34" charset="0"/>
              </a:rPr>
              <a:t>- HI bölgeleri</a:t>
            </a:r>
            <a:r>
              <a:rPr lang="tr-TR" sz="2000" dirty="0">
                <a:solidFill>
                  <a:prstClr val="black"/>
                </a:solidFill>
                <a:latin typeface="Arial" panose="020B0604020202020204" pitchFamily="34" charset="0"/>
                <a:cs typeface="Arial" panose="020B0604020202020204" pitchFamily="34" charset="0"/>
              </a:rPr>
              <a:t>. UV radyasyon alanının çok baskın olmadığı yerlerde, hidrojen çoğunlukla nötr formunda bulunur. Tipik olarak, HI bölgelerinin sıcaklığı, 100 K mertebesindedir. Bu bölgeler, esas olarak, 21 </a:t>
            </a:r>
            <a:r>
              <a:rPr lang="tr-TR" sz="2000" dirty="0" err="1">
                <a:solidFill>
                  <a:prstClr val="black"/>
                </a:solidFill>
                <a:latin typeface="Arial" panose="020B0604020202020204" pitchFamily="34" charset="0"/>
                <a:cs typeface="Arial" panose="020B0604020202020204" pitchFamily="34" charset="0"/>
              </a:rPr>
              <a:t>cm'lik</a:t>
            </a:r>
            <a:r>
              <a:rPr lang="tr-TR" sz="2000" dirty="0">
                <a:solidFill>
                  <a:prstClr val="black"/>
                </a:solidFill>
                <a:latin typeface="Arial" panose="020B0604020202020204" pitchFamily="34" charset="0"/>
                <a:cs typeface="Arial" panose="020B0604020202020204" pitchFamily="34" charset="0"/>
              </a:rPr>
              <a:t> bir dalga boyunda nötr hidrojen emisyon hattı vasıtasıyla tespit edilir</a:t>
            </a:r>
            <a:r>
              <a:rPr lang="tr-TR" sz="2000" dirty="0" smtClean="0">
                <a:solidFill>
                  <a:prstClr val="black"/>
                </a:solidFill>
                <a:latin typeface="Arial" panose="020B0604020202020204" pitchFamily="34" charset="0"/>
                <a:cs typeface="Arial" panose="020B0604020202020204" pitchFamily="34" charset="0"/>
              </a:rPr>
              <a:t>.</a:t>
            </a:r>
            <a:endParaRPr lang="tr-TR"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2209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34977" y="151180"/>
            <a:ext cx="11633703" cy="3785652"/>
          </a:xfrm>
          <a:prstGeom prst="rect">
            <a:avLst/>
          </a:prstGeom>
        </p:spPr>
        <p:txBody>
          <a:bodyPr wrap="square">
            <a:spAutoFit/>
          </a:bodyPr>
          <a:lstStyle/>
          <a:p>
            <a:pPr lvl="0" algn="just">
              <a:lnSpc>
                <a:spcPct val="150000"/>
              </a:lnSpc>
            </a:pPr>
            <a:r>
              <a:rPr lang="tr-TR" sz="2000" b="1" dirty="0">
                <a:solidFill>
                  <a:prstClr val="black"/>
                </a:solidFill>
                <a:latin typeface="Arial" panose="020B0604020202020204" pitchFamily="34" charset="0"/>
                <a:cs typeface="Arial" panose="020B0604020202020204" pitchFamily="34" charset="0"/>
              </a:rPr>
              <a:t>- Moleküler bulutlar </a:t>
            </a:r>
            <a:r>
              <a:rPr lang="tr-TR" sz="2000" dirty="0">
                <a:solidFill>
                  <a:prstClr val="black"/>
                </a:solidFill>
                <a:latin typeface="Arial" panose="020B0604020202020204" pitchFamily="34" charset="0"/>
                <a:cs typeface="Arial" panose="020B0604020202020204" pitchFamily="34" charset="0"/>
              </a:rPr>
              <a:t>Bazı bölgeler, </a:t>
            </a:r>
            <a:r>
              <a:rPr lang="tr-TR" sz="2000" dirty="0" smtClean="0">
                <a:solidFill>
                  <a:prstClr val="black"/>
                </a:solidFill>
                <a:latin typeface="Arial" panose="020B0604020202020204" pitchFamily="34" charset="0"/>
                <a:cs typeface="Arial" panose="020B0604020202020204" pitchFamily="34" charset="0"/>
              </a:rPr>
              <a:t>H I </a:t>
            </a:r>
            <a:r>
              <a:rPr lang="tr-TR" sz="2000" dirty="0">
                <a:solidFill>
                  <a:prstClr val="black"/>
                </a:solidFill>
                <a:latin typeface="Arial" panose="020B0604020202020204" pitchFamily="34" charset="0"/>
                <a:cs typeface="Arial" panose="020B0604020202020204" pitchFamily="34" charset="0"/>
              </a:rPr>
              <a:t>bölgelerinden çok daha soğuk ve daha yoğundur ve birçok molekül tarafından doldurulur. Moleküler bulutlarda, tipik sıcaklık </a:t>
            </a:r>
            <a:r>
              <a:rPr lang="tr-TR" sz="2000" dirty="0" smtClean="0">
                <a:solidFill>
                  <a:prstClr val="black"/>
                </a:solidFill>
                <a:latin typeface="Arial" panose="020B0604020202020204" pitchFamily="34" charset="0"/>
                <a:cs typeface="Arial" panose="020B0604020202020204" pitchFamily="34" charset="0"/>
              </a:rPr>
              <a:t>10-20 K </a:t>
            </a:r>
            <a:r>
              <a:rPr lang="tr-TR" sz="2000" dirty="0">
                <a:solidFill>
                  <a:prstClr val="black"/>
                </a:solidFill>
                <a:latin typeface="Arial" panose="020B0604020202020204" pitchFamily="34" charset="0"/>
                <a:cs typeface="Arial" panose="020B0604020202020204" pitchFamily="34" charset="0"/>
              </a:rPr>
              <a:t>mertebesindedir. Bu bölgeler, evrende en çok bulunan iki molekül olan moleküler hidrojen (H</a:t>
            </a:r>
            <a:r>
              <a:rPr lang="tr-TR" sz="2000" baseline="-25000" dirty="0">
                <a:solidFill>
                  <a:prstClr val="black"/>
                </a:solidFill>
                <a:latin typeface="Arial" panose="020B0604020202020204" pitchFamily="34" charset="0"/>
                <a:cs typeface="Arial" panose="020B0604020202020204" pitchFamily="34" charset="0"/>
              </a:rPr>
              <a:t>2</a:t>
            </a:r>
            <a:r>
              <a:rPr lang="tr-TR" sz="2000" dirty="0">
                <a:solidFill>
                  <a:prstClr val="black"/>
                </a:solidFill>
                <a:latin typeface="Arial" panose="020B0604020202020204" pitchFamily="34" charset="0"/>
                <a:cs typeface="Arial" panose="020B0604020202020204" pitchFamily="34" charset="0"/>
              </a:rPr>
              <a:t>) ve karbon monoksit (CO) tarafından baskın olarak bulunur.</a:t>
            </a:r>
          </a:p>
          <a:p>
            <a:pPr lvl="0" algn="just">
              <a:lnSpc>
                <a:spcPct val="150000"/>
              </a:lnSpc>
            </a:pPr>
            <a:r>
              <a:rPr lang="tr-TR" sz="2000" dirty="0">
                <a:solidFill>
                  <a:prstClr val="black"/>
                </a:solidFill>
                <a:latin typeface="Arial" panose="020B0604020202020204" pitchFamily="34" charset="0"/>
                <a:cs typeface="Arial" panose="020B0604020202020204" pitchFamily="34" charset="0"/>
              </a:rPr>
              <a:t>Bu ortamlar, molekülleri aramak ve yıldızlararası kimyayı araştırmak için ayrıcalıklı bölgeler oluşturur. Astrofizik ortamlarda şimdiye kadar tespit edilen birçok molekül, moleküler bulutlarda tespit edilmiştir, bununla birlikte </a:t>
            </a:r>
            <a:r>
              <a:rPr lang="tr-TR" sz="2000" dirty="0" smtClean="0">
                <a:solidFill>
                  <a:prstClr val="black"/>
                </a:solidFill>
                <a:latin typeface="Arial" panose="020B0604020202020204" pitchFamily="34" charset="0"/>
                <a:cs typeface="Arial" panose="020B0604020202020204" pitchFamily="34" charset="0"/>
              </a:rPr>
              <a:t>yıldız öncesi </a:t>
            </a:r>
            <a:r>
              <a:rPr lang="tr-TR" sz="2000" dirty="0">
                <a:solidFill>
                  <a:prstClr val="black"/>
                </a:solidFill>
                <a:latin typeface="Arial" panose="020B0604020202020204" pitchFamily="34" charset="0"/>
                <a:cs typeface="Arial" panose="020B0604020202020204" pitchFamily="34" charset="0"/>
              </a:rPr>
              <a:t>ve </a:t>
            </a:r>
            <a:r>
              <a:rPr lang="tr-TR" sz="2000" dirty="0" smtClean="0">
                <a:solidFill>
                  <a:prstClr val="black"/>
                </a:solidFill>
                <a:latin typeface="Arial" panose="020B0604020202020204" pitchFamily="34" charset="0"/>
                <a:cs typeface="Arial" panose="020B0604020202020204" pitchFamily="34" charset="0"/>
              </a:rPr>
              <a:t>yıldız ortamı gibi </a:t>
            </a:r>
            <a:r>
              <a:rPr lang="tr-TR" sz="2000" dirty="0">
                <a:solidFill>
                  <a:prstClr val="black"/>
                </a:solidFill>
                <a:latin typeface="Arial" panose="020B0604020202020204" pitchFamily="34" charset="0"/>
                <a:cs typeface="Arial" panose="020B0604020202020204" pitchFamily="34" charset="0"/>
              </a:rPr>
              <a:t>diğer </a:t>
            </a:r>
            <a:r>
              <a:rPr lang="tr-TR" sz="2000" dirty="0" smtClean="0">
                <a:solidFill>
                  <a:prstClr val="black"/>
                </a:solidFill>
                <a:latin typeface="Arial" panose="020B0604020202020204" pitchFamily="34" charset="0"/>
                <a:cs typeface="Arial" panose="020B0604020202020204" pitchFamily="34" charset="0"/>
              </a:rPr>
              <a:t>alanlar </a:t>
            </a:r>
            <a:r>
              <a:rPr lang="tr-TR" sz="2000" dirty="0">
                <a:solidFill>
                  <a:prstClr val="black"/>
                </a:solidFill>
                <a:latin typeface="Arial" panose="020B0604020202020204" pitchFamily="34" charset="0"/>
                <a:cs typeface="Arial" panose="020B0604020202020204" pitchFamily="34" charset="0"/>
              </a:rPr>
              <a:t>da bu tür araştırmalar için çok değerli hedeflerdir.</a:t>
            </a:r>
          </a:p>
        </p:txBody>
      </p:sp>
    </p:spTree>
    <p:extLst>
      <p:ext uri="{BB962C8B-B14F-4D97-AF65-F5344CB8AC3E}">
        <p14:creationId xmlns:p14="http://schemas.microsoft.com/office/powerpoint/2010/main" val="3448435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799" y="0"/>
            <a:ext cx="11425083" cy="6760825"/>
          </a:xfrm>
          <a:prstGeom prst="rect">
            <a:avLst/>
          </a:prstGeom>
        </p:spPr>
        <p:txBody>
          <a:bodyPr wrap="square">
            <a:spAutoFit/>
          </a:bodyPr>
          <a:lstStyle/>
          <a:p>
            <a:pPr lvl="0" algn="just">
              <a:lnSpc>
                <a:spcPct val="150000"/>
              </a:lnSpc>
              <a:spcAft>
                <a:spcPts val="800"/>
              </a:spcAft>
            </a:pP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Önceki Güneş sistemindeki taneler</a:t>
            </a:r>
          </a:p>
          <a:p>
            <a:pPr lvl="0"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Son yıllarda, Yıldızların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hakkında yeni bir bilgi kaynağı ortaya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çıkmıştır;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yıldızlardan fırlatma ile bunların güneş sistemi içine dahil olmaları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elementlerin tarihini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ortaya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çıkmıştır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Bu kaynak, hayatlarının sonunda yıldızlardan dışarı atılan gazın yoğunlaştığı ve güneş sistemi malzemelerine dahil edilmek üzere değiştirilmeden hayatta kaldığı </a:t>
            </a:r>
            <a:r>
              <a:rPr lang="tr-TR" sz="2000" b="1" dirty="0">
                <a:solidFill>
                  <a:prstClr val="black"/>
                </a:solidFill>
                <a:latin typeface="Arial" panose="020B0604020202020204" pitchFamily="34" charset="0"/>
                <a:ea typeface="Calibri" panose="020F0502020204030204" pitchFamily="34" charset="0"/>
                <a:cs typeface="Arial" panose="020B0604020202020204" pitchFamily="34" charset="0"/>
              </a:rPr>
              <a:t>küçük toz taneleridir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Bu </a:t>
            </a:r>
            <a:r>
              <a:rPr lang="tr-TR" sz="2000" b="1" dirty="0" err="1">
                <a:solidFill>
                  <a:prstClr val="black"/>
                </a:solidFill>
                <a:latin typeface="Arial" panose="020B0604020202020204" pitchFamily="34" charset="0"/>
                <a:ea typeface="Calibri" panose="020F0502020204030204" pitchFamily="34" charset="0"/>
                <a:cs typeface="Arial" panose="020B0604020202020204" pitchFamily="34" charset="0"/>
              </a:rPr>
              <a:t>presolar</a:t>
            </a:r>
            <a:r>
              <a:rPr lang="tr-TR" sz="2000" b="1" dirty="0">
                <a:solidFill>
                  <a:prstClr val="black"/>
                </a:solidFill>
                <a:latin typeface="Arial" panose="020B0604020202020204" pitchFamily="34" charset="0"/>
                <a:ea typeface="Calibri" panose="020F0502020204030204" pitchFamily="34" charset="0"/>
                <a:cs typeface="Arial" panose="020B0604020202020204" pitchFamily="34" charset="0"/>
              </a:rPr>
              <a:t> taneler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güneş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sisteminin oluşturulmasından önce ortaya çıkmış ve Güneş, gezegenler ve diğer güneş sistemi nesneleri için kullanılan hammaddelerin bir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parçasıdır.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Güneş'in ana moleküler bulutunun çöküşünden ve yığılma diskinin oluşumundan sağ kurtuldular ve aslında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kondritik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meteorların ana gövdelerinde değişmeden kalmışlardır. Bunlar, en az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değişime uğramış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kondritlerin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ince taneli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matriksinde</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ve gezegenler arası toz parçacıklarında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IDP'ler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güneş sisteminde yüksek sıcaklık olayları tarafından işlenmemiş materyallerde bulunurlar.</a:t>
            </a:r>
          </a:p>
          <a:p>
            <a:pPr lvl="0"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İki çeşit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presolar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tane vardır. Ana yıldızlarının yakın çevresinde ölmekte olan yıldızlardan çıkan sıcak gazdan yoğunlaşan </a:t>
            </a:r>
            <a:r>
              <a:rPr lang="tr-TR" sz="2000" b="1" i="1" dirty="0" err="1">
                <a:solidFill>
                  <a:prstClr val="black"/>
                </a:solidFill>
                <a:latin typeface="Arial" panose="020B0604020202020204" pitchFamily="34" charset="0"/>
                <a:ea typeface="Calibri" panose="020F0502020204030204" pitchFamily="34" charset="0"/>
                <a:cs typeface="Arial" panose="020B0604020202020204" pitchFamily="34" charset="0"/>
              </a:rPr>
              <a:t>sirkumstellar</a:t>
            </a:r>
            <a:r>
              <a:rPr lang="tr-TR" sz="2000" b="1" i="1"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b="1" i="1" dirty="0" err="1">
                <a:solidFill>
                  <a:prstClr val="black"/>
                </a:solidFill>
                <a:latin typeface="Arial" panose="020B0604020202020204" pitchFamily="34" charset="0"/>
                <a:ea typeface="Calibri" panose="020F0502020204030204" pitchFamily="34" charset="0"/>
                <a:cs typeface="Arial" panose="020B0604020202020204" pitchFamily="34" charset="0"/>
              </a:rPr>
              <a:t>kondensatlar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bunlara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bazen </a:t>
            </a:r>
            <a:r>
              <a:rPr lang="tr-TR" sz="2000" b="1" i="1" dirty="0" err="1">
                <a:solidFill>
                  <a:prstClr val="black"/>
                </a:solidFill>
                <a:latin typeface="Arial" panose="020B0604020202020204" pitchFamily="34" charset="0"/>
                <a:ea typeface="Calibri" panose="020F0502020204030204" pitchFamily="34" charset="0"/>
                <a:cs typeface="Arial" panose="020B0604020202020204" pitchFamily="34" charset="0"/>
              </a:rPr>
              <a:t>stardust</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denir. </a:t>
            </a:r>
            <a:r>
              <a:rPr lang="tr-TR" sz="2000" dirty="0" err="1" smtClean="0">
                <a:solidFill>
                  <a:prstClr val="black"/>
                </a:solidFill>
                <a:latin typeface="Arial" panose="020B0604020202020204" pitchFamily="34" charset="0"/>
                <a:ea typeface="Calibri" panose="020F0502020204030204" pitchFamily="34" charset="0"/>
                <a:cs typeface="Arial" panose="020B0604020202020204" pitchFamily="34" charset="0"/>
              </a:rPr>
              <a:t>Sirkumstellar</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kondensatlar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oluşturdukları yıldızların yaşam tarihlerinin anlık görüntüsünü verir. </a:t>
            </a:r>
          </a:p>
        </p:txBody>
      </p:sp>
    </p:spTree>
    <p:extLst>
      <p:ext uri="{BB962C8B-B14F-4D97-AF65-F5344CB8AC3E}">
        <p14:creationId xmlns:p14="http://schemas.microsoft.com/office/powerpoint/2010/main" val="3738431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7148" y="114736"/>
            <a:ext cx="11710219" cy="6242158"/>
          </a:xfrm>
          <a:prstGeom prst="rect">
            <a:avLst/>
          </a:prstGeom>
        </p:spPr>
        <p:txBody>
          <a:bodyPr wrap="square">
            <a:spAutoFit/>
          </a:bodyPr>
          <a:lstStyle/>
          <a:p>
            <a:pPr lvl="0" algn="just">
              <a:lnSpc>
                <a:spcPct val="150000"/>
              </a:lnSpc>
              <a:spcAft>
                <a:spcPts val="800"/>
              </a:spcAft>
            </a:pP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Yıldızlar artık var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olmasa da, tanecikler, yıldızların kütlesini ve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metalikliğini</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ve oluştukları zaman evriminin evrelerini anlatabilirler.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Presolar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tanelerin bilinen türlerinin çoğu,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sirkumstellar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kondensatlardır</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a:t>
            </a:r>
          </a:p>
          <a:p>
            <a:pPr lvl="0" algn="just">
              <a:lnSpc>
                <a:spcPct val="150000"/>
              </a:lnSpc>
              <a:spcAft>
                <a:spcPts val="800"/>
              </a:spcAft>
            </a:pPr>
            <a:r>
              <a:rPr lang="tr-TR" sz="2000" b="1" dirty="0">
                <a:solidFill>
                  <a:prstClr val="black"/>
                </a:solidFill>
                <a:latin typeface="Arial" panose="020B0604020202020204" pitchFamily="34" charset="0"/>
                <a:ea typeface="Calibri" panose="020F0502020204030204" pitchFamily="34" charset="0"/>
                <a:cs typeface="Arial" panose="020B0604020202020204" pitchFamily="34" charset="0"/>
              </a:rPr>
              <a:t>Yıldızlararası taneler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yıldızlararası uzayda oluşanlardır. Bu tanelerin spesifik bir yıldız kaynağı ile doğrudan ilişkisi yoktur. Bileşenleri yıldızlarda başladı, tıpkı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sirkumstellar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kondensatlar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gibi, ama ya yıldızlardan fırlatıldıktan hemen sonra taneciklere yoğunlaşmadılar, ya da katıldığı tanecikler, yıldızlararası boşlukta süpernova şokları ya da yoğun radyasyon ile buharlaştırıldı. Atomlar daha sonra yoğun moleküler bulutlarda tanelere yeniden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yoğuşturuldu</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Yıldızlararası tanelerin muhtemelen iyi tanımlanmamış bileşimleri ve yapıları vardır. Kararsızdırlar ve güneş bulutsusu gibi yüksek enerjili ortamlarda kristalin tanelere kolayca dönüşürler. Güneş sistemi haline gelen malzemenin büyük bir kısmı yıldızlararası toz taneleri içinde kalmaktadır, ancak bunların tanınması zordur ve </a:t>
            </a:r>
            <a:r>
              <a:rPr lang="tr-TR" sz="2000" dirty="0" smtClean="0">
                <a:solidFill>
                  <a:prstClr val="black"/>
                </a:solidFill>
                <a:latin typeface="Arial" panose="020B0604020202020204" pitchFamily="34" charset="0"/>
                <a:ea typeface="Calibri" panose="020F0502020204030204" pitchFamily="34" charset="0"/>
                <a:cs typeface="Arial" panose="020B0604020202020204" pitchFamily="34" charset="0"/>
              </a:rPr>
              <a:t>şu an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sadece bir kısmı bilinmektedir.</a:t>
            </a:r>
          </a:p>
          <a:p>
            <a:pPr lvl="0" algn="just">
              <a:lnSpc>
                <a:spcPct val="150000"/>
              </a:lnSpc>
              <a:spcAft>
                <a:spcPts val="800"/>
              </a:spcAft>
            </a:pPr>
            <a:endParaRPr lang="tr-TR" sz="2000" dirty="0">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188208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745</TotalTime>
  <Words>1469</Words>
  <Application>Microsoft Office PowerPoint</Application>
  <PresentationFormat>Geniş ekran</PresentationFormat>
  <Paragraphs>26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kalkan_kimya</dc:creator>
  <cp:lastModifiedBy>kalkan_kimya</cp:lastModifiedBy>
  <cp:revision>52</cp:revision>
  <dcterms:created xsi:type="dcterms:W3CDTF">2018-11-13T07:38:40Z</dcterms:created>
  <dcterms:modified xsi:type="dcterms:W3CDTF">2019-09-17T12:55:27Z</dcterms:modified>
</cp:coreProperties>
</file>