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300" r:id="rId4"/>
    <p:sldId id="302" r:id="rId5"/>
    <p:sldId id="303" r:id="rId6"/>
    <p:sldId id="304" r:id="rId7"/>
    <p:sldId id="305" r:id="rId8"/>
    <p:sldId id="306" r:id="rId9"/>
    <p:sldId id="307" r:id="rId10"/>
    <p:sldId id="30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4" autoAdjust="0"/>
    <p:restoredTop sz="94660"/>
  </p:normalViewPr>
  <p:slideViewPr>
    <p:cSldViewPr snapToGrid="0">
      <p:cViewPr varScale="1">
        <p:scale>
          <a:sx n="90" d="100"/>
          <a:sy n="90" d="100"/>
        </p:scale>
        <p:origin x="-39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33205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4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44906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62536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17BB3B-7ADB-47B5-9793-9BA306C4D456}" type="datetimeFigureOut">
              <a:rPr lang="tr-TR" smtClean="0"/>
              <a:pPr/>
              <a:t>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22212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271686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17BB3B-7ADB-47B5-9793-9BA306C4D456}" type="datetimeFigureOut">
              <a:rPr lang="tr-TR" smtClean="0"/>
              <a:pPr/>
              <a:t>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38423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17BB3B-7ADB-47B5-9793-9BA306C4D456}" type="datetimeFigureOut">
              <a:rPr lang="tr-TR" smtClean="0"/>
              <a:pPr/>
              <a:t>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370319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17BB3B-7ADB-47B5-9793-9BA306C4D456}" type="datetimeFigureOut">
              <a:rPr lang="tr-TR" smtClean="0"/>
              <a:pPr/>
              <a:t>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680481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685852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17BB3B-7ADB-47B5-9793-9BA306C4D456}" type="datetimeFigureOut">
              <a:rPr lang="tr-TR" smtClean="0"/>
              <a:pPr/>
              <a:t>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327407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BB3B-7ADB-47B5-9793-9BA306C4D456}" type="datetimeFigureOut">
              <a:rPr lang="tr-TR" smtClean="0"/>
              <a:pPr/>
              <a:t>5.05.2020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FB030-D83D-47A3-90EA-03F34F6EBB7D}" type="slidenum">
              <a:rPr lang="tr-TR" smtClean="0"/>
              <a:pPr/>
              <a:t>‹#›</a:t>
            </a:fld>
            <a:endParaRPr lang="tr-TR"/>
          </a:p>
        </p:txBody>
      </p:sp>
    </p:spTree>
    <p:extLst>
      <p:ext uri="{BB962C8B-B14F-4D97-AF65-F5344CB8AC3E}">
        <p14:creationId xmlns:p14="http://schemas.microsoft.com/office/powerpoint/2010/main" xmlns="" val="195254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TAR322 OSMANLI İMPARATORLUĞU’NDA YENİLEŞME HAREKETLERİ</a:t>
            </a:r>
            <a:endParaRPr lang="tr-TR" dirty="0"/>
          </a:p>
        </p:txBody>
      </p:sp>
      <p:sp>
        <p:nvSpPr>
          <p:cNvPr id="3" name="Alt Başlık 2"/>
          <p:cNvSpPr>
            <a:spLocks noGrp="1"/>
          </p:cNvSpPr>
          <p:nvPr>
            <p:ph type="subTitle" idx="1"/>
          </p:nvPr>
        </p:nvSpPr>
        <p:spPr>
          <a:xfrm>
            <a:off x="1524000" y="903890"/>
            <a:ext cx="9144000" cy="4353910"/>
          </a:xfrm>
        </p:spPr>
        <p:txBody>
          <a:bodyPr/>
          <a:lstStyle/>
          <a:p>
            <a:endParaRPr lang="tr-TR" dirty="0"/>
          </a:p>
        </p:txBody>
      </p:sp>
    </p:spTree>
    <p:extLst>
      <p:ext uri="{BB962C8B-B14F-4D97-AF65-F5344CB8AC3E}">
        <p14:creationId xmlns:p14="http://schemas.microsoft.com/office/powerpoint/2010/main" xmlns="" val="2268398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Yeni Osmanlılar ve Meşrutiyet Süreci</a:t>
            </a:r>
          </a:p>
          <a:p>
            <a:r>
              <a:rPr lang="tr-TR" dirty="0" smtClean="0"/>
              <a:t>Birçok anayasa tarihçisine göre bu durum “hukuken sorumluluğu olmayan padişaha sonsuz yetki” vermiş bir anayasa idi.  Fakat </a:t>
            </a:r>
            <a:r>
              <a:rPr lang="tr-TR" dirty="0" err="1" smtClean="0"/>
              <a:t>Midhat</a:t>
            </a:r>
            <a:r>
              <a:rPr lang="tr-TR" dirty="0" smtClean="0"/>
              <a:t> Paşa Kanun-ı Esasi’nin ilanını bir çocuğun doğmasına benzeterek, “hele bir doğsun hiç kimse onun büyümesine engel olamaz” anlayışıyla Namık Kemal ve Ziya Paşa’nın itirazlarına rağmen bu şekliyle ilan ettirmişti.</a:t>
            </a:r>
          </a:p>
          <a:p>
            <a:r>
              <a:rPr lang="tr-TR" dirty="0" smtClean="0"/>
              <a:t> </a:t>
            </a:r>
            <a:endParaRPr lang="tr-TR" dirty="0"/>
          </a:p>
        </p:txBody>
      </p:sp>
    </p:spTree>
    <p:extLst>
      <p:ext uri="{BB962C8B-B14F-4D97-AF65-F5344CB8AC3E}">
        <p14:creationId xmlns:p14="http://schemas.microsoft.com/office/powerpoint/2010/main" xmlns="" val="1911223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Yeni Osmanlılar ve Meşrutiyet Süreci</a:t>
            </a:r>
          </a:p>
          <a:p>
            <a:pPr>
              <a:buFont typeface="Arial" pitchFamily="34" charset="0"/>
              <a:buChar char="•"/>
            </a:pPr>
            <a:r>
              <a:rPr lang="tr-TR" dirty="0" smtClean="0"/>
              <a:t>Yeni Osmanlılar denilen grubun en nihai hedefi meşruti monarşi, hürriyet, keyfi idarenin bitmesi, askerlik ve vergi konusunda adaletli uygulamalar, modern tarzda eğitim ve harcamalar başta olmak üzere devlette şeffaflığın sağlanması idi. Abdülaziz Dönemi’nde ve özellikle Mustafa Fazıl Paşa’nın Sultan Abdülaziz’e hitaben neşretmiş olduğu açık mektubundan sonra etkili sayılabilecek bir siyasal muhalefete başlamışlar, 1867 Mayısından 70’li yılları kadar Paris ve Londra başta olmak üzere çeşitli Avrupa şehirlerinde yayınlarla bu tavırlarını sürdürmüşlerdi.</a:t>
            </a:r>
          </a:p>
        </p:txBody>
      </p:sp>
    </p:spTree>
    <p:extLst>
      <p:ext uri="{BB962C8B-B14F-4D97-AF65-F5344CB8AC3E}">
        <p14:creationId xmlns:p14="http://schemas.microsoft.com/office/powerpoint/2010/main" xmlns="" val="191122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Yeni Osmanlılar ve Meşrutiyet Süreci</a:t>
            </a:r>
          </a:p>
          <a:p>
            <a:pPr>
              <a:buFont typeface="Arial" pitchFamily="34" charset="0"/>
              <a:buChar char="•"/>
            </a:pPr>
            <a:r>
              <a:rPr lang="tr-TR" dirty="0" smtClean="0"/>
              <a:t>Şinasi, Agah Efendi, Namık Kemal, Ziya Paşa, Ali </a:t>
            </a:r>
            <a:r>
              <a:rPr lang="tr-TR" dirty="0" err="1" smtClean="0"/>
              <a:t>Suavi</a:t>
            </a:r>
            <a:r>
              <a:rPr lang="tr-TR" dirty="0" smtClean="0"/>
              <a:t>, </a:t>
            </a:r>
            <a:r>
              <a:rPr lang="tr-TR" dirty="0" err="1" smtClean="0"/>
              <a:t>Ebüzziya</a:t>
            </a:r>
            <a:r>
              <a:rPr lang="tr-TR" dirty="0" smtClean="0"/>
              <a:t> Tevfik, </a:t>
            </a:r>
            <a:r>
              <a:rPr lang="tr-TR" dirty="0" err="1" smtClean="0"/>
              <a:t>Menapirzade</a:t>
            </a:r>
            <a:r>
              <a:rPr lang="tr-TR" dirty="0" smtClean="0"/>
              <a:t> Nuri, </a:t>
            </a:r>
            <a:r>
              <a:rPr lang="tr-TR" dirty="0" err="1" smtClean="0"/>
              <a:t>Reşad</a:t>
            </a:r>
            <a:r>
              <a:rPr lang="tr-TR" dirty="0" smtClean="0"/>
              <a:t> Bey, Mehmet Bey ve </a:t>
            </a:r>
            <a:r>
              <a:rPr lang="tr-TR" dirty="0" err="1" smtClean="0"/>
              <a:t>Sadullah</a:t>
            </a:r>
            <a:r>
              <a:rPr lang="tr-TR" dirty="0" smtClean="0"/>
              <a:t> Bey’in başı çektiği bu grubun mali destekçisi Mısırlı Mustafa Fazıl Paşa, siyasi destekçisi de </a:t>
            </a:r>
            <a:r>
              <a:rPr lang="tr-TR" dirty="0" err="1" smtClean="0"/>
              <a:t>Midhat</a:t>
            </a:r>
            <a:r>
              <a:rPr lang="tr-TR" dirty="0" smtClean="0"/>
              <a:t> Paşa idi. </a:t>
            </a:r>
          </a:p>
          <a:p>
            <a:pPr>
              <a:buFont typeface="Arial" pitchFamily="34" charset="0"/>
              <a:buChar char="•"/>
            </a:pPr>
            <a:r>
              <a:rPr lang="tr-TR" dirty="0" smtClean="0"/>
              <a:t>Dil bilen Avrupa’daki gelişmeleri belli ölçüde takip eden bu insanlar, o dönem devleti idare eden Ali Paşa ve Fuat Paşa’nın Balkanlardaki isyanlar ve Girit gibi meselelerdeki tavırlarını eleştiriyorlar, hükümet de onlara Matbuat Nizamnamesi ve Ali Kararnamesi ile cevap veriyordu. </a:t>
            </a:r>
          </a:p>
        </p:txBody>
      </p:sp>
    </p:spTree>
    <p:extLst>
      <p:ext uri="{BB962C8B-B14F-4D97-AF65-F5344CB8AC3E}">
        <p14:creationId xmlns:p14="http://schemas.microsoft.com/office/powerpoint/2010/main" xmlns="" val="1911223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a:bodyPr>
          <a:lstStyle/>
          <a:p>
            <a:r>
              <a:rPr lang="tr-TR" b="1" dirty="0" smtClean="0">
                <a:solidFill>
                  <a:schemeClr val="accent1"/>
                </a:solidFill>
              </a:rPr>
              <a:t>Yeni Osmanlılar ve Meşrutiyet Süreci</a:t>
            </a:r>
          </a:p>
          <a:p>
            <a:pPr>
              <a:buFont typeface="Arial" pitchFamily="34" charset="0"/>
              <a:buChar char="•"/>
            </a:pPr>
            <a:r>
              <a:rPr lang="tr-TR" dirty="0" smtClean="0"/>
              <a:t>Yeni Osmanlıların siyasal muhalefet ve entelektüel bilgi birikimine birçok açıdan katkıları olmuş, o zaman kadar Osmanlı insanının çok aşina olmadığı birçok olgu ve terim bu insanlar tarafından tartışma konusu yapılmıştı. Kamuoyu, hürriyet, fert, vatan, eşitlik, hükümet şekilleri, devlet ve milletin birbirine karşı yükümlülükleri, devlet nasıl kurtulur, ifade özgürlüğü, aklın kullanılması, devletin ve milletin faydasına olan her şeyin tüm vatandaşlarca konuşulabileceği, kanun-akıl, hak-hukuk, hürriyet-zulüm, liberalizm, cumhuriyet, istibdat, demokrasi, laiklik vb. o dönem gazetelere yansıyan birçok kavramdan bazılarıydı.</a:t>
            </a:r>
          </a:p>
        </p:txBody>
      </p:sp>
    </p:spTree>
    <p:extLst>
      <p:ext uri="{BB962C8B-B14F-4D97-AF65-F5344CB8AC3E}">
        <p14:creationId xmlns:p14="http://schemas.microsoft.com/office/powerpoint/2010/main" xmlns="" val="1911223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20000"/>
          </a:bodyPr>
          <a:lstStyle/>
          <a:p>
            <a:r>
              <a:rPr lang="tr-TR" b="1" dirty="0" smtClean="0">
                <a:solidFill>
                  <a:schemeClr val="accent1"/>
                </a:solidFill>
              </a:rPr>
              <a:t>Yeni Osmanlılar ve Meşrutiyet Süreci</a:t>
            </a:r>
          </a:p>
          <a:p>
            <a:pPr>
              <a:buFont typeface="Arial" pitchFamily="34" charset="0"/>
              <a:buChar char="•"/>
            </a:pPr>
            <a:r>
              <a:rPr lang="tr-TR" dirty="0" smtClean="0"/>
              <a:t>Osmanlı kamuoyu için yeni olan bu kavramlara Fransız </a:t>
            </a:r>
            <a:r>
              <a:rPr lang="tr-TR" dirty="0" err="1" smtClean="0"/>
              <a:t>İhtilali’nin</a:t>
            </a:r>
            <a:r>
              <a:rPr lang="tr-TR" dirty="0" smtClean="0"/>
              <a:t> düşünsel arka planını oluşturan veya bizzat </a:t>
            </a:r>
            <a:r>
              <a:rPr lang="tr-TR" dirty="0" err="1" smtClean="0"/>
              <a:t>ihtilali</a:t>
            </a:r>
            <a:r>
              <a:rPr lang="tr-TR" dirty="0" smtClean="0"/>
              <a:t> yönlendiren birçok aydının felsefi düşünceleri de eşlik ediyordu. </a:t>
            </a:r>
            <a:r>
              <a:rPr lang="tr-TR" dirty="0" smtClean="0"/>
              <a:t>Çoğu </a:t>
            </a:r>
            <a:r>
              <a:rPr lang="tr-TR" dirty="0" smtClean="0"/>
              <a:t>edebiyatçı olan Yeni Osmanlıların dilin sadeleştirilmesi, Türklerin tarihi, sözlükçülük ve halkın aydınlatılması gibi konularda da çaba sarf ettikleri görülür. 1870 yılında ülkeye geri dönen Yeni Osmanlıların liderleri bir süre hükümetle iyi geçinmişler ancak 1872-73 yıllarından itibaren yeniden siyasal muhalefet saflarına geçmişlerdi. En nihayet 1876 Mayısında Hüseyin Avni Paşa, </a:t>
            </a:r>
            <a:r>
              <a:rPr lang="tr-TR" dirty="0" err="1" smtClean="0"/>
              <a:t>Midhat</a:t>
            </a:r>
            <a:r>
              <a:rPr lang="tr-TR" dirty="0" smtClean="0"/>
              <a:t> Paşa, Mütercim </a:t>
            </a:r>
            <a:r>
              <a:rPr lang="tr-TR" dirty="0" err="1" smtClean="0"/>
              <a:t>Rüşdü</a:t>
            </a:r>
            <a:r>
              <a:rPr lang="tr-TR" dirty="0" smtClean="0"/>
              <a:t> Paşa, Mektepler Nazırı Süleyman Hüsnü Paşa gibi dönem devlet adamları tarafından Sultan Abdülaziz tahttan indirilince V. Murat’ın ülke kalkınması için en temel şart olarak gördükleri Kanun-ı Esasi’ye katkıda bulunma imkanını elde etmişlerdi.  </a:t>
            </a:r>
          </a:p>
        </p:txBody>
      </p:sp>
    </p:spTree>
    <p:extLst>
      <p:ext uri="{BB962C8B-B14F-4D97-AF65-F5344CB8AC3E}">
        <p14:creationId xmlns:p14="http://schemas.microsoft.com/office/powerpoint/2010/main" xmlns="" val="1911223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Yeni Osmanlılar ve Meşrutiyet Süreci</a:t>
            </a:r>
          </a:p>
          <a:p>
            <a:pPr>
              <a:buFont typeface="Arial" pitchFamily="34" charset="0"/>
              <a:buChar char="•"/>
            </a:pPr>
            <a:r>
              <a:rPr lang="tr-TR" dirty="0" smtClean="0"/>
              <a:t>Yeni Osmanlıların mücadeleleri, Abdülaziz’in hal’i (tahttan indirme) sürecinde ülke birçok dış politik sorunla da karşı karşıya idi. Bulgarların yoğun olarak yaşadığı Tuna Vilayeti’ndeki asayiş olayları, Bosna-Hersek isyanı ve Sırbistan ile Karadağ’ın Osmanlı Devleti’ne yönelik </a:t>
            </a:r>
            <a:r>
              <a:rPr lang="tr-TR" dirty="0" err="1" smtClean="0"/>
              <a:t>hasmane</a:t>
            </a:r>
            <a:r>
              <a:rPr lang="tr-TR" dirty="0" smtClean="0"/>
              <a:t> tutumları ve devletin Balkanlardaki isyan hareketlerini bastırmak konusundaki başarısı Rusya’yı telaşlandırmakta gecikmemiş, Rusya’nın güç kazanmasını istemeyen İngiltere’nin müdahalesiyle Paris Antlaşması’nı imzalayan devletler Balkan olayları konusunda inisiyatif almaya davet edilmiş ve Aralık 1876’da Tersane Konferansı toplanmıştı. Konferans devam ederken </a:t>
            </a:r>
            <a:r>
              <a:rPr lang="tr-TR" dirty="0" smtClean="0"/>
              <a:t>Osmanlının </a:t>
            </a:r>
            <a:r>
              <a:rPr lang="tr-TR" dirty="0" smtClean="0"/>
              <a:t>tüm reayaya refah ve barış vadeden </a:t>
            </a:r>
            <a:r>
              <a:rPr lang="tr-TR" dirty="0" smtClean="0"/>
              <a:t>anayasası </a:t>
            </a:r>
            <a:r>
              <a:rPr lang="tr-TR" dirty="0" smtClean="0"/>
              <a:t>ilan </a:t>
            </a:r>
            <a:r>
              <a:rPr lang="tr-TR" dirty="0" smtClean="0"/>
              <a:t>edilerek büyük </a:t>
            </a:r>
            <a:r>
              <a:rPr lang="tr-TR" dirty="0" smtClean="0"/>
              <a:t>Avrupa devletlerinin şikayetlerine konu olan hususlara çare bulunduğu varsayılmıştı.</a:t>
            </a:r>
          </a:p>
        </p:txBody>
      </p:sp>
    </p:spTree>
    <p:extLst>
      <p:ext uri="{BB962C8B-B14F-4D97-AF65-F5344CB8AC3E}">
        <p14:creationId xmlns:p14="http://schemas.microsoft.com/office/powerpoint/2010/main" xmlns="" val="1911223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92500" lnSpcReduction="10000"/>
          </a:bodyPr>
          <a:lstStyle/>
          <a:p>
            <a:r>
              <a:rPr lang="tr-TR" b="1" dirty="0" smtClean="0">
                <a:solidFill>
                  <a:schemeClr val="accent1"/>
                </a:solidFill>
              </a:rPr>
              <a:t>Yeni Osmanlılar ve Meşrutiyet Süreci</a:t>
            </a:r>
          </a:p>
          <a:p>
            <a:r>
              <a:rPr lang="tr-TR" dirty="0" smtClean="0"/>
              <a:t>119 maddeden oluşan Osmanlı Devleti’nin ilk anayasası padişaha saltanat ve hilafet garantisi, nazırların atanması ve azli, savaş ve barış ilanı, harici anlaşmalara imza atma, silahlı kuvvetler komutanlığı, meclisin toplanma, tatil ve feshi, kanunları kabul ya da ret ile sürgün yetkisi veriyordu. (Padişah tarafından </a:t>
            </a:r>
            <a:r>
              <a:rPr lang="tr-TR" dirty="0" err="1" smtClean="0"/>
              <a:t>fesh</a:t>
            </a:r>
            <a:r>
              <a:rPr lang="tr-TR" dirty="0" smtClean="0"/>
              <a:t> edilen meclisin altı ay içinde yeni bir seçim yapması gerekiyordu.) Devletin dini İslam, dili Türkçe olarak belirlenerek ülke bütünlüğü ilkesi benimsenmişti. Diğer mezheplere din ve vicdan hürriyeti ve mezhepsel imtiyazlar teyit ediliyordu. Gayrimüslimler de dâhil eğitim hakkı, tüm yurttaşlara mülkiyet ve konut dokunulmazlığı ile adil yargılama hakkı veriliyor; II. Mahmut’tan beri kaldırılmaya çalışılan müsadere, angarya ve işkence yasaklanıyordu. </a:t>
            </a:r>
            <a:endParaRPr lang="tr-TR" dirty="0"/>
          </a:p>
        </p:txBody>
      </p:sp>
    </p:spTree>
    <p:extLst>
      <p:ext uri="{BB962C8B-B14F-4D97-AF65-F5344CB8AC3E}">
        <p14:creationId xmlns:p14="http://schemas.microsoft.com/office/powerpoint/2010/main" xmlns="" val="191122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fontScale="85000" lnSpcReduction="20000"/>
          </a:bodyPr>
          <a:lstStyle/>
          <a:p>
            <a:r>
              <a:rPr lang="tr-TR" b="1" dirty="0" smtClean="0">
                <a:solidFill>
                  <a:schemeClr val="accent1"/>
                </a:solidFill>
              </a:rPr>
              <a:t>Yeni Osmanlılar ve Meşrutiyet Süreci</a:t>
            </a:r>
          </a:p>
          <a:p>
            <a:r>
              <a:rPr lang="tr-TR" dirty="0" smtClean="0"/>
              <a:t>Sadrazam ve şeyhülislam padişah tarafından atanıyor, diğer kabine üyeleri ise sadrazam tarafından öneriliyor </a:t>
            </a:r>
            <a:r>
              <a:rPr lang="tr-TR" dirty="0" smtClean="0"/>
              <a:t>yine </a:t>
            </a:r>
            <a:r>
              <a:rPr lang="tr-TR" dirty="0" smtClean="0"/>
              <a:t>atama padişah tarafından yapılıyordu. Vekiller müteselsil değil, görevleriyle ilgili sorumluluk sahibiydi.  </a:t>
            </a:r>
          </a:p>
          <a:p>
            <a:r>
              <a:rPr lang="tr-TR" i="1" dirty="0" err="1" smtClean="0"/>
              <a:t>Hey’et</a:t>
            </a:r>
            <a:r>
              <a:rPr lang="tr-TR" i="1" dirty="0" smtClean="0"/>
              <a:t>-i </a:t>
            </a:r>
            <a:r>
              <a:rPr lang="tr-TR" i="1" dirty="0" err="1" smtClean="0"/>
              <a:t>Meb</a:t>
            </a:r>
            <a:r>
              <a:rPr lang="tr-TR" i="1" dirty="0" smtClean="0"/>
              <a:t>‘</a:t>
            </a:r>
            <a:r>
              <a:rPr lang="tr-TR" i="1" dirty="0" err="1" smtClean="0"/>
              <a:t>ûsan</a:t>
            </a:r>
            <a:r>
              <a:rPr lang="tr-TR" dirty="0" smtClean="0"/>
              <a:t> ve </a:t>
            </a:r>
            <a:r>
              <a:rPr lang="tr-TR" i="1" dirty="0" err="1" smtClean="0"/>
              <a:t>Hey’et</a:t>
            </a:r>
            <a:r>
              <a:rPr lang="tr-TR" i="1" dirty="0" smtClean="0"/>
              <a:t>-i A‘</a:t>
            </a:r>
            <a:r>
              <a:rPr lang="tr-TR" i="1" dirty="0" err="1" smtClean="0"/>
              <a:t>yân</a:t>
            </a:r>
            <a:r>
              <a:rPr lang="tr-TR" dirty="0" smtClean="0"/>
              <a:t> olarak iki meclisli bir yapı benimsenerek ikisinin oluşturduğu parlamentoya </a:t>
            </a:r>
            <a:r>
              <a:rPr lang="tr-TR" i="1" dirty="0" smtClean="0"/>
              <a:t>Meclis-i </a:t>
            </a:r>
            <a:r>
              <a:rPr lang="tr-TR" i="1" dirty="0" err="1" smtClean="0"/>
              <a:t>Umûmî</a:t>
            </a:r>
            <a:r>
              <a:rPr lang="tr-TR" i="1" dirty="0" smtClean="0"/>
              <a:t> </a:t>
            </a:r>
            <a:r>
              <a:rPr lang="tr-TR" dirty="0" smtClean="0"/>
              <a:t>deniyordu.  Ayan üyelerini </a:t>
            </a:r>
            <a:r>
              <a:rPr lang="tr-TR" dirty="0" err="1" smtClean="0"/>
              <a:t>Mebusan</a:t>
            </a:r>
            <a:r>
              <a:rPr lang="tr-TR" dirty="0" smtClean="0"/>
              <a:t> üyelerinin üçte birini geçmemek koşuluyla padişah atıyordu. Her elli bin erkeğe karşılık bir mebus seçilmekte, meclis her yıl ekim başında kendiliğinden </a:t>
            </a:r>
            <a:r>
              <a:rPr lang="tr-TR" dirty="0" smtClean="0"/>
              <a:t>toplanmakta </a:t>
            </a:r>
            <a:r>
              <a:rPr lang="tr-TR" dirty="0" smtClean="0"/>
              <a:t>ve mart başında dağılmakla birlikte gerektiğinde vaktinden önce padişahın toplama hakkı bulunmaktaydı. Mebuslar düşüncelerini açıklamakta hürdüler hem kürsü masuniyetine hem dışarıda görüş açıklama hakkına sahiplerdi. Anayasayı değiştirmeye teşebbüs, vatana ihanet ve rüşvetle suçlanmaları halinde üyeliklerinin düşmesine üçte iki çoğunluk karar </a:t>
            </a:r>
            <a:r>
              <a:rPr lang="tr-TR" dirty="0" smtClean="0"/>
              <a:t>verilmekte, </a:t>
            </a:r>
            <a:r>
              <a:rPr lang="tr-TR" dirty="0" smtClean="0"/>
              <a:t>haklarında mahkûmiyet kararı olanların üyelikleri ise kendiliğinden düşmekteydi. </a:t>
            </a:r>
            <a:endParaRPr lang="tr-TR" dirty="0"/>
          </a:p>
        </p:txBody>
      </p:sp>
    </p:spTree>
    <p:extLst>
      <p:ext uri="{BB962C8B-B14F-4D97-AF65-F5344CB8AC3E}">
        <p14:creationId xmlns:p14="http://schemas.microsoft.com/office/powerpoint/2010/main" xmlns="" val="1911223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748478"/>
          </a:xfrm>
        </p:spPr>
        <p:txBody>
          <a:bodyPr>
            <a:normAutofit fontScale="90000"/>
          </a:bodyPr>
          <a:lstStyle/>
          <a:p>
            <a:r>
              <a:rPr lang="tr-TR" dirty="0" smtClean="0"/>
              <a:t>13.Hafta</a:t>
            </a:r>
            <a:br>
              <a:rPr lang="tr-TR" dirty="0" smtClean="0"/>
            </a:br>
            <a:endParaRPr lang="tr-TR" dirty="0"/>
          </a:p>
        </p:txBody>
      </p:sp>
      <p:sp>
        <p:nvSpPr>
          <p:cNvPr id="3" name="Alt Başlık 2"/>
          <p:cNvSpPr>
            <a:spLocks noGrp="1"/>
          </p:cNvSpPr>
          <p:nvPr>
            <p:ph type="subTitle" idx="1"/>
          </p:nvPr>
        </p:nvSpPr>
        <p:spPr>
          <a:xfrm>
            <a:off x="1524000" y="1597572"/>
            <a:ext cx="9144000" cy="3660228"/>
          </a:xfrm>
        </p:spPr>
        <p:txBody>
          <a:bodyPr>
            <a:normAutofit lnSpcReduction="10000"/>
          </a:bodyPr>
          <a:lstStyle/>
          <a:p>
            <a:r>
              <a:rPr lang="tr-TR" b="1" dirty="0" smtClean="0">
                <a:solidFill>
                  <a:schemeClr val="accent1"/>
                </a:solidFill>
              </a:rPr>
              <a:t>Yeni Osmanlılar ve Meşrutiyet Süreci</a:t>
            </a:r>
          </a:p>
          <a:p>
            <a:r>
              <a:rPr lang="tr-TR" dirty="0" smtClean="0"/>
              <a:t>Kanun teklifleri kabineye yani Heyet-i Vükelaya aitti. Ayan ve </a:t>
            </a:r>
            <a:r>
              <a:rPr lang="tr-TR" dirty="0" err="1" smtClean="0"/>
              <a:t>Mebusan</a:t>
            </a:r>
            <a:r>
              <a:rPr lang="tr-TR" dirty="0" smtClean="0"/>
              <a:t> padişahtan izin almak suretiyle kanun tekliflerini </a:t>
            </a:r>
            <a:r>
              <a:rPr lang="tr-TR" dirty="0" err="1" smtClean="0"/>
              <a:t>Şûrâ</a:t>
            </a:r>
            <a:r>
              <a:rPr lang="tr-TR" dirty="0" smtClean="0"/>
              <a:t>-</a:t>
            </a:r>
            <a:r>
              <a:rPr lang="tr-TR" dirty="0" err="1" smtClean="0"/>
              <a:t>yı</a:t>
            </a:r>
            <a:r>
              <a:rPr lang="tr-TR" dirty="0" smtClean="0"/>
              <a:t> Devlet’e iletirlerdi. Burada hazırlanan tasarı mecliste kabul edilirse ve padişah tarafından onaylanırsa padişaha iletilir, padişah kabul veya reddeder ya da değişiklik için geri gönderirdi. </a:t>
            </a:r>
            <a:endParaRPr lang="tr-TR" dirty="0" smtClean="0"/>
          </a:p>
          <a:p>
            <a:r>
              <a:rPr lang="tr-TR" dirty="0" smtClean="0"/>
              <a:t>Hakim </a:t>
            </a:r>
            <a:r>
              <a:rPr lang="tr-TR" dirty="0" smtClean="0"/>
              <a:t>dokunulmazlığı ve  açık yargılama benimsenmiş, mahkemelerin davadan kaçınmaları ise men edilmişti. Olağan üstü mahkeme kurulmayacak fakat padişah ve devlet aleyhine işlenen suçlarda yüce divan sıfatıyla mahkeme akdedilebilecekti. Her türlü mali yükümlülük kanunla vazedilecek, bütçe dışı harcama yapılamayacaktı. </a:t>
            </a:r>
            <a:endParaRPr lang="tr-TR" dirty="0"/>
          </a:p>
        </p:txBody>
      </p:sp>
    </p:spTree>
    <p:extLst>
      <p:ext uri="{BB962C8B-B14F-4D97-AF65-F5344CB8AC3E}">
        <p14:creationId xmlns:p14="http://schemas.microsoft.com/office/powerpoint/2010/main" xmlns="" val="19112230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1508</TotalTime>
  <Words>932</Words>
  <Application>Microsoft Office PowerPoint</Application>
  <PresentationFormat>Özel</PresentationFormat>
  <Paragraphs>32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TAR322 OSMANLI İMPARATORLUĞU’NDA YENİLEŞME HAREKETLERİ</vt:lpstr>
      <vt:lpstr>13.Hafta </vt:lpstr>
      <vt:lpstr>13.Hafta </vt:lpstr>
      <vt:lpstr>13.Hafta </vt:lpstr>
      <vt:lpstr>13.Hafta </vt:lpstr>
      <vt:lpstr>13.Hafta </vt:lpstr>
      <vt:lpstr>13.Hafta </vt:lpstr>
      <vt:lpstr>13.Hafta </vt:lpstr>
      <vt:lpstr>13.Hafta </vt:lpstr>
      <vt:lpstr>13.Hafta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Bekir Koç</dc:creator>
  <cp:lastModifiedBy>win10</cp:lastModifiedBy>
  <cp:revision>155</cp:revision>
  <dcterms:created xsi:type="dcterms:W3CDTF">2018-08-08T12:07:43Z</dcterms:created>
  <dcterms:modified xsi:type="dcterms:W3CDTF">2020-05-05T19:21:30Z</dcterms:modified>
</cp:coreProperties>
</file>