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6" r:id="rId3"/>
    <p:sldId id="263" r:id="rId4"/>
    <p:sldId id="264" r:id="rId5"/>
    <p:sldId id="265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27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384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37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296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4559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54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740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557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06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02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6330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91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81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33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4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00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270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58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AE63CF3-AC86-D342-A006-BB6249FB73C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8E3B5A0-E94C-BD48-BF9D-DF4C53F49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443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BD86B95-9806-D947-9B12-25EE51B5BE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A0A7BA8-3DE5-724E-9457-06CF8123E2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551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C7E4DC-F7A1-2644-8ED8-E313579F6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18E2C8-A85F-EC48-B052-C44FC2E2551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2451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7419E0-84E9-F243-AC45-E556310B2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İŞAReT</a:t>
            </a:r>
            <a:r>
              <a:rPr lang="tr-TR" dirty="0"/>
              <a:t> ZAMİRİ/SIFATI : HIC,HAEC,HOC (Bu)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703EF6E3-37AA-184D-8348-D37F1D80BC3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97486137"/>
              </p:ext>
            </p:extLst>
          </p:nvPr>
        </p:nvGraphicFramePr>
        <p:xfrm>
          <a:off x="1794510" y="2214694"/>
          <a:ext cx="7863840" cy="3610928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158465">
                  <a:extLst>
                    <a:ext uri="{9D8B030D-6E8A-4147-A177-3AD203B41FA5}">
                      <a16:colId xmlns:a16="http://schemas.microsoft.com/office/drawing/2014/main" val="979786973"/>
                    </a:ext>
                  </a:extLst>
                </a:gridCol>
                <a:gridCol w="1922045">
                  <a:extLst>
                    <a:ext uri="{9D8B030D-6E8A-4147-A177-3AD203B41FA5}">
                      <a16:colId xmlns:a16="http://schemas.microsoft.com/office/drawing/2014/main" val="244447193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67539749"/>
                    </a:ext>
                  </a:extLst>
                </a:gridCol>
                <a:gridCol w="1954530">
                  <a:extLst>
                    <a:ext uri="{9D8B030D-6E8A-4147-A177-3AD203B41FA5}">
                      <a16:colId xmlns:a16="http://schemas.microsoft.com/office/drawing/2014/main" val="1208940861"/>
                    </a:ext>
                  </a:extLst>
                </a:gridCol>
              </a:tblGrid>
              <a:tr h="806696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Singularis</a:t>
                      </a:r>
                      <a:endParaRPr kumimoji="0" lang="tr-T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w Cen MT" panose="020B0602020104020603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w Cen MT" panose="020B06020201040206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w Cen MT" panose="020B06020201040206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w Cen MT" panose="020B06020201040206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56014"/>
                  </a:ext>
                </a:extLst>
              </a:tr>
              <a:tr h="467372">
                <a:tc>
                  <a:txBody>
                    <a:bodyPr/>
                    <a:lstStyle/>
                    <a:p>
                      <a:r>
                        <a:rPr lang="tr-TR" dirty="0"/>
                        <a:t>casus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Fem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Neut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5882911"/>
                  </a:ext>
                </a:extLst>
              </a:tr>
              <a:tr h="467372">
                <a:tc>
                  <a:txBody>
                    <a:bodyPr/>
                    <a:lstStyle/>
                    <a:p>
                      <a:r>
                        <a:rPr lang="tr-TR" dirty="0" err="1"/>
                        <a:t>Nom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hic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haec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hoc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5874908"/>
                  </a:ext>
                </a:extLst>
              </a:tr>
              <a:tr h="467372">
                <a:tc>
                  <a:txBody>
                    <a:bodyPr/>
                    <a:lstStyle/>
                    <a:p>
                      <a:r>
                        <a:rPr lang="tr-TR" dirty="0"/>
                        <a:t>Gen.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huius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huius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w Cen MT" panose="020B06020201040206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huius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w Cen MT" panose="020B06020201040206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169784"/>
                  </a:ext>
                </a:extLst>
              </a:tr>
              <a:tr h="467372">
                <a:tc>
                  <a:txBody>
                    <a:bodyPr/>
                    <a:lstStyle/>
                    <a:p>
                      <a:r>
                        <a:rPr lang="tr-TR" dirty="0" err="1"/>
                        <a:t>Dat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huic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huic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w Cen MT" panose="020B06020201040206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huic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w Cen MT" panose="020B06020201040206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164941"/>
                  </a:ext>
                </a:extLst>
              </a:tr>
              <a:tr h="467372">
                <a:tc>
                  <a:txBody>
                    <a:bodyPr/>
                    <a:lstStyle/>
                    <a:p>
                      <a:r>
                        <a:rPr lang="tr-TR" dirty="0" err="1"/>
                        <a:t>Acc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hunc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hanc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hoc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239075"/>
                  </a:ext>
                </a:extLst>
              </a:tr>
              <a:tr h="467372">
                <a:tc>
                  <a:txBody>
                    <a:bodyPr/>
                    <a:lstStyle/>
                    <a:p>
                      <a:r>
                        <a:rPr lang="tr-TR" dirty="0" err="1"/>
                        <a:t>Abl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hoc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hac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hoc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309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617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FD73A5-B508-6D45-987D-5123FBC11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1529C7FB-1A7E-7A41-B2BE-88AB443450D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7307838"/>
              </p:ext>
            </p:extLst>
          </p:nvPr>
        </p:nvGraphicFramePr>
        <p:xfrm>
          <a:off x="1805940" y="2366962"/>
          <a:ext cx="7909560" cy="3473764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977390">
                  <a:extLst>
                    <a:ext uri="{9D8B030D-6E8A-4147-A177-3AD203B41FA5}">
                      <a16:colId xmlns:a16="http://schemas.microsoft.com/office/drawing/2014/main" val="3536042985"/>
                    </a:ext>
                  </a:extLst>
                </a:gridCol>
                <a:gridCol w="1977390">
                  <a:extLst>
                    <a:ext uri="{9D8B030D-6E8A-4147-A177-3AD203B41FA5}">
                      <a16:colId xmlns:a16="http://schemas.microsoft.com/office/drawing/2014/main" val="1190744375"/>
                    </a:ext>
                  </a:extLst>
                </a:gridCol>
                <a:gridCol w="1977390">
                  <a:extLst>
                    <a:ext uri="{9D8B030D-6E8A-4147-A177-3AD203B41FA5}">
                      <a16:colId xmlns:a16="http://schemas.microsoft.com/office/drawing/2014/main" val="3906680179"/>
                    </a:ext>
                  </a:extLst>
                </a:gridCol>
                <a:gridCol w="1977390">
                  <a:extLst>
                    <a:ext uri="{9D8B030D-6E8A-4147-A177-3AD203B41FA5}">
                      <a16:colId xmlns:a16="http://schemas.microsoft.com/office/drawing/2014/main" val="193017595"/>
                    </a:ext>
                  </a:extLst>
                </a:gridCol>
              </a:tblGrid>
              <a:tr h="496252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Pluralis</a:t>
                      </a:r>
                      <a:endParaRPr kumimoji="0" lang="tr-T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w Cen MT" panose="020B06020201040206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w Cen MT" panose="020B06020201040206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w Cen MT" panose="020B06020201040206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4505109"/>
                  </a:ext>
                </a:extLst>
              </a:tr>
              <a:tr h="496252">
                <a:tc>
                  <a:txBody>
                    <a:bodyPr/>
                    <a:lstStyle/>
                    <a:p>
                      <a:r>
                        <a:rPr lang="tr-TR" dirty="0"/>
                        <a:t>casus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Fem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Neut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3399233"/>
                  </a:ext>
                </a:extLst>
              </a:tr>
              <a:tr h="496252">
                <a:tc>
                  <a:txBody>
                    <a:bodyPr/>
                    <a:lstStyle/>
                    <a:p>
                      <a:r>
                        <a:rPr lang="tr-TR" dirty="0" err="1"/>
                        <a:t>Nom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hi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hae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haec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138612"/>
                  </a:ext>
                </a:extLst>
              </a:tr>
              <a:tr h="496252">
                <a:tc>
                  <a:txBody>
                    <a:bodyPr/>
                    <a:lstStyle/>
                    <a:p>
                      <a:r>
                        <a:rPr lang="tr-TR" dirty="0"/>
                        <a:t>Gen.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horum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harum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w Cen MT" panose="020B06020201040206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horum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0714758"/>
                  </a:ext>
                </a:extLst>
              </a:tr>
              <a:tr h="496252">
                <a:tc>
                  <a:txBody>
                    <a:bodyPr/>
                    <a:lstStyle/>
                    <a:p>
                      <a:r>
                        <a:rPr lang="tr-TR" dirty="0" err="1"/>
                        <a:t>Dat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his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his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0261554"/>
                  </a:ext>
                </a:extLst>
              </a:tr>
              <a:tr h="496252">
                <a:tc>
                  <a:txBody>
                    <a:bodyPr/>
                    <a:lstStyle/>
                    <a:p>
                      <a:r>
                        <a:rPr lang="tr-TR" dirty="0" err="1"/>
                        <a:t>Acc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hos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haec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7898954"/>
                  </a:ext>
                </a:extLst>
              </a:tr>
              <a:tr h="496252">
                <a:tc>
                  <a:txBody>
                    <a:bodyPr/>
                    <a:lstStyle/>
                    <a:p>
                      <a:r>
                        <a:rPr lang="tr-TR" dirty="0" err="1"/>
                        <a:t>Abl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495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658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941264-866F-154E-8424-9FAFC4FA0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D01E95-CE7E-3640-A2BB-33BA5E80D57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Örnekler</a:t>
            </a:r>
          </a:p>
          <a:p>
            <a:r>
              <a:rPr lang="tr-TR" cap="none" dirty="0" err="1"/>
              <a:t>Vir</a:t>
            </a:r>
            <a:r>
              <a:rPr lang="tr-TR" cap="none" dirty="0"/>
              <a:t> </a:t>
            </a:r>
            <a:r>
              <a:rPr lang="tr-TR" cap="none" dirty="0" err="1"/>
              <a:t>haec</a:t>
            </a:r>
            <a:r>
              <a:rPr lang="tr-TR" cap="none" dirty="0"/>
              <a:t> </a:t>
            </a:r>
            <a:r>
              <a:rPr lang="tr-TR" cap="none" dirty="0" err="1"/>
              <a:t>dicit</a:t>
            </a:r>
            <a:r>
              <a:rPr lang="tr-TR" cap="none" dirty="0"/>
              <a:t>. (Adam bu şeyleri söylüyor.)</a:t>
            </a:r>
          </a:p>
          <a:p>
            <a:r>
              <a:rPr lang="tr-TR" cap="none" dirty="0" err="1"/>
              <a:t>Hunc</a:t>
            </a:r>
            <a:r>
              <a:rPr lang="tr-TR" cap="none" dirty="0"/>
              <a:t> </a:t>
            </a:r>
            <a:r>
              <a:rPr lang="tr-TR" cap="none" dirty="0" err="1"/>
              <a:t>poetam</a:t>
            </a:r>
            <a:r>
              <a:rPr lang="tr-TR" cap="none" dirty="0"/>
              <a:t> </a:t>
            </a:r>
            <a:r>
              <a:rPr lang="tr-TR" cap="none" dirty="0" err="1"/>
              <a:t>cognosco</a:t>
            </a:r>
            <a:r>
              <a:rPr lang="tr-TR" cap="none" dirty="0"/>
              <a:t>. (Bu ozanı tanıyorum)</a:t>
            </a:r>
          </a:p>
          <a:p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16168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51D86B-7193-C145-8E77-C43841911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ZAMİRLERİ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A33C56D-4A7E-0740-A217-6F142B7ED9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05940"/>
            <a:ext cx="10363826" cy="4754880"/>
          </a:xfrm>
        </p:spPr>
        <p:txBody>
          <a:bodyPr/>
          <a:lstStyle/>
          <a:p>
            <a:r>
              <a:rPr lang="tr-TR" cap="none" dirty="0"/>
              <a:t>Kim? / Ne? </a:t>
            </a:r>
          </a:p>
          <a:p>
            <a:pPr marL="0" indent="0">
              <a:buNone/>
            </a:pPr>
            <a:r>
              <a:rPr lang="tr-TR" cap="none" dirty="0"/>
              <a:t>Soru zamirlerinin çekimi şöyledir:</a:t>
            </a:r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C1DEEE82-6FE0-6043-8C2C-92B7C63AA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307826"/>
              </p:ext>
            </p:extLst>
          </p:nvPr>
        </p:nvGraphicFramePr>
        <p:xfrm>
          <a:off x="2032001" y="2766060"/>
          <a:ext cx="7900671" cy="3348989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633557">
                  <a:extLst>
                    <a:ext uri="{9D8B030D-6E8A-4147-A177-3AD203B41FA5}">
                      <a16:colId xmlns:a16="http://schemas.microsoft.com/office/drawing/2014/main" val="2117335165"/>
                    </a:ext>
                  </a:extLst>
                </a:gridCol>
                <a:gridCol w="2633557">
                  <a:extLst>
                    <a:ext uri="{9D8B030D-6E8A-4147-A177-3AD203B41FA5}">
                      <a16:colId xmlns:a16="http://schemas.microsoft.com/office/drawing/2014/main" val="3160135533"/>
                    </a:ext>
                  </a:extLst>
                </a:gridCol>
                <a:gridCol w="2633557">
                  <a:extLst>
                    <a:ext uri="{9D8B030D-6E8A-4147-A177-3AD203B41FA5}">
                      <a16:colId xmlns:a16="http://schemas.microsoft.com/office/drawing/2014/main" val="1806155248"/>
                    </a:ext>
                  </a:extLst>
                </a:gridCol>
              </a:tblGrid>
              <a:tr h="478427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dirty="0" err="1"/>
                        <a:t>Singularis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889467"/>
                  </a:ext>
                </a:extLst>
              </a:tr>
              <a:tr h="478427">
                <a:tc>
                  <a:txBody>
                    <a:bodyPr/>
                    <a:lstStyle/>
                    <a:p>
                      <a:r>
                        <a:rPr lang="tr-TR" dirty="0"/>
                        <a:t>casus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Mas.&amp;</a:t>
                      </a:r>
                      <a:r>
                        <a:rPr lang="tr-TR" dirty="0" err="1"/>
                        <a:t>fem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neutrum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6191157"/>
                  </a:ext>
                </a:extLst>
              </a:tr>
              <a:tr h="478427">
                <a:tc>
                  <a:txBody>
                    <a:bodyPr/>
                    <a:lstStyle/>
                    <a:p>
                      <a:r>
                        <a:rPr lang="tr-TR" dirty="0" err="1"/>
                        <a:t>Nom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Quis</a:t>
                      </a:r>
                      <a:r>
                        <a:rPr lang="tr-TR" dirty="0"/>
                        <a:t>: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Quid</a:t>
                      </a:r>
                      <a:r>
                        <a:rPr lang="tr-TR" dirty="0"/>
                        <a:t>: 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1547647"/>
                  </a:ext>
                </a:extLst>
              </a:tr>
              <a:tr h="478427">
                <a:tc>
                  <a:txBody>
                    <a:bodyPr/>
                    <a:lstStyle/>
                    <a:p>
                      <a:r>
                        <a:rPr lang="tr-TR" dirty="0"/>
                        <a:t>Gen.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Cuius</a:t>
                      </a:r>
                      <a:r>
                        <a:rPr lang="tr-TR" dirty="0"/>
                        <a:t>: kimin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Cuius</a:t>
                      </a:r>
                      <a:r>
                        <a:rPr lang="tr-TR" dirty="0"/>
                        <a:t>: neyin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53982243"/>
                  </a:ext>
                </a:extLst>
              </a:tr>
              <a:tr h="478427">
                <a:tc>
                  <a:txBody>
                    <a:bodyPr/>
                    <a:lstStyle/>
                    <a:p>
                      <a:r>
                        <a:rPr lang="tr-TR" dirty="0" err="1"/>
                        <a:t>Dat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Cui</a:t>
                      </a:r>
                      <a:r>
                        <a:rPr lang="tr-TR" dirty="0"/>
                        <a:t>: kime, kim için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Cui</a:t>
                      </a:r>
                      <a:r>
                        <a:rPr lang="tr-TR" dirty="0"/>
                        <a:t>: neye, ne için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28048378"/>
                  </a:ext>
                </a:extLst>
              </a:tr>
              <a:tr h="478427">
                <a:tc>
                  <a:txBody>
                    <a:bodyPr/>
                    <a:lstStyle/>
                    <a:p>
                      <a:r>
                        <a:rPr lang="tr-TR" dirty="0" err="1"/>
                        <a:t>Acc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Quem</a:t>
                      </a:r>
                      <a:r>
                        <a:rPr lang="tr-TR" dirty="0"/>
                        <a:t>: kimi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Quid:neyi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1332136"/>
                  </a:ext>
                </a:extLst>
              </a:tr>
              <a:tr h="478427">
                <a:tc>
                  <a:txBody>
                    <a:bodyPr/>
                    <a:lstStyle/>
                    <a:p>
                      <a:r>
                        <a:rPr lang="tr-TR" dirty="0" err="1"/>
                        <a:t>Abl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quo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Quo:neyle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1511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733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482851-6D35-7446-8970-4C604AF73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5F5C8F92-79E6-E743-97D9-968BE6BE0B5B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42054344"/>
              </p:ext>
            </p:extLst>
          </p:nvPr>
        </p:nvGraphicFramePr>
        <p:xfrm>
          <a:off x="2251710" y="2366963"/>
          <a:ext cx="6938012" cy="283464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734503">
                  <a:extLst>
                    <a:ext uri="{9D8B030D-6E8A-4147-A177-3AD203B41FA5}">
                      <a16:colId xmlns:a16="http://schemas.microsoft.com/office/drawing/2014/main" val="3347178800"/>
                    </a:ext>
                  </a:extLst>
                </a:gridCol>
                <a:gridCol w="1734503">
                  <a:extLst>
                    <a:ext uri="{9D8B030D-6E8A-4147-A177-3AD203B41FA5}">
                      <a16:colId xmlns:a16="http://schemas.microsoft.com/office/drawing/2014/main" val="3470842438"/>
                    </a:ext>
                  </a:extLst>
                </a:gridCol>
                <a:gridCol w="1734503">
                  <a:extLst>
                    <a:ext uri="{9D8B030D-6E8A-4147-A177-3AD203B41FA5}">
                      <a16:colId xmlns:a16="http://schemas.microsoft.com/office/drawing/2014/main" val="4277865892"/>
                    </a:ext>
                  </a:extLst>
                </a:gridCol>
                <a:gridCol w="1734503">
                  <a:extLst>
                    <a:ext uri="{9D8B030D-6E8A-4147-A177-3AD203B41FA5}">
                      <a16:colId xmlns:a16="http://schemas.microsoft.com/office/drawing/2014/main" val="1878038304"/>
                    </a:ext>
                  </a:extLst>
                </a:gridCol>
              </a:tblGrid>
              <a:tr h="352561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dirty="0" err="1"/>
                        <a:t>Singularis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5077064"/>
                  </a:ext>
                </a:extLst>
              </a:tr>
              <a:tr h="352561">
                <a:tc>
                  <a:txBody>
                    <a:bodyPr/>
                    <a:lstStyle/>
                    <a:p>
                      <a:r>
                        <a:rPr lang="tr-TR" dirty="0"/>
                        <a:t>casus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Fem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Neut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5417644"/>
                  </a:ext>
                </a:extLst>
              </a:tr>
              <a:tr h="352561">
                <a:tc>
                  <a:txBody>
                    <a:bodyPr/>
                    <a:lstStyle/>
                    <a:p>
                      <a:r>
                        <a:rPr lang="tr-TR" dirty="0" err="1"/>
                        <a:t>Nom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qui</a:t>
                      </a:r>
                      <a:r>
                        <a:rPr lang="tr-TR" dirty="0"/>
                        <a:t>: kimler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quae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qua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263542"/>
                  </a:ext>
                </a:extLst>
              </a:tr>
              <a:tr h="352561">
                <a:tc>
                  <a:txBody>
                    <a:bodyPr/>
                    <a:lstStyle/>
                    <a:p>
                      <a:r>
                        <a:rPr lang="tr-TR" dirty="0"/>
                        <a:t>Gen.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quorum</a:t>
                      </a:r>
                      <a:r>
                        <a:rPr lang="tr-TR" dirty="0"/>
                        <a:t>: kimlerin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quarum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quorum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941022"/>
                  </a:ext>
                </a:extLst>
              </a:tr>
              <a:tr h="352561">
                <a:tc>
                  <a:txBody>
                    <a:bodyPr/>
                    <a:lstStyle/>
                    <a:p>
                      <a:r>
                        <a:rPr lang="tr-TR" dirty="0" err="1"/>
                        <a:t>Dat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quibus</a:t>
                      </a:r>
                      <a:r>
                        <a:rPr lang="tr-TR" dirty="0"/>
                        <a:t>: kimlere, kimler için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quibus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quibus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558951"/>
                  </a:ext>
                </a:extLst>
              </a:tr>
              <a:tr h="352561">
                <a:tc>
                  <a:txBody>
                    <a:bodyPr/>
                    <a:lstStyle/>
                    <a:p>
                      <a:r>
                        <a:rPr lang="tr-TR" dirty="0" err="1"/>
                        <a:t>Acc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quos</a:t>
                      </a:r>
                      <a:r>
                        <a:rPr lang="tr-TR" dirty="0"/>
                        <a:t>: kimleri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quas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qua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491957"/>
                  </a:ext>
                </a:extLst>
              </a:tr>
              <a:tr h="352561">
                <a:tc>
                  <a:txBody>
                    <a:bodyPr/>
                    <a:lstStyle/>
                    <a:p>
                      <a:r>
                        <a:rPr lang="tr-TR" dirty="0" err="1"/>
                        <a:t>Abl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quibus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quibus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quibus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9538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804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117E3E-3BD6-0949-B536-D55E72F97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EF0351-A599-0748-87DF-28146BD39FB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Örnekler:</a:t>
            </a:r>
          </a:p>
          <a:p>
            <a:r>
              <a:rPr lang="tr-TR" cap="none" dirty="0" err="1"/>
              <a:t>Quis</a:t>
            </a:r>
            <a:r>
              <a:rPr lang="tr-TR" cap="none" dirty="0"/>
              <a:t> </a:t>
            </a:r>
            <a:r>
              <a:rPr lang="tr-TR" cap="none" dirty="0" err="1"/>
              <a:t>legit</a:t>
            </a:r>
            <a:r>
              <a:rPr lang="tr-TR" cap="none" dirty="0"/>
              <a:t> </a:t>
            </a:r>
            <a:r>
              <a:rPr lang="tr-TR" cap="none" dirty="0" err="1"/>
              <a:t>eam</a:t>
            </a:r>
            <a:r>
              <a:rPr lang="tr-TR" cap="none" dirty="0"/>
              <a:t> </a:t>
            </a:r>
            <a:r>
              <a:rPr lang="tr-TR" cap="none" dirty="0" err="1"/>
              <a:t>epistulam</a:t>
            </a:r>
            <a:r>
              <a:rPr lang="tr-TR" cap="none" dirty="0"/>
              <a:t>? (O mektubu kim okudu?)</a:t>
            </a:r>
          </a:p>
          <a:p>
            <a:r>
              <a:rPr lang="tr-TR" cap="none" dirty="0" err="1"/>
              <a:t>Quem</a:t>
            </a:r>
            <a:r>
              <a:rPr lang="tr-TR" cap="none" dirty="0"/>
              <a:t> </a:t>
            </a:r>
            <a:r>
              <a:rPr lang="tr-TR" cap="none" dirty="0" err="1"/>
              <a:t>audis</a:t>
            </a:r>
            <a:r>
              <a:rPr lang="tr-TR" cap="none" dirty="0"/>
              <a:t>? (Kimi dinliyorsun?)</a:t>
            </a:r>
          </a:p>
          <a:p>
            <a:r>
              <a:rPr lang="tr-TR" cap="none" dirty="0" err="1"/>
              <a:t>Cuius</a:t>
            </a:r>
            <a:r>
              <a:rPr lang="tr-TR" cap="none" dirty="0"/>
              <a:t> </a:t>
            </a:r>
            <a:r>
              <a:rPr lang="tr-TR" cap="none" dirty="0" err="1"/>
              <a:t>libros</a:t>
            </a:r>
            <a:r>
              <a:rPr lang="tr-TR" cap="none" dirty="0"/>
              <a:t> </a:t>
            </a:r>
            <a:r>
              <a:rPr lang="tr-TR" cap="none" dirty="0" err="1"/>
              <a:t>legistis</a:t>
            </a:r>
            <a:r>
              <a:rPr lang="tr-TR" cap="none" dirty="0"/>
              <a:t>? (Kimin kitaplarını okuyorsunuz?)</a:t>
            </a:r>
          </a:p>
          <a:p>
            <a:r>
              <a:rPr lang="tr-TR" cap="none" dirty="0" err="1"/>
              <a:t>Cui</a:t>
            </a:r>
            <a:r>
              <a:rPr lang="tr-TR" cap="none" dirty="0"/>
              <a:t> </a:t>
            </a:r>
            <a:r>
              <a:rPr lang="tr-TR" cap="none" dirty="0" err="1"/>
              <a:t>emit</a:t>
            </a:r>
            <a:r>
              <a:rPr lang="tr-TR" cap="none" dirty="0"/>
              <a:t> </a:t>
            </a:r>
            <a:r>
              <a:rPr lang="tr-TR" cap="none" dirty="0" err="1"/>
              <a:t>hanc</a:t>
            </a:r>
            <a:r>
              <a:rPr lang="tr-TR" cap="none" dirty="0"/>
              <a:t> </a:t>
            </a:r>
            <a:r>
              <a:rPr lang="tr-TR" cap="none" dirty="0" err="1"/>
              <a:t>stolam</a:t>
            </a:r>
            <a:r>
              <a:rPr lang="tr-TR" cap="none" dirty="0"/>
              <a:t>? (Bu </a:t>
            </a:r>
            <a:r>
              <a:rPr lang="tr-TR" cap="none" dirty="0" err="1"/>
              <a:t>stolayı</a:t>
            </a:r>
            <a:r>
              <a:rPr lang="tr-TR" cap="none" dirty="0"/>
              <a:t> kim için satın alıyor?)</a:t>
            </a:r>
          </a:p>
          <a:p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493511144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{1153939C-47DF-5543-AB9A-66107500EB64}tf10001073</Template>
  <TotalTime>49</TotalTime>
  <Words>251</Words>
  <Application>Microsoft Macintosh PowerPoint</Application>
  <PresentationFormat>Geniş ekran</PresentationFormat>
  <Paragraphs>107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Tw Cen MT</vt:lpstr>
      <vt:lpstr>Damla</vt:lpstr>
      <vt:lpstr>LATİN DİLİ I</vt:lpstr>
      <vt:lpstr>PowerPoint Sunusu</vt:lpstr>
      <vt:lpstr>İŞAReT ZAMİRİ/SIFATI : HIC,HAEC,HOC (Bu)</vt:lpstr>
      <vt:lpstr>PowerPoint Sunusu</vt:lpstr>
      <vt:lpstr>PowerPoint Sunusu</vt:lpstr>
      <vt:lpstr>SORU ZAMİRLERİ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rukiye ozturk</dc:creator>
  <cp:lastModifiedBy>rukiye ozturk</cp:lastModifiedBy>
  <cp:revision>7</cp:revision>
  <dcterms:created xsi:type="dcterms:W3CDTF">2020-02-06T21:33:02Z</dcterms:created>
  <dcterms:modified xsi:type="dcterms:W3CDTF">2020-02-13T18:27:44Z</dcterms:modified>
</cp:coreProperties>
</file>