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0" r:id="rId2"/>
    <p:sldId id="269" r:id="rId3"/>
    <p:sldId id="268" r:id="rId4"/>
    <p:sldId id="263" r:id="rId5"/>
    <p:sldId id="264" r:id="rId6"/>
    <p:sldId id="271" r:id="rId7"/>
    <p:sldId id="272" r:id="rId8"/>
    <p:sldId id="273" r:id="rId9"/>
    <p:sldId id="274" r:id="rId10"/>
    <p:sldId id="275" r:id="rId11"/>
    <p:sldId id="27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 autoAdjust="0"/>
  </p:normalViewPr>
  <p:slideViewPr>
    <p:cSldViewPr snapToGrid="0">
      <p:cViewPr varScale="1">
        <p:scale>
          <a:sx n="47" d="100"/>
          <a:sy n="47" d="100"/>
        </p:scale>
        <p:origin x="-115" y="-26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C68EC60F-BAC6-4F41-841A-A836E44156E5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dirty="0" err="1" smtClean="0"/>
              <a:t>Click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edit</a:t>
            </a:r>
            <a:r>
              <a:rPr lang="tr-TR" dirty="0" smtClean="0"/>
              <a:t> </a:t>
            </a:r>
            <a:r>
              <a:rPr lang="tr-TR" dirty="0" err="1" smtClean="0"/>
              <a:t>Master</a:t>
            </a:r>
            <a:r>
              <a:rPr lang="tr-TR" dirty="0" smtClean="0"/>
              <a:t> </a:t>
            </a:r>
            <a:r>
              <a:rPr lang="tr-TR" dirty="0" err="1" smtClean="0"/>
              <a:t>text</a:t>
            </a:r>
            <a:r>
              <a:rPr lang="tr-TR" dirty="0" smtClean="0"/>
              <a:t> </a:t>
            </a:r>
            <a:r>
              <a:rPr lang="tr-TR" dirty="0" err="1" smtClean="0"/>
              <a:t>styles</a:t>
            </a:r>
            <a:endParaRPr lang="tr-TR" dirty="0" smtClean="0"/>
          </a:p>
          <a:p>
            <a:pPr lvl="1"/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2"/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3"/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4"/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40687D27-5202-0544-AC03-CC5A8362C6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6437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5692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699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7697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1950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0595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1707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4864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8821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3852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2976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6614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F21A78F8-B80D-4AEA-B8F3-A5982438474A}" type="datetimeFigureOut">
              <a:rPr lang="tr-TR" smtClean="0"/>
              <a:pPr/>
              <a:t>18.04.2018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546F961A-2375-4F88-916B-6C70210C8FFF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81330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2376" y="2232902"/>
            <a:ext cx="89473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>
                <a:latin typeface="Times New Roman" pitchFamily="18" charset="0"/>
                <a:cs typeface="Times New Roman" pitchFamily="18" charset="0"/>
              </a:rPr>
              <a:t>ANAYASA HUKUKU</a:t>
            </a:r>
            <a:br>
              <a:rPr lang="tr-TR" sz="72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7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7200" b="1" dirty="0">
                <a:latin typeface="Times New Roman" pitchFamily="18" charset="0"/>
                <a:cs typeface="Times New Roman" pitchFamily="18" charset="0"/>
              </a:rPr>
            </a:b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5657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8625" y="153950"/>
            <a:ext cx="11314099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latin typeface="Times New Roman" pitchFamily="18" charset="0"/>
              </a:rPr>
              <a:t>			GENEL KAYNAKLAR</a:t>
            </a:r>
            <a:r>
              <a:rPr lang="tr-TR" sz="3200" b="1" dirty="0">
                <a:latin typeface="Times New Roman" pitchFamily="18" charset="0"/>
              </a:rPr>
              <a:t>				</a:t>
            </a:r>
            <a:endParaRPr lang="tr-TR" sz="3200" b="1" dirty="0" smtClean="0">
              <a:latin typeface="Times New Roman" pitchFamily="18" charset="0"/>
            </a:endParaRPr>
          </a:p>
          <a:p>
            <a:r>
              <a:rPr lang="tr-TR" sz="3000" dirty="0" smtClean="0">
                <a:latin typeface="Times New Roman" pitchFamily="18" charset="0"/>
              </a:rPr>
              <a:t>Erdoğan </a:t>
            </a:r>
            <a:r>
              <a:rPr lang="tr-TR" sz="3000" dirty="0">
                <a:latin typeface="Times New Roman" pitchFamily="18" charset="0"/>
              </a:rPr>
              <a:t>Teziç, </a:t>
            </a:r>
            <a:r>
              <a:rPr lang="tr-TR" sz="3000" b="1" dirty="0">
                <a:latin typeface="Times New Roman" pitchFamily="18" charset="0"/>
              </a:rPr>
              <a:t>Anayasa Hukuku (Genel Esaslar),</a:t>
            </a:r>
            <a:r>
              <a:rPr lang="tr-TR" sz="3000" dirty="0">
                <a:latin typeface="Times New Roman" pitchFamily="18" charset="0"/>
              </a:rPr>
              <a:t> 21.b., Beta, İstanbul,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Kemal Gözler, </a:t>
            </a:r>
            <a:r>
              <a:rPr lang="tr-TR" sz="3000" b="1" dirty="0">
                <a:latin typeface="Times New Roman" pitchFamily="18" charset="0"/>
              </a:rPr>
              <a:t>Anayasa Hukukunun Genel Esasları Ders Kitabı</a:t>
            </a:r>
            <a:r>
              <a:rPr lang="tr-TR" sz="3000" dirty="0">
                <a:latin typeface="Times New Roman" pitchFamily="18" charset="0"/>
              </a:rPr>
              <a:t>, Ekin Kitabevi Yayınları, 9.b., Bursa,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İbrahim Kaboğlu, </a:t>
            </a:r>
            <a:r>
              <a:rPr lang="tr-TR" sz="3000" b="1" dirty="0">
                <a:latin typeface="Times New Roman" pitchFamily="18" charset="0"/>
              </a:rPr>
              <a:t>Anayasa Hukuku Dersleri (Genel Esaslar)</a:t>
            </a:r>
            <a:r>
              <a:rPr lang="tr-TR" sz="3000" dirty="0">
                <a:latin typeface="Times New Roman" pitchFamily="18" charset="0"/>
              </a:rPr>
              <a:t>, 12.b., Legal Yayıncılık, İstanbul,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Ergun Özbudun, </a:t>
            </a:r>
            <a:r>
              <a:rPr lang="tr-TR" sz="3000" b="1" dirty="0">
                <a:latin typeface="Times New Roman" pitchFamily="18" charset="0"/>
              </a:rPr>
              <a:t>Türk Anayasa Hukuku</a:t>
            </a:r>
            <a:r>
              <a:rPr lang="tr-TR" sz="3000" dirty="0">
                <a:latin typeface="Times New Roman" pitchFamily="18" charset="0"/>
              </a:rPr>
              <a:t>, 17.b., Yetkin Yayınları, Ankara,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Bülent </a:t>
            </a:r>
            <a:r>
              <a:rPr lang="tr-TR" sz="3000" dirty="0" err="1">
                <a:latin typeface="Times New Roman" pitchFamily="18" charset="0"/>
              </a:rPr>
              <a:t>Tanör</a:t>
            </a:r>
            <a:r>
              <a:rPr lang="tr-TR" sz="3000" dirty="0">
                <a:latin typeface="Times New Roman" pitchFamily="18" charset="0"/>
              </a:rPr>
              <a:t>-Necmi Yüzbaşıoğlu, </a:t>
            </a:r>
            <a:r>
              <a:rPr lang="tr-TR" sz="3000" b="1" dirty="0">
                <a:latin typeface="Times New Roman" pitchFamily="18" charset="0"/>
              </a:rPr>
              <a:t>1982 Anayasasına Göre Türk Anayasa Hukuku</a:t>
            </a:r>
            <a:r>
              <a:rPr lang="tr-TR" sz="3000" dirty="0">
                <a:latin typeface="Times New Roman" pitchFamily="18" charset="0"/>
              </a:rPr>
              <a:t>, 16.b., Beta, İstanbul, 2016.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Kemal Gözler, </a:t>
            </a:r>
            <a:r>
              <a:rPr lang="tr-TR" sz="3000" b="1" dirty="0">
                <a:latin typeface="Times New Roman" pitchFamily="18" charset="0"/>
              </a:rPr>
              <a:t>Türk Anayasa Hukuku Dersleri,</a:t>
            </a:r>
            <a:r>
              <a:rPr lang="tr-TR" sz="3000" dirty="0">
                <a:latin typeface="Times New Roman" pitchFamily="18" charset="0"/>
              </a:rPr>
              <a:t> 21.b., Ekin Kitabevi Yayınları, Bursa,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200" b="1" dirty="0">
                <a:latin typeface="Times New Roman" pitchFamily="18" charset="0"/>
              </a:rPr>
              <a:t> </a:t>
            </a:r>
            <a:r>
              <a:rPr lang="tr-TR" sz="3200" dirty="0">
                <a:latin typeface="Times New Roman" pitchFamily="18" charset="0"/>
              </a:rPr>
              <a:t/>
            </a:r>
            <a:br>
              <a:rPr lang="tr-TR" sz="3200" dirty="0">
                <a:latin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6066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866" y="750507"/>
            <a:ext cx="1083305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ÖRNEK SORULAR</a:t>
            </a:r>
          </a:p>
          <a:p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“ ’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Maddi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Anlamda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Anayasa-Şekli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Anlamda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Anayasa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ayrımını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açıklayınız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.”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3599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16540" y="1552289"/>
            <a:ext cx="1037125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tr-TR" sz="4400" b="1" dirty="0">
                <a:latin typeface="Times New Roman" pitchFamily="18" charset="0"/>
                <a:cs typeface="Times New Roman" pitchFamily="18" charset="0"/>
              </a:rPr>
              <a:t>. HUKUK, HUKUK KURALLARI, ANAYASA HUKUKU VE ANAYASA </a:t>
            </a:r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KURALLARI (I)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5657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18569" y="556247"/>
            <a:ext cx="1037125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tr-TR" sz="4400" b="1" dirty="0">
                <a:latin typeface="Times New Roman" pitchFamily="18" charset="0"/>
                <a:cs typeface="Times New Roman" pitchFamily="18" charset="0"/>
              </a:rPr>
              <a:t>. HUKUK, HUKUK KURALLARI, ANAYASA HUKUKU VE ANAYASA </a:t>
            </a:r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KURALLARI (I)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53142" y="3223362"/>
            <a:ext cx="10180672" cy="21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A. Toplumsal D</a:t>
            </a:r>
            <a:r>
              <a:rPr kumimoji="0" lang="tr-T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ü</a:t>
            </a:r>
            <a:r>
              <a:rPr kumimoji="0" lang="tr-T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zen Kuralları</a:t>
            </a: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B. Hukuk Dalları ve Anayasa Hukuku</a:t>
            </a:r>
            <a:r>
              <a:rPr kumimoji="0" lang="tr-T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505657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31183" y="981432"/>
            <a:ext cx="108138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5400" b="1" dirty="0">
                <a:latin typeface="Times New Roman" pitchFamily="18" charset="0"/>
                <a:cs typeface="Times New Roman" pitchFamily="18" charset="0"/>
              </a:rPr>
              <a:t>A. Toplumsal Düzen </a:t>
            </a:r>
            <a:r>
              <a:rPr lang="tr-TR" sz="5400" b="1" dirty="0" smtClean="0">
                <a:latin typeface="Times New Roman" pitchFamily="18" charset="0"/>
                <a:cs typeface="Times New Roman" pitchFamily="18" charset="0"/>
              </a:rPr>
              <a:t>Kuralları</a:t>
            </a:r>
            <a:endParaRPr lang="tr-TR" sz="5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5400" dirty="0" smtClean="0">
                <a:latin typeface="Times New Roman" pitchFamily="18" charset="0"/>
                <a:cs typeface="Times New Roman" pitchFamily="18" charset="0"/>
              </a:rPr>
              <a:t>	1. Örf </a:t>
            </a:r>
            <a:r>
              <a:rPr lang="tr-TR" sz="5400" dirty="0">
                <a:latin typeface="Times New Roman" pitchFamily="18" charset="0"/>
                <a:cs typeface="Times New Roman" pitchFamily="18" charset="0"/>
              </a:rPr>
              <a:t>ve Adet Kuralları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5400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tr-TR" sz="5400" dirty="0">
                <a:latin typeface="Times New Roman" pitchFamily="18" charset="0"/>
                <a:cs typeface="Times New Roman" pitchFamily="18" charset="0"/>
              </a:rPr>
              <a:t>. Ahlak Kuralları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5400" dirty="0" smtClean="0">
                <a:latin typeface="Times New Roman" pitchFamily="18" charset="0"/>
                <a:cs typeface="Times New Roman" pitchFamily="18" charset="0"/>
              </a:rPr>
              <a:t>	3</a:t>
            </a:r>
            <a:r>
              <a:rPr lang="tr-TR" sz="5400" dirty="0">
                <a:latin typeface="Times New Roman" pitchFamily="18" charset="0"/>
                <a:cs typeface="Times New Roman" pitchFamily="18" charset="0"/>
              </a:rPr>
              <a:t>. Din Kuralları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5400" dirty="0" smtClean="0">
                <a:latin typeface="Times New Roman" pitchFamily="18" charset="0"/>
                <a:cs typeface="Times New Roman" pitchFamily="18" charset="0"/>
              </a:rPr>
              <a:t>	4</a:t>
            </a:r>
            <a:r>
              <a:rPr lang="tr-TR" sz="5400" dirty="0">
                <a:latin typeface="Times New Roman" pitchFamily="18" charset="0"/>
                <a:cs typeface="Times New Roman" pitchFamily="18" charset="0"/>
              </a:rPr>
              <a:t>. Hukuk Kuralları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8792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50426" y="923701"/>
            <a:ext cx="10794574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>
                <a:latin typeface="Times New Roman" pitchFamily="18" charset="0"/>
                <a:cs typeface="Times New Roman" pitchFamily="18" charset="0"/>
              </a:rPr>
              <a:t>B. Hukuk Dalları ve Anayasa Hukuku</a:t>
            </a:r>
            <a:endParaRPr lang="tr-TR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5400" dirty="0" smtClean="0">
                <a:latin typeface="Times New Roman" pitchFamily="18" charset="0"/>
                <a:cs typeface="Times New Roman" pitchFamily="18" charset="0"/>
              </a:rPr>
              <a:t>	1. Özel </a:t>
            </a:r>
            <a:r>
              <a:rPr lang="tr-TR" sz="5400" dirty="0">
                <a:latin typeface="Times New Roman" pitchFamily="18" charset="0"/>
                <a:cs typeface="Times New Roman" pitchFamily="18" charset="0"/>
              </a:rPr>
              <a:t>Hukuk</a:t>
            </a:r>
          </a:p>
          <a:p>
            <a:r>
              <a:rPr lang="tr-TR" sz="5400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tr-TR" sz="5400" dirty="0">
                <a:latin typeface="Times New Roman" pitchFamily="18" charset="0"/>
                <a:cs typeface="Times New Roman" pitchFamily="18" charset="0"/>
              </a:rPr>
              <a:t>. Kamu Hukuku </a:t>
            </a:r>
          </a:p>
          <a:p>
            <a:r>
              <a:rPr lang="tr-TR" sz="5400" dirty="0" smtClean="0">
                <a:latin typeface="Times New Roman" pitchFamily="18" charset="0"/>
                <a:cs typeface="Times New Roman" pitchFamily="18" charset="0"/>
              </a:rPr>
              <a:t>	3</a:t>
            </a:r>
            <a:r>
              <a:rPr lang="tr-TR" sz="5400" dirty="0">
                <a:latin typeface="Times New Roman" pitchFamily="18" charset="0"/>
                <a:cs typeface="Times New Roman" pitchFamily="18" charset="0"/>
              </a:rPr>
              <a:t>. Anayasa Hukuku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0432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16540" y="1552289"/>
            <a:ext cx="1037125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tr-TR" sz="4400" b="1" dirty="0">
                <a:latin typeface="Times New Roman" pitchFamily="18" charset="0"/>
                <a:cs typeface="Times New Roman" pitchFamily="18" charset="0"/>
              </a:rPr>
              <a:t>. HUKUK, HUKUK KURALLARI, ANAYASA HUKUKU VE ANAYASA </a:t>
            </a:r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KURALLARI (II)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5657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18569" y="556247"/>
            <a:ext cx="1037125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tr-TR" sz="4400" b="1" dirty="0">
                <a:latin typeface="Times New Roman" pitchFamily="18" charset="0"/>
                <a:cs typeface="Times New Roman" pitchFamily="18" charset="0"/>
              </a:rPr>
              <a:t>. HUKUK, HUKUK KURALLARI, ANAYASA HUKUKU VE ANAYASA </a:t>
            </a:r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KURALLARI (II)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53142" y="3222947"/>
            <a:ext cx="8369279" cy="2175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48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C. Anayasa Hukukunun Dalları</a:t>
            </a:r>
          </a:p>
          <a:p>
            <a:pPr lvl="0" indent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48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D. Anayasa Türleri</a:t>
            </a:r>
          </a:p>
        </p:txBody>
      </p:sp>
    </p:spTree>
    <p:extLst>
      <p:ext uri="{BB962C8B-B14F-4D97-AF65-F5344CB8AC3E}">
        <p14:creationId xmlns:p14="http://schemas.microsoft.com/office/powerpoint/2010/main" xmlns="" val="1505657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58008" y="788995"/>
            <a:ext cx="1098699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5400" b="1" dirty="0">
                <a:latin typeface="Times New Roman" pitchFamily="18" charset="0"/>
                <a:cs typeface="Times New Roman" pitchFamily="18" charset="0"/>
              </a:rPr>
              <a:t>C. Anayasa Hukukunun Dalları</a:t>
            </a:r>
            <a:endParaRPr lang="tr-TR" sz="5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5400" dirty="0" smtClean="0">
                <a:latin typeface="Times New Roman" pitchFamily="18" charset="0"/>
                <a:cs typeface="Times New Roman" pitchFamily="18" charset="0"/>
              </a:rPr>
              <a:t>	1. Kurumsal </a:t>
            </a:r>
            <a:r>
              <a:rPr lang="tr-TR" sz="5400" dirty="0">
                <a:latin typeface="Times New Roman" pitchFamily="18" charset="0"/>
                <a:cs typeface="Times New Roman" pitchFamily="18" charset="0"/>
              </a:rPr>
              <a:t>Alan</a:t>
            </a:r>
          </a:p>
          <a:p>
            <a:r>
              <a:rPr lang="tr-TR" sz="5400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tr-TR" sz="5400" dirty="0">
                <a:latin typeface="Times New Roman" pitchFamily="18" charset="0"/>
                <a:cs typeface="Times New Roman" pitchFamily="18" charset="0"/>
              </a:rPr>
              <a:t>. Temel Hak ve Özgürlükler</a:t>
            </a:r>
          </a:p>
          <a:p>
            <a:r>
              <a:rPr lang="tr-TR" sz="5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tr-TR" sz="5400" dirty="0" smtClean="0">
                <a:latin typeface="Times New Roman" pitchFamily="18" charset="0"/>
                <a:cs typeface="Times New Roman" pitchFamily="18" charset="0"/>
              </a:rPr>
              <a:t>	a</a:t>
            </a:r>
            <a:r>
              <a:rPr lang="tr-TR" sz="5400" dirty="0">
                <a:latin typeface="Times New Roman" pitchFamily="18" charset="0"/>
                <a:cs typeface="Times New Roman" pitchFamily="18" charset="0"/>
              </a:rPr>
              <a:t>. Negatif Statü Hakları</a:t>
            </a:r>
          </a:p>
          <a:p>
            <a:r>
              <a:rPr lang="tr-TR" sz="5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tr-TR" sz="5400" dirty="0" smtClean="0">
                <a:latin typeface="Times New Roman" pitchFamily="18" charset="0"/>
                <a:cs typeface="Times New Roman" pitchFamily="18" charset="0"/>
              </a:rPr>
              <a:t>	b</a:t>
            </a:r>
            <a:r>
              <a:rPr lang="tr-TR" sz="5400" dirty="0">
                <a:latin typeface="Times New Roman" pitchFamily="18" charset="0"/>
                <a:cs typeface="Times New Roman" pitchFamily="18" charset="0"/>
              </a:rPr>
              <a:t>. Pozitif Statü Hakları</a:t>
            </a:r>
          </a:p>
          <a:p>
            <a:r>
              <a:rPr lang="tr-TR" sz="5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tr-TR" sz="5400" dirty="0" smtClean="0">
                <a:latin typeface="Times New Roman" pitchFamily="18" charset="0"/>
                <a:cs typeface="Times New Roman" pitchFamily="18" charset="0"/>
              </a:rPr>
              <a:t>	c</a:t>
            </a:r>
            <a:r>
              <a:rPr lang="tr-TR" sz="5400" dirty="0">
                <a:latin typeface="Times New Roman" pitchFamily="18" charset="0"/>
                <a:cs typeface="Times New Roman" pitchFamily="18" charset="0"/>
              </a:rPr>
              <a:t>. Aktif Statü Hakları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8792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8626" y="558069"/>
            <a:ext cx="11237132" cy="5293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>
                <a:latin typeface="Times New Roman" pitchFamily="18" charset="0"/>
                <a:cs typeface="Times New Roman" pitchFamily="18" charset="0"/>
              </a:rPr>
              <a:t>D. Anayasa Türleri</a:t>
            </a:r>
            <a:endParaRPr lang="tr-TR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	1. Yazılı </a:t>
            </a: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Anayasa –Yazısız Anayasa Ayrımı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		a. Yazılı Anayasa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		b. Yazısız Anayasa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2. Maddi Anlamda Anayasa – Şekli Anlamda Anayasa Ayrımı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		a. Maddi Anlamda Anayasa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		b. Şekli Anlamda Anayasa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	3. Ayrıntılı Anayasa – Çerçeve Anayasa Ayrımı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		a. Ayrıntılı Anayasa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		b. Çerçeve Anayasa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0432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116</Words>
  <Application>Microsoft Office PowerPoint</Application>
  <PresentationFormat>Özel</PresentationFormat>
  <Paragraphs>39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Office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Anayasa Hukuku</dc:title>
  <dc:creator>Deniz POLAT</dc:creator>
  <cp:lastModifiedBy>Ali Erdem Doğanoğlu</cp:lastModifiedBy>
  <cp:revision>21</cp:revision>
  <dcterms:created xsi:type="dcterms:W3CDTF">2017-10-23T13:21:40Z</dcterms:created>
  <dcterms:modified xsi:type="dcterms:W3CDTF">2018-04-18T08:54:44Z</dcterms:modified>
</cp:coreProperties>
</file>