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0" r:id="rId2"/>
    <p:sldId id="269" r:id="rId3"/>
    <p:sldId id="268" r:id="rId4"/>
    <p:sldId id="263" r:id="rId5"/>
    <p:sldId id="264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9" autoAdjust="0"/>
    <p:restoredTop sz="94660" autoAdjust="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68EC60F-BAC6-4F41-841A-A836E44156E5}" type="datetimeFigureOut">
              <a:rPr lang="en-US" smtClean="0"/>
              <a:pPr/>
              <a:t>4/18/2018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dirty="0" err="1" smtClean="0"/>
              <a:t>Click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edit</a:t>
            </a:r>
            <a:r>
              <a:rPr lang="tr-TR" dirty="0" smtClean="0"/>
              <a:t> </a:t>
            </a:r>
            <a:r>
              <a:rPr lang="tr-TR" dirty="0" err="1" smtClean="0"/>
              <a:t>Master</a:t>
            </a:r>
            <a:r>
              <a:rPr lang="tr-TR" dirty="0" smtClean="0"/>
              <a:t> </a:t>
            </a:r>
            <a:r>
              <a:rPr lang="tr-TR" dirty="0" err="1" smtClean="0"/>
              <a:t>text</a:t>
            </a:r>
            <a:r>
              <a:rPr lang="tr-TR" dirty="0" smtClean="0"/>
              <a:t> </a:t>
            </a:r>
            <a:r>
              <a:rPr lang="tr-TR" dirty="0" err="1" smtClean="0"/>
              <a:t>styles</a:t>
            </a:r>
            <a:endParaRPr lang="tr-TR" dirty="0" smtClean="0"/>
          </a:p>
          <a:p>
            <a:pPr lvl="1"/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2"/>
            <a:r>
              <a:rPr lang="tr-TR" dirty="0" err="1" smtClean="0"/>
              <a:t>Third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3"/>
            <a:r>
              <a:rPr lang="tr-TR" dirty="0" err="1" smtClean="0"/>
              <a:t>Fourth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tr-TR" dirty="0" smtClean="0"/>
          </a:p>
          <a:p>
            <a:pPr lvl="4"/>
            <a:r>
              <a:rPr lang="tr-TR" dirty="0" err="1" smtClean="0"/>
              <a:t>Fifth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0687D27-5202-0544-AC03-CC5A8362C6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6437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2376" y="2232902"/>
            <a:ext cx="89473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7200" b="1" dirty="0">
                <a:latin typeface="Times New Roman" pitchFamily="18" charset="0"/>
                <a:cs typeface="Times New Roman" pitchFamily="18" charset="0"/>
              </a:rPr>
              <a:t>ANAYASA HUKUKU</a:t>
            </a:r>
            <a:br>
              <a:rPr lang="tr-TR" sz="72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7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7200" b="1" dirty="0">
                <a:latin typeface="Times New Roman" pitchFamily="18" charset="0"/>
                <a:cs typeface="Times New Roman" pitchFamily="18" charset="0"/>
              </a:rPr>
            </a:b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6066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866" y="750507"/>
            <a:ext cx="108330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“ ’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Maddi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Anlamda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Anayasa-Şekli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Anlamda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Anayasa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ayrımını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.”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3599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6540" y="1552289"/>
            <a:ext cx="103712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4400" b="1" dirty="0">
                <a:latin typeface="Times New Roman" pitchFamily="18" charset="0"/>
                <a:cs typeface="Times New Roman" pitchFamily="18" charset="0"/>
              </a:rPr>
              <a:t>. HUKUK, HUKUK KURALLARI, ANAYASA HUKUKU VE ANAYASA </a:t>
            </a: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KURALLARI (I)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8569" y="556247"/>
            <a:ext cx="103712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4400" b="1" dirty="0">
                <a:latin typeface="Times New Roman" pitchFamily="18" charset="0"/>
                <a:cs typeface="Times New Roman" pitchFamily="18" charset="0"/>
              </a:rPr>
              <a:t>. HUKUK, HUKUK KURALLARI, ANAYASA HUKUKU VE ANAYASA </a:t>
            </a: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KURALLARI (I)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53142" y="3223362"/>
            <a:ext cx="10180672" cy="2174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A. Toplumsal D</a:t>
            </a:r>
            <a:r>
              <a:rPr kumimoji="0" lang="tr-T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MS Mincho" pitchFamily="49" charset="-128"/>
                <a:cs typeface="Times New Roman" pitchFamily="18" charset="0"/>
              </a:rPr>
              <a:t>ü</a:t>
            </a:r>
            <a:r>
              <a:rPr kumimoji="0" lang="tr-T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zen Kuralları</a:t>
            </a:r>
          </a:p>
          <a:p>
            <a:pPr marL="0" marR="0" lvl="0" indent="4572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B. Hukuk Dalları ve Anayasa Hukuku</a:t>
            </a:r>
            <a:r>
              <a:rPr kumimoji="0" lang="tr-TR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31183" y="981432"/>
            <a:ext cx="108138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>
                <a:latin typeface="Times New Roman" pitchFamily="18" charset="0"/>
                <a:cs typeface="Times New Roman" pitchFamily="18" charset="0"/>
              </a:rPr>
              <a:t>A. Toplumsal Düzen </a:t>
            </a:r>
            <a:r>
              <a:rPr lang="tr-TR" sz="5400" b="1" dirty="0" smtClean="0">
                <a:latin typeface="Times New Roman" pitchFamily="18" charset="0"/>
                <a:cs typeface="Times New Roman" pitchFamily="18" charset="0"/>
              </a:rPr>
              <a:t>Kuralları</a:t>
            </a:r>
            <a:endParaRPr lang="tr-TR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1. Örf 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ve Adet Kuralları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2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. Ahlak Kuralları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3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. Din Kuralları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4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. Hukuk Kuralları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879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50426" y="923701"/>
            <a:ext cx="10794574" cy="3539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>
                <a:latin typeface="Times New Roman" pitchFamily="18" charset="0"/>
                <a:cs typeface="Times New Roman" pitchFamily="18" charset="0"/>
              </a:rPr>
              <a:t>B. Hukuk Dalları ve Anayasa Hukuku</a:t>
            </a:r>
            <a:endParaRPr lang="tr-TR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1. Özel 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Hukuk</a:t>
            </a:r>
          </a:p>
          <a:p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2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. Kamu Hukuku </a:t>
            </a:r>
          </a:p>
          <a:p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3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. Anayasa Hukuku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0432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6540" y="1552289"/>
            <a:ext cx="103712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4400" b="1" dirty="0">
                <a:latin typeface="Times New Roman" pitchFamily="18" charset="0"/>
                <a:cs typeface="Times New Roman" pitchFamily="18" charset="0"/>
              </a:rPr>
              <a:t>. HUKUK, HUKUK KURALLARI, ANAYASA HUKUKU VE ANAYASA </a:t>
            </a: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KURALLARI (II)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8569" y="556247"/>
            <a:ext cx="103712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tr-TR" sz="4400" b="1" dirty="0">
                <a:latin typeface="Times New Roman" pitchFamily="18" charset="0"/>
                <a:cs typeface="Times New Roman" pitchFamily="18" charset="0"/>
              </a:rPr>
              <a:t>. HUKUK, HUKUK KURALLARI, ANAYASA HUKUKU VE ANAYASA </a:t>
            </a:r>
            <a:r>
              <a:rPr lang="tr-TR" sz="4400" b="1" dirty="0" smtClean="0">
                <a:latin typeface="Times New Roman" pitchFamily="18" charset="0"/>
                <a:cs typeface="Times New Roman" pitchFamily="18" charset="0"/>
              </a:rPr>
              <a:t>KURALLARI (II)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53142" y="3222947"/>
            <a:ext cx="8369279" cy="2175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48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C. Anayasa Hukukunun Dalları</a:t>
            </a:r>
          </a:p>
          <a:p>
            <a:pPr lvl="0" indent="4572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4800" dirty="0" smtClean="0"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>D. Anayasa Türleri</a:t>
            </a:r>
          </a:p>
        </p:txBody>
      </p:sp>
    </p:spTree>
    <p:extLst>
      <p:ext uri="{BB962C8B-B14F-4D97-AF65-F5344CB8AC3E}">
        <p14:creationId xmlns:p14="http://schemas.microsoft.com/office/powerpoint/2010/main" xmlns="" val="150565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58008" y="788995"/>
            <a:ext cx="1098699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>
                <a:latin typeface="Times New Roman" pitchFamily="18" charset="0"/>
                <a:cs typeface="Times New Roman" pitchFamily="18" charset="0"/>
              </a:rPr>
              <a:t>C. Anayasa Hukukunun Dalları</a:t>
            </a:r>
            <a:endParaRPr lang="tr-TR" sz="5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1. Kurumsal 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Alan</a:t>
            </a:r>
          </a:p>
          <a:p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2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. Temel Hak ve Özgürlükler</a:t>
            </a:r>
          </a:p>
          <a:p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a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. Negatif Statü Hakları</a:t>
            </a:r>
          </a:p>
          <a:p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b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. Pozitif Statü Hakları</a:t>
            </a:r>
          </a:p>
          <a:p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5400" dirty="0" smtClean="0">
                <a:latin typeface="Times New Roman" pitchFamily="18" charset="0"/>
                <a:cs typeface="Times New Roman" pitchFamily="18" charset="0"/>
              </a:rPr>
              <a:t>	c</a:t>
            </a:r>
            <a:r>
              <a:rPr lang="tr-TR" sz="5400" dirty="0">
                <a:latin typeface="Times New Roman" pitchFamily="18" charset="0"/>
                <a:cs typeface="Times New Roman" pitchFamily="18" charset="0"/>
              </a:rPr>
              <a:t>. Aktif Statü Hakları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8792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6" y="558069"/>
            <a:ext cx="11237132" cy="5293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D. Anayasa Türleri</a:t>
            </a:r>
            <a:endParaRPr lang="tr-TR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1. Yazılı </a:t>
            </a:r>
            <a:r>
              <a:rPr lang="tr-TR" sz="3200" dirty="0">
                <a:latin typeface="Times New Roman" pitchFamily="18" charset="0"/>
                <a:cs typeface="Times New Roman" pitchFamily="18" charset="0"/>
              </a:rPr>
              <a:t>Anayasa –Yazısız Anayasa Ayrımı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	a. Yazılı Anayasa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	b. Yazısız Anayasa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2. Maddi Anlamda Anayasa – Şekli Anlamda Anayasa Ayrımı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	a. Maddi Anlamda Anayasa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	b. Şekli Anlamda Anayasa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3. Ayrıntılı Anayasa – Çerçeve Anayasa Ayrımı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	a. Ayrıntılı Anayasa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3200" dirty="0" smtClean="0">
                <a:latin typeface="Times New Roman" pitchFamily="18" charset="0"/>
                <a:cs typeface="Times New Roman" pitchFamily="18" charset="0"/>
              </a:rPr>
              <a:t>		b. Çerçeve Anayasa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20432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116</Words>
  <Application>Microsoft Office PowerPoint</Application>
  <PresentationFormat>Özel</PresentationFormat>
  <Paragraphs>39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21</cp:revision>
  <dcterms:created xsi:type="dcterms:W3CDTF">2017-10-23T13:21:40Z</dcterms:created>
  <dcterms:modified xsi:type="dcterms:W3CDTF">2018-04-18T08:54:44Z</dcterms:modified>
</cp:coreProperties>
</file>