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77" r:id="rId4"/>
    <p:sldId id="278" r:id="rId5"/>
    <p:sldId id="276" r:id="rId6"/>
    <p:sldId id="279" r:id="rId7"/>
    <p:sldId id="280" r:id="rId8"/>
    <p:sldId id="281" r:id="rId9"/>
    <p:sldId id="282" r:id="rId10"/>
    <p:sldId id="28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292594-C9E7-491E-845B-4F48C7AD6595}"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292594-C9E7-491E-845B-4F48C7AD6595}"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292594-C9E7-491E-845B-4F48C7AD6595}"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73BDB4E-6A00-4F43-A558-E68A31601D70}" type="datetimeFigureOut">
              <a:rPr lang="tr-TR" smtClean="0"/>
              <a:pPr/>
              <a:t>30.01.2017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8292594-C9E7-491E-845B-4F48C7AD6595}"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ÖRNEKLEME YÖNTEMLERİ</a:t>
            </a:r>
            <a:endParaRPr lang="tr-TR" dirty="0"/>
          </a:p>
        </p:txBody>
      </p:sp>
      <p:sp>
        <p:nvSpPr>
          <p:cNvPr id="3" name="Alt Başlık 2"/>
          <p:cNvSpPr>
            <a:spLocks noGrp="1"/>
          </p:cNvSpPr>
          <p:nvPr>
            <p:ph type="subTitle" idx="1"/>
          </p:nvPr>
        </p:nvSpPr>
        <p:spPr/>
        <p:txBody>
          <a:bodyPr>
            <a:normAutofit lnSpcReduction="10000"/>
          </a:bodyPr>
          <a:lstStyle/>
          <a:p>
            <a:endParaRPr lang="tr-TR" dirty="0" smtClean="0"/>
          </a:p>
          <a:p>
            <a:endParaRPr lang="tr-TR" dirty="0"/>
          </a:p>
          <a:p>
            <a:endParaRPr lang="tr-TR" dirty="0" smtClean="0"/>
          </a:p>
          <a:p>
            <a:r>
              <a:rPr lang="tr-TR" smtClean="0"/>
              <a:t>Doç</a:t>
            </a:r>
            <a:r>
              <a:rPr lang="tr-TR" dirty="0" smtClean="0"/>
              <a:t>. Dr. Ender DURUALP</a:t>
            </a:r>
            <a:endParaRPr lang="tr-TR" dirty="0"/>
          </a:p>
        </p:txBody>
      </p:sp>
    </p:spTree>
    <p:extLst>
      <p:ext uri="{BB962C8B-B14F-4D97-AF65-F5344CB8AC3E}">
        <p14:creationId xmlns:p14="http://schemas.microsoft.com/office/powerpoint/2010/main" val="4103064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Büyüköztürk, Ş., Kılıç-Çakmak, E., Akgün, Ö.E., Karadeniz, Ş. ve Demirel, F. (2014). Bilimsel Araştırma Yöntemleri. 16 baskı. Ankara: </a:t>
            </a:r>
            <a:r>
              <a:rPr lang="tr-TR" dirty="0" err="1"/>
              <a:t>Pegem</a:t>
            </a:r>
            <a:r>
              <a:rPr lang="tr-TR" dirty="0"/>
              <a:t> Akademi.</a:t>
            </a:r>
          </a:p>
          <a:p>
            <a:r>
              <a:rPr lang="tr-TR" dirty="0" err="1"/>
              <a:t>Karasar</a:t>
            </a:r>
            <a:r>
              <a:rPr lang="tr-TR" dirty="0"/>
              <a:t>, N. (2011). Bilimsel Araştırma Yöntemi. Ankara: Nobel Akademik. </a:t>
            </a:r>
          </a:p>
          <a:p>
            <a:pPr marL="0" indent="0">
              <a:buNone/>
            </a:pPr>
            <a:endParaRPr lang="tr-TR" dirty="0"/>
          </a:p>
        </p:txBody>
      </p:sp>
      <p:sp>
        <p:nvSpPr>
          <p:cNvPr id="3" name="Başlık 2"/>
          <p:cNvSpPr>
            <a:spLocks noGrp="1"/>
          </p:cNvSpPr>
          <p:nvPr>
            <p:ph type="title"/>
          </p:nvPr>
        </p:nvSpPr>
        <p:spPr/>
        <p:txBody>
          <a:bodyPr/>
          <a:lstStyle/>
          <a:p>
            <a:r>
              <a:rPr lang="tr-TR" smtClean="0"/>
              <a:t>Kaynaklar </a:t>
            </a:r>
            <a:endParaRPr lang="tr-TR"/>
          </a:p>
        </p:txBody>
      </p:sp>
    </p:spTree>
    <p:extLst>
      <p:ext uri="{BB962C8B-B14F-4D97-AF65-F5344CB8AC3E}">
        <p14:creationId xmlns:p14="http://schemas.microsoft.com/office/powerpoint/2010/main" val="3020343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3200" dirty="0" smtClean="0"/>
              <a:t>Araştırmacı problemi çözmek için izleyeceği yolu ve kullanacağı teknikleri ayrıntıları ile planlamak zorundadır. </a:t>
            </a:r>
          </a:p>
          <a:p>
            <a:r>
              <a:rPr lang="tr-TR" sz="3200" dirty="0" smtClean="0"/>
              <a:t>Bir başka araştırmacı, o planı anlayıp uygulayabilsin!!!!</a:t>
            </a:r>
            <a:endParaRPr lang="tr-TR" sz="3200" dirty="0"/>
          </a:p>
        </p:txBody>
      </p:sp>
      <p:sp>
        <p:nvSpPr>
          <p:cNvPr id="3" name="Başlık 2"/>
          <p:cNvSpPr>
            <a:spLocks noGrp="1"/>
          </p:cNvSpPr>
          <p:nvPr>
            <p:ph type="title"/>
          </p:nvPr>
        </p:nvSpPr>
        <p:spPr/>
        <p:txBody>
          <a:bodyPr/>
          <a:lstStyle/>
          <a:p>
            <a:r>
              <a:rPr lang="tr-TR" dirty="0" smtClean="0"/>
              <a:t>UNUTMA!!</a:t>
            </a:r>
            <a:endParaRPr lang="tr-TR" dirty="0"/>
          </a:p>
        </p:txBody>
      </p:sp>
    </p:spTree>
    <p:extLst>
      <p:ext uri="{BB962C8B-B14F-4D97-AF65-F5344CB8AC3E}">
        <p14:creationId xmlns:p14="http://schemas.microsoft.com/office/powerpoint/2010/main" val="1233001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872067" y="2204864"/>
            <a:ext cx="7408333" cy="4153093"/>
          </a:xfrm>
        </p:spPr>
        <p:txBody>
          <a:bodyPr>
            <a:normAutofit/>
          </a:bodyPr>
          <a:lstStyle/>
          <a:p>
            <a:r>
              <a:rPr lang="tr-TR" b="1" dirty="0" smtClean="0"/>
              <a:t>Evren:</a:t>
            </a:r>
            <a:r>
              <a:rPr lang="tr-TR" dirty="0" smtClean="0"/>
              <a:t> Araştırma sonuçlarının genellenmek istendiği elemanlar bütünüdür. Araştırma sonuçlarının genellenebilirliği arttıkça değer kazanır.  Bu nedenle evreni geniş tutmak gerekir. Ancak evren büyüdükçe soyutlaşır ve ulaşmak güçleşir. Genel evren yerine çalışma evreni tercih edilir. </a:t>
            </a:r>
          </a:p>
          <a:p>
            <a:r>
              <a:rPr lang="tr-TR" dirty="0" smtClean="0"/>
              <a:t>Örnek: alt sosyoekonomik düzeydeki ergenler, Okul öncesi dönemdeki çocuklar, 5-6 yaşlarındaki çocuklar, il merkezide yaşayan ergenler, yetiştirme yurdunda kalan kızlar vb. </a:t>
            </a:r>
            <a:endParaRPr lang="tr-TR" dirty="0"/>
          </a:p>
        </p:txBody>
      </p:sp>
      <p:sp>
        <p:nvSpPr>
          <p:cNvPr id="3" name="2 Başlık"/>
          <p:cNvSpPr>
            <a:spLocks noGrp="1"/>
          </p:cNvSpPr>
          <p:nvPr>
            <p:ph type="title"/>
          </p:nvPr>
        </p:nvSpPr>
        <p:spPr/>
        <p:txBody>
          <a:bodyPr/>
          <a:lstStyle/>
          <a:p>
            <a:r>
              <a:rPr lang="tr-TR" dirty="0" smtClean="0"/>
              <a:t>EVREN VE ÖRNEKLEM</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872067" y="2204864"/>
            <a:ext cx="7408333" cy="3921299"/>
          </a:xfrm>
        </p:spPr>
        <p:txBody>
          <a:bodyPr/>
          <a:lstStyle/>
          <a:p>
            <a:r>
              <a:rPr lang="tr-TR" b="1" dirty="0" smtClean="0"/>
              <a:t>Örneklem:</a:t>
            </a:r>
            <a:r>
              <a:rPr lang="tr-TR" dirty="0" smtClean="0"/>
              <a:t> Belli bir evrenden, belli kurallara göre seçilmiş ve seçildiği evreni temsil yeterliği kabul edilen küçük kümedir. Araştırmalar çoğu kez örneklem üzerinde yapılır ve evrene genellenir.</a:t>
            </a:r>
          </a:p>
          <a:p>
            <a:r>
              <a:rPr lang="tr-TR" dirty="0" smtClean="0"/>
              <a:t>Çoğu durumda iyi belirlenmiş küçük bir örneklem üzerinde yapılan araştırma, geniş bir evrende yapılandan daha iyi sonuçlar verir.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Örnekleme: Evrenden örneklem alma işlemidir. Belli ve bilinen kuralları vardır. Ancak o zaman evreni temsil ettiği kabul edilebilir.</a:t>
            </a:r>
          </a:p>
          <a:p>
            <a:r>
              <a:rPr lang="tr-TR" dirty="0" smtClean="0"/>
              <a:t>Temel kuralı yansızlıktır. </a:t>
            </a:r>
            <a:r>
              <a:rPr lang="tr-TR" dirty="0" err="1" smtClean="0"/>
              <a:t>Randomize</a:t>
            </a:r>
            <a:r>
              <a:rPr lang="tr-TR" dirty="0" smtClean="0"/>
              <a:t> etme, rastgele seçme , evrendeki her birimin örnekleme girebilme olasılığının belli, bağımsız ve eşit olması durumudur. </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872067" y="2357430"/>
            <a:ext cx="7408333" cy="3768733"/>
          </a:xfrm>
        </p:spPr>
        <p:txBody>
          <a:bodyPr>
            <a:normAutofit/>
          </a:bodyPr>
          <a:lstStyle/>
          <a:p>
            <a:pPr marL="457200" indent="-457200">
              <a:buFont typeface="+mj-lt"/>
              <a:buAutoNum type="arabicPeriod"/>
            </a:pPr>
            <a:r>
              <a:rPr lang="tr-TR" b="1" dirty="0" smtClean="0">
                <a:solidFill>
                  <a:srgbClr val="FF0000"/>
                </a:solidFill>
              </a:rPr>
              <a:t>Eleman örnekleme: </a:t>
            </a:r>
            <a:r>
              <a:rPr lang="tr-TR" dirty="0" smtClean="0"/>
              <a:t>Evrendeki elemanların, tek tek eşit seçilme şansına sahip oldukları durumda yapılan örneklemedir. </a:t>
            </a:r>
            <a:r>
              <a:rPr lang="tr-TR" b="1" i="1" dirty="0" smtClean="0"/>
              <a:t>Oransız (basit tesadüfi, yansız-yalın örnekleme) </a:t>
            </a:r>
            <a:r>
              <a:rPr lang="tr-TR" dirty="0" smtClean="0"/>
              <a:t>ve</a:t>
            </a:r>
            <a:r>
              <a:rPr lang="tr-TR" b="1" i="1" dirty="0" smtClean="0"/>
              <a:t> oranlı (alt evrenlere ayrılır, örneğin sosyoekonomik düzeye göre) </a:t>
            </a:r>
            <a:r>
              <a:rPr lang="tr-TR" dirty="0" smtClean="0"/>
              <a:t>olarak yapılabilir.  </a:t>
            </a:r>
          </a:p>
          <a:p>
            <a:pPr marL="457200" indent="-457200">
              <a:buFont typeface="+mj-lt"/>
              <a:buAutoNum type="arabicPeriod"/>
            </a:pPr>
            <a:r>
              <a:rPr lang="tr-TR" b="1" dirty="0" smtClean="0">
                <a:solidFill>
                  <a:srgbClr val="FF0000"/>
                </a:solidFill>
              </a:rPr>
              <a:t>Küme örnekleme: </a:t>
            </a:r>
            <a:r>
              <a:rPr lang="tr-TR" dirty="0" smtClean="0"/>
              <a:t>Evrendeki bütün kümelerin eşit seçilme şansına sahip olduğu örneklemedir. </a:t>
            </a:r>
            <a:r>
              <a:rPr lang="tr-TR" b="1" i="1" dirty="0" smtClean="0"/>
              <a:t>Oransız</a:t>
            </a:r>
            <a:r>
              <a:rPr lang="tr-TR" dirty="0" smtClean="0"/>
              <a:t> (her ilkokul bir küme kabul edilir) ve </a:t>
            </a:r>
            <a:r>
              <a:rPr lang="tr-TR" b="1" i="1" dirty="0" smtClean="0"/>
              <a:t>oranlı (alt evrenlere ayrılır)</a:t>
            </a:r>
            <a:r>
              <a:rPr lang="tr-TR" dirty="0" smtClean="0"/>
              <a:t> olarak yapılabilir.</a:t>
            </a:r>
            <a:endParaRPr lang="tr-TR" dirty="0"/>
          </a:p>
        </p:txBody>
      </p:sp>
      <p:sp>
        <p:nvSpPr>
          <p:cNvPr id="3" name="2 Başlık"/>
          <p:cNvSpPr>
            <a:spLocks noGrp="1"/>
          </p:cNvSpPr>
          <p:nvPr>
            <p:ph type="title"/>
          </p:nvPr>
        </p:nvSpPr>
        <p:spPr/>
        <p:txBody>
          <a:bodyPr/>
          <a:lstStyle/>
          <a:p>
            <a:r>
              <a:rPr lang="tr-TR" dirty="0" smtClean="0"/>
              <a:t>Örnekleme Türleri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872067" y="2571744"/>
            <a:ext cx="7408333" cy="3554419"/>
          </a:xfrm>
        </p:spPr>
        <p:txBody>
          <a:bodyPr/>
          <a:lstStyle/>
          <a:p>
            <a:pPr marL="457200" indent="-457200">
              <a:buFont typeface="+mj-lt"/>
              <a:buAutoNum type="arabicPeriod"/>
            </a:pPr>
            <a:r>
              <a:rPr lang="tr-TR" dirty="0" smtClean="0"/>
              <a:t>Çalışma evreninin tanımlanması</a:t>
            </a:r>
          </a:p>
          <a:p>
            <a:pPr marL="457200" indent="-457200">
              <a:buFont typeface="+mj-lt"/>
              <a:buAutoNum type="arabicPeriod"/>
            </a:pPr>
            <a:r>
              <a:rPr lang="tr-TR" dirty="0" smtClean="0"/>
              <a:t>Evrendekilerin listelenmesi</a:t>
            </a:r>
          </a:p>
          <a:p>
            <a:pPr marL="457200" indent="-457200">
              <a:buFont typeface="+mj-lt"/>
              <a:buAutoNum type="arabicPeriod"/>
            </a:pPr>
            <a:r>
              <a:rPr lang="tr-TR" dirty="0" smtClean="0"/>
              <a:t>Örnekleme türünün belirlenmesi</a:t>
            </a:r>
          </a:p>
          <a:p>
            <a:pPr marL="457200" indent="-457200">
              <a:buFont typeface="+mj-lt"/>
              <a:buAutoNum type="arabicPeriod"/>
            </a:pPr>
            <a:r>
              <a:rPr lang="tr-TR" dirty="0" smtClean="0"/>
              <a:t>Örneklem büyüklüğünün kararlaştırılması</a:t>
            </a:r>
          </a:p>
          <a:p>
            <a:pPr marL="457200" indent="-457200">
              <a:buFont typeface="+mj-lt"/>
              <a:buAutoNum type="arabicPeriod"/>
            </a:pPr>
            <a:r>
              <a:rPr lang="tr-TR" dirty="0" smtClean="0"/>
              <a:t>Örneklemin alınması</a:t>
            </a:r>
          </a:p>
          <a:p>
            <a:pPr marL="457200" indent="-457200">
              <a:buFont typeface="+mj-lt"/>
              <a:buAutoNum type="arabicPeriod"/>
            </a:pPr>
            <a:r>
              <a:rPr lang="tr-TR" dirty="0" smtClean="0"/>
              <a:t>Temsilliğin sınanması gerekir.</a:t>
            </a:r>
            <a:endParaRPr lang="tr-TR" dirty="0"/>
          </a:p>
        </p:txBody>
      </p:sp>
      <p:sp>
        <p:nvSpPr>
          <p:cNvPr id="3" name="2 Başlık"/>
          <p:cNvSpPr>
            <a:spLocks noGrp="1"/>
          </p:cNvSpPr>
          <p:nvPr>
            <p:ph type="title"/>
          </p:nvPr>
        </p:nvSpPr>
        <p:spPr/>
        <p:txBody>
          <a:bodyPr>
            <a:normAutofit fontScale="90000"/>
          </a:bodyPr>
          <a:lstStyle/>
          <a:p>
            <a:r>
              <a:rPr lang="tr-TR" dirty="0" smtClean="0"/>
              <a:t>İyi bir örnekleme yapılabilmesi için;</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457200" indent="-457200">
              <a:buFont typeface="+mj-lt"/>
              <a:buAutoNum type="arabicPeriod"/>
            </a:pPr>
            <a:r>
              <a:rPr lang="tr-TR" dirty="0" smtClean="0"/>
              <a:t>Örneğin; üniversite öğrencilerinin yalnızlık düzeylerini belirlemek üzere yapılacak bir araştırmada, genel evren üniversite öğrencileri, çalışma evreni ise İstanbul’daki üniversitelerde öğrenim göre, yaşı 22yi geçmeyen, tam zamanlı okuyan öğrencilerdir. </a:t>
            </a:r>
          </a:p>
          <a:p>
            <a:pPr marL="457200" indent="-457200">
              <a:buFont typeface="+mj-lt"/>
              <a:buAutoNum type="arabicPeriod"/>
            </a:pPr>
            <a:r>
              <a:rPr lang="tr-TR" dirty="0" smtClean="0"/>
              <a:t>Belirlenen evrendeki öğrencilerin tam listesi belirlenmelidir. </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457200" indent="-457200">
              <a:buNone/>
            </a:pPr>
            <a:r>
              <a:rPr lang="tr-TR" dirty="0" smtClean="0"/>
              <a:t>3. Elaman ya da küme örnekleme yöntemlerinden hangisinin izleneceği kararlaştırılır. </a:t>
            </a:r>
          </a:p>
          <a:p>
            <a:pPr marL="457200" indent="-457200">
              <a:buNone/>
            </a:pPr>
            <a:r>
              <a:rPr lang="tr-TR" dirty="0" smtClean="0"/>
              <a:t>4. Örneklem büyüklüğü formüller ya da tablolar kullanılarak belirlenir.</a:t>
            </a:r>
          </a:p>
          <a:p>
            <a:pPr marL="457200" indent="-457200">
              <a:buNone/>
            </a:pPr>
            <a:r>
              <a:rPr lang="tr-TR" dirty="0" smtClean="0"/>
              <a:t>5. Örneklemin yansız kuralına uygun olarak seçilmesi gereklidir. İsim çekme, yazı-tura atma vb. </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470</TotalTime>
  <Words>429</Words>
  <Application>Microsoft Office PowerPoint</Application>
  <PresentationFormat>Ekran Gösterisi (4:3)</PresentationFormat>
  <Paragraphs>33</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Dalga Biçimi</vt:lpstr>
      <vt:lpstr>ÖRNEKLEME YÖNTEMLERİ</vt:lpstr>
      <vt:lpstr>UNUTMA!!</vt:lpstr>
      <vt:lpstr>EVREN VE ÖRNEKLEM</vt:lpstr>
      <vt:lpstr>PowerPoint Sunusu</vt:lpstr>
      <vt:lpstr>PowerPoint Sunusu</vt:lpstr>
      <vt:lpstr>Örnekleme Türleri </vt:lpstr>
      <vt:lpstr>İyi bir örnekleme yapılabilmesi için;</vt:lpstr>
      <vt:lpstr>PowerPoint Sunusu</vt:lpstr>
      <vt:lpstr>PowerPoint Sunusu</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YÖNTEM</dc:title>
  <dc:creator>sony</dc:creator>
  <cp:lastModifiedBy>EDurualp</cp:lastModifiedBy>
  <cp:revision>45</cp:revision>
  <dcterms:created xsi:type="dcterms:W3CDTF">2013-11-05T19:18:19Z</dcterms:created>
  <dcterms:modified xsi:type="dcterms:W3CDTF">2017-01-30T08:11:33Z</dcterms:modified>
</cp:coreProperties>
</file>