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69" r:id="rId4"/>
    <p:sldId id="271"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5.12.2018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5.12.2018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5.12.2018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5.12.2018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5.12.2018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5.12.2018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5.12.2018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5.12.2018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5.12.2018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5.12.2018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5.12.2018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5.12.2018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5.12.2018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smtClean="0">
                <a:latin typeface="Andalus" pitchFamily="18" charset="-78"/>
                <a:cs typeface="Andalus" pitchFamily="18" charset="-78"/>
              </a:rPr>
              <a:t>11. konu</a:t>
            </a:r>
            <a:endParaRPr lang="tr-TR" sz="4800" dirty="0">
              <a:latin typeface="Andalus" pitchFamily="18" charset="-78"/>
              <a:cs typeface="Andalus" pitchFamily="18" charset="-78"/>
            </a:endParaRPr>
          </a:p>
        </p:txBody>
      </p:sp>
      <p:sp>
        <p:nvSpPr>
          <p:cNvPr id="3" name="2 Alt Başlık"/>
          <p:cNvSpPr>
            <a:spLocks noGrp="1"/>
          </p:cNvSpPr>
          <p:nvPr>
            <p:ph type="subTitle" idx="1"/>
          </p:nvPr>
        </p:nvSpPr>
        <p:spPr/>
        <p:txBody>
          <a:bodyPr>
            <a:normAutofit/>
          </a:bodyPr>
          <a:lstStyle/>
          <a:p>
            <a:r>
              <a:rPr lang="tr-TR" sz="4400" dirty="0" smtClean="0">
                <a:latin typeface="Bell MT" pitchFamily="18" charset="0"/>
                <a:cs typeface="Andalus" pitchFamily="18" charset="-78"/>
              </a:rPr>
              <a:t>Grup Alan Çalışmaları I</a:t>
            </a:r>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Andalus" pitchFamily="18" charset="-78"/>
                <a:cs typeface="Andalus" pitchFamily="18" charset="-78"/>
              </a:rPr>
              <a:t>11. </a:t>
            </a:r>
            <a:r>
              <a:rPr lang="tr-TR" dirty="0">
                <a:latin typeface="Andalus" pitchFamily="18" charset="-78"/>
                <a:cs typeface="Andalus" pitchFamily="18" charset="-78"/>
              </a:rPr>
              <a:t>hafta</a:t>
            </a:r>
          </a:p>
        </p:txBody>
      </p:sp>
      <p:sp>
        <p:nvSpPr>
          <p:cNvPr id="3" name="2 İçerik Yer Tutucusu"/>
          <p:cNvSpPr>
            <a:spLocks noGrp="1"/>
          </p:cNvSpPr>
          <p:nvPr>
            <p:ph idx="1"/>
          </p:nvPr>
        </p:nvSpPr>
        <p:spPr/>
        <p:txBody>
          <a:bodyPr>
            <a:normAutofit/>
          </a:bodyPr>
          <a:lstStyle/>
          <a:p>
            <a:r>
              <a:rPr lang="tr-TR" sz="2400" dirty="0" smtClean="0">
                <a:latin typeface="Bell MT" panose="02020503060305020303" pitchFamily="18" charset="0"/>
              </a:rPr>
              <a:t>Bu hafta ile derste öğrendiğimiz alan çalışması yapma pratiklerini ve analiz sürecini uygulamaya geçiyoruz.</a:t>
            </a:r>
          </a:p>
          <a:p>
            <a:r>
              <a:rPr lang="tr-TR" sz="2400" dirty="0" smtClean="0">
                <a:latin typeface="Bell MT" panose="02020503060305020303" pitchFamily="18" charset="0"/>
              </a:rPr>
              <a:t>Final notlarınızı grup halinde yapacağınız alan çalışması ve sonunda ortaya çıkacak olan yazılı metin sağlayacak. Bu doğrultuda hafta hafta bir yandan alanda neler yapıldığı ve nelerle karşılaşıldığı tartışılacak ve diğer yandan toplanan verinin bir tür argüman ve formülleştirmeye doğru uzanması üzerine çalışılacak.</a:t>
            </a:r>
            <a:endParaRPr lang="tr-TR" sz="2400" dirty="0">
              <a:latin typeface="Bell MT" panose="02020503060305020303" pitchFamily="18" charset="0"/>
            </a:endParaRPr>
          </a:p>
          <a:p>
            <a:r>
              <a:rPr lang="tr-TR" sz="2400" dirty="0" smtClean="0">
                <a:latin typeface="Bell MT" panose="02020503060305020303" pitchFamily="18" charset="0"/>
              </a:rPr>
              <a:t>Grupların her birinin alan çalışmasına birer hafta ben de katılıp yerinde veri toplama sürecini gözlemleyeceğim.</a:t>
            </a:r>
            <a:endParaRPr lang="tr-TR" sz="2400" dirty="0">
              <a:latin typeface="Bell MT" panose="02020503060305020303"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4874940-50F1-4057-8D1E-F6C003B9F6DA}"/>
              </a:ext>
            </a:extLst>
          </p:cNvPr>
          <p:cNvSpPr>
            <a:spLocks noGrp="1"/>
          </p:cNvSpPr>
          <p:nvPr>
            <p:ph type="title"/>
          </p:nvPr>
        </p:nvSpPr>
        <p:spPr/>
        <p:txBody>
          <a:bodyPr/>
          <a:lstStyle/>
          <a:p>
            <a:r>
              <a:rPr lang="tr-TR" dirty="0" smtClean="0">
                <a:latin typeface="Andalus" pitchFamily="18" charset="-78"/>
                <a:cs typeface="Andalus" pitchFamily="18" charset="-78"/>
              </a:rPr>
              <a:t>11. </a:t>
            </a:r>
            <a:r>
              <a:rPr lang="tr-TR" dirty="0">
                <a:latin typeface="Andalus" pitchFamily="18" charset="-78"/>
                <a:cs typeface="Andalus" pitchFamily="18" charset="-78"/>
              </a:rPr>
              <a:t>hafta</a:t>
            </a:r>
            <a:endParaRPr lang="tr-TR" dirty="0"/>
          </a:p>
        </p:txBody>
      </p:sp>
      <p:sp>
        <p:nvSpPr>
          <p:cNvPr id="3" name="Content Placeholder 2">
            <a:extLst>
              <a:ext uri="{FF2B5EF4-FFF2-40B4-BE49-F238E27FC236}">
                <a16:creationId xmlns:a16="http://schemas.microsoft.com/office/drawing/2014/main" xmlns="" id="{C989C00B-6970-4EE1-9A04-D57851096A35}"/>
              </a:ext>
            </a:extLst>
          </p:cNvPr>
          <p:cNvSpPr>
            <a:spLocks noGrp="1"/>
          </p:cNvSpPr>
          <p:nvPr>
            <p:ph idx="1"/>
          </p:nvPr>
        </p:nvSpPr>
        <p:spPr/>
        <p:txBody>
          <a:bodyPr>
            <a:normAutofit fontScale="92500"/>
          </a:bodyPr>
          <a:lstStyle/>
          <a:p>
            <a:r>
              <a:rPr lang="tr-TR" sz="2400" smtClean="0">
                <a:latin typeface="Bell MT" panose="02020503060305020303" pitchFamily="18" charset="0"/>
              </a:rPr>
              <a:t>Bu </a:t>
            </a:r>
            <a:r>
              <a:rPr lang="tr-TR" sz="2400" smtClean="0">
                <a:latin typeface="Bell MT" panose="02020503060305020303" pitchFamily="18" charset="0"/>
              </a:rPr>
              <a:t>dört </a:t>
            </a:r>
            <a:r>
              <a:rPr lang="tr-TR" sz="2400" dirty="0" smtClean="0">
                <a:latin typeface="Bell MT" panose="02020503060305020303" pitchFamily="18" charset="0"/>
              </a:rPr>
              <a:t>hafta boyunca adım adım çalışmanın yazılı metnine uzanan aşamaları tanımlayacağız. İlk aşama;</a:t>
            </a:r>
          </a:p>
          <a:p>
            <a:r>
              <a:rPr lang="tr-TR" sz="2400" dirty="0" smtClean="0">
                <a:latin typeface="Bell MT" panose="02020503060305020303" pitchFamily="18" charset="0"/>
              </a:rPr>
              <a:t>Veri</a:t>
            </a:r>
          </a:p>
          <a:p>
            <a:r>
              <a:rPr lang="tr-TR" sz="2400" dirty="0" smtClean="0">
                <a:latin typeface="Bell MT" panose="02020503060305020303" pitchFamily="18" charset="0"/>
              </a:rPr>
              <a:t>Önceden belirlenmiş olan grup alan çalışması için veri toplama zamanı ve veri toplanacak kişiler üzerinde konuşacağız. Konunun çerçevesini, alan çalışması yapılabilir bir düzlemde tekrar çizeceğiz.</a:t>
            </a:r>
          </a:p>
          <a:p>
            <a:r>
              <a:rPr lang="tr-TR" sz="2400" dirty="0" smtClean="0">
                <a:latin typeface="Bell MT" panose="02020503060305020303" pitchFamily="18" charset="0"/>
              </a:rPr>
              <a:t>Veri toplama ve veri setleri oluşturabilme bir alan çalışmasının temelidir. 5 veya 6 haftaya yayılacak alan çalışmanızın önce (en fazla ilk iki hafta boyunca) katılımı sağlamaya ve yapılandırılmamış aşamaya karşılık gelen gözlem ve yapılandırılmamış görüşme üzerine inşa edileceğini unutmamalı.</a:t>
            </a:r>
            <a:endParaRPr lang="tr-TR" sz="2400" dirty="0">
              <a:latin typeface="Bell MT" panose="02020503060305020303" pitchFamily="18" charset="0"/>
            </a:endParaRPr>
          </a:p>
        </p:txBody>
      </p:sp>
    </p:spTree>
    <p:extLst>
      <p:ext uri="{BB962C8B-B14F-4D97-AF65-F5344CB8AC3E}">
        <p14:creationId xmlns:p14="http://schemas.microsoft.com/office/powerpoint/2010/main" xmlns="" val="39292769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4874940-50F1-4057-8D1E-F6C003B9F6DA}"/>
              </a:ext>
            </a:extLst>
          </p:cNvPr>
          <p:cNvSpPr>
            <a:spLocks noGrp="1"/>
          </p:cNvSpPr>
          <p:nvPr>
            <p:ph type="title"/>
          </p:nvPr>
        </p:nvSpPr>
        <p:spPr/>
        <p:txBody>
          <a:bodyPr/>
          <a:lstStyle/>
          <a:p>
            <a:r>
              <a:rPr lang="tr-TR" dirty="0" smtClean="0">
                <a:latin typeface="Andalus" pitchFamily="18" charset="-78"/>
                <a:cs typeface="Andalus" pitchFamily="18" charset="-78"/>
              </a:rPr>
              <a:t>11. </a:t>
            </a:r>
            <a:r>
              <a:rPr lang="tr-TR" dirty="0">
                <a:latin typeface="Andalus" pitchFamily="18" charset="-78"/>
                <a:cs typeface="Andalus" pitchFamily="18" charset="-78"/>
              </a:rPr>
              <a:t>hafta</a:t>
            </a:r>
            <a:endParaRPr lang="tr-TR" dirty="0"/>
          </a:p>
        </p:txBody>
      </p:sp>
      <p:sp>
        <p:nvSpPr>
          <p:cNvPr id="3" name="Content Placeholder 2">
            <a:extLst>
              <a:ext uri="{FF2B5EF4-FFF2-40B4-BE49-F238E27FC236}">
                <a16:creationId xmlns:a16="http://schemas.microsoft.com/office/drawing/2014/main" xmlns="" id="{C989C00B-6970-4EE1-9A04-D57851096A35}"/>
              </a:ext>
            </a:extLst>
          </p:cNvPr>
          <p:cNvSpPr>
            <a:spLocks noGrp="1"/>
          </p:cNvSpPr>
          <p:nvPr>
            <p:ph idx="1"/>
          </p:nvPr>
        </p:nvSpPr>
        <p:spPr/>
        <p:txBody>
          <a:bodyPr>
            <a:normAutofit/>
          </a:bodyPr>
          <a:lstStyle/>
          <a:p>
            <a:r>
              <a:rPr lang="tr-TR" sz="2400" dirty="0" smtClean="0">
                <a:latin typeface="Bell MT" panose="02020503060305020303" pitchFamily="18" charset="0"/>
              </a:rPr>
              <a:t>Veri</a:t>
            </a:r>
          </a:p>
          <a:p>
            <a:r>
              <a:rPr lang="tr-TR" sz="2400" dirty="0" smtClean="0">
                <a:latin typeface="Bell MT" panose="02020503060305020303" pitchFamily="18" charset="0"/>
              </a:rPr>
              <a:t>Bu iki hafta boyunca ayrıca derinlemesine mülakat soruları üzerinde çalışacağız. İlk aşamadan elde edilen gözlemlere uyarlı hazırlanacak mülakat kağıdınızı işleyen sorularla şekillendireceğiz.</a:t>
            </a:r>
            <a:endParaRPr lang="tr-TR" sz="2400" dirty="0">
              <a:latin typeface="Bell MT" panose="02020503060305020303" pitchFamily="18" charset="0"/>
            </a:endParaRPr>
          </a:p>
        </p:txBody>
      </p:sp>
    </p:spTree>
    <p:extLst>
      <p:ext uri="{BB962C8B-B14F-4D97-AF65-F5344CB8AC3E}">
        <p14:creationId xmlns:p14="http://schemas.microsoft.com/office/powerpoint/2010/main" xmlns="" val="392927697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331</TotalTime>
  <Words>205</Words>
  <Application>Microsoft Office PowerPoint</Application>
  <PresentationFormat>Ekran Gösterisi (4:3)</PresentationFormat>
  <Paragraphs>15</Paragraphs>
  <Slides>4</Slides>
  <Notes>1</Notes>
  <HiddenSlides>0</HiddenSlides>
  <MMClips>0</MMClips>
  <ScaleCrop>false</ScaleCrop>
  <HeadingPairs>
    <vt:vector size="4" baseType="variant">
      <vt:variant>
        <vt:lpstr>Tema</vt:lpstr>
      </vt:variant>
      <vt:variant>
        <vt:i4>1</vt:i4>
      </vt:variant>
      <vt:variant>
        <vt:lpstr>Slayt Başlıkları</vt:lpstr>
      </vt:variant>
      <vt:variant>
        <vt:i4>4</vt:i4>
      </vt:variant>
    </vt:vector>
  </HeadingPairs>
  <TitlesOfParts>
    <vt:vector size="5" baseType="lpstr">
      <vt:lpstr>Ofis Teması</vt:lpstr>
      <vt:lpstr>11. konu</vt:lpstr>
      <vt:lpstr>11. hafta</vt:lpstr>
      <vt:lpstr>11. hafta</vt:lpstr>
      <vt:lpstr>11. hafta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çağlar</cp:lastModifiedBy>
  <cp:revision>42</cp:revision>
  <dcterms:created xsi:type="dcterms:W3CDTF">2018-05-08T13:48:36Z</dcterms:created>
  <dcterms:modified xsi:type="dcterms:W3CDTF">2018-12-05T15:01:09Z</dcterms:modified>
</cp:coreProperties>
</file>