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86" r:id="rId3"/>
    <p:sldId id="287" r:id="rId4"/>
    <p:sldId id="288" r:id="rId5"/>
    <p:sldId id="289" r:id="rId6"/>
    <p:sldId id="290" r:id="rId7"/>
    <p:sldId id="291" r:id="rId8"/>
    <p:sldId id="292" r:id="rId9"/>
    <p:sldId id="293" r:id="rId10"/>
    <p:sldId id="29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34ECAA-891E-416B-A79F-7DFD4541415A}" type="datetimeFigureOut">
              <a:rPr lang="tr-TR" smtClean="0"/>
              <a:t>3.12.2020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E9A8D-05C6-4F80-9A45-8F1964611EC4}" type="slidenum">
              <a:rPr lang="tr-TR" smtClean="0"/>
              <a:t>‹#›</a:t>
            </a:fld>
            <a:endParaRPr lang="tr-TR"/>
          </a:p>
        </p:txBody>
      </p:sp>
    </p:spTree>
    <p:extLst>
      <p:ext uri="{BB962C8B-B14F-4D97-AF65-F5344CB8AC3E}">
        <p14:creationId xmlns:p14="http://schemas.microsoft.com/office/powerpoint/2010/main" val="423676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138B703D-8F46-4509-95F2-A13F5F76C14D}" type="slidenum">
              <a:rPr lang="tr-TR" altLang="tr-TR" sz="1200" b="0"/>
              <a:pPr algn="r">
                <a:buFontTx/>
                <a:buNone/>
              </a:pPr>
              <a:t>1</a:t>
            </a:fld>
            <a:endParaRPr lang="tr-TR" altLang="tr-TR" sz="1200" b="0"/>
          </a:p>
        </p:txBody>
      </p:sp>
      <p:sp>
        <p:nvSpPr>
          <p:cNvPr id="4099" name="Rectangle 2"/>
          <p:cNvSpPr>
            <a:spLocks noRo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364809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7616E9EA-0537-444B-BB73-FBA5CB40E71A}" type="slidenum">
              <a:rPr lang="tr-TR" altLang="tr-TR" sz="1200" b="0"/>
              <a:pPr algn="r">
                <a:buFontTx/>
                <a:buNone/>
              </a:pPr>
              <a:t>10</a:t>
            </a:fld>
            <a:endParaRPr lang="tr-TR" altLang="tr-TR" sz="1200" b="0"/>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4025867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23C205AC-0F27-4BB2-B990-02A362333C8C}" type="slidenum">
              <a:rPr lang="tr-TR" altLang="tr-TR" sz="1200" b="0"/>
              <a:pPr algn="r">
                <a:buFontTx/>
                <a:buNone/>
              </a:pPr>
              <a:t>2</a:t>
            </a:fld>
            <a:endParaRPr lang="tr-TR" altLang="tr-TR" sz="1200" b="0"/>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790783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44897A5F-9FFC-41BE-B44B-FB77CDCDE029}" type="slidenum">
              <a:rPr lang="tr-TR" altLang="tr-TR" sz="1200" b="0"/>
              <a:pPr algn="r">
                <a:buFontTx/>
                <a:buNone/>
              </a:pPr>
              <a:t>3</a:t>
            </a:fld>
            <a:endParaRPr lang="tr-TR" altLang="tr-TR" sz="1200" b="0"/>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339554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72630B07-C417-4C1F-B493-BB4CE24FDF5E}" type="slidenum">
              <a:rPr lang="tr-TR" altLang="tr-TR" sz="1200" b="0"/>
              <a:pPr algn="r">
                <a:buFontTx/>
                <a:buNone/>
              </a:pPr>
              <a:t>4</a:t>
            </a:fld>
            <a:endParaRPr lang="tr-TR" altLang="tr-TR" sz="1200" b="0"/>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316375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74BC94C3-9892-4DA4-A815-B374B2FB799D}" type="slidenum">
              <a:rPr lang="tr-TR" altLang="tr-TR" sz="1200" b="0"/>
              <a:pPr algn="r">
                <a:buFontTx/>
                <a:buNone/>
              </a:pPr>
              <a:t>5</a:t>
            </a:fld>
            <a:endParaRPr lang="tr-TR" altLang="tr-TR" sz="1200" b="0"/>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827552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36765273-CF55-452A-A71C-FF0B92B74066}" type="slidenum">
              <a:rPr lang="tr-TR" altLang="tr-TR" sz="1200" b="0"/>
              <a:pPr algn="r">
                <a:buFontTx/>
                <a:buNone/>
              </a:pPr>
              <a:t>6</a:t>
            </a:fld>
            <a:endParaRPr lang="tr-TR" altLang="tr-TR" sz="1200" b="0"/>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599461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3A9C6DAC-86EB-48A5-8BE9-D7C198BF0242}" type="slidenum">
              <a:rPr lang="tr-TR" altLang="tr-TR" sz="1200" b="0"/>
              <a:pPr algn="r">
                <a:buFontTx/>
                <a:buNone/>
              </a:pPr>
              <a:t>7</a:t>
            </a:fld>
            <a:endParaRPr lang="tr-TR" altLang="tr-TR" sz="1200" b="0"/>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018940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F85F12C5-DFEC-4527-80F3-89C289B6062D}" type="slidenum">
              <a:rPr lang="tr-TR" altLang="tr-TR" sz="1200" b="0"/>
              <a:pPr algn="r">
                <a:buFontTx/>
                <a:buNone/>
              </a:pPr>
              <a:t>8</a:t>
            </a:fld>
            <a:endParaRPr lang="tr-TR" altLang="tr-TR" sz="1200" b="0"/>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378398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DB2ADFE6-2342-41B1-AFD2-F363EFED2905}" type="slidenum">
              <a:rPr lang="tr-TR" altLang="tr-TR" sz="1200" b="0"/>
              <a:pPr algn="r">
                <a:buFontTx/>
                <a:buNone/>
              </a:pPr>
              <a:t>9</a:t>
            </a:fld>
            <a:endParaRPr lang="tr-TR" altLang="tr-TR" sz="1200" b="0"/>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451266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26694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839499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706135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6"/>
          <p:cNvSpPr>
            <a:spLocks noGrp="1" noChangeArrowheads="1"/>
          </p:cNvSpPr>
          <p:nvPr>
            <p:ph type="sldNum" sz="quarter" idx="12"/>
          </p:nvPr>
        </p:nvSpPr>
        <p:spPr>
          <a:ln/>
        </p:spPr>
        <p:txBody>
          <a:bodyPr/>
          <a:lstStyle>
            <a:lvl1pPr>
              <a:defRPr/>
            </a:lvl1pPr>
          </a:lstStyle>
          <a:p>
            <a:pPr>
              <a:defRPr/>
            </a:pPr>
            <a:fld id="{3E5C7E51-564B-4DA1-9741-6AEABB978189}" type="slidenum">
              <a:rPr lang="tr-TR" altLang="tr-TR"/>
              <a:pPr>
                <a:defRPr/>
              </a:pPr>
              <a:t>‹#›</a:t>
            </a:fld>
            <a:endParaRPr lang="tr-TR" altLang="tr-TR"/>
          </a:p>
        </p:txBody>
      </p:sp>
    </p:spTree>
    <p:extLst>
      <p:ext uri="{BB962C8B-B14F-4D97-AF65-F5344CB8AC3E}">
        <p14:creationId xmlns:p14="http://schemas.microsoft.com/office/powerpoint/2010/main" val="3010754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032443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975190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35619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BBE92E7-A12A-4195-A584-655B02B6718F}" type="datetimeFigureOut">
              <a:rPr lang="tr-TR" smtClean="0"/>
              <a:t>3.12.2020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6496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BBE92E7-A12A-4195-A584-655B02B6718F}" type="datetimeFigureOut">
              <a:rPr lang="tr-TR" smtClean="0"/>
              <a:t>3.12.2020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191916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BE92E7-A12A-4195-A584-655B02B6718F}" type="datetimeFigureOut">
              <a:rPr lang="tr-TR" smtClean="0"/>
              <a:t>3.12.2020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694704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228324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18323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E92E7-A12A-4195-A584-655B02B6718F}" type="datetimeFigureOut">
              <a:rPr lang="tr-TR" smtClean="0"/>
              <a:t>3.12.2020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697C2A-6660-47E3-B330-5615BF9BB524}" type="slidenum">
              <a:rPr lang="tr-TR" smtClean="0"/>
              <a:t>‹#›</a:t>
            </a:fld>
            <a:endParaRPr lang="tr-TR"/>
          </a:p>
        </p:txBody>
      </p:sp>
    </p:spTree>
    <p:extLst>
      <p:ext uri="{BB962C8B-B14F-4D97-AF65-F5344CB8AC3E}">
        <p14:creationId xmlns:p14="http://schemas.microsoft.com/office/powerpoint/2010/main" val="3263318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713039" y="2414589"/>
            <a:ext cx="5689600" cy="3024187"/>
          </a:xfrm>
        </p:spPr>
        <p:txBody>
          <a:bodyPr anchor="ctr">
            <a:normAutofit fontScale="90000"/>
          </a:bodyPr>
          <a:lstStyle/>
          <a:p>
            <a:pPr eaLnBrk="1" hangingPunct="1"/>
            <a:r>
              <a:rPr lang="tr-TR" altLang="tr-TR" sz="2400" dirty="0">
                <a:latin typeface="Times New Roman" panose="02020603050405020304" pitchFamily="18" charset="0"/>
                <a:cs typeface="Times New Roman" panose="02020603050405020304" pitchFamily="18" charset="0"/>
              </a:rPr>
              <a:t>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KIRSAL YOLLAR DERSİ </a:t>
            </a:r>
            <a:r>
              <a:rPr lang="tr-TR" altLang="tr-TR" sz="2400">
                <a:latin typeface="Times New Roman" panose="02020603050405020304" pitchFamily="18" charset="0"/>
                <a:cs typeface="Times New Roman" panose="02020603050405020304" pitchFamily="18" charset="0"/>
              </a:rPr>
              <a:t/>
            </a:r>
            <a:br>
              <a:rPr lang="tr-TR" altLang="tr-TR" sz="2400">
                <a:latin typeface="Times New Roman" panose="02020603050405020304" pitchFamily="18" charset="0"/>
                <a:cs typeface="Times New Roman" panose="02020603050405020304" pitchFamily="18" charset="0"/>
              </a:rPr>
            </a:br>
            <a:r>
              <a:rPr lang="tr-TR" altLang="tr-TR" sz="2400" smtClean="0">
                <a:latin typeface="Times New Roman" panose="02020603050405020304" pitchFamily="18" charset="0"/>
                <a:cs typeface="Times New Roman" panose="02020603050405020304" pitchFamily="18" charset="0"/>
              </a:rPr>
              <a:t>5. </a:t>
            </a:r>
            <a:r>
              <a:rPr lang="tr-TR" altLang="tr-TR" sz="2400" dirty="0" smtClean="0">
                <a:latin typeface="Times New Roman" panose="02020603050405020304" pitchFamily="18" charset="0"/>
                <a:cs typeface="Times New Roman" panose="02020603050405020304" pitchFamily="18" charset="0"/>
              </a:rPr>
              <a:t>HAFTA</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smtClean="0">
                <a:latin typeface="Times New Roman" panose="02020603050405020304" pitchFamily="18" charset="0"/>
                <a:cs typeface="Times New Roman" panose="02020603050405020304" pitchFamily="18" charset="0"/>
              </a:rPr>
              <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err="1" smtClean="0">
                <a:latin typeface="Times New Roman" panose="02020603050405020304" pitchFamily="18" charset="0"/>
                <a:cs typeface="Times New Roman" panose="02020603050405020304" pitchFamily="18" charset="0"/>
              </a:rPr>
              <a:t>Doç.Dr</a:t>
            </a:r>
            <a:r>
              <a:rPr lang="tr-TR" altLang="tr-TR" sz="2400" dirty="0" smtClean="0">
                <a:latin typeface="Times New Roman" panose="02020603050405020304" pitchFamily="18" charset="0"/>
                <a:cs typeface="Times New Roman" panose="02020603050405020304" pitchFamily="18" charset="0"/>
              </a:rPr>
              <a:t>. Havva Eylem POLAT</a:t>
            </a: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endParaRPr lang="tr-TR" altLang="tr-TR" sz="4400" b="1" dirty="0"/>
          </a:p>
        </p:txBody>
      </p:sp>
      <p:sp>
        <p:nvSpPr>
          <p:cNvPr id="3075" name="Text Box 10"/>
          <p:cNvSpPr txBox="1">
            <a:spLocks noChangeArrowheads="1"/>
          </p:cNvSpPr>
          <p:nvPr/>
        </p:nvSpPr>
        <p:spPr bwMode="auto">
          <a:xfrm>
            <a:off x="2424114" y="333376"/>
            <a:ext cx="5978525" cy="208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spcBef>
                <a:spcPct val="50000"/>
              </a:spcBef>
              <a:buFontTx/>
              <a:buNone/>
            </a:pPr>
            <a:r>
              <a:rPr lang="tr-TR" altLang="tr-TR" sz="3000" b="0">
                <a:latin typeface="Times New Roman" panose="02020603050405020304" pitchFamily="18" charset="0"/>
                <a:cs typeface="Times New Roman" panose="02020603050405020304" pitchFamily="18" charset="0"/>
              </a:rPr>
              <a:t>ANKARA ÜNİVERSİTESİ</a:t>
            </a:r>
          </a:p>
          <a:p>
            <a:pPr eaLnBrk="1" hangingPunct="1">
              <a:spcBef>
                <a:spcPct val="50000"/>
              </a:spcBef>
              <a:buFontTx/>
              <a:buNone/>
            </a:pPr>
            <a:r>
              <a:rPr lang="tr-TR" altLang="tr-TR" sz="2700" b="0">
                <a:latin typeface="Times New Roman" panose="02020603050405020304" pitchFamily="18" charset="0"/>
                <a:cs typeface="Times New Roman" panose="02020603050405020304" pitchFamily="18" charset="0"/>
              </a:rPr>
              <a:t>ZİRAAT FAKÜLTESİ</a:t>
            </a:r>
          </a:p>
          <a:p>
            <a:pPr eaLnBrk="1" hangingPunct="1">
              <a:spcBef>
                <a:spcPct val="50000"/>
              </a:spcBef>
              <a:buFontTx/>
              <a:buNone/>
            </a:pPr>
            <a:r>
              <a:rPr lang="tr-TR" altLang="tr-TR" sz="2000" b="0">
                <a:latin typeface="Times New Roman" panose="02020603050405020304" pitchFamily="18" charset="0"/>
                <a:cs typeface="Times New Roman" panose="02020603050405020304" pitchFamily="18" charset="0"/>
              </a:rPr>
              <a:t>TARIMSAL YAPILAR VE SULAMA  BÖLÜMÜ</a:t>
            </a:r>
          </a:p>
          <a:p>
            <a:pPr eaLnBrk="1" hangingPunct="1">
              <a:spcBef>
                <a:spcPct val="50000"/>
              </a:spcBef>
              <a:buFontTx/>
              <a:buNone/>
            </a:pPr>
            <a:endParaRPr lang="tr-TR" altLang="tr-TR" sz="2000" b="0">
              <a:latin typeface="Verdana" panose="020B0604030504040204" pitchFamily="34" charset="0"/>
            </a:endParaRPr>
          </a:p>
        </p:txBody>
      </p:sp>
    </p:spTree>
    <p:extLst>
      <p:ext uri="{BB962C8B-B14F-4D97-AF65-F5344CB8AC3E}">
        <p14:creationId xmlns:p14="http://schemas.microsoft.com/office/powerpoint/2010/main" val="1038686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39619" name="Text Box 3"/>
          <p:cNvSpPr txBox="1">
            <a:spLocks noChangeArrowheads="1"/>
          </p:cNvSpPr>
          <p:nvPr/>
        </p:nvSpPr>
        <p:spPr bwMode="auto">
          <a:xfrm>
            <a:off x="1992313" y="1341439"/>
            <a:ext cx="79930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3.1 EĞİMLER</a:t>
            </a:r>
          </a:p>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3.1.1 MAKSİMUM EĞİMLER</a:t>
            </a:r>
          </a:p>
        </p:txBody>
      </p:sp>
      <p:sp>
        <p:nvSpPr>
          <p:cNvPr id="77828"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7829"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7830"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7831" name="Rectangle 7"/>
          <p:cNvSpPr>
            <a:spLocks noChangeArrowheads="1"/>
          </p:cNvSpPr>
          <p:nvPr/>
        </p:nvSpPr>
        <p:spPr bwMode="auto">
          <a:xfrm>
            <a:off x="1992313" y="3141663"/>
            <a:ext cx="7129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endParaRPr lang="tr-TR" altLang="tr-TR" sz="1800" b="0"/>
          </a:p>
        </p:txBody>
      </p:sp>
      <p:sp>
        <p:nvSpPr>
          <p:cNvPr id="77832" name="Rectangle 8"/>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7833" name="Rectangle 9"/>
          <p:cNvSpPr>
            <a:spLocks noChangeArrowheads="1"/>
          </p:cNvSpPr>
          <p:nvPr/>
        </p:nvSpPr>
        <p:spPr bwMode="auto">
          <a:xfrm>
            <a:off x="1992314" y="3424238"/>
            <a:ext cx="6911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indent="4492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77834" name="Rectangle 10"/>
          <p:cNvSpPr>
            <a:spLocks noChangeArrowheads="1"/>
          </p:cNvSpPr>
          <p:nvPr/>
        </p:nvSpPr>
        <p:spPr bwMode="auto">
          <a:xfrm>
            <a:off x="1919289" y="2770188"/>
            <a:ext cx="8135937"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buFontTx/>
              <a:buNone/>
            </a:pPr>
            <a:r>
              <a:rPr lang="tr-TR" altLang="tr-TR" sz="1800" b="0"/>
              <a:t>Maksimum eğimler taşıtların eğimli yollardaki davranışları ile ölçülürler. Eğimli yollarda taşıtlar ağırlık ve motor güçlerine göre farklı davranış gösterirler. </a:t>
            </a:r>
            <a:r>
              <a:rPr lang="tr-TR" altLang="tr-TR" sz="1800" b="0">
                <a:solidFill>
                  <a:srgbClr val="CC0000"/>
                </a:solidFill>
              </a:rPr>
              <a:t>Otomobiller %7- 8'e kadar olan dik eğimlerde ekonomik çalışabilirler</a:t>
            </a:r>
            <a:r>
              <a:rPr lang="tr-TR" altLang="tr-TR" sz="1800" b="0"/>
              <a:t>. Araştırmalar göstermiştir ki </a:t>
            </a:r>
            <a:r>
              <a:rPr lang="tr-TR" altLang="tr-TR" sz="1800" b="0" i="1"/>
              <a:t>%</a:t>
            </a:r>
            <a:r>
              <a:rPr lang="tr-TR" altLang="tr-TR" sz="1800" b="0"/>
              <a:t> 3'e kadar olan eğimlerin otomobil  hızları üzerine olan etkileri eğimsiz yollara kıyasla çok  azdır. </a:t>
            </a:r>
            <a:r>
              <a:rPr lang="tr-TR" altLang="tr-TR" sz="1800" b="0">
                <a:solidFill>
                  <a:srgbClr val="CC0000"/>
                </a:solidFill>
              </a:rPr>
              <a:t>% 3 ten daha dik meyillerde meyil arttıkça otomobil hızları azalmaktadır</a:t>
            </a:r>
            <a:r>
              <a:rPr lang="tr-TR" altLang="tr-TR" sz="1800" b="0"/>
              <a:t>. Eğimler, ağır taşıtların hareketleri üzerindeki etkilerini daha çok gösterirler. Eğim yukarı hallerde ağır taşıtların yapabilecekleri hızlar eğimin dikliğine, eğimli kesimin uzunluğuna, taşıt ağırlığına ve gücüne bağlı olarak değişmektedir. </a:t>
            </a:r>
          </a:p>
          <a:p>
            <a:pPr algn="justLow" eaLnBrk="1" hangingPunct="1">
              <a:buFontTx/>
              <a:buNone/>
            </a:pPr>
            <a:endParaRPr lang="tr-TR" altLang="tr-TR" sz="1800" b="0"/>
          </a:p>
        </p:txBody>
      </p:sp>
    </p:spTree>
    <p:extLst>
      <p:ext uri="{BB962C8B-B14F-4D97-AF65-F5344CB8AC3E}">
        <p14:creationId xmlns:p14="http://schemas.microsoft.com/office/powerpoint/2010/main" val="37173190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20163"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2.3.1 MİNİMUM KURP YARIÇAPI</a:t>
            </a:r>
          </a:p>
        </p:txBody>
      </p:sp>
      <p:sp>
        <p:nvSpPr>
          <p:cNvPr id="61444"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1445"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1446"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1447" name="Rectangle 7"/>
          <p:cNvSpPr>
            <a:spLocks noChangeArrowheads="1"/>
          </p:cNvSpPr>
          <p:nvPr/>
        </p:nvSpPr>
        <p:spPr bwMode="auto">
          <a:xfrm>
            <a:off x="1992313" y="3141663"/>
            <a:ext cx="7129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endParaRPr lang="tr-TR" altLang="tr-TR" sz="1800" b="0"/>
          </a:p>
        </p:txBody>
      </p:sp>
      <p:sp>
        <p:nvSpPr>
          <p:cNvPr id="61448" name="Rectangle 8"/>
          <p:cNvSpPr>
            <a:spLocks noChangeArrowheads="1"/>
          </p:cNvSpPr>
          <p:nvPr/>
        </p:nvSpPr>
        <p:spPr bwMode="auto">
          <a:xfrm>
            <a:off x="2063751" y="1844675"/>
            <a:ext cx="7777163"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buFontTx/>
              <a:buNone/>
            </a:pPr>
            <a:r>
              <a:rPr lang="tr-TR" altLang="tr-TR" sz="1800" b="0"/>
              <a:t>Minimum kurp yarıçapı belirlenen proje hızında yatay kurbu sınırlayan bir değerdir. Proje hızı, maksimum </a:t>
            </a:r>
            <a:r>
              <a:rPr lang="tr-TR" altLang="tr-TR" sz="1800" b="0">
                <a:solidFill>
                  <a:srgbClr val="CC0000"/>
                </a:solidFill>
              </a:rPr>
              <a:t>dever ve maksimum yanal sürtünme</a:t>
            </a:r>
            <a:r>
              <a:rPr lang="tr-TR" altLang="tr-TR" sz="1800" b="0"/>
              <a:t> faktörüne bağlı olarak aşağıdaki formül ile hesaplanır.</a:t>
            </a:r>
            <a:r>
              <a:rPr lang="tr-TR" altLang="tr-TR" sz="1800"/>
              <a:t> </a:t>
            </a:r>
          </a:p>
        </p:txBody>
      </p:sp>
      <p:sp>
        <p:nvSpPr>
          <p:cNvPr id="61449" name="Rectangle 11"/>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graphicFrame>
        <p:nvGraphicFramePr>
          <p:cNvPr id="61450" name="Object 10"/>
          <p:cNvGraphicFramePr>
            <a:graphicFrameLocks noChangeAspect="1"/>
          </p:cNvGraphicFramePr>
          <p:nvPr/>
        </p:nvGraphicFramePr>
        <p:xfrm>
          <a:off x="2135189" y="2852738"/>
          <a:ext cx="1944687" cy="627062"/>
        </p:xfrm>
        <a:graphic>
          <a:graphicData uri="http://schemas.openxmlformats.org/presentationml/2006/ole">
            <mc:AlternateContent xmlns:mc="http://schemas.openxmlformats.org/markup-compatibility/2006">
              <mc:Choice xmlns:v="urn:schemas-microsoft-com:vml" Requires="v">
                <p:oleObj spid="_x0000_s4098" name="Denklem" r:id="rId4" imgW="1447800" imgH="469900" progId="Equation.3">
                  <p:embed/>
                </p:oleObj>
              </mc:Choice>
              <mc:Fallback>
                <p:oleObj name="Denklem" r:id="rId4" imgW="1447800" imgH="4699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5189" y="2852738"/>
                        <a:ext cx="1944687"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451" name="Rectangle 12"/>
          <p:cNvSpPr>
            <a:spLocks noChangeArrowheads="1"/>
          </p:cNvSpPr>
          <p:nvPr/>
        </p:nvSpPr>
        <p:spPr bwMode="auto">
          <a:xfrm>
            <a:off x="2135189" y="4292601"/>
            <a:ext cx="5305425" cy="134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b="0"/>
              <a:t>Rmin		 :Minimum kurp yarıçapı, m</a:t>
            </a:r>
          </a:p>
          <a:p>
            <a:pPr algn="l" eaLnBrk="1" hangingPunct="1">
              <a:buFontTx/>
              <a:buNone/>
            </a:pPr>
            <a:r>
              <a:rPr lang="tr-TR" altLang="tr-TR" b="0"/>
              <a:t>Vt		 :Tasanm hızı, km/sa</a:t>
            </a:r>
          </a:p>
          <a:p>
            <a:pPr algn="l" eaLnBrk="1" hangingPunct="1">
              <a:buFontTx/>
              <a:buNone/>
            </a:pPr>
            <a:r>
              <a:rPr lang="tr-TR" altLang="tr-TR" b="0"/>
              <a:t>Emax 		 :maxsimum dever oranı%</a:t>
            </a:r>
          </a:p>
          <a:p>
            <a:pPr algn="l" eaLnBrk="1" hangingPunct="1">
              <a:buFontTx/>
              <a:buNone/>
            </a:pPr>
            <a:r>
              <a:rPr lang="tr-TR" altLang="tr-TR" b="0"/>
              <a:t>f		 :maxsimum yanal sürtünme faktörü</a:t>
            </a:r>
          </a:p>
          <a:p>
            <a:pPr algn="l">
              <a:buFontTx/>
              <a:buNone/>
            </a:pPr>
            <a:endParaRPr lang="tr-TR" altLang="tr-TR" sz="1800" b="0"/>
          </a:p>
        </p:txBody>
      </p:sp>
    </p:spTree>
    <p:extLst>
      <p:ext uri="{BB962C8B-B14F-4D97-AF65-F5344CB8AC3E}">
        <p14:creationId xmlns:p14="http://schemas.microsoft.com/office/powerpoint/2010/main" val="2082264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22211"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2.3.1 MİNİMUM KURP YARIÇAPI</a:t>
            </a:r>
          </a:p>
        </p:txBody>
      </p:sp>
      <p:sp>
        <p:nvSpPr>
          <p:cNvPr id="63492"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3493"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3494"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3495" name="Rectangle 7"/>
          <p:cNvSpPr>
            <a:spLocks noChangeArrowheads="1"/>
          </p:cNvSpPr>
          <p:nvPr/>
        </p:nvSpPr>
        <p:spPr bwMode="auto">
          <a:xfrm>
            <a:off x="1992313" y="3141663"/>
            <a:ext cx="7129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endParaRPr lang="tr-TR" altLang="tr-TR" sz="1800" b="0"/>
          </a:p>
        </p:txBody>
      </p:sp>
      <p:sp>
        <p:nvSpPr>
          <p:cNvPr id="63496" name="Rectangle 9"/>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graphicFrame>
        <p:nvGraphicFramePr>
          <p:cNvPr id="224378" name="Group 1146"/>
          <p:cNvGraphicFramePr>
            <a:graphicFrameLocks noGrp="1"/>
          </p:cNvGraphicFramePr>
          <p:nvPr>
            <p:ph/>
          </p:nvPr>
        </p:nvGraphicFramePr>
        <p:xfrm>
          <a:off x="2135189" y="2055813"/>
          <a:ext cx="5761037" cy="4602162"/>
        </p:xfrm>
        <a:graphic>
          <a:graphicData uri="http://schemas.openxmlformats.org/drawingml/2006/table">
            <a:tbl>
              <a:tblPr/>
              <a:tblGrid>
                <a:gridCol w="1500187"/>
                <a:gridCol w="587375"/>
                <a:gridCol w="962025"/>
                <a:gridCol w="1384300"/>
                <a:gridCol w="1327150"/>
              </a:tblGrid>
              <a:tr h="335257">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Tasarım Hızı (km/h)</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E</a:t>
                      </a:r>
                      <a:r>
                        <a:rPr kumimoji="0" lang="tr-TR" altLang="tr-TR" sz="800" b="0" i="0" u="none" strike="noStrike" cap="none" normalizeH="0" baseline="-30000" smtClean="0">
                          <a:ln>
                            <a:noFill/>
                          </a:ln>
                          <a:solidFill>
                            <a:schemeClr val="tx1"/>
                          </a:solidFill>
                          <a:effectLst/>
                          <a:latin typeface="Times New Roman" panose="02020603050405020304" pitchFamily="18" charset="0"/>
                          <a:cs typeface="Times New Roman" panose="02020603050405020304" pitchFamily="18" charset="0"/>
                        </a:rPr>
                        <a:t>max</a:t>
                      </a: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f</a:t>
                      </a:r>
                      <a:r>
                        <a:rPr kumimoji="0" lang="tr-TR" altLang="tr-TR" sz="800" b="0" i="0" u="none" strike="noStrike" cap="none" normalizeH="0" baseline="-30000" smtClean="0">
                          <a:ln>
                            <a:noFill/>
                          </a:ln>
                          <a:solidFill>
                            <a:schemeClr val="tx1"/>
                          </a:solidFill>
                          <a:effectLst/>
                          <a:latin typeface="Times New Roman" panose="02020603050405020304" pitchFamily="18" charset="0"/>
                          <a:cs typeface="Times New Roman" panose="02020603050405020304" pitchFamily="18" charset="0"/>
                        </a:rPr>
                        <a:t>max</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Hesaplanmış Yarıçap (m)</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Yuvarlatılmış Yarıçap (m)</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33.7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98.4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149.1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214.2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279.8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280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375.0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375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491.9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490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13,1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30,8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54,7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89,4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134,9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135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192,8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195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251,8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250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335,5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335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437,2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435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560,2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560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4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0,09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755,5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755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3631" name="Rectangle 1144"/>
          <p:cNvSpPr>
            <a:spLocks noChangeArrowheads="1"/>
          </p:cNvSpPr>
          <p:nvPr/>
        </p:nvSpPr>
        <p:spPr bwMode="auto">
          <a:xfrm>
            <a:off x="2063751" y="1700213"/>
            <a:ext cx="21637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400" b="0"/>
              <a:t>Minimum Kurp Yarıçapı</a:t>
            </a:r>
            <a:r>
              <a:rPr lang="tr-TR" altLang="tr-TR"/>
              <a:t> </a:t>
            </a:r>
          </a:p>
        </p:txBody>
      </p:sp>
    </p:spTree>
    <p:extLst>
      <p:ext uri="{BB962C8B-B14F-4D97-AF65-F5344CB8AC3E}">
        <p14:creationId xmlns:p14="http://schemas.microsoft.com/office/powerpoint/2010/main" val="16129312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25283"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2.3.1 MİNİMUM KURP YARIÇAPI</a:t>
            </a:r>
          </a:p>
        </p:txBody>
      </p:sp>
      <p:sp>
        <p:nvSpPr>
          <p:cNvPr id="65540"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5541"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5542"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5543" name="Rectangle 7"/>
          <p:cNvSpPr>
            <a:spLocks noChangeArrowheads="1"/>
          </p:cNvSpPr>
          <p:nvPr/>
        </p:nvSpPr>
        <p:spPr bwMode="auto">
          <a:xfrm>
            <a:off x="1992313" y="3141663"/>
            <a:ext cx="7129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endParaRPr lang="tr-TR" altLang="tr-TR" sz="1800" b="0"/>
          </a:p>
        </p:txBody>
      </p:sp>
      <p:sp>
        <p:nvSpPr>
          <p:cNvPr id="65544" name="Rectangle 8"/>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5545" name="Rectangle 143"/>
          <p:cNvSpPr>
            <a:spLocks noChangeArrowheads="1"/>
          </p:cNvSpPr>
          <p:nvPr/>
        </p:nvSpPr>
        <p:spPr bwMode="auto">
          <a:xfrm>
            <a:off x="2063751" y="1700213"/>
            <a:ext cx="23907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400" b="0"/>
              <a:t>Minimum Kurp Uzunlukları</a:t>
            </a:r>
            <a:r>
              <a:rPr lang="tr-TR" altLang="tr-TR"/>
              <a:t> </a:t>
            </a:r>
          </a:p>
        </p:txBody>
      </p:sp>
      <p:graphicFrame>
        <p:nvGraphicFramePr>
          <p:cNvPr id="225555" name="Group 275"/>
          <p:cNvGraphicFramePr>
            <a:graphicFrameLocks noGrp="1"/>
          </p:cNvGraphicFramePr>
          <p:nvPr>
            <p:ph/>
          </p:nvPr>
        </p:nvGraphicFramePr>
        <p:xfrm>
          <a:off x="2135189" y="2276476"/>
          <a:ext cx="5267325" cy="2468563"/>
        </p:xfrm>
        <a:graphic>
          <a:graphicData uri="http://schemas.openxmlformats.org/drawingml/2006/table">
            <a:tbl>
              <a:tblPr/>
              <a:tblGrid>
                <a:gridCol w="2617787"/>
                <a:gridCol w="2649538"/>
              </a:tblGrid>
              <a:tr h="27428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Vt (km/h)</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Lm in (m)</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noFill/>
                  </a:tcPr>
                </a:tc>
              </a:tr>
              <a:tr h="27428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28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28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28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28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28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28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28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452268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27331"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2.3.2 GEÇİŞ EĞRİSİ TASARIMI</a:t>
            </a:r>
          </a:p>
        </p:txBody>
      </p:sp>
      <p:sp>
        <p:nvSpPr>
          <p:cNvPr id="67588"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7589"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7590"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7591" name="Rectangle 7"/>
          <p:cNvSpPr>
            <a:spLocks noChangeArrowheads="1"/>
          </p:cNvSpPr>
          <p:nvPr/>
        </p:nvSpPr>
        <p:spPr bwMode="auto">
          <a:xfrm>
            <a:off x="1992313" y="3141663"/>
            <a:ext cx="7129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endParaRPr lang="tr-TR" altLang="tr-TR" sz="1800" b="0"/>
          </a:p>
        </p:txBody>
      </p:sp>
      <p:sp>
        <p:nvSpPr>
          <p:cNvPr id="67592" name="Rectangle 8"/>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7593" name="Rectangle 43"/>
          <p:cNvSpPr>
            <a:spLocks noChangeArrowheads="1"/>
          </p:cNvSpPr>
          <p:nvPr/>
        </p:nvSpPr>
        <p:spPr bwMode="auto">
          <a:xfrm>
            <a:off x="1992314" y="2051050"/>
            <a:ext cx="6911975" cy="311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indent="4492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Dairesel yatay kurba giren veya çıkan sürücünün aliymandan dairesel eğriye veya dairesel eğriden aliymana geçişi sırasında uyum sağlaması ve konfor ile güvenliğin artırılması amacıyla kurp ile aliyman arasına geçiş eğrisi konulmaktadır. Yatay eksende geçiş eğrisi kullanımı aşağıda belirtilen faydaları sağlamaktadır:</a:t>
            </a:r>
          </a:p>
          <a:p>
            <a:pPr eaLnBrk="1" hangingPunct="1">
              <a:spcBef>
                <a:spcPct val="0"/>
              </a:spcBef>
              <a:buFontTx/>
              <a:buNone/>
            </a:pPr>
            <a:endParaRPr lang="tr-TR" altLang="tr-TR" sz="1800"/>
          </a:p>
          <a:p>
            <a:pPr eaLnBrk="1" hangingPunct="1">
              <a:spcBef>
                <a:spcPct val="0"/>
              </a:spcBef>
              <a:buFontTx/>
              <a:buNone/>
            </a:pPr>
            <a:r>
              <a:rPr lang="tr-TR" altLang="tr-TR" sz="1800"/>
              <a:t>Uygun olarak tasarlanmış geçiş eğrisi, taşıtın </a:t>
            </a:r>
            <a:r>
              <a:rPr lang="tr-TR" altLang="tr-TR" sz="1800">
                <a:solidFill>
                  <a:srgbClr val="CC0000"/>
                </a:solidFill>
              </a:rPr>
              <a:t>kurba giriş ve çıkışında yanal kuvvetlerin aşamalı olarak azalması ve artmasını sağlayarak</a:t>
            </a:r>
            <a:r>
              <a:rPr lang="tr-TR" altLang="tr-TR" sz="1800"/>
              <a:t>, sürücülerin öngörülen yörüngelerini takip etmelerini kolaylaştırmaktadır. Geçiş eğrisi, bitişik trafik şeridine </a:t>
            </a:r>
            <a:r>
              <a:rPr lang="tr-TR" altLang="tr-TR" sz="1800">
                <a:solidFill>
                  <a:srgbClr val="CC0000"/>
                </a:solidFill>
              </a:rPr>
              <a:t>tecavüzü önleyerek taşıt hızlarındaki değişkenliği engellemektedir</a:t>
            </a:r>
            <a:r>
              <a:rPr lang="tr-TR" altLang="tr-TR" sz="1800"/>
              <a:t>..</a:t>
            </a:r>
          </a:p>
        </p:txBody>
      </p:sp>
    </p:spTree>
    <p:extLst>
      <p:ext uri="{BB962C8B-B14F-4D97-AF65-F5344CB8AC3E}">
        <p14:creationId xmlns:p14="http://schemas.microsoft.com/office/powerpoint/2010/main" val="3021346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32451"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2.3.3 YATAY EKSENDE PLATFORM GENİŞLETME</a:t>
            </a:r>
          </a:p>
        </p:txBody>
      </p:sp>
      <p:sp>
        <p:nvSpPr>
          <p:cNvPr id="69636"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9637"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9638"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9639" name="Rectangle 7"/>
          <p:cNvSpPr>
            <a:spLocks noChangeArrowheads="1"/>
          </p:cNvSpPr>
          <p:nvPr/>
        </p:nvSpPr>
        <p:spPr bwMode="auto">
          <a:xfrm>
            <a:off x="1992313" y="3141663"/>
            <a:ext cx="7129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endParaRPr lang="tr-TR" altLang="tr-TR" sz="1800" b="0"/>
          </a:p>
        </p:txBody>
      </p:sp>
      <p:sp>
        <p:nvSpPr>
          <p:cNvPr id="69640" name="Rectangle 8"/>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69641" name="Rectangle 9"/>
          <p:cNvSpPr>
            <a:spLocks noChangeArrowheads="1"/>
          </p:cNvSpPr>
          <p:nvPr/>
        </p:nvSpPr>
        <p:spPr bwMode="auto">
          <a:xfrm>
            <a:off x="1992314" y="2189163"/>
            <a:ext cx="6911975"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spcBef>
                <a:spcPct val="20000"/>
              </a:spcBef>
              <a:buChar char="•"/>
              <a:defRPr sz="3200">
                <a:solidFill>
                  <a:schemeClr val="tx1"/>
                </a:solidFill>
                <a:latin typeface="Arial" panose="020B0604020202020204" pitchFamily="34" charset="0"/>
              </a:defRPr>
            </a:lvl1pPr>
            <a:lvl2pPr marL="534988"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Low" eaLnBrk="1" hangingPunct="1">
              <a:spcBef>
                <a:spcPct val="0"/>
              </a:spcBef>
              <a:buFontTx/>
              <a:buNone/>
            </a:pPr>
            <a:r>
              <a:rPr lang="tr-TR" altLang="tr-TR" sz="1800"/>
              <a:t>Kurplardaki platform genişletmeleri, aliymandaki taşıt kullanma kolaylığının kurpta da sağlanması amacını gütmektedir. Kurp içinde hareket eden taşıtın arka ding'ili ön dingile nazaran daha içte bir yarıçap izler. Bu sebeple kurp içinde seyreden taşıt aliymanda işgal ettiği yere kıyasla daha fazla yer işgal eder. </a:t>
            </a:r>
          </a:p>
          <a:p>
            <a:pPr algn="justLow" eaLnBrk="1" hangingPunct="1">
              <a:spcBef>
                <a:spcPct val="0"/>
              </a:spcBef>
              <a:buFontTx/>
              <a:buNone/>
            </a:pPr>
            <a:r>
              <a:rPr lang="tr-TR" altLang="tr-TR" sz="1800"/>
              <a:t>Taşıtın kurpta fazla yer işgal etmesi ve sürücünün kurpta direksiyon hakimiyetinde güçlük çekmesi kurplarda platform genişletilmesi neticesine gidilmesine sebep olmuştur. Bu şekilde sağlanan ek genişliklerle yolun düz ve kurptaki kesimleri üniform sürüş konforu sağlanmış olur.</a:t>
            </a:r>
          </a:p>
        </p:txBody>
      </p:sp>
    </p:spTree>
    <p:extLst>
      <p:ext uri="{BB962C8B-B14F-4D97-AF65-F5344CB8AC3E}">
        <p14:creationId xmlns:p14="http://schemas.microsoft.com/office/powerpoint/2010/main" val="3576162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35523"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2.3.3 YATAY EKSENDE PLATFORM GENİŞLETME</a:t>
            </a:r>
          </a:p>
        </p:txBody>
      </p:sp>
      <p:sp>
        <p:nvSpPr>
          <p:cNvPr id="71684"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1685"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1686"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1687" name="Rectangle 7"/>
          <p:cNvSpPr>
            <a:spLocks noChangeArrowheads="1"/>
          </p:cNvSpPr>
          <p:nvPr/>
        </p:nvSpPr>
        <p:spPr bwMode="auto">
          <a:xfrm>
            <a:off x="1992313" y="3141663"/>
            <a:ext cx="7129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endParaRPr lang="tr-TR" altLang="tr-TR" sz="1800" b="0"/>
          </a:p>
        </p:txBody>
      </p:sp>
      <p:sp>
        <p:nvSpPr>
          <p:cNvPr id="71688" name="Rectangle 8"/>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1689" name="Rectangle 10"/>
          <p:cNvSpPr>
            <a:spLocks noChangeArrowheads="1"/>
          </p:cNvSpPr>
          <p:nvPr/>
        </p:nvSpPr>
        <p:spPr bwMode="auto">
          <a:xfrm>
            <a:off x="2063750" y="1773238"/>
            <a:ext cx="72723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buFontTx/>
              <a:buNone/>
            </a:pPr>
            <a:r>
              <a:rPr lang="tr-TR" altLang="tr-TR" sz="1800" b="0">
                <a:ea typeface="Times New Roman" panose="02020603050405020304" pitchFamily="18" charset="0"/>
                <a:cs typeface="Arial" panose="020B0604020202020204" pitchFamily="34" charset="0"/>
              </a:rPr>
              <a:t>Karayolları Genel Müdürlüğünce keskin kurplarda platforma verilecek ilave genişlik değerleri aşağıda tabloda verilmiştir.</a:t>
            </a:r>
          </a:p>
        </p:txBody>
      </p:sp>
      <p:graphicFrame>
        <p:nvGraphicFramePr>
          <p:cNvPr id="235593" name="Group 73"/>
          <p:cNvGraphicFramePr>
            <a:graphicFrameLocks noGrp="1"/>
          </p:cNvGraphicFramePr>
          <p:nvPr/>
        </p:nvGraphicFramePr>
        <p:xfrm>
          <a:off x="2159000" y="2792414"/>
          <a:ext cx="6242050" cy="2941637"/>
        </p:xfrm>
        <a:graphic>
          <a:graphicData uri="http://schemas.openxmlformats.org/drawingml/2006/table">
            <a:tbl>
              <a:tblPr/>
              <a:tblGrid>
                <a:gridCol w="2251075"/>
                <a:gridCol w="3990975"/>
              </a:tblGrid>
              <a:tr h="865187">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Kurp yarıçapı(R)</a:t>
                      </a: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İlave platform genişletilmesi</a:t>
                      </a: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911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R=200m</a:t>
                      </a: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0.00m</a:t>
                      </a: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911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R=150m</a:t>
                      </a: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0.50m</a:t>
                      </a: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911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R=100m</a:t>
                      </a: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0.75m</a:t>
                      </a: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9112">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R=50m</a:t>
                      </a: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1.00m</a:t>
                      </a: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1290423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30403"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3 DÜŞEY EKSEN</a:t>
            </a:r>
          </a:p>
        </p:txBody>
      </p:sp>
      <p:sp>
        <p:nvSpPr>
          <p:cNvPr id="73732"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3733"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3734"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3735" name="Rectangle 7"/>
          <p:cNvSpPr>
            <a:spLocks noChangeArrowheads="1"/>
          </p:cNvSpPr>
          <p:nvPr/>
        </p:nvSpPr>
        <p:spPr bwMode="auto">
          <a:xfrm>
            <a:off x="1992313" y="3141663"/>
            <a:ext cx="7129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endParaRPr lang="tr-TR" altLang="tr-TR" sz="1800" b="0"/>
          </a:p>
        </p:txBody>
      </p:sp>
      <p:sp>
        <p:nvSpPr>
          <p:cNvPr id="73736" name="Rectangle 8"/>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3737" name="Rectangle 9"/>
          <p:cNvSpPr>
            <a:spLocks noChangeArrowheads="1"/>
          </p:cNvSpPr>
          <p:nvPr/>
        </p:nvSpPr>
        <p:spPr bwMode="auto">
          <a:xfrm>
            <a:off x="1992314" y="3424238"/>
            <a:ext cx="6911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indent="4492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73738" name="Rectangle 10"/>
          <p:cNvSpPr>
            <a:spLocks noChangeArrowheads="1"/>
          </p:cNvSpPr>
          <p:nvPr/>
        </p:nvSpPr>
        <p:spPr bwMode="auto">
          <a:xfrm>
            <a:off x="1992314" y="1920875"/>
            <a:ext cx="8135937"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buFontTx/>
              <a:buNone/>
            </a:pPr>
            <a:r>
              <a:rPr lang="tr-TR" altLang="tr-TR" sz="1800" b="0"/>
              <a:t>Bir yolun kırmızı hattı yolun ekseni boyunca alınan profili üzerinde gösterilir. Kırmızı hat birçok eğri ve bu eğrileri birbirine bağlayan parabolik eğrilerden (dairesel eğriler de olabilir) meydana gelir. Kırmızı hat tespit edilirken toprak işlerinin minimum olmasına, yarma ve dolmanın birbirini dengelemesine, görüş mesafesinin ve diğer geometrik karakteristiklerinin sağlanması hususlarına azami derecede dikkat edilmelidir.</a:t>
            </a:r>
            <a:r>
              <a:rPr lang="tr-TR" altLang="tr-TR" sz="1800"/>
              <a:t> </a:t>
            </a:r>
          </a:p>
        </p:txBody>
      </p:sp>
      <p:pic>
        <p:nvPicPr>
          <p:cNvPr id="7373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3644900"/>
            <a:ext cx="7777162"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70645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37571"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3. DÜŞEY EKSEN</a:t>
            </a:r>
          </a:p>
        </p:txBody>
      </p:sp>
      <p:sp>
        <p:nvSpPr>
          <p:cNvPr id="75780"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5781"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5782"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5783" name="Rectangle 7"/>
          <p:cNvSpPr>
            <a:spLocks noChangeArrowheads="1"/>
          </p:cNvSpPr>
          <p:nvPr/>
        </p:nvSpPr>
        <p:spPr bwMode="auto">
          <a:xfrm>
            <a:off x="1992313" y="3141663"/>
            <a:ext cx="7129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endParaRPr lang="tr-TR" altLang="tr-TR" sz="1800" b="0"/>
          </a:p>
        </p:txBody>
      </p:sp>
      <p:sp>
        <p:nvSpPr>
          <p:cNvPr id="75784" name="Rectangle 8"/>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75785" name="Rectangle 9"/>
          <p:cNvSpPr>
            <a:spLocks noChangeArrowheads="1"/>
          </p:cNvSpPr>
          <p:nvPr/>
        </p:nvSpPr>
        <p:spPr bwMode="auto">
          <a:xfrm>
            <a:off x="1992314" y="3429001"/>
            <a:ext cx="69119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indent="4492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75786" name="Rectangle 12"/>
          <p:cNvSpPr>
            <a:spLocks noChangeArrowheads="1"/>
          </p:cNvSpPr>
          <p:nvPr/>
        </p:nvSpPr>
        <p:spPr bwMode="auto">
          <a:xfrm>
            <a:off x="3810000" y="2527301"/>
            <a:ext cx="4572000" cy="400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spAutoFit/>
          </a:bodyPr>
          <a:lstStyle>
            <a:lvl1pPr algn="ctr">
              <a:buChar char="•"/>
              <a:defRPr sz="1600" b="1">
                <a:solidFill>
                  <a:schemeClr val="tx1"/>
                </a:solidFill>
                <a:latin typeface="Arial" panose="020B0604020202020204" pitchFamily="34" charset="0"/>
              </a:defRPr>
            </a:lvl1pPr>
            <a:lvl2pPr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b="0"/>
              <a:t>3. Düşey Eksen</a:t>
            </a:r>
          </a:p>
          <a:p>
            <a:pPr algn="l" eaLnBrk="1" hangingPunct="1">
              <a:buFontTx/>
              <a:buNone/>
            </a:pPr>
            <a:r>
              <a:rPr lang="tr-TR" altLang="tr-TR" b="0"/>
              <a:t>    3.1 Eğimler</a:t>
            </a:r>
          </a:p>
          <a:p>
            <a:pPr lvl="1" algn="l" eaLnBrk="1" hangingPunct="1">
              <a:buFontTx/>
              <a:buNone/>
            </a:pPr>
            <a:r>
              <a:rPr lang="tr-TR" altLang="tr-TR" b="0"/>
              <a:t>3.1.1 Maksimum Eğimler</a:t>
            </a:r>
          </a:p>
          <a:p>
            <a:pPr algn="l" eaLnBrk="1" hangingPunct="1">
              <a:buFontTx/>
              <a:buNone/>
            </a:pPr>
            <a:r>
              <a:rPr lang="tr-TR" altLang="tr-TR" b="0"/>
              <a:t>        3.1.2 Projelendirme için Kiritik Eğim</a:t>
            </a:r>
          </a:p>
          <a:p>
            <a:pPr algn="l" eaLnBrk="1" hangingPunct="1">
              <a:buFontTx/>
              <a:buNone/>
            </a:pPr>
            <a:r>
              <a:rPr lang="tr-TR" altLang="tr-TR" b="0"/>
              <a:t>   3.2 Düşey Kurplar</a:t>
            </a:r>
          </a:p>
          <a:p>
            <a:pPr algn="l" eaLnBrk="1" hangingPunct="1">
              <a:buFontTx/>
              <a:buNone/>
            </a:pPr>
            <a:r>
              <a:rPr lang="tr-TR" altLang="tr-TR" b="0"/>
              <a:t>       3.2.1 Parabolik Düşey Kurpler</a:t>
            </a:r>
          </a:p>
          <a:p>
            <a:pPr algn="l" eaLnBrk="1" hangingPunct="1">
              <a:buFontTx/>
              <a:buNone/>
            </a:pPr>
            <a:r>
              <a:rPr lang="tr-TR" altLang="tr-TR" b="0"/>
              <a:t>          3.2.1.1 Tepe Düşey Kurplar</a:t>
            </a:r>
          </a:p>
          <a:p>
            <a:pPr algn="l" eaLnBrk="1" hangingPunct="1">
              <a:buFontTx/>
              <a:buNone/>
            </a:pPr>
            <a:r>
              <a:rPr lang="tr-TR" altLang="tr-TR" b="0"/>
              <a:t>          3.2.1.2 Dere Düşey Kurpla</a:t>
            </a:r>
          </a:p>
          <a:p>
            <a:pPr algn="l" eaLnBrk="1" hangingPunct="1">
              <a:buFontTx/>
              <a:buNone/>
            </a:pPr>
            <a:r>
              <a:rPr lang="tr-TR" altLang="tr-TR" b="0"/>
              <a:t>          3.2.1.3 Parabolik  Düşey Kurplarda  	      kırmızı kot hesabı</a:t>
            </a:r>
          </a:p>
          <a:p>
            <a:pPr algn="l" eaLnBrk="1" hangingPunct="1">
              <a:buFontTx/>
              <a:buNone/>
            </a:pPr>
            <a:r>
              <a:rPr lang="tr-TR" altLang="tr-TR" b="0"/>
              <a:t>        3.2.2 Alt geçitlerde görüş mesafesi</a:t>
            </a:r>
          </a:p>
          <a:p>
            <a:pPr algn="l" eaLnBrk="1" hangingPunct="1">
              <a:buFontTx/>
              <a:buNone/>
            </a:pPr>
            <a:r>
              <a:rPr lang="tr-TR" altLang="tr-TR" b="0"/>
              <a:t>        3.2.3 Dairesel düşey kurplar</a:t>
            </a:r>
          </a:p>
          <a:p>
            <a:pPr algn="l" eaLnBrk="1" hangingPunct="1">
              <a:buFontTx/>
              <a:buNone/>
            </a:pPr>
            <a:r>
              <a:rPr lang="tr-TR" altLang="tr-TR" b="0"/>
              <a:t>        3.2.4 Düşey eksen tasarımı genel kurallar </a:t>
            </a:r>
          </a:p>
          <a:p>
            <a:pPr algn="l" eaLnBrk="1" hangingPunct="1">
              <a:buFontTx/>
              <a:buNone/>
            </a:pPr>
            <a:r>
              <a:rPr lang="tr-TR" altLang="tr-TR" b="0"/>
              <a:t>	</a:t>
            </a:r>
          </a:p>
          <a:p>
            <a:pPr eaLnBrk="1" hangingPunct="1">
              <a:buFontTx/>
              <a:buNone/>
            </a:pPr>
            <a:r>
              <a:rPr lang="tr-TR" altLang="tr-TR" b="0"/>
              <a:t>  	</a:t>
            </a:r>
          </a:p>
          <a:p>
            <a:pPr algn="l" eaLnBrk="1" hangingPunct="1">
              <a:buFontTx/>
              <a:buNone/>
            </a:pPr>
            <a:r>
              <a:rPr lang="tr-TR" altLang="tr-TR" b="0"/>
              <a:t>	</a:t>
            </a:r>
          </a:p>
        </p:txBody>
      </p:sp>
    </p:spTree>
    <p:extLst>
      <p:ext uri="{BB962C8B-B14F-4D97-AF65-F5344CB8AC3E}">
        <p14:creationId xmlns:p14="http://schemas.microsoft.com/office/powerpoint/2010/main" val="21572327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663</Words>
  <Application>Microsoft Office PowerPoint</Application>
  <PresentationFormat>Geniş ekran</PresentationFormat>
  <Paragraphs>198</Paragraphs>
  <Slides>10</Slides>
  <Notes>10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10</vt:i4>
      </vt:variant>
    </vt:vector>
  </HeadingPairs>
  <TitlesOfParts>
    <vt:vector size="18" baseType="lpstr">
      <vt:lpstr>Arial</vt:lpstr>
      <vt:lpstr>Calibri</vt:lpstr>
      <vt:lpstr>Calibri Light</vt:lpstr>
      <vt:lpstr>Comic Sans MS</vt:lpstr>
      <vt:lpstr>Times New Roman</vt:lpstr>
      <vt:lpstr>Verdana</vt:lpstr>
      <vt:lpstr>Office Teması</vt:lpstr>
      <vt:lpstr>Microsoft Denklem 3.0</vt:lpstr>
      <vt:lpstr>  KIRSAL YOLLAR DERSİ  5. HAFTA    Doç.Dr. Havva Eylem POLAT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KIRSAL YOLLAR DERSİ  2. HAFTA    Doç.Dr. Havva Eylem POLAT</dc:title>
  <dc:creator>user</dc:creator>
  <cp:lastModifiedBy>user</cp:lastModifiedBy>
  <cp:revision>4</cp:revision>
  <dcterms:created xsi:type="dcterms:W3CDTF">2020-12-03T12:34:00Z</dcterms:created>
  <dcterms:modified xsi:type="dcterms:W3CDTF">2020-12-03T12:36:30Z</dcterms:modified>
</cp:coreProperties>
</file>