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64" r:id="rId4"/>
    <p:sldId id="279" r:id="rId5"/>
    <p:sldId id="280" r:id="rId6"/>
    <p:sldId id="281" r:id="rId7"/>
    <p:sldId id="282" r:id="rId8"/>
    <p:sldId id="265" r:id="rId9"/>
    <p:sldId id="257" r:id="rId10"/>
    <p:sldId id="262" r:id="rId11"/>
    <p:sldId id="275" r:id="rId12"/>
    <p:sldId id="258" r:id="rId13"/>
    <p:sldId id="276" r:id="rId14"/>
    <p:sldId id="259" r:id="rId15"/>
    <p:sldId id="260" r:id="rId16"/>
    <p:sldId id="277" r:id="rId17"/>
    <p:sldId id="261" r:id="rId18"/>
    <p:sldId id="266" r:id="rId19"/>
    <p:sldId id="267" r:id="rId20"/>
    <p:sldId id="268" r:id="rId21"/>
    <p:sldId id="269" r:id="rId22"/>
    <p:sldId id="270"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3"/>
  </p:normalViewPr>
  <p:slideViewPr>
    <p:cSldViewPr snapToGrid="0" snapToObjects="1">
      <p:cViewPr varScale="1">
        <p:scale>
          <a:sx n="94" d="100"/>
          <a:sy n="94" d="100"/>
        </p:scale>
        <p:origin x="7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9A250-FF31-4206-8172-F9D3106AACB1}" type="datetimeFigureOut">
              <a:rPr lang="en-US" dirty="0"/>
              <a:t>4/21/22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96027F-7875-4030-9381-8BD8C4F21935}" type="datetimeFigureOut">
              <a:rPr lang="en-US" dirty="0"/>
              <a:t>4/21/22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4509A250-FF31-4206-8172-F9D3106AACB1}" type="datetimeFigureOut">
              <a:rPr lang="en-US" dirty="0"/>
              <a:t>4/21/22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9A250-FF31-4206-8172-F9D3106AACB1}" type="datetimeFigureOut">
              <a:rPr lang="en-US" dirty="0"/>
              <a:t>4/21/22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4/21/22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C62C0B-F50B-1341-BCBD-F45B5FB55EC5}"/>
              </a:ext>
            </a:extLst>
          </p:cNvPr>
          <p:cNvSpPr>
            <a:spLocks noGrp="1"/>
          </p:cNvSpPr>
          <p:nvPr>
            <p:ph type="ctrTitle"/>
          </p:nvPr>
        </p:nvSpPr>
        <p:spPr>
          <a:xfrm>
            <a:off x="1154955" y="1951566"/>
            <a:ext cx="7928569" cy="2954867"/>
          </a:xfrm>
        </p:spPr>
        <p:txBody>
          <a:bodyPr/>
          <a:lstStyle/>
          <a:p>
            <a:r>
              <a:rPr lang="tr-TR" dirty="0"/>
              <a:t>UYUZ AKARLARI</a:t>
            </a:r>
          </a:p>
        </p:txBody>
      </p:sp>
    </p:spTree>
    <p:extLst>
      <p:ext uri="{BB962C8B-B14F-4D97-AF65-F5344CB8AC3E}">
        <p14:creationId xmlns:p14="http://schemas.microsoft.com/office/powerpoint/2010/main" val="231027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7C7808-7DA9-0D4D-9687-186A84070D45}"/>
              </a:ext>
            </a:extLst>
          </p:cNvPr>
          <p:cNvSpPr>
            <a:spLocks noGrp="1"/>
          </p:cNvSpPr>
          <p:nvPr>
            <p:ph idx="1"/>
          </p:nvPr>
        </p:nvSpPr>
        <p:spPr>
          <a:xfrm>
            <a:off x="268743" y="516822"/>
            <a:ext cx="8824228" cy="6075082"/>
          </a:xfrm>
        </p:spPr>
        <p:txBody>
          <a:bodyPr>
            <a:noAutofit/>
          </a:bodyPr>
          <a:lstStyle/>
          <a:p>
            <a:r>
              <a:rPr lang="tr-TR" sz="1800" b="0" i="1" dirty="0" err="1">
                <a:effectLst/>
                <a:latin typeface="+mn-lt"/>
              </a:rPr>
              <a:t>Sarcoptes</a:t>
            </a:r>
            <a:r>
              <a:rPr lang="tr-TR" sz="1800" b="0" i="1" dirty="0">
                <a:effectLst/>
                <a:latin typeface="+mn-lt"/>
              </a:rPr>
              <a:t> </a:t>
            </a:r>
            <a:r>
              <a:rPr lang="tr-TR" sz="1800" b="0" i="1" dirty="0" err="1">
                <a:effectLst/>
                <a:latin typeface="+mn-lt"/>
              </a:rPr>
              <a:t>scabiei</a:t>
            </a:r>
            <a:r>
              <a:rPr lang="tr-TR" sz="1800" b="0" i="1" dirty="0">
                <a:effectLst/>
                <a:latin typeface="+mn-lt"/>
              </a:rPr>
              <a:t> var. </a:t>
            </a:r>
            <a:r>
              <a:rPr lang="tr-TR" sz="1800" b="0" i="1" dirty="0" err="1">
                <a:effectLst/>
                <a:latin typeface="+mn-lt"/>
              </a:rPr>
              <a:t>hominis</a:t>
            </a:r>
            <a:r>
              <a:rPr lang="tr-TR" sz="1800" b="0" i="0" dirty="0" err="1">
                <a:effectLst/>
                <a:latin typeface="+mn-lt"/>
              </a:rPr>
              <a:t>’in</a:t>
            </a:r>
            <a:r>
              <a:rPr lang="tr-TR" sz="1800" b="0" i="0" dirty="0">
                <a:effectLst/>
                <a:latin typeface="+mn-lt"/>
              </a:rPr>
              <a:t> insanın derisinde açtıkları tünellerde yaşaması sonucu oluşan kaşıntılı hastalığa uyuz adı verilir.</a:t>
            </a:r>
          </a:p>
          <a:p>
            <a:r>
              <a:rPr lang="tr-TR" sz="1800" b="0" i="0" dirty="0">
                <a:effectLst/>
                <a:latin typeface="+mn-lt"/>
              </a:rPr>
              <a:t>Bu tür tüm dönemlerini insan derisinde geçiren bir parazittir.</a:t>
            </a:r>
          </a:p>
          <a:p>
            <a:r>
              <a:rPr lang="tr-TR" sz="1800" b="0" i="0" dirty="0">
                <a:effectLst/>
                <a:latin typeface="+mn-lt"/>
              </a:rPr>
              <a:t>Uyuzun en erken ve en yaygın belirtisi özellikle geceleri ortaya çıkan kaşıntıdır.</a:t>
            </a:r>
          </a:p>
          <a:p>
            <a:r>
              <a:rPr lang="tr-TR" sz="1800" b="0" i="0" dirty="0">
                <a:effectLst/>
                <a:latin typeface="+mn-lt"/>
              </a:rPr>
              <a:t>Erken ortaya çıkan uyuzda küçük kırmızı kabarcıklar ve sivilceler görülür Daha ilerlemiş vakalarda deri kabuklu ve pullu olabilir.</a:t>
            </a:r>
          </a:p>
          <a:p>
            <a:r>
              <a:rPr lang="tr-TR" sz="1800" b="0" i="0" dirty="0">
                <a:effectLst/>
                <a:latin typeface="+mn-lt"/>
              </a:rPr>
              <a:t>Bilezikler ve yüzüklerin altındaki deride saklanır veya tırnakların altında görülebilirler.</a:t>
            </a:r>
          </a:p>
          <a:p>
            <a:r>
              <a:rPr lang="tr-TR" sz="1800" b="0" i="0" dirty="0">
                <a:effectLst/>
                <a:latin typeface="+mn-lt"/>
              </a:rPr>
              <a:t>Çocuklarda daha çok genel bir kaşıntı vardır. Avuç içi, taban ve saç derisini tutmaksızın bütün vücuda yayılabilir.</a:t>
            </a:r>
          </a:p>
          <a:p>
            <a:r>
              <a:rPr lang="tr-TR" sz="1800" b="0" i="0" dirty="0">
                <a:effectLst/>
                <a:latin typeface="+mn-lt"/>
              </a:rPr>
              <a:t>Kişi bütün gece kaşıntıdan dolayı uykusunu kaybettiği için yorgun ve sinirli olabilir.</a:t>
            </a:r>
          </a:p>
          <a:p>
            <a:r>
              <a:rPr lang="tr-TR" sz="1800" dirty="0"/>
              <a:t>Uyuz, kişinin genel sağlık durumu için </a:t>
            </a:r>
            <a:r>
              <a:rPr lang="tr-TR" sz="1800" dirty="0" err="1"/>
              <a:t>tehtid</a:t>
            </a:r>
            <a:r>
              <a:rPr lang="tr-TR" sz="1800" dirty="0"/>
              <a:t> oluşturmasa da hayat kalitesini oldukça düşürür. Kabuklu Uyuz ya da Norveç Uyuzu olarak bilinen ve daha ağır seyreden türü, genellikle bağışıklık yetmezliği olan yaşlılarda görülür.</a:t>
            </a:r>
          </a:p>
        </p:txBody>
      </p:sp>
      <p:pic>
        <p:nvPicPr>
          <p:cNvPr id="6" name="Resim 6">
            <a:extLst>
              <a:ext uri="{FF2B5EF4-FFF2-40B4-BE49-F238E27FC236}">
                <a16:creationId xmlns:a16="http://schemas.microsoft.com/office/drawing/2014/main" id="{CC717F58-5A59-2E4F-92EA-4BD919478AEB}"/>
              </a:ext>
            </a:extLst>
          </p:cNvPr>
          <p:cNvPicPr>
            <a:picLocks noChangeAspect="1"/>
          </p:cNvPicPr>
          <p:nvPr/>
        </p:nvPicPr>
        <p:blipFill>
          <a:blip r:embed="rId2"/>
          <a:stretch>
            <a:fillRect/>
          </a:stretch>
        </p:blipFill>
        <p:spPr>
          <a:xfrm>
            <a:off x="9092971" y="266096"/>
            <a:ext cx="2830286" cy="2830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8">
            <a:extLst>
              <a:ext uri="{FF2B5EF4-FFF2-40B4-BE49-F238E27FC236}">
                <a16:creationId xmlns:a16="http://schemas.microsoft.com/office/drawing/2014/main" id="{516D9262-3550-3C4A-8ABF-D4365CBFC1C8}"/>
              </a:ext>
            </a:extLst>
          </p:cNvPr>
          <p:cNvPicPr>
            <a:picLocks noChangeAspect="1"/>
          </p:cNvPicPr>
          <p:nvPr/>
        </p:nvPicPr>
        <p:blipFill>
          <a:blip r:embed="rId3"/>
          <a:stretch>
            <a:fillRect/>
          </a:stretch>
        </p:blipFill>
        <p:spPr>
          <a:xfrm>
            <a:off x="8962781" y="3428999"/>
            <a:ext cx="2960476" cy="3250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0296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3FE602AD-61EF-6B41-A0B3-0D158ACABB98}"/>
              </a:ext>
            </a:extLst>
          </p:cNvPr>
          <p:cNvPicPr>
            <a:picLocks noChangeAspect="1"/>
          </p:cNvPicPr>
          <p:nvPr/>
        </p:nvPicPr>
        <p:blipFill>
          <a:blip r:embed="rId2"/>
          <a:stretch>
            <a:fillRect/>
          </a:stretch>
        </p:blipFill>
        <p:spPr>
          <a:xfrm>
            <a:off x="594583" y="337276"/>
            <a:ext cx="4723520" cy="33731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6">
            <a:extLst>
              <a:ext uri="{FF2B5EF4-FFF2-40B4-BE49-F238E27FC236}">
                <a16:creationId xmlns:a16="http://schemas.microsoft.com/office/drawing/2014/main" id="{5EF396DE-E953-1F43-81D6-C5E00BBDC02D}"/>
              </a:ext>
            </a:extLst>
          </p:cNvPr>
          <p:cNvPicPr>
            <a:picLocks noChangeAspect="1"/>
          </p:cNvPicPr>
          <p:nvPr/>
        </p:nvPicPr>
        <p:blipFill>
          <a:blip r:embed="rId3"/>
          <a:stretch>
            <a:fillRect/>
          </a:stretch>
        </p:blipFill>
        <p:spPr>
          <a:xfrm>
            <a:off x="7096439" y="217714"/>
            <a:ext cx="4500978" cy="30194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Resim 8">
            <a:extLst>
              <a:ext uri="{FF2B5EF4-FFF2-40B4-BE49-F238E27FC236}">
                <a16:creationId xmlns:a16="http://schemas.microsoft.com/office/drawing/2014/main" id="{76B1D049-EFC7-E54C-82D0-7D4479EDAF53}"/>
              </a:ext>
            </a:extLst>
          </p:cNvPr>
          <p:cNvPicPr>
            <a:picLocks noChangeAspect="1"/>
          </p:cNvPicPr>
          <p:nvPr/>
        </p:nvPicPr>
        <p:blipFill>
          <a:blip r:embed="rId4"/>
          <a:stretch>
            <a:fillRect/>
          </a:stretch>
        </p:blipFill>
        <p:spPr>
          <a:xfrm>
            <a:off x="4032825" y="3373180"/>
            <a:ext cx="4745742" cy="3147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684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D31F47-EEEC-D445-A144-23308E00C0E7}"/>
              </a:ext>
            </a:extLst>
          </p:cNvPr>
          <p:cNvSpPr>
            <a:spLocks noGrp="1"/>
          </p:cNvSpPr>
          <p:nvPr>
            <p:ph type="title"/>
          </p:nvPr>
        </p:nvSpPr>
        <p:spPr>
          <a:xfrm>
            <a:off x="912205" y="710335"/>
            <a:ext cx="6502175" cy="926494"/>
          </a:xfrm>
        </p:spPr>
        <p:txBody>
          <a:bodyPr/>
          <a:lstStyle/>
          <a:p>
            <a:r>
              <a:rPr lang="tr-TR"/>
              <a:t>YAŞAM DÖNGÜSÜ</a:t>
            </a:r>
            <a:br>
              <a:rPr lang="tr-TR"/>
            </a:br>
            <a:endParaRPr lang="tr-TR"/>
          </a:p>
        </p:txBody>
      </p:sp>
      <p:sp>
        <p:nvSpPr>
          <p:cNvPr id="3" name="İçerik Yer Tutucusu 2">
            <a:extLst>
              <a:ext uri="{FF2B5EF4-FFF2-40B4-BE49-F238E27FC236}">
                <a16:creationId xmlns:a16="http://schemas.microsoft.com/office/drawing/2014/main" id="{726E2BC6-66E8-224D-BB6C-51A69E875C80}"/>
              </a:ext>
            </a:extLst>
          </p:cNvPr>
          <p:cNvSpPr>
            <a:spLocks noGrp="1"/>
          </p:cNvSpPr>
          <p:nvPr>
            <p:ph idx="1"/>
          </p:nvPr>
        </p:nvSpPr>
        <p:spPr>
          <a:xfrm>
            <a:off x="198363" y="1915020"/>
            <a:ext cx="8946541" cy="6285552"/>
          </a:xfrm>
        </p:spPr>
        <p:txBody>
          <a:bodyPr>
            <a:normAutofit/>
          </a:bodyPr>
          <a:lstStyle/>
          <a:p>
            <a:r>
              <a:rPr lang="tr-TR" sz="1600" i="1" dirty="0"/>
              <a:t>S. </a:t>
            </a:r>
            <a:r>
              <a:rPr lang="tr-TR" sz="1600" i="1" dirty="0" err="1"/>
              <a:t>scabiei</a:t>
            </a:r>
            <a:r>
              <a:rPr lang="tr-TR" sz="1600" i="1" dirty="0"/>
              <a:t> var. </a:t>
            </a:r>
            <a:r>
              <a:rPr lang="tr-TR" sz="1600" i="1" dirty="0" err="1"/>
              <a:t>hominis</a:t>
            </a:r>
            <a:r>
              <a:rPr lang="tr-TR" sz="1600" dirty="0"/>
              <a:t> krem-bej rengi bir akardır. </a:t>
            </a:r>
          </a:p>
          <a:p>
            <a:r>
              <a:rPr lang="tr-TR" sz="1600" dirty="0"/>
              <a:t>Dişi akarlar erkeklerden daha büyüktür ve yaklaşık 0,3-0,5 mm boyutlarındadır. Çiftleştikten sonra dişi akarlar, </a:t>
            </a:r>
            <a:r>
              <a:rPr lang="tr-TR" sz="1600" dirty="0" err="1"/>
              <a:t>proteolitik</a:t>
            </a:r>
            <a:r>
              <a:rPr lang="tr-TR" sz="1600" dirty="0"/>
              <a:t> enzimlerinin yardımıyla </a:t>
            </a:r>
            <a:r>
              <a:rPr lang="tr-TR" sz="1600" dirty="0" err="1"/>
              <a:t>epidermise</a:t>
            </a:r>
            <a:r>
              <a:rPr lang="tr-TR" sz="1600" dirty="0"/>
              <a:t> girerler. </a:t>
            </a:r>
            <a:r>
              <a:rPr lang="tr-TR" sz="1600" dirty="0" err="1"/>
              <a:t>Açtıklar</a:t>
            </a:r>
            <a:r>
              <a:rPr lang="tr-TR" sz="1600" dirty="0"/>
              <a:t> tünellerde ilerler ve 4-6 haftalık ömürleri boyunca günde 3-4 yumurta bırakırlar. </a:t>
            </a:r>
          </a:p>
          <a:p>
            <a:r>
              <a:rPr lang="tr-TR" sz="1600" dirty="0"/>
              <a:t>Larvalar, 3-4 gün içinde yumurtadan çıkarlar, üç aşamalı </a:t>
            </a:r>
            <a:r>
              <a:rPr lang="tr-TR" sz="1600" dirty="0" err="1"/>
              <a:t>nimf</a:t>
            </a:r>
            <a:r>
              <a:rPr lang="tr-TR" sz="1600" dirty="0"/>
              <a:t> formundan sonra yetişkinliğe ulaşır ve çiftleşerek döngüye devam ederler. </a:t>
            </a:r>
          </a:p>
          <a:p>
            <a:r>
              <a:rPr lang="tr-TR" sz="1600" dirty="0"/>
              <a:t>Oda sıcaklığında ve ortalama nemde, akarlar konak dışında 24-36 saat hayatta kalabilirler, ancak yüksek nem oranına sahip soğuk koşullarda yaşam süreleri biraz daha uzun olabilir.</a:t>
            </a:r>
          </a:p>
        </p:txBody>
      </p:sp>
      <p:pic>
        <p:nvPicPr>
          <p:cNvPr id="6" name="Resim 6">
            <a:extLst>
              <a:ext uri="{FF2B5EF4-FFF2-40B4-BE49-F238E27FC236}">
                <a16:creationId xmlns:a16="http://schemas.microsoft.com/office/drawing/2014/main" id="{81973139-FA3A-A549-BB3F-20EAA9FE2DEF}"/>
              </a:ext>
            </a:extLst>
          </p:cNvPr>
          <p:cNvPicPr>
            <a:picLocks noChangeAspect="1"/>
          </p:cNvPicPr>
          <p:nvPr/>
        </p:nvPicPr>
        <p:blipFill>
          <a:blip r:embed="rId2"/>
          <a:stretch>
            <a:fillRect/>
          </a:stretch>
        </p:blipFill>
        <p:spPr>
          <a:xfrm>
            <a:off x="8756951" y="3628571"/>
            <a:ext cx="3236685" cy="3062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947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F08B002-9931-5248-9786-4ED30A5AD961}"/>
              </a:ext>
            </a:extLst>
          </p:cNvPr>
          <p:cNvPicPr>
            <a:picLocks noGrp="1" noChangeAspect="1"/>
          </p:cNvPicPr>
          <p:nvPr>
            <p:ph idx="1"/>
          </p:nvPr>
        </p:nvPicPr>
        <p:blipFill>
          <a:blip r:embed="rId2"/>
          <a:stretch>
            <a:fillRect/>
          </a:stretch>
        </p:blipFill>
        <p:spPr>
          <a:xfrm>
            <a:off x="2494755" y="362857"/>
            <a:ext cx="7562434" cy="61322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8827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662530-8892-204C-81DC-CC012F505CBB}"/>
              </a:ext>
            </a:extLst>
          </p:cNvPr>
          <p:cNvSpPr>
            <a:spLocks noGrp="1"/>
          </p:cNvSpPr>
          <p:nvPr>
            <p:ph type="title"/>
          </p:nvPr>
        </p:nvSpPr>
        <p:spPr>
          <a:xfrm>
            <a:off x="1104293" y="652388"/>
            <a:ext cx="9404723" cy="1400530"/>
          </a:xfrm>
        </p:spPr>
        <p:txBody>
          <a:bodyPr/>
          <a:lstStyle/>
          <a:p>
            <a:r>
              <a:rPr lang="tr-TR"/>
              <a:t>EPİDEMİYOLOJİ</a:t>
            </a:r>
          </a:p>
        </p:txBody>
      </p:sp>
      <p:sp>
        <p:nvSpPr>
          <p:cNvPr id="3" name="İçerik Yer Tutucusu 2">
            <a:extLst>
              <a:ext uri="{FF2B5EF4-FFF2-40B4-BE49-F238E27FC236}">
                <a16:creationId xmlns:a16="http://schemas.microsoft.com/office/drawing/2014/main" id="{A33CA92F-B144-F049-9050-BFE197FA5201}"/>
              </a:ext>
            </a:extLst>
          </p:cNvPr>
          <p:cNvSpPr>
            <a:spLocks noGrp="1"/>
          </p:cNvSpPr>
          <p:nvPr>
            <p:ph idx="1"/>
          </p:nvPr>
        </p:nvSpPr>
        <p:spPr>
          <a:xfrm>
            <a:off x="1007531" y="1823108"/>
            <a:ext cx="8946541" cy="4195481"/>
          </a:xfrm>
        </p:spPr>
        <p:txBody>
          <a:bodyPr>
            <a:normAutofit/>
          </a:bodyPr>
          <a:lstStyle/>
          <a:p>
            <a:pPr marL="0" indent="0">
              <a:buNone/>
            </a:pPr>
            <a:endParaRPr lang="tr-TR" dirty="0"/>
          </a:p>
          <a:p>
            <a:r>
              <a:rPr lang="tr-TR" dirty="0"/>
              <a:t>Uyuz, tüm dünyada yaygındır. Her yaş ve ekonomik durumdaki birey etkileyebilmekteyse de sosyoekonomik düzeyi düşük bölgelerde daha sık görülebilir. </a:t>
            </a:r>
          </a:p>
          <a:p>
            <a:r>
              <a:rPr lang="tr-TR" dirty="0"/>
              <a:t>Coğrafik bölgeler arasında yaygınlık bakımından büyük farklılıklar vardır ve yapılan çalışmalarda %0,2 ile %71 arasında değişen </a:t>
            </a:r>
            <a:r>
              <a:rPr lang="tr-TR" dirty="0" err="1"/>
              <a:t>prevalans</a:t>
            </a:r>
            <a:r>
              <a:rPr lang="tr-TR" dirty="0"/>
              <a:t> bildirilmiştir. </a:t>
            </a:r>
          </a:p>
          <a:p>
            <a:r>
              <a:rPr lang="tr-TR" dirty="0"/>
              <a:t>Kalabalık koşullar uyuz enfeksiyonu riskini artırır. Salgınlar genellikle okul, uzun süreli bakım tesisi ve hapishane gibi kurumsal ortamlarda ortaya çıkar.</a:t>
            </a:r>
          </a:p>
        </p:txBody>
      </p:sp>
    </p:spTree>
    <p:extLst>
      <p:ext uri="{BB962C8B-B14F-4D97-AF65-F5344CB8AC3E}">
        <p14:creationId xmlns:p14="http://schemas.microsoft.com/office/powerpoint/2010/main" val="383753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9FAA53-0031-6B43-B5CD-F5F9EC5AD849}"/>
              </a:ext>
            </a:extLst>
          </p:cNvPr>
          <p:cNvSpPr>
            <a:spLocks noGrp="1"/>
          </p:cNvSpPr>
          <p:nvPr>
            <p:ph type="title"/>
          </p:nvPr>
        </p:nvSpPr>
        <p:spPr>
          <a:xfrm>
            <a:off x="874220" y="609601"/>
            <a:ext cx="9404723" cy="1400530"/>
          </a:xfrm>
        </p:spPr>
        <p:txBody>
          <a:bodyPr/>
          <a:lstStyle/>
          <a:p>
            <a:r>
              <a:rPr lang="tr-TR"/>
              <a:t>BULAŞMA YOLLARI</a:t>
            </a:r>
          </a:p>
        </p:txBody>
      </p:sp>
      <p:sp>
        <p:nvSpPr>
          <p:cNvPr id="3" name="İçerik Yer Tutucusu 2">
            <a:extLst>
              <a:ext uri="{FF2B5EF4-FFF2-40B4-BE49-F238E27FC236}">
                <a16:creationId xmlns:a16="http://schemas.microsoft.com/office/drawing/2014/main" id="{8AFA0DFC-910B-D849-85F9-F532472BD095}"/>
              </a:ext>
            </a:extLst>
          </p:cNvPr>
          <p:cNvSpPr>
            <a:spLocks noGrp="1"/>
          </p:cNvSpPr>
          <p:nvPr>
            <p:ph idx="1"/>
          </p:nvPr>
        </p:nvSpPr>
        <p:spPr>
          <a:xfrm>
            <a:off x="1103310" y="2173871"/>
            <a:ext cx="8946541" cy="4195481"/>
          </a:xfrm>
        </p:spPr>
        <p:txBody>
          <a:bodyPr>
            <a:normAutofit/>
          </a:bodyPr>
          <a:lstStyle/>
          <a:p>
            <a:r>
              <a:rPr lang="tr-TR"/>
              <a:t>Doğrudan ve uzun süreli cilt temasıyla da gerçekleşir. Kısa süreli cilt temasıyla bulaşma olmaz. Klasik uyuzlu bir kişi tarafından kullanılan giysiler, yatak örtüleri ile bulaşma nadirdir; ancak yüksek parazit yükü durumunda bu eşyalardan bulaşma söz konusu olabilir.</a:t>
            </a:r>
          </a:p>
          <a:p>
            <a:r>
              <a:rPr lang="tr-TR"/>
              <a:t>Uyuz, hayvanlardan insanlara bulaşmaz. Hayvan uyuzundan sorumlu akarlar farklı alt türlere aittir ve insanlarda çoğalamaz. İnsanlarda, bu tür akarlara bağlı reaksiyonla genellikle kendi kendini sınırlar ve etkilenen hayvanla temas kesilirse düzelir.</a:t>
            </a:r>
          </a:p>
        </p:txBody>
      </p:sp>
    </p:spTree>
    <p:extLst>
      <p:ext uri="{BB962C8B-B14F-4D97-AF65-F5344CB8AC3E}">
        <p14:creationId xmlns:p14="http://schemas.microsoft.com/office/powerpoint/2010/main" val="1717643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BEC989-978A-6048-8BF1-64FC6CD0DE49}"/>
              </a:ext>
            </a:extLst>
          </p:cNvPr>
          <p:cNvSpPr>
            <a:spLocks noGrp="1"/>
          </p:cNvSpPr>
          <p:nvPr>
            <p:ph type="title"/>
          </p:nvPr>
        </p:nvSpPr>
        <p:spPr>
          <a:xfrm>
            <a:off x="1250873" y="609601"/>
            <a:ext cx="9404723" cy="1400530"/>
          </a:xfrm>
        </p:spPr>
        <p:txBody>
          <a:bodyPr/>
          <a:lstStyle/>
          <a:p>
            <a:r>
              <a:rPr lang="tr-TR"/>
              <a:t>TEDAVİ</a:t>
            </a:r>
          </a:p>
        </p:txBody>
      </p:sp>
      <p:sp>
        <p:nvSpPr>
          <p:cNvPr id="3" name="İçerik Yer Tutucusu 2">
            <a:extLst>
              <a:ext uri="{FF2B5EF4-FFF2-40B4-BE49-F238E27FC236}">
                <a16:creationId xmlns:a16="http://schemas.microsoft.com/office/drawing/2014/main" id="{10655E43-356E-8C4C-8A07-774BD2821548}"/>
              </a:ext>
            </a:extLst>
          </p:cNvPr>
          <p:cNvSpPr>
            <a:spLocks noGrp="1"/>
          </p:cNvSpPr>
          <p:nvPr>
            <p:ph idx="1"/>
          </p:nvPr>
        </p:nvSpPr>
        <p:spPr>
          <a:xfrm>
            <a:off x="1104293" y="2052918"/>
            <a:ext cx="8946541" cy="4195481"/>
          </a:xfrm>
        </p:spPr>
        <p:txBody>
          <a:bodyPr>
            <a:normAutofit fontScale="92500" lnSpcReduction="20000"/>
          </a:bodyPr>
          <a:lstStyle/>
          <a:p>
            <a:r>
              <a:rPr lang="tr-TR" b="0" i="0" dirty="0">
                <a:effectLst/>
                <a:latin typeface="+mn-lt"/>
              </a:rPr>
              <a:t>Uyuz tedavi edilebilir bir hastalıktır. </a:t>
            </a:r>
          </a:p>
          <a:p>
            <a:r>
              <a:rPr lang="tr-TR" b="0" i="0" dirty="0">
                <a:effectLst/>
                <a:latin typeface="+mn-lt"/>
              </a:rPr>
              <a:t>Hasta ile beraber ev halkı ile kişiyle doğrudan ve uzun süreli yakın teması olanların da tedavi edilmesi gerekir. </a:t>
            </a:r>
          </a:p>
          <a:p>
            <a:r>
              <a:rPr lang="tr-TR" b="0" i="0" dirty="0">
                <a:effectLst/>
                <a:latin typeface="+mn-lt"/>
              </a:rPr>
              <a:t>Uyuzun belirtilerinin hemen başlamayacağı unutmamalıdır. Bu nedenle uyuz tedavisinin başarılı olabilmesi için uyuz hastası ile birlikte özellikle beraber yaşadığı ve uzun süreli yakın teması olan kişiler de hastalık belirtileri olup olmamasına bakılmaksızın tedavi edilmelidir. </a:t>
            </a:r>
          </a:p>
          <a:p>
            <a:r>
              <a:rPr lang="tr-TR" b="0" i="0" dirty="0">
                <a:effectLst/>
                <a:latin typeface="+mn-lt"/>
              </a:rPr>
              <a:t>Hasta ve aynı yaşam ortamını paylaşan kişiler eş zamanlı olarak yani aynı anda tedavi olmalıdır. </a:t>
            </a:r>
          </a:p>
          <a:p>
            <a:r>
              <a:rPr lang="tr-TR" b="0" i="0" dirty="0">
                <a:effectLst/>
                <a:latin typeface="+mn-lt"/>
              </a:rPr>
              <a:t>Tedavide kullanılan ilaçlar hekimin önerdiği şekilde, dozda ve sürede kullanılmalıdır. </a:t>
            </a:r>
          </a:p>
          <a:p>
            <a:r>
              <a:rPr lang="tr-TR" b="0" i="0" dirty="0">
                <a:effectLst/>
                <a:latin typeface="+mn-lt"/>
              </a:rPr>
              <a:t>Tedavi olduktan sonra ölen böceklere ve böcek artıklarına karşı alerji nedeniyle kaşıntı 2-4 hafta devam edebilir, bu durum hastalık ile karıştırılmamalıdır.</a:t>
            </a:r>
            <a:endParaRPr lang="tr-TR" dirty="0">
              <a:latin typeface="+mn-lt"/>
            </a:endParaRPr>
          </a:p>
        </p:txBody>
      </p:sp>
    </p:spTree>
    <p:extLst>
      <p:ext uri="{BB962C8B-B14F-4D97-AF65-F5344CB8AC3E}">
        <p14:creationId xmlns:p14="http://schemas.microsoft.com/office/powerpoint/2010/main" val="149761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AF79BC-CB19-294A-806A-91BE3F923953}"/>
              </a:ext>
            </a:extLst>
          </p:cNvPr>
          <p:cNvSpPr>
            <a:spLocks noGrp="1"/>
          </p:cNvSpPr>
          <p:nvPr>
            <p:ph type="title"/>
          </p:nvPr>
        </p:nvSpPr>
        <p:spPr>
          <a:xfrm>
            <a:off x="402505" y="609601"/>
            <a:ext cx="10253399" cy="1204329"/>
          </a:xfrm>
        </p:spPr>
        <p:txBody>
          <a:bodyPr/>
          <a:lstStyle/>
          <a:p>
            <a:r>
              <a:rPr lang="tr-TR"/>
              <a:t>MÜCADELE VE KORUNMA YÖNTEMLERİ</a:t>
            </a:r>
          </a:p>
        </p:txBody>
      </p:sp>
      <p:sp>
        <p:nvSpPr>
          <p:cNvPr id="3" name="İçerik Yer Tutucusu 2">
            <a:extLst>
              <a:ext uri="{FF2B5EF4-FFF2-40B4-BE49-F238E27FC236}">
                <a16:creationId xmlns:a16="http://schemas.microsoft.com/office/drawing/2014/main" id="{19ABE46F-BCF2-9E42-AF0C-5A3B16ED125D}"/>
              </a:ext>
            </a:extLst>
          </p:cNvPr>
          <p:cNvSpPr>
            <a:spLocks noGrp="1"/>
          </p:cNvSpPr>
          <p:nvPr>
            <p:ph idx="1"/>
          </p:nvPr>
        </p:nvSpPr>
        <p:spPr>
          <a:xfrm>
            <a:off x="909788" y="1813930"/>
            <a:ext cx="10622570" cy="4195481"/>
          </a:xfrm>
        </p:spPr>
        <p:txBody>
          <a:bodyPr>
            <a:normAutofit fontScale="85000" lnSpcReduction="10000"/>
          </a:bodyPr>
          <a:lstStyle/>
          <a:p>
            <a:r>
              <a:rPr lang="tr-TR" dirty="0"/>
              <a:t>Hastalığın önlenmesi ve kontrolü için uyuz olan kişi ile birlikte yaşayan herkesin aynı zamanda tedaviye alınması gereklidir. Aynı anda tedavi uygulanmadığı takdirde hastalık kişiden kişiye bulaşmaya devam edecektir.</a:t>
            </a:r>
          </a:p>
          <a:p>
            <a:r>
              <a:rPr lang="tr-TR" dirty="0"/>
              <a:t>Uyuz hastaları ve beraber yaşadığı kişiler tarafından kullanılan giysiler, çarşaflar ve havlular en az 60C’de yıkanmalı ve ütülenmelidir.</a:t>
            </a:r>
          </a:p>
          <a:p>
            <a:r>
              <a:rPr lang="tr-TR" dirty="0"/>
              <a:t>Yatak takımları birkaç gün havalandırılmalıdır. Yıkanamayacak eşyaların ağzı bağlı bir poşet içerisinde üç gün bekletilmesi gerekir. Bu süre içinde tüm canlı evreler ve yumurtalar ölecektir. </a:t>
            </a:r>
          </a:p>
          <a:p>
            <a:r>
              <a:rPr lang="tr-TR" dirty="0"/>
              <a:t>Kabuklu uyuz hastaları ve hane halkı üyeleri de dahil olmak üzere yakın temaslıları, salgınları önlemek için hızlı ve agresif bir şekilde tedavi edilmelidir. Kurumsal salgınların kontrol edilmesi zor olabilir ve hızlı ve sürekli bir müdahale gerektirir. </a:t>
            </a:r>
          </a:p>
          <a:p>
            <a:r>
              <a:rPr lang="tr-TR" dirty="0"/>
              <a:t>Kabuklu uyuzlu bir hasta tarafından kullanılan odalar kullanımdan sonra iyice temizlenmeli ve elektrik süpürgesiyle süpürülmelidir.</a:t>
            </a:r>
          </a:p>
          <a:p>
            <a:r>
              <a:rPr lang="tr-TR" dirty="0"/>
              <a:t>Gerek klasik gerekse kabuklu uyuzda pestisit, </a:t>
            </a:r>
            <a:r>
              <a:rPr lang="tr-TR" dirty="0" err="1"/>
              <a:t>sisleme</a:t>
            </a:r>
            <a:r>
              <a:rPr lang="tr-TR" dirty="0"/>
              <a:t> gibi yöntemlerle çevresel dezenfeksiyon genellikle gereksizdir ve de önerilmez.</a:t>
            </a:r>
          </a:p>
        </p:txBody>
      </p:sp>
    </p:spTree>
    <p:extLst>
      <p:ext uri="{BB962C8B-B14F-4D97-AF65-F5344CB8AC3E}">
        <p14:creationId xmlns:p14="http://schemas.microsoft.com/office/powerpoint/2010/main" val="30035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244373-5222-C942-B06D-94091E201C95}"/>
              </a:ext>
            </a:extLst>
          </p:cNvPr>
          <p:cNvSpPr>
            <a:spLocks noGrp="1"/>
          </p:cNvSpPr>
          <p:nvPr>
            <p:ph type="title"/>
          </p:nvPr>
        </p:nvSpPr>
        <p:spPr/>
        <p:txBody>
          <a:bodyPr/>
          <a:lstStyle/>
          <a:p>
            <a:r>
              <a:rPr lang="tr-TR" i="1"/>
              <a:t>Notoedres cati</a:t>
            </a:r>
          </a:p>
        </p:txBody>
      </p:sp>
      <p:sp>
        <p:nvSpPr>
          <p:cNvPr id="3" name="İçerik Yer Tutucusu 2">
            <a:extLst>
              <a:ext uri="{FF2B5EF4-FFF2-40B4-BE49-F238E27FC236}">
                <a16:creationId xmlns:a16="http://schemas.microsoft.com/office/drawing/2014/main" id="{0E9BA6C7-5FF2-414D-B309-F260C4E0D2BA}"/>
              </a:ext>
            </a:extLst>
          </p:cNvPr>
          <p:cNvSpPr>
            <a:spLocks noGrp="1"/>
          </p:cNvSpPr>
          <p:nvPr>
            <p:ph idx="1"/>
          </p:nvPr>
        </p:nvSpPr>
        <p:spPr>
          <a:xfrm>
            <a:off x="646111" y="1953133"/>
            <a:ext cx="7989889" cy="3668130"/>
          </a:xfrm>
        </p:spPr>
        <p:txBody>
          <a:bodyPr>
            <a:normAutofit/>
          </a:bodyPr>
          <a:lstStyle/>
          <a:p>
            <a:r>
              <a:rPr lang="tr-TR" dirty="0"/>
              <a:t>Büyüklük: ♀ 275 µm</a:t>
            </a:r>
          </a:p>
          <a:p>
            <a:r>
              <a:rPr lang="tr-TR" dirty="0"/>
              <a:t>Vücudun şekli: </a:t>
            </a:r>
            <a:r>
              <a:rPr lang="tr-TR" dirty="0" err="1"/>
              <a:t>Sarcoptes’e</a:t>
            </a:r>
            <a:r>
              <a:rPr lang="tr-TR" dirty="0"/>
              <a:t> çok benzerler.</a:t>
            </a:r>
          </a:p>
          <a:p>
            <a:r>
              <a:rPr lang="tr-TR" dirty="0"/>
              <a:t>8 kısa bacakları vardır, </a:t>
            </a:r>
            <a:r>
              <a:rPr lang="tr-TR" dirty="0" err="1"/>
              <a:t>anus</a:t>
            </a:r>
            <a:r>
              <a:rPr lang="tr-TR" dirty="0"/>
              <a:t> </a:t>
            </a:r>
            <a:r>
              <a:rPr lang="tr-TR" dirty="0" err="1"/>
              <a:t>dorsalde</a:t>
            </a:r>
            <a:r>
              <a:rPr lang="tr-TR" dirty="0"/>
              <a:t> yer alır (</a:t>
            </a:r>
            <a:r>
              <a:rPr lang="tr-TR" dirty="0" err="1"/>
              <a:t>Sarcoptes‘te</a:t>
            </a:r>
            <a:r>
              <a:rPr lang="tr-TR" dirty="0"/>
              <a:t> terminalde) </a:t>
            </a:r>
          </a:p>
          <a:p>
            <a:r>
              <a:rPr lang="tr-TR" dirty="0" err="1"/>
              <a:t>Capitulumun</a:t>
            </a:r>
            <a:r>
              <a:rPr lang="tr-TR" dirty="0"/>
              <a:t> şekli: Uzunluğuna göre daha geniş, uç yuvarlak. </a:t>
            </a:r>
          </a:p>
          <a:p>
            <a:r>
              <a:rPr lang="tr-TR" dirty="0"/>
              <a:t>Konukçu: Kedi, </a:t>
            </a:r>
            <a:r>
              <a:rPr lang="tr-TR" dirty="0" err="1"/>
              <a:t>rastlantsal</a:t>
            </a:r>
            <a:r>
              <a:rPr lang="tr-TR" dirty="0"/>
              <a:t> olarak tavşan.</a:t>
            </a:r>
          </a:p>
          <a:p>
            <a:r>
              <a:rPr lang="tr-TR" dirty="0"/>
              <a:t>Biyolojisi: </a:t>
            </a:r>
            <a:r>
              <a:rPr lang="tr-TR" dirty="0" err="1"/>
              <a:t>Sarcoptes</a:t>
            </a:r>
            <a:r>
              <a:rPr lang="tr-TR" dirty="0"/>
              <a:t> gibidir.</a:t>
            </a:r>
          </a:p>
        </p:txBody>
      </p:sp>
      <p:pic>
        <p:nvPicPr>
          <p:cNvPr id="4" name="Resim 4">
            <a:extLst>
              <a:ext uri="{FF2B5EF4-FFF2-40B4-BE49-F238E27FC236}">
                <a16:creationId xmlns:a16="http://schemas.microsoft.com/office/drawing/2014/main" id="{513D2E34-6BD0-6941-A928-FB532AAE6341}"/>
              </a:ext>
            </a:extLst>
          </p:cNvPr>
          <p:cNvPicPr>
            <a:picLocks noChangeAspect="1"/>
          </p:cNvPicPr>
          <p:nvPr/>
        </p:nvPicPr>
        <p:blipFill>
          <a:blip r:embed="rId2"/>
          <a:stretch>
            <a:fillRect/>
          </a:stretch>
        </p:blipFill>
        <p:spPr>
          <a:xfrm>
            <a:off x="8538296" y="830923"/>
            <a:ext cx="3007593" cy="2498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6">
            <a:extLst>
              <a:ext uri="{FF2B5EF4-FFF2-40B4-BE49-F238E27FC236}">
                <a16:creationId xmlns:a16="http://schemas.microsoft.com/office/drawing/2014/main" id="{7A63804E-1173-5B4B-AE1C-C3869A0A5DED}"/>
              </a:ext>
            </a:extLst>
          </p:cNvPr>
          <p:cNvPicPr>
            <a:picLocks noChangeAspect="1"/>
          </p:cNvPicPr>
          <p:nvPr/>
        </p:nvPicPr>
        <p:blipFill>
          <a:blip r:embed="rId3"/>
          <a:stretch>
            <a:fillRect/>
          </a:stretch>
        </p:blipFill>
        <p:spPr>
          <a:xfrm>
            <a:off x="7743005" y="4245048"/>
            <a:ext cx="4295679" cy="249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8975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1F2E9E-928C-FA46-B8EE-642740AFE836}"/>
              </a:ext>
            </a:extLst>
          </p:cNvPr>
          <p:cNvSpPr>
            <a:spLocks noGrp="1"/>
          </p:cNvSpPr>
          <p:nvPr>
            <p:ph type="title"/>
          </p:nvPr>
        </p:nvSpPr>
        <p:spPr>
          <a:xfrm>
            <a:off x="754968" y="775732"/>
            <a:ext cx="9404723" cy="1400530"/>
          </a:xfrm>
        </p:spPr>
        <p:txBody>
          <a:bodyPr/>
          <a:lstStyle/>
          <a:p>
            <a:r>
              <a:rPr lang="tr-TR" i="1"/>
              <a:t>Psoroptes spp.</a:t>
            </a:r>
          </a:p>
        </p:txBody>
      </p:sp>
      <p:sp>
        <p:nvSpPr>
          <p:cNvPr id="3" name="İçerik Yer Tutucusu 2">
            <a:extLst>
              <a:ext uri="{FF2B5EF4-FFF2-40B4-BE49-F238E27FC236}">
                <a16:creationId xmlns:a16="http://schemas.microsoft.com/office/drawing/2014/main" id="{7E971DC2-D2F3-904B-B34D-184F77EF7E42}"/>
              </a:ext>
            </a:extLst>
          </p:cNvPr>
          <p:cNvSpPr>
            <a:spLocks noGrp="1"/>
          </p:cNvSpPr>
          <p:nvPr>
            <p:ph idx="1"/>
          </p:nvPr>
        </p:nvSpPr>
        <p:spPr>
          <a:xfrm>
            <a:off x="341312" y="2305966"/>
            <a:ext cx="8946541" cy="4195481"/>
          </a:xfrm>
        </p:spPr>
        <p:txBody>
          <a:bodyPr>
            <a:normAutofit/>
          </a:bodyPr>
          <a:lstStyle/>
          <a:p>
            <a:r>
              <a:rPr lang="tr-TR" dirty="0"/>
              <a:t>Büyüklük: 0.25-0.4 mm</a:t>
            </a:r>
          </a:p>
          <a:p>
            <a:r>
              <a:rPr lang="tr-TR" dirty="0"/>
              <a:t>Vücudun şekli: Uzunca oval, 8 uzun bacak vücut sınırlarını aşar.</a:t>
            </a:r>
          </a:p>
          <a:p>
            <a:r>
              <a:rPr lang="tr-TR" dirty="0" err="1"/>
              <a:t>Capitulumun</a:t>
            </a:r>
            <a:r>
              <a:rPr lang="tr-TR" dirty="0"/>
              <a:t> şekli: Genişliğine göre daha uzun, uç sivri.</a:t>
            </a:r>
          </a:p>
          <a:p>
            <a:r>
              <a:rPr lang="tr-TR" dirty="0"/>
              <a:t>Konukçu: Koyun, tavşan, </a:t>
            </a:r>
            <a:r>
              <a:rPr lang="tr-TR" dirty="0" err="1"/>
              <a:t>tektırnaklılar</a:t>
            </a:r>
            <a:r>
              <a:rPr lang="tr-TR" dirty="0"/>
              <a:t>, sığır, vahşi </a:t>
            </a:r>
            <a:r>
              <a:rPr lang="tr-TR" dirty="0" err="1"/>
              <a:t>ruminantlar</a:t>
            </a:r>
            <a:r>
              <a:rPr lang="tr-TR" dirty="0"/>
              <a:t>, keçi.</a:t>
            </a:r>
          </a:p>
          <a:p>
            <a:r>
              <a:rPr lang="tr-TR" dirty="0"/>
              <a:t>Vücudun uzun kıllı yerlerinde </a:t>
            </a:r>
            <a:r>
              <a:rPr lang="tr-TR" dirty="0" err="1"/>
              <a:t>epidermiste</a:t>
            </a:r>
            <a:r>
              <a:rPr lang="tr-TR" dirty="0"/>
              <a:t> kabuk </a:t>
            </a:r>
            <a:r>
              <a:rPr lang="tr-TR" dirty="0" err="1"/>
              <a:t>altındaç</a:t>
            </a:r>
            <a:endParaRPr lang="tr-TR" dirty="0"/>
          </a:p>
          <a:p>
            <a:r>
              <a:rPr lang="tr-TR" dirty="0"/>
              <a:t>Lenf sıvısı ve </a:t>
            </a:r>
            <a:r>
              <a:rPr lang="tr-TR" dirty="0" err="1"/>
              <a:t>epitel</a:t>
            </a:r>
            <a:r>
              <a:rPr lang="tr-TR" dirty="0"/>
              <a:t> döküntüsü ile beslenir.</a:t>
            </a:r>
          </a:p>
        </p:txBody>
      </p:sp>
      <p:pic>
        <p:nvPicPr>
          <p:cNvPr id="4" name="Resim 4">
            <a:extLst>
              <a:ext uri="{FF2B5EF4-FFF2-40B4-BE49-F238E27FC236}">
                <a16:creationId xmlns:a16="http://schemas.microsoft.com/office/drawing/2014/main" id="{72836AE0-04A6-5142-8793-BB4A1D9A0544}"/>
              </a:ext>
            </a:extLst>
          </p:cNvPr>
          <p:cNvPicPr>
            <a:picLocks noChangeAspect="1"/>
          </p:cNvPicPr>
          <p:nvPr/>
        </p:nvPicPr>
        <p:blipFill>
          <a:blip r:embed="rId2"/>
          <a:stretch>
            <a:fillRect/>
          </a:stretch>
        </p:blipFill>
        <p:spPr>
          <a:xfrm>
            <a:off x="8756952" y="0"/>
            <a:ext cx="3435048" cy="2951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6">
            <a:extLst>
              <a:ext uri="{FF2B5EF4-FFF2-40B4-BE49-F238E27FC236}">
                <a16:creationId xmlns:a16="http://schemas.microsoft.com/office/drawing/2014/main" id="{4E8F3F3C-78E1-0F46-8619-FC62848B522C}"/>
              </a:ext>
            </a:extLst>
          </p:cNvPr>
          <p:cNvPicPr>
            <a:picLocks noChangeAspect="1"/>
          </p:cNvPicPr>
          <p:nvPr/>
        </p:nvPicPr>
        <p:blipFill>
          <a:blip r:embed="rId3"/>
          <a:stretch>
            <a:fillRect/>
          </a:stretch>
        </p:blipFill>
        <p:spPr>
          <a:xfrm>
            <a:off x="8481790" y="3568040"/>
            <a:ext cx="2948209" cy="2873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8188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65D34-3A87-B94B-8EC5-7C2CCA0BA334}"/>
              </a:ext>
            </a:extLst>
          </p:cNvPr>
          <p:cNvSpPr>
            <a:spLocks noGrp="1"/>
          </p:cNvSpPr>
          <p:nvPr>
            <p:ph type="title"/>
          </p:nvPr>
        </p:nvSpPr>
        <p:spPr>
          <a:xfrm>
            <a:off x="1164547" y="694622"/>
            <a:ext cx="9404723" cy="1400530"/>
          </a:xfrm>
        </p:spPr>
        <p:txBody>
          <a:bodyPr/>
          <a:lstStyle/>
          <a:p>
            <a:r>
              <a:rPr lang="tr-TR" sz="4800"/>
              <a:t>UYUZ AKARLARI</a:t>
            </a:r>
          </a:p>
        </p:txBody>
      </p:sp>
      <p:sp>
        <p:nvSpPr>
          <p:cNvPr id="3" name="İçerik Yer Tutucusu 2">
            <a:extLst>
              <a:ext uri="{FF2B5EF4-FFF2-40B4-BE49-F238E27FC236}">
                <a16:creationId xmlns:a16="http://schemas.microsoft.com/office/drawing/2014/main" id="{E45846DC-76F2-6C4D-A98C-3322C6B3C18E}"/>
              </a:ext>
            </a:extLst>
          </p:cNvPr>
          <p:cNvSpPr>
            <a:spLocks noGrp="1"/>
          </p:cNvSpPr>
          <p:nvPr>
            <p:ph idx="1"/>
          </p:nvPr>
        </p:nvSpPr>
        <p:spPr>
          <a:xfrm>
            <a:off x="1622729" y="2209801"/>
            <a:ext cx="8946541" cy="4195481"/>
          </a:xfrm>
        </p:spPr>
        <p:txBody>
          <a:bodyPr>
            <a:normAutofit/>
          </a:bodyPr>
          <a:lstStyle/>
          <a:p>
            <a:r>
              <a:rPr lang="tr-TR" sz="2800"/>
              <a:t>ŞUBE: Chelicerata</a:t>
            </a:r>
          </a:p>
          <a:p>
            <a:r>
              <a:rPr lang="tr-TR" sz="2800"/>
              <a:t>SINIF: Arachnida </a:t>
            </a:r>
          </a:p>
          <a:p>
            <a:r>
              <a:rPr lang="tr-TR" sz="2800"/>
              <a:t>TAKIM: Acari</a:t>
            </a:r>
          </a:p>
          <a:p>
            <a:r>
              <a:rPr lang="tr-TR" sz="2800"/>
              <a:t>ALT TAKIM: Astigmata</a:t>
            </a:r>
          </a:p>
          <a:p>
            <a:r>
              <a:rPr lang="tr-TR" sz="2800"/>
              <a:t>FAMİLYA: Sarcoptidae</a:t>
            </a:r>
          </a:p>
          <a:p>
            <a:r>
              <a:rPr lang="tr-TR" sz="2800"/>
              <a:t>CİNS: </a:t>
            </a:r>
            <a:r>
              <a:rPr lang="tr-TR" sz="2800" i="1"/>
              <a:t>Sarcoptes</a:t>
            </a:r>
          </a:p>
        </p:txBody>
      </p:sp>
    </p:spTree>
    <p:extLst>
      <p:ext uri="{BB962C8B-B14F-4D97-AF65-F5344CB8AC3E}">
        <p14:creationId xmlns:p14="http://schemas.microsoft.com/office/powerpoint/2010/main" val="169600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EA9173-8F06-C24D-9F49-E4713FB3A171}"/>
              </a:ext>
            </a:extLst>
          </p:cNvPr>
          <p:cNvSpPr>
            <a:spLocks noGrp="1"/>
          </p:cNvSpPr>
          <p:nvPr>
            <p:ph type="title"/>
          </p:nvPr>
        </p:nvSpPr>
        <p:spPr>
          <a:xfrm>
            <a:off x="851730" y="670363"/>
            <a:ext cx="9404723" cy="1400530"/>
          </a:xfrm>
        </p:spPr>
        <p:txBody>
          <a:bodyPr/>
          <a:lstStyle/>
          <a:p>
            <a:r>
              <a:rPr lang="tr-TR" i="1"/>
              <a:t>Chorioptes spp.</a:t>
            </a:r>
          </a:p>
        </p:txBody>
      </p:sp>
      <p:sp>
        <p:nvSpPr>
          <p:cNvPr id="3" name="İçerik Yer Tutucusu 2">
            <a:extLst>
              <a:ext uri="{FF2B5EF4-FFF2-40B4-BE49-F238E27FC236}">
                <a16:creationId xmlns:a16="http://schemas.microsoft.com/office/drawing/2014/main" id="{53761BF8-C368-5C4A-BBC2-E83D6A06E251}"/>
              </a:ext>
            </a:extLst>
          </p:cNvPr>
          <p:cNvSpPr>
            <a:spLocks noGrp="1"/>
          </p:cNvSpPr>
          <p:nvPr>
            <p:ph idx="1"/>
          </p:nvPr>
        </p:nvSpPr>
        <p:spPr>
          <a:xfrm>
            <a:off x="1097150" y="2070893"/>
            <a:ext cx="9997699" cy="3974923"/>
          </a:xfrm>
        </p:spPr>
        <p:txBody>
          <a:bodyPr>
            <a:normAutofit/>
          </a:bodyPr>
          <a:lstStyle/>
          <a:p>
            <a:r>
              <a:rPr lang="tr-TR" dirty="0"/>
              <a:t>Büyüklük: ♀ 0.4 mm</a:t>
            </a:r>
          </a:p>
          <a:p>
            <a:r>
              <a:rPr lang="tr-TR" dirty="0"/>
              <a:t>Vücudun şekli: Uzunca oval </a:t>
            </a:r>
          </a:p>
          <a:p>
            <a:r>
              <a:rPr lang="tr-TR" dirty="0" err="1"/>
              <a:t>Capitulumun</a:t>
            </a:r>
            <a:r>
              <a:rPr lang="tr-TR" dirty="0"/>
              <a:t> şekli: Eni boyuna eşit, uç yuvarlak</a:t>
            </a:r>
          </a:p>
          <a:p>
            <a:r>
              <a:rPr lang="tr-TR" dirty="0"/>
              <a:t>Konukçu: Sığır, at, koyun, keçi, geyik, tavşan</a:t>
            </a:r>
          </a:p>
          <a:p>
            <a:r>
              <a:rPr lang="tr-TR" dirty="0"/>
              <a:t>Arka bacaklarının alt kısmı, kuyruk dibi, </a:t>
            </a:r>
          </a:p>
          <a:p>
            <a:r>
              <a:rPr lang="tr-TR" dirty="0"/>
              <a:t>Biyolojisi: Deri yüzeyinde parazitlenir.</a:t>
            </a:r>
          </a:p>
        </p:txBody>
      </p:sp>
      <p:pic>
        <p:nvPicPr>
          <p:cNvPr id="4" name="Resim 4">
            <a:extLst>
              <a:ext uri="{FF2B5EF4-FFF2-40B4-BE49-F238E27FC236}">
                <a16:creationId xmlns:a16="http://schemas.microsoft.com/office/drawing/2014/main" id="{B027DD63-DC71-D04D-B514-FBDDF6DC7A69}"/>
              </a:ext>
            </a:extLst>
          </p:cNvPr>
          <p:cNvPicPr>
            <a:picLocks noChangeAspect="1"/>
          </p:cNvPicPr>
          <p:nvPr/>
        </p:nvPicPr>
        <p:blipFill>
          <a:blip r:embed="rId2"/>
          <a:stretch>
            <a:fillRect/>
          </a:stretch>
        </p:blipFill>
        <p:spPr>
          <a:xfrm>
            <a:off x="8360155" y="3183596"/>
            <a:ext cx="3381358" cy="3569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6">
            <a:extLst>
              <a:ext uri="{FF2B5EF4-FFF2-40B4-BE49-F238E27FC236}">
                <a16:creationId xmlns:a16="http://schemas.microsoft.com/office/drawing/2014/main" id="{82F08B12-F195-9D4C-80E4-1ECC6D6F5E65}"/>
              </a:ext>
            </a:extLst>
          </p:cNvPr>
          <p:cNvPicPr>
            <a:picLocks noChangeAspect="1"/>
          </p:cNvPicPr>
          <p:nvPr/>
        </p:nvPicPr>
        <p:blipFill>
          <a:blip r:embed="rId3"/>
          <a:stretch>
            <a:fillRect/>
          </a:stretch>
        </p:blipFill>
        <p:spPr>
          <a:xfrm>
            <a:off x="8287402" y="104494"/>
            <a:ext cx="3676905" cy="2532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9454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612266-D2DA-2144-B823-65846CA45AEB}"/>
              </a:ext>
            </a:extLst>
          </p:cNvPr>
          <p:cNvSpPr>
            <a:spLocks noGrp="1"/>
          </p:cNvSpPr>
          <p:nvPr>
            <p:ph type="title"/>
          </p:nvPr>
        </p:nvSpPr>
        <p:spPr>
          <a:xfrm>
            <a:off x="645130" y="452718"/>
            <a:ext cx="9404723" cy="1400530"/>
          </a:xfrm>
        </p:spPr>
        <p:txBody>
          <a:bodyPr/>
          <a:lstStyle/>
          <a:p>
            <a:r>
              <a:rPr lang="tr-TR" i="1"/>
              <a:t>Otodectes cynotis</a:t>
            </a:r>
          </a:p>
        </p:txBody>
      </p:sp>
      <p:sp>
        <p:nvSpPr>
          <p:cNvPr id="3" name="İçerik Yer Tutucusu 2">
            <a:extLst>
              <a:ext uri="{FF2B5EF4-FFF2-40B4-BE49-F238E27FC236}">
                <a16:creationId xmlns:a16="http://schemas.microsoft.com/office/drawing/2014/main" id="{B34FE260-CFD3-AF48-B448-7BE904C5EBCB}"/>
              </a:ext>
            </a:extLst>
          </p:cNvPr>
          <p:cNvSpPr>
            <a:spLocks noGrp="1"/>
          </p:cNvSpPr>
          <p:nvPr>
            <p:ph idx="1"/>
          </p:nvPr>
        </p:nvSpPr>
        <p:spPr>
          <a:xfrm>
            <a:off x="719097" y="1907168"/>
            <a:ext cx="8946541" cy="4195481"/>
          </a:xfrm>
        </p:spPr>
        <p:txBody>
          <a:bodyPr>
            <a:normAutofit/>
          </a:bodyPr>
          <a:lstStyle/>
          <a:p>
            <a:r>
              <a:rPr lang="tr-TR" dirty="0"/>
              <a:t>Büyüklük: ♀0.4 mm</a:t>
            </a:r>
          </a:p>
          <a:p>
            <a:r>
              <a:rPr lang="tr-TR" dirty="0"/>
              <a:t>Vücudun şekli: Uzunca oval </a:t>
            </a:r>
          </a:p>
          <a:p>
            <a:r>
              <a:rPr lang="tr-TR" dirty="0" err="1"/>
              <a:t>Capitulumun</a:t>
            </a:r>
            <a:r>
              <a:rPr lang="tr-TR" dirty="0"/>
              <a:t> şekli: Genişliğine göre biraz uzun, uç koni şeklinde</a:t>
            </a:r>
          </a:p>
          <a:p>
            <a:r>
              <a:rPr lang="tr-TR" dirty="0"/>
              <a:t>Konukçu: Kedi, köpek ve bazı kemirgenler </a:t>
            </a:r>
          </a:p>
          <a:p>
            <a:r>
              <a:rPr lang="tr-TR" dirty="0"/>
              <a:t>Biyolojisi: Karnivorların dış kulak yoluna yerleşir.</a:t>
            </a:r>
          </a:p>
        </p:txBody>
      </p:sp>
      <p:pic>
        <p:nvPicPr>
          <p:cNvPr id="4" name="Resim 4">
            <a:extLst>
              <a:ext uri="{FF2B5EF4-FFF2-40B4-BE49-F238E27FC236}">
                <a16:creationId xmlns:a16="http://schemas.microsoft.com/office/drawing/2014/main" id="{4BC6DF17-EBF1-1C48-93DA-79B4020F8242}"/>
              </a:ext>
            </a:extLst>
          </p:cNvPr>
          <p:cNvPicPr>
            <a:picLocks noChangeAspect="1"/>
          </p:cNvPicPr>
          <p:nvPr/>
        </p:nvPicPr>
        <p:blipFill>
          <a:blip r:embed="rId2"/>
          <a:stretch>
            <a:fillRect/>
          </a:stretch>
        </p:blipFill>
        <p:spPr>
          <a:xfrm>
            <a:off x="7533779" y="3880747"/>
            <a:ext cx="3338815" cy="22825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6">
            <a:extLst>
              <a:ext uri="{FF2B5EF4-FFF2-40B4-BE49-F238E27FC236}">
                <a16:creationId xmlns:a16="http://schemas.microsoft.com/office/drawing/2014/main" id="{56584B09-5CAB-3F4F-B774-608997B06018}"/>
              </a:ext>
            </a:extLst>
          </p:cNvPr>
          <p:cNvPicPr>
            <a:picLocks noChangeAspect="1"/>
          </p:cNvPicPr>
          <p:nvPr/>
        </p:nvPicPr>
        <p:blipFill>
          <a:blip r:embed="rId3"/>
          <a:stretch>
            <a:fillRect/>
          </a:stretch>
        </p:blipFill>
        <p:spPr>
          <a:xfrm>
            <a:off x="8359505" y="279519"/>
            <a:ext cx="3338815" cy="25735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Resim 8">
            <a:extLst>
              <a:ext uri="{FF2B5EF4-FFF2-40B4-BE49-F238E27FC236}">
                <a16:creationId xmlns:a16="http://schemas.microsoft.com/office/drawing/2014/main" id="{B6D61C09-18AC-4248-87F7-4EE0266CDDD5}"/>
              </a:ext>
            </a:extLst>
          </p:cNvPr>
          <p:cNvPicPr>
            <a:picLocks noChangeAspect="1"/>
          </p:cNvPicPr>
          <p:nvPr/>
        </p:nvPicPr>
        <p:blipFill>
          <a:blip r:embed="rId4"/>
          <a:stretch>
            <a:fillRect/>
          </a:stretch>
        </p:blipFill>
        <p:spPr>
          <a:xfrm>
            <a:off x="1152481" y="4275136"/>
            <a:ext cx="2747762" cy="21301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6940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0FCA96-C1F3-4949-993E-76804456ABB4}"/>
              </a:ext>
            </a:extLst>
          </p:cNvPr>
          <p:cNvSpPr>
            <a:spLocks noGrp="1"/>
          </p:cNvSpPr>
          <p:nvPr>
            <p:ph type="title"/>
          </p:nvPr>
        </p:nvSpPr>
        <p:spPr>
          <a:xfrm>
            <a:off x="645130" y="452718"/>
            <a:ext cx="9404723" cy="1400530"/>
          </a:xfrm>
        </p:spPr>
        <p:txBody>
          <a:bodyPr/>
          <a:lstStyle/>
          <a:p>
            <a:r>
              <a:rPr lang="tr-TR" i="1"/>
              <a:t>Cnemidocoptes spp.</a:t>
            </a:r>
          </a:p>
        </p:txBody>
      </p:sp>
      <p:sp>
        <p:nvSpPr>
          <p:cNvPr id="3" name="İçerik Yer Tutucusu 2">
            <a:extLst>
              <a:ext uri="{FF2B5EF4-FFF2-40B4-BE49-F238E27FC236}">
                <a16:creationId xmlns:a16="http://schemas.microsoft.com/office/drawing/2014/main" id="{19C25961-B66E-4643-884D-146F48513F19}"/>
              </a:ext>
            </a:extLst>
          </p:cNvPr>
          <p:cNvSpPr>
            <a:spLocks noGrp="1"/>
          </p:cNvSpPr>
          <p:nvPr>
            <p:ph idx="1"/>
          </p:nvPr>
        </p:nvSpPr>
        <p:spPr>
          <a:xfrm>
            <a:off x="971702" y="1853248"/>
            <a:ext cx="8946541" cy="4195481"/>
          </a:xfrm>
        </p:spPr>
        <p:txBody>
          <a:bodyPr>
            <a:normAutofit/>
          </a:bodyPr>
          <a:lstStyle/>
          <a:p>
            <a:r>
              <a:rPr lang="tr-TR" dirty="0"/>
              <a:t>Büyüklük: 0.4-0.5 mm</a:t>
            </a:r>
          </a:p>
          <a:p>
            <a:r>
              <a:rPr lang="tr-TR" dirty="0"/>
              <a:t>Vücudun şekli: Çok küçük, yuvarlak, bacaklar çok kısa küt </a:t>
            </a:r>
          </a:p>
          <a:p>
            <a:r>
              <a:rPr lang="tr-TR" dirty="0" err="1"/>
              <a:t>Capitulumun</a:t>
            </a:r>
            <a:r>
              <a:rPr lang="tr-TR" dirty="0"/>
              <a:t> şekli: Uzunluğuna göre daha geniş, uç yuvarlak</a:t>
            </a:r>
          </a:p>
          <a:p>
            <a:r>
              <a:rPr lang="tr-TR" dirty="0"/>
              <a:t>Konukçu: Kanatlılar</a:t>
            </a:r>
          </a:p>
          <a:p>
            <a:r>
              <a:rPr lang="tr-TR" dirty="0"/>
              <a:t>Biyolojisi: Kanatlılarda ayak derisinde derin yerleşir. </a:t>
            </a:r>
          </a:p>
        </p:txBody>
      </p:sp>
      <p:pic>
        <p:nvPicPr>
          <p:cNvPr id="4" name="Resim 4">
            <a:extLst>
              <a:ext uri="{FF2B5EF4-FFF2-40B4-BE49-F238E27FC236}">
                <a16:creationId xmlns:a16="http://schemas.microsoft.com/office/drawing/2014/main" id="{876A7AE1-4B86-0C4B-9C4F-C22E68DC4038}"/>
              </a:ext>
            </a:extLst>
          </p:cNvPr>
          <p:cNvPicPr>
            <a:picLocks noChangeAspect="1"/>
          </p:cNvPicPr>
          <p:nvPr/>
        </p:nvPicPr>
        <p:blipFill>
          <a:blip r:embed="rId2"/>
          <a:stretch>
            <a:fillRect/>
          </a:stretch>
        </p:blipFill>
        <p:spPr>
          <a:xfrm>
            <a:off x="6432399" y="4426780"/>
            <a:ext cx="4286250"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6">
            <a:extLst>
              <a:ext uri="{FF2B5EF4-FFF2-40B4-BE49-F238E27FC236}">
                <a16:creationId xmlns:a16="http://schemas.microsoft.com/office/drawing/2014/main" id="{1F6BD327-95B5-514C-9DC3-B5F172A8229D}"/>
              </a:ext>
            </a:extLst>
          </p:cNvPr>
          <p:cNvPicPr>
            <a:picLocks noChangeAspect="1"/>
          </p:cNvPicPr>
          <p:nvPr/>
        </p:nvPicPr>
        <p:blipFill>
          <a:blip r:embed="rId3"/>
          <a:stretch>
            <a:fillRect/>
          </a:stretch>
        </p:blipFill>
        <p:spPr>
          <a:xfrm>
            <a:off x="750359" y="4218162"/>
            <a:ext cx="2987069" cy="2187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302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0F5492-82B3-CA4D-9744-32227ADED1E5}"/>
              </a:ext>
            </a:extLst>
          </p:cNvPr>
          <p:cNvSpPr>
            <a:spLocks noGrp="1"/>
          </p:cNvSpPr>
          <p:nvPr>
            <p:ph type="title"/>
          </p:nvPr>
        </p:nvSpPr>
        <p:spPr>
          <a:xfrm>
            <a:off x="1089284" y="1090892"/>
            <a:ext cx="9404723" cy="1175948"/>
          </a:xfrm>
        </p:spPr>
        <p:txBody>
          <a:bodyPr/>
          <a:lstStyle/>
          <a:p>
            <a:r>
              <a:rPr lang="tr-TR"/>
              <a:t>KİMYASAL MÜCADELE</a:t>
            </a:r>
          </a:p>
        </p:txBody>
      </p:sp>
      <p:sp>
        <p:nvSpPr>
          <p:cNvPr id="3" name="İçerik Yer Tutucusu 2">
            <a:extLst>
              <a:ext uri="{FF2B5EF4-FFF2-40B4-BE49-F238E27FC236}">
                <a16:creationId xmlns:a16="http://schemas.microsoft.com/office/drawing/2014/main" id="{954C1CBB-C02F-1A49-BA52-3E5B6038A3AD}"/>
              </a:ext>
            </a:extLst>
          </p:cNvPr>
          <p:cNvSpPr>
            <a:spLocks noGrp="1"/>
          </p:cNvSpPr>
          <p:nvPr>
            <p:ph idx="1"/>
          </p:nvPr>
        </p:nvSpPr>
        <p:spPr>
          <a:xfrm>
            <a:off x="1641513" y="2352809"/>
            <a:ext cx="7144659" cy="2951835"/>
          </a:xfrm>
        </p:spPr>
        <p:txBody>
          <a:bodyPr/>
          <a:lstStyle/>
          <a:p>
            <a:pPr marL="0" indent="0">
              <a:buNone/>
            </a:pPr>
            <a:r>
              <a:rPr lang="tr-TR" dirty="0" err="1"/>
              <a:t>Ektoparazitlere</a:t>
            </a:r>
            <a:r>
              <a:rPr lang="tr-TR" dirty="0"/>
              <a:t> karşı kullanılan ilaçlar;</a:t>
            </a:r>
          </a:p>
          <a:p>
            <a:pPr marL="0" indent="0">
              <a:buNone/>
            </a:pPr>
            <a:r>
              <a:rPr lang="tr-TR" dirty="0"/>
              <a:t>• </a:t>
            </a:r>
            <a:r>
              <a:rPr lang="tr-TR" dirty="0" err="1"/>
              <a:t>Piretrinler</a:t>
            </a:r>
            <a:r>
              <a:rPr lang="tr-TR" dirty="0"/>
              <a:t> ve </a:t>
            </a:r>
            <a:r>
              <a:rPr lang="tr-TR" dirty="0" err="1"/>
              <a:t>piretroitler</a:t>
            </a:r>
            <a:endParaRPr lang="tr-TR" dirty="0"/>
          </a:p>
          <a:p>
            <a:pPr marL="0" indent="0">
              <a:buNone/>
            </a:pPr>
            <a:r>
              <a:rPr lang="tr-TR" dirty="0"/>
              <a:t>• Kükürtlü bileşikler</a:t>
            </a:r>
          </a:p>
          <a:p>
            <a:pPr marL="0" indent="0">
              <a:buNone/>
            </a:pPr>
            <a:r>
              <a:rPr lang="tr-TR" dirty="0"/>
              <a:t>• Diğer bileşikler</a:t>
            </a:r>
          </a:p>
        </p:txBody>
      </p:sp>
    </p:spTree>
    <p:extLst>
      <p:ext uri="{BB962C8B-B14F-4D97-AF65-F5344CB8AC3E}">
        <p14:creationId xmlns:p14="http://schemas.microsoft.com/office/powerpoint/2010/main" val="59697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04ACE64-4828-F341-AC19-6047CE3EE22B}"/>
              </a:ext>
            </a:extLst>
          </p:cNvPr>
          <p:cNvSpPr>
            <a:spLocks noGrp="1"/>
          </p:cNvSpPr>
          <p:nvPr>
            <p:ph idx="1"/>
          </p:nvPr>
        </p:nvSpPr>
        <p:spPr>
          <a:xfrm>
            <a:off x="1139598" y="804333"/>
            <a:ext cx="8972021" cy="2757714"/>
          </a:xfrm>
        </p:spPr>
        <p:txBody>
          <a:bodyPr>
            <a:normAutofit/>
          </a:bodyPr>
          <a:lstStyle/>
          <a:p>
            <a:r>
              <a:rPr lang="tr-TR" dirty="0"/>
              <a:t>Zorunlu </a:t>
            </a:r>
            <a:r>
              <a:rPr lang="tr-TR" dirty="0" err="1"/>
              <a:t>ektoparazitlerdir</a:t>
            </a:r>
            <a:r>
              <a:rPr lang="tr-TR" dirty="0"/>
              <a:t>, bütün hayat döngüleri konukçu üzerinde geçer (derinin çeşitli katmanları içinde).</a:t>
            </a:r>
          </a:p>
          <a:p>
            <a:r>
              <a:rPr lang="tr-TR" dirty="0"/>
              <a:t>Genellikle konukçuya özgüdürler, bulaşma temasla olur</a:t>
            </a:r>
          </a:p>
          <a:p>
            <a:r>
              <a:rPr lang="tr-TR" dirty="0"/>
              <a:t>İnsan ve hayvanlarda uyuz hastalığının etkenleridirler</a:t>
            </a:r>
          </a:p>
          <a:p>
            <a:r>
              <a:rPr lang="tr-TR" dirty="0"/>
              <a:t>Yumurta, larva, </a:t>
            </a:r>
            <a:r>
              <a:rPr lang="tr-TR" dirty="0" err="1"/>
              <a:t>nimf</a:t>
            </a:r>
            <a:r>
              <a:rPr lang="tr-TR" dirty="0"/>
              <a:t>, ergin</a:t>
            </a:r>
          </a:p>
          <a:p>
            <a:r>
              <a:rPr lang="tr-TR" dirty="0"/>
              <a:t>Konukçunun derisi içinde açtıkları tünellerde yaşarlar</a:t>
            </a:r>
          </a:p>
        </p:txBody>
      </p:sp>
      <p:pic>
        <p:nvPicPr>
          <p:cNvPr id="6" name="Resim 6">
            <a:extLst>
              <a:ext uri="{FF2B5EF4-FFF2-40B4-BE49-F238E27FC236}">
                <a16:creationId xmlns:a16="http://schemas.microsoft.com/office/drawing/2014/main" id="{749660D5-B90F-2148-A291-CD4632B65096}"/>
              </a:ext>
            </a:extLst>
          </p:cNvPr>
          <p:cNvPicPr>
            <a:picLocks noChangeAspect="1"/>
          </p:cNvPicPr>
          <p:nvPr/>
        </p:nvPicPr>
        <p:blipFill>
          <a:blip r:embed="rId2"/>
          <a:stretch>
            <a:fillRect/>
          </a:stretch>
        </p:blipFill>
        <p:spPr>
          <a:xfrm>
            <a:off x="3986212" y="3562047"/>
            <a:ext cx="4219575" cy="316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166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434A-4D31-6B4A-983B-DE3DA74FC32D}"/>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CB41C646-D93E-5F47-B2F8-511E11948C21}"/>
              </a:ext>
            </a:extLst>
          </p:cNvPr>
          <p:cNvSpPr>
            <a:spLocks noGrp="1"/>
          </p:cNvSpPr>
          <p:nvPr>
            <p:ph idx="1"/>
          </p:nvPr>
        </p:nvSpPr>
        <p:spPr>
          <a:xfrm>
            <a:off x="1103312" y="2052918"/>
            <a:ext cx="10555288" cy="4195481"/>
          </a:xfrm>
        </p:spPr>
        <p:txBody>
          <a:bodyPr>
            <a:normAutofit lnSpcReduction="10000"/>
          </a:bodyPr>
          <a:lstStyle/>
          <a:p>
            <a:r>
              <a:rPr lang="en-US" dirty="0" err="1">
                <a:latin typeface="Arial" panose="020B0604020202020204" pitchFamily="34" charset="0"/>
                <a:cs typeface="Arial" panose="020B0604020202020204" pitchFamily="34" charset="0"/>
              </a:rPr>
              <a:t>Uyuz</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Sarcoptes</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scabiei</a:t>
            </a:r>
            <a:r>
              <a:rPr lang="en-US" i="1" dirty="0">
                <a:latin typeface="Arial" panose="020B0604020202020204" pitchFamily="34" charset="0"/>
                <a:cs typeface="Arial" panose="020B0604020202020204" pitchFamily="34" charset="0"/>
              </a:rPr>
              <a:t> var. hominis </a:t>
            </a:r>
            <a:r>
              <a:rPr lang="en-US" dirty="0" err="1">
                <a:latin typeface="Arial" panose="020B0604020202020204" pitchFamily="34" charset="0"/>
                <a:cs typeface="Arial" panose="020B0604020202020204" pitchFamily="34" charset="0"/>
              </a:rPr>
              <a:t>akarı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tarafından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oluşturulan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bütün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dünyada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görülen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bulaşıcı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hastalığıdır</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0,3-0,5 mm </a:t>
            </a:r>
            <a:r>
              <a:rPr lang="en-US" dirty="0" err="1">
                <a:latin typeface="Arial" panose="020B0604020202020204" pitchFamily="34" charset="0"/>
                <a:cs typeface="Arial" panose="020B0604020202020204" pitchFamily="34" charset="0"/>
              </a:rPr>
              <a:t>boyutundaki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ektoparazitin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dişisi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sonrası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cildin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katmanlarında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tüneller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açarak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ilerler</a:t>
            </a:r>
            <a:r>
              <a:rPr lang="en-US" dirty="0">
                <a:latin typeface="Arial" panose="020B0604020202020204" pitchFamily="34" charset="0"/>
                <a:cs typeface="Arial" panose="020B0604020202020204" pitchFamily="34" charset="0"/>
              </a:rPr>
              <a:t>. Bu </a:t>
            </a:r>
            <a:r>
              <a:rPr lang="en-US" dirty="0" err="1">
                <a:latin typeface="Arial" panose="020B0604020202020204" pitchFamily="34" charset="0"/>
                <a:cs typeface="Arial" panose="020B0604020202020204" pitchFamily="34" charset="0"/>
              </a:rPr>
              <a:t>ilerleme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sırasında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tünele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bıraktığı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dışkısının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içinde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bulunan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alerjenler</a:t>
            </a:r>
            <a:r>
              <a:rPr lang="en-US" dirty="0">
                <a:latin typeface="Arial" panose="020B0604020202020204" pitchFamily="34" charset="0"/>
                <a:cs typeface="Arial" panose="020B0604020202020204" pitchFamily="34" charset="0"/>
              </a:rPr>
              <a:t> 4 </a:t>
            </a:r>
            <a:r>
              <a:rPr lang="en-US" dirty="0" err="1">
                <a:latin typeface="Arial" panose="020B0604020202020204" pitchFamily="34" charset="0"/>
                <a:cs typeface="Arial" panose="020B0604020202020204" pitchFamily="34" charset="0"/>
              </a:rPr>
              <a:t>hafta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sonrası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alerjik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reaksiyon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oluşturur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şiddetli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kaşıntıya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olur</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Parazitin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bütün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aktif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formları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diğer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kişilere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genellikle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yakın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bulaşır</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Tüneller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sıklıkla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bilek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dirsek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ayaklarda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görülürken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alerjik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reaksiyon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bütün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vücutta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özellikle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bacaklarda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göbek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çevresinde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koltuk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altlarında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görülür</a:t>
            </a:r>
            <a:r>
              <a:rPr lang="en-US" dirty="0">
                <a:latin typeface="Arial" panose="020B0604020202020204" pitchFamily="34" charset="0"/>
                <a:cs typeface="Arial" panose="020B0604020202020204" pitchFamily="34" charset="0"/>
              </a:rPr>
              <a:t>. </a:t>
            </a:r>
          </a:p>
          <a:p>
            <a:endParaRPr lang="en-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51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027A-0100-B842-88B1-B440CFCE09B1}"/>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D31A4E1C-348D-114F-88CF-6504B55AE8FD}"/>
              </a:ext>
            </a:extLst>
          </p:cNvPr>
          <p:cNvSpPr>
            <a:spLocks noGrp="1"/>
          </p:cNvSpPr>
          <p:nvPr>
            <p:ph idx="1"/>
          </p:nvPr>
        </p:nvSpPr>
        <p:spPr>
          <a:xfrm>
            <a:off x="1103312" y="2052918"/>
            <a:ext cx="10246006" cy="4195481"/>
          </a:xfrm>
        </p:spPr>
        <p:txBody>
          <a:bodyPr>
            <a:normAutofit/>
          </a:bodyPr>
          <a:lstStyle/>
          <a:p>
            <a:r>
              <a:rPr lang="en-US" i="1" dirty="0">
                <a:latin typeface="Arial" panose="020B0604020202020204" pitchFamily="34" charset="0"/>
                <a:cs typeface="Arial" panose="020B0604020202020204" pitchFamily="34" charset="0"/>
              </a:rPr>
              <a:t>S. </a:t>
            </a:r>
            <a:r>
              <a:rPr lang="en-US" i="1" dirty="0" err="1">
                <a:latin typeface="Arial" panose="020B0604020202020204" pitchFamily="34" charset="0"/>
                <a:cs typeface="Arial" panose="020B0604020202020204" pitchFamily="34" charset="0"/>
              </a:rPr>
              <a:t>scabiei</a:t>
            </a:r>
            <a:r>
              <a:rPr lang="en-US" i="1" dirty="0">
                <a:latin typeface="Arial" panose="020B0604020202020204" pitchFamily="34" charset="0"/>
                <a:cs typeface="Arial" panose="020B0604020202020204" pitchFamily="34" charset="0"/>
              </a:rPr>
              <a:t> var. hominis </a:t>
            </a:r>
            <a:r>
              <a:rPr lang="en-US" dirty="0">
                <a:latin typeface="Arial" panose="020B0604020202020204" pitchFamily="34" charset="0"/>
                <a:cs typeface="Arial" panose="020B0604020202020204" pitchFamily="34" charset="0"/>
              </a:rPr>
              <a:t>4 </a:t>
            </a:r>
            <a:r>
              <a:rPr lang="en-US" dirty="0" err="1">
                <a:latin typeface="Arial" panose="020B0604020202020204" pitchFamily="34" charset="0"/>
                <a:cs typeface="Arial" panose="020B0604020202020204" pitchFamily="34" charset="0"/>
              </a:rPr>
              <a:t>çift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bacaklı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krem-bej</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rengi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akardır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akarlar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erkeklerden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büyüktür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yaklaşık</a:t>
            </a:r>
            <a:r>
              <a:rPr lang="en-US" dirty="0">
                <a:latin typeface="Arial" panose="020B0604020202020204" pitchFamily="34" charset="0"/>
                <a:cs typeface="Arial" panose="020B0604020202020204" pitchFamily="34" charset="0"/>
              </a:rPr>
              <a:t> 0,3-0,5 mm </a:t>
            </a:r>
            <a:r>
              <a:rPr lang="en-US" dirty="0" err="1">
                <a:latin typeface="Arial" panose="020B0604020202020204" pitchFamily="34" charset="0"/>
                <a:cs typeface="Arial" panose="020B0604020202020204" pitchFamily="34" charset="0"/>
              </a:rPr>
              <a:t>boyutlarındadır</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Çiftleştikten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akarlar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proteolitik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enzimlerinin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yardımıyla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epidermise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girerler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Açtıkları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tünellerde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ilerler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4-6 </a:t>
            </a:r>
            <a:r>
              <a:rPr lang="en-US" dirty="0" err="1">
                <a:latin typeface="Arial" panose="020B0604020202020204" pitchFamily="34" charset="0"/>
                <a:cs typeface="Arial" panose="020B0604020202020204" pitchFamily="34" charset="0"/>
              </a:rPr>
              <a:t>haftalık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ömürleri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boyunca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günde</a:t>
            </a:r>
            <a:r>
              <a:rPr lang="en-US" dirty="0">
                <a:latin typeface="Arial" panose="020B0604020202020204" pitchFamily="34" charset="0"/>
                <a:cs typeface="Arial" panose="020B0604020202020204" pitchFamily="34" charset="0"/>
              </a:rPr>
              <a:t> 3-4 </a:t>
            </a:r>
            <a:r>
              <a:rPr lang="en-US" dirty="0" err="1">
                <a:latin typeface="Arial" panose="020B0604020202020204" pitchFamily="34" charset="0"/>
                <a:cs typeface="Arial" panose="020B0604020202020204" pitchFamily="34" charset="0"/>
              </a:rPr>
              <a:t>yumurta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bırakırlar</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Larvalar</a:t>
            </a:r>
            <a:r>
              <a:rPr lang="en-US" dirty="0">
                <a:latin typeface="Arial" panose="020B0604020202020204" pitchFamily="34" charset="0"/>
                <a:cs typeface="Arial" panose="020B0604020202020204" pitchFamily="34" charset="0"/>
              </a:rPr>
              <a:t>, 3-4 </a:t>
            </a:r>
            <a:r>
              <a:rPr lang="en-US" dirty="0" err="1">
                <a:latin typeface="Arial" panose="020B0604020202020204" pitchFamily="34" charset="0"/>
                <a:cs typeface="Arial" panose="020B0604020202020204" pitchFamily="34" charset="0"/>
              </a:rPr>
              <a:t>gün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içinde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yumurtadan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çıkarlar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nimf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evresinden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ergin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çiftleşerek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döngüye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devam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ederler</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Uyuz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dünyada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yaygındır</a:t>
            </a:r>
            <a:r>
              <a:rPr lang="en-US" dirty="0">
                <a:latin typeface="Arial" panose="020B0604020202020204" pitchFamily="34" charset="0"/>
                <a:cs typeface="Arial" panose="020B0604020202020204" pitchFamily="34" charset="0"/>
              </a:rPr>
              <a:t>. Her </a:t>
            </a:r>
            <a:r>
              <a:rPr lang="en-US" dirty="0" err="1">
                <a:latin typeface="Arial" panose="020B0604020202020204" pitchFamily="34" charset="0"/>
                <a:cs typeface="Arial" panose="020B0604020202020204" pitchFamily="34" charset="0"/>
              </a:rPr>
              <a:t>yas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ekonomik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durumdaki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bireyi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etkileyebilmekteyse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sosyoekonomik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düzeyi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düşük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bölgelerde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daha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görülebilir</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Kalabalık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koşullar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uyuz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enfestasyonu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riskini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artırır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Salgınlar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genellikle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okul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uzun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süreli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bakım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tesisi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hapishane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kurumsal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ortamlarda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ortaya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çıkar</a:t>
            </a:r>
            <a:r>
              <a:rPr lang="en-US" dirty="0">
                <a:latin typeface="Arial" panose="020B0604020202020204" pitchFamily="34" charset="0"/>
                <a:cs typeface="Arial" panose="020B0604020202020204" pitchFamily="34" charset="0"/>
              </a:rPr>
              <a:t>. </a:t>
            </a:r>
          </a:p>
          <a:p>
            <a:endParaRPr lang="en-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97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4203-1FC7-8048-98E4-32BD321AF41C}"/>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76D175C6-4067-1645-A762-17B149078C47}"/>
              </a:ext>
            </a:extLst>
          </p:cNvPr>
          <p:cNvSpPr>
            <a:spLocks noGrp="1"/>
          </p:cNvSpPr>
          <p:nvPr>
            <p:ph idx="1"/>
          </p:nvPr>
        </p:nvSpPr>
        <p:spPr>
          <a:xfrm>
            <a:off x="1103312" y="2052918"/>
            <a:ext cx="10474606" cy="4195481"/>
          </a:xfrm>
        </p:spPr>
        <p:txBody>
          <a:bodyPr/>
          <a:lstStyle/>
          <a:p>
            <a:r>
              <a:rPr lang="en-US" dirty="0" err="1">
                <a:latin typeface="Arial" panose="020B0604020202020204" pitchFamily="34" charset="0"/>
                <a:cs typeface="Arial" panose="020B0604020202020204" pitchFamily="34" charset="0"/>
              </a:rPr>
              <a:t>Uyuzun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bulaşması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genellikle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partnerler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arasında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olabileceği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doğrudan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uzun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süreli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cilt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temasıyla</a:t>
            </a:r>
            <a:r>
              <a:rPr lang="en-US" dirty="0">
                <a:latin typeface="Arial" panose="020B0604020202020204" pitchFamily="34" charset="0"/>
                <a:cs typeface="Arial" panose="020B0604020202020204" pitchFamily="34" charset="0"/>
              </a:rPr>
              <a:t> da </a:t>
            </a:r>
            <a:r>
              <a:rPr lang="en-US" dirty="0" err="1">
                <a:latin typeface="Arial" panose="020B0604020202020204" pitchFamily="34" charset="0"/>
                <a:cs typeface="Arial" panose="020B0604020202020204" pitchFamily="34" charset="0"/>
              </a:rPr>
              <a:t>gerçekleşir</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Kısa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süreli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cilt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temasıyla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Örneğin</a:t>
            </a:r>
            <a:r>
              <a:rPr lang="en-US" dirty="0">
                <a:latin typeface="Arial" panose="020B0604020202020204" pitchFamily="34" charset="0"/>
                <a:cs typeface="Arial" panose="020B0604020202020204" pitchFamily="34" charset="0"/>
              </a:rPr>
              <a:t> el </a:t>
            </a:r>
            <a:r>
              <a:rPr lang="en-US" dirty="0" err="1">
                <a:latin typeface="Arial" panose="020B0604020202020204" pitchFamily="34" charset="0"/>
                <a:cs typeface="Arial" panose="020B0604020202020204" pitchFamily="34" charset="0"/>
              </a:rPr>
              <a:t>sıkmak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olmaz</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Klasik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uyuzlu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tarafından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kullanılan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giysiler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yatak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örtüleri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bulaşma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nadirdir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ancak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yüksek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parazit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yüku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durumunda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eşyalardan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konusu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olabilir</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Uyuz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hayvanlardan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insanlara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bulaşmaz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Hayvan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uyuzundan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sorumlu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akarlar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farklı</a:t>
            </a:r>
            <a:r>
              <a:rPr lang="en-US" dirty="0">
                <a:latin typeface="Arial" panose="020B0604020202020204" pitchFamily="34" charset="0"/>
                <a:cs typeface="Arial" panose="020B0604020202020204" pitchFamily="34" charset="0"/>
              </a:rPr>
              <a:t> alt </a:t>
            </a:r>
            <a:r>
              <a:rPr lang="en-US" dirty="0" err="1">
                <a:latin typeface="Arial" panose="020B0604020202020204" pitchFamily="34" charset="0"/>
                <a:cs typeface="Arial" panose="020B0604020202020204" pitchFamily="34" charset="0"/>
              </a:rPr>
              <a:t>türlere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aittir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insanlarda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çoğalamaz</a:t>
            </a:r>
            <a:r>
              <a:rPr lang="en-US" dirty="0">
                <a:latin typeface="Arial" panose="020B0604020202020204" pitchFamily="34" charset="0"/>
                <a:cs typeface="Arial" panose="020B0604020202020204" pitchFamily="34" charset="0"/>
              </a:rPr>
              <a:t>. </a:t>
            </a:r>
          </a:p>
          <a:p>
            <a:r>
              <a:rPr lang="en-US" dirty="0" err="1">
                <a:latin typeface="Arial" panose="020B0604020202020204" pitchFamily="34" charset="0"/>
                <a:cs typeface="Arial" panose="020B0604020202020204" pitchFamily="34" charset="0"/>
              </a:rPr>
              <a:t>Klasik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uyuzun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belirgin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özelliği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kaşıntıdır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Kaşıntı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akarın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kendisine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dışkılarına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karşı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gecikmis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tipte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aşırı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duyarlılık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reaksiyonundan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kaynaklanmaktadır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şiddeti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geceleri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artar</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99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29C6-63C3-4948-B6B9-F6F3C4282959}"/>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EEFEE95A-A408-374E-969A-C30DF79DF170}"/>
              </a:ext>
            </a:extLst>
          </p:cNvPr>
          <p:cNvSpPr>
            <a:spLocks noGrp="1"/>
          </p:cNvSpPr>
          <p:nvPr>
            <p:ph idx="1"/>
          </p:nvPr>
        </p:nvSpPr>
        <p:spPr/>
        <p:txBody>
          <a:bodyPr/>
          <a:lstStyle/>
          <a:p>
            <a:pPr algn="just"/>
            <a:r>
              <a:rPr lang="en-US" dirty="0" err="1">
                <a:latin typeface="Arial" panose="020B0604020202020204" pitchFamily="34" charset="0"/>
                <a:cs typeface="Arial" panose="020B0604020202020204" pitchFamily="34" charset="0"/>
              </a:rPr>
              <a:t>Epidermisteki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tüneller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özellikle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parmakların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yanları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araları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bileğin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kısmı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dirsekler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çocukların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ayak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tabanlarında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görülmekle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beraber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vücudun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herhangi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kısmında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bulunabilir</a:t>
            </a:r>
            <a:r>
              <a:rPr lang="en-US" dirty="0">
                <a:latin typeface="Arial" panose="020B0604020202020204" pitchFamily="34" charset="0"/>
                <a:cs typeface="Arial" panose="020B0604020202020204" pitchFamily="34" charset="0"/>
              </a:rPr>
              <a:t>. </a:t>
            </a:r>
          </a:p>
          <a:p>
            <a:pPr algn="just"/>
            <a:r>
              <a:rPr lang="en-US" dirty="0" err="1">
                <a:latin typeface="Arial" panose="020B0604020202020204" pitchFamily="34" charset="0"/>
                <a:cs typeface="Arial" panose="020B0604020202020204" pitchFamily="34" charset="0"/>
              </a:rPr>
              <a:t>Alerjik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reaksiyonlar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kasıklar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koltukaltı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kalça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göğüste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görülebilir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nadiren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bölgede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lokalize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kalır</a:t>
            </a:r>
            <a:r>
              <a:rPr lang="en-US" dirty="0">
                <a:latin typeface="Arial" panose="020B0604020202020204" pitchFamily="34" charset="0"/>
                <a:cs typeface="Arial" panose="020B0604020202020204" pitchFamily="34" charset="0"/>
              </a:rPr>
              <a:t>. </a:t>
            </a:r>
          </a:p>
          <a:p>
            <a:pPr algn="just"/>
            <a:endParaRPr lang="en-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70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B3AA3B-D06B-2448-82B5-92889B131D29}"/>
              </a:ext>
            </a:extLst>
          </p:cNvPr>
          <p:cNvSpPr>
            <a:spLocks noGrp="1"/>
          </p:cNvSpPr>
          <p:nvPr>
            <p:ph type="title"/>
          </p:nvPr>
        </p:nvSpPr>
        <p:spPr/>
        <p:txBody>
          <a:bodyPr/>
          <a:lstStyle/>
          <a:p>
            <a:r>
              <a:rPr lang="tr-TR" i="1"/>
              <a:t>Sarcoptes scabiei (Sarkoptik Uyuz)</a:t>
            </a:r>
          </a:p>
        </p:txBody>
      </p:sp>
      <p:sp>
        <p:nvSpPr>
          <p:cNvPr id="3" name="İçerik Yer Tutucusu 2">
            <a:extLst>
              <a:ext uri="{FF2B5EF4-FFF2-40B4-BE49-F238E27FC236}">
                <a16:creationId xmlns:a16="http://schemas.microsoft.com/office/drawing/2014/main" id="{1AEEA6C4-0872-0148-A30E-88670CB5CD13}"/>
              </a:ext>
            </a:extLst>
          </p:cNvPr>
          <p:cNvSpPr>
            <a:spLocks noGrp="1"/>
          </p:cNvSpPr>
          <p:nvPr>
            <p:ph idx="1"/>
          </p:nvPr>
        </p:nvSpPr>
        <p:spPr/>
        <p:txBody>
          <a:bodyPr>
            <a:normAutofit/>
          </a:bodyPr>
          <a:lstStyle/>
          <a:p>
            <a:r>
              <a:rPr lang="tr-TR" dirty="0"/>
              <a:t>Büyüklük: ♂ 0.33-0.6x0.25-0.4 mm;♀ 0.2-0.24x0.15-0.2 mm</a:t>
            </a:r>
          </a:p>
          <a:p>
            <a:r>
              <a:rPr lang="tr-TR" dirty="0"/>
              <a:t>Vücudun şekli: küçük, yuvarlak kaplumbağa benzeri yapıdadır, 8 kısa bacakları vardır, arka iki çift bacak </a:t>
            </a:r>
            <a:r>
              <a:rPr lang="tr-TR" dirty="0" err="1"/>
              <a:t>vücüt</a:t>
            </a:r>
            <a:r>
              <a:rPr lang="tr-TR" dirty="0"/>
              <a:t> sınırını aşmaz</a:t>
            </a:r>
          </a:p>
          <a:p>
            <a:r>
              <a:rPr lang="tr-TR" dirty="0" err="1"/>
              <a:t>Capitulumun</a:t>
            </a:r>
            <a:r>
              <a:rPr lang="tr-TR" dirty="0"/>
              <a:t> şekli: Uzunluğuna göre daha geniş, ucu yuvarlak</a:t>
            </a:r>
          </a:p>
          <a:p>
            <a:r>
              <a:rPr lang="tr-TR" dirty="0"/>
              <a:t>Vantuza sahip </a:t>
            </a:r>
            <a:r>
              <a:rPr lang="tr-TR" dirty="0" err="1"/>
              <a:t>pretarsuslar</a:t>
            </a:r>
            <a:r>
              <a:rPr lang="tr-TR" dirty="0"/>
              <a:t>: ♂ I, II, IV; ♀ I, II</a:t>
            </a:r>
          </a:p>
          <a:p>
            <a:r>
              <a:rPr lang="tr-TR" dirty="0"/>
              <a:t>Tarsusların şekli : vantuz sapları uzun ve </a:t>
            </a:r>
            <a:r>
              <a:rPr lang="tr-TR" dirty="0" err="1"/>
              <a:t>eklemsizdir</a:t>
            </a:r>
            <a:r>
              <a:rPr lang="tr-TR" dirty="0"/>
              <a:t>.</a:t>
            </a:r>
          </a:p>
          <a:p>
            <a:r>
              <a:rPr lang="tr-TR" dirty="0"/>
              <a:t>Konukçu: Evcil (koyun, keçi, sığır, domuz, </a:t>
            </a:r>
            <a:r>
              <a:rPr lang="tr-TR" dirty="0" err="1"/>
              <a:t>tektırnaklı</a:t>
            </a:r>
            <a:r>
              <a:rPr lang="tr-TR" dirty="0"/>
              <a:t>, köpek, tavşan) ve yabani hayvanlar ile insan ve diğer primatlar (kedilerde yok) </a:t>
            </a:r>
          </a:p>
          <a:p>
            <a:r>
              <a:rPr lang="tr-TR" dirty="0"/>
              <a:t>Biyolojisi: Bütün hayat evreleri deri içinde geçmektedir.</a:t>
            </a:r>
          </a:p>
        </p:txBody>
      </p:sp>
    </p:spTree>
    <p:extLst>
      <p:ext uri="{BB962C8B-B14F-4D97-AF65-F5344CB8AC3E}">
        <p14:creationId xmlns:p14="http://schemas.microsoft.com/office/powerpoint/2010/main" val="190951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F9A0DE-E0E9-944A-88BF-E9998CD13B4F}"/>
              </a:ext>
            </a:extLst>
          </p:cNvPr>
          <p:cNvSpPr>
            <a:spLocks noGrp="1"/>
          </p:cNvSpPr>
          <p:nvPr>
            <p:ph type="title"/>
          </p:nvPr>
        </p:nvSpPr>
        <p:spPr>
          <a:xfrm>
            <a:off x="525159" y="809271"/>
            <a:ext cx="9404723" cy="1400530"/>
          </a:xfrm>
        </p:spPr>
        <p:txBody>
          <a:bodyPr/>
          <a:lstStyle/>
          <a:p>
            <a:r>
              <a:rPr lang="tr-TR" b="0" i="1">
                <a:effectLst/>
                <a:latin typeface="+mn-lt"/>
              </a:rPr>
              <a:t>Sarcoptes scabiei var. hominis</a:t>
            </a:r>
            <a:endParaRPr lang="tr-TR"/>
          </a:p>
        </p:txBody>
      </p:sp>
      <p:sp>
        <p:nvSpPr>
          <p:cNvPr id="3" name="İçerik Yer Tutucusu 2">
            <a:extLst>
              <a:ext uri="{FF2B5EF4-FFF2-40B4-BE49-F238E27FC236}">
                <a16:creationId xmlns:a16="http://schemas.microsoft.com/office/drawing/2014/main" id="{87CEE35E-AEB5-C54A-B7FF-CAE5132AAD02}"/>
              </a:ext>
            </a:extLst>
          </p:cNvPr>
          <p:cNvSpPr>
            <a:spLocks noGrp="1"/>
          </p:cNvSpPr>
          <p:nvPr>
            <p:ph idx="1"/>
          </p:nvPr>
        </p:nvSpPr>
        <p:spPr>
          <a:xfrm>
            <a:off x="151616" y="2209801"/>
            <a:ext cx="8946541" cy="4195481"/>
          </a:xfrm>
        </p:spPr>
        <p:txBody>
          <a:bodyPr>
            <a:normAutofit/>
          </a:bodyPr>
          <a:lstStyle/>
          <a:p>
            <a:r>
              <a:rPr lang="tr-TR" dirty="0"/>
              <a:t>0,3-0,5 mm boyutundaki bu </a:t>
            </a:r>
            <a:r>
              <a:rPr lang="tr-TR" dirty="0" err="1"/>
              <a:t>ektoparazitin</a:t>
            </a:r>
            <a:r>
              <a:rPr lang="tr-TR" dirty="0"/>
              <a:t> dişisi, bulaşma sonrası cildin üst katmanlarında tüneller açarak ilerler. Bu ilerleme sırasında tünele bıraktığı dışkısının içinde bulunan alerjenler 4 hafta sonrası alerjik reaksiyon oluşturur ve şiddetli kaşıntıya neden olur. </a:t>
            </a:r>
          </a:p>
          <a:p>
            <a:r>
              <a:rPr lang="tr-TR" dirty="0"/>
              <a:t>Parazitin bütün aktif formları, diğer kişilere genellikle yakın temas ile bulaşır. Tüneller sıklıkla parmak araları, bilek, dirsek ve ayaklarda görülürken; alerjik reaksiyon bütün vücutta, özellikle de bacaklarda, göbek çevresinde ve koltuk altlarında görülür. </a:t>
            </a:r>
          </a:p>
          <a:p>
            <a:endParaRPr lang="tr-TR" dirty="0"/>
          </a:p>
        </p:txBody>
      </p:sp>
      <p:pic>
        <p:nvPicPr>
          <p:cNvPr id="4" name="Resim 4">
            <a:extLst>
              <a:ext uri="{FF2B5EF4-FFF2-40B4-BE49-F238E27FC236}">
                <a16:creationId xmlns:a16="http://schemas.microsoft.com/office/drawing/2014/main" id="{A22C74DE-5438-1848-B8FB-30E7E36D88DA}"/>
              </a:ext>
            </a:extLst>
          </p:cNvPr>
          <p:cNvPicPr>
            <a:picLocks noChangeAspect="1"/>
          </p:cNvPicPr>
          <p:nvPr/>
        </p:nvPicPr>
        <p:blipFill>
          <a:blip r:embed="rId2"/>
          <a:stretch>
            <a:fillRect/>
          </a:stretch>
        </p:blipFill>
        <p:spPr>
          <a:xfrm>
            <a:off x="8911998" y="2847663"/>
            <a:ext cx="3076575"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6">
            <a:extLst>
              <a:ext uri="{FF2B5EF4-FFF2-40B4-BE49-F238E27FC236}">
                <a16:creationId xmlns:a16="http://schemas.microsoft.com/office/drawing/2014/main" id="{C17F1DE6-B3EC-7643-A46A-BE4C6EED882E}"/>
              </a:ext>
            </a:extLst>
          </p:cNvPr>
          <p:cNvPicPr>
            <a:picLocks noChangeAspect="1"/>
          </p:cNvPicPr>
          <p:nvPr/>
        </p:nvPicPr>
        <p:blipFill>
          <a:blip r:embed="rId3"/>
          <a:stretch>
            <a:fillRect/>
          </a:stretch>
        </p:blipFill>
        <p:spPr>
          <a:xfrm>
            <a:off x="8603661" y="200337"/>
            <a:ext cx="3410158" cy="2466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4054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37</TotalTime>
  <Words>1756</Words>
  <Application>Microsoft Macintosh PowerPoint</Application>
  <PresentationFormat>Widescreen</PresentationFormat>
  <Paragraphs>116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İyon</vt:lpstr>
      <vt:lpstr>UYUZ AKARLARI</vt:lpstr>
      <vt:lpstr>UYUZ AKARLARI</vt:lpstr>
      <vt:lpstr>PowerPoint Presentation</vt:lpstr>
      <vt:lpstr>PowerPoint Presentation</vt:lpstr>
      <vt:lpstr>PowerPoint Presentation</vt:lpstr>
      <vt:lpstr>PowerPoint Presentation</vt:lpstr>
      <vt:lpstr>PowerPoint Presentation</vt:lpstr>
      <vt:lpstr>Sarcoptes scabiei (Sarkoptik Uyuz)</vt:lpstr>
      <vt:lpstr>Sarcoptes scabiei var. hominis</vt:lpstr>
      <vt:lpstr>PowerPoint Presentation</vt:lpstr>
      <vt:lpstr>PowerPoint Presentation</vt:lpstr>
      <vt:lpstr>YAŞAM DÖNGÜSÜ </vt:lpstr>
      <vt:lpstr>PowerPoint Presentation</vt:lpstr>
      <vt:lpstr>EPİDEMİYOLOJİ</vt:lpstr>
      <vt:lpstr>BULAŞMA YOLLARI</vt:lpstr>
      <vt:lpstr>TEDAVİ</vt:lpstr>
      <vt:lpstr>MÜCADELE VE KORUNMA YÖNTEMLERİ</vt:lpstr>
      <vt:lpstr>Notoedres cati</vt:lpstr>
      <vt:lpstr>Psoroptes spp.</vt:lpstr>
      <vt:lpstr>Chorioptes spp.</vt:lpstr>
      <vt:lpstr>Otodectes cynotis</vt:lpstr>
      <vt:lpstr>Cnemidocoptes spp.</vt:lpstr>
      <vt:lpstr>KİMYASAL MÜCADELE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Aslı Erol</dc:creator>
  <cp:lastModifiedBy>Microsoft Office User</cp:lastModifiedBy>
  <cp:revision>10</cp:revision>
  <dcterms:created xsi:type="dcterms:W3CDTF">2020-04-21T13:39:33Z</dcterms:created>
  <dcterms:modified xsi:type="dcterms:W3CDTF">2022-04-21T06:07:14Z</dcterms:modified>
</cp:coreProperties>
</file>