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2" r:id="rId4"/>
    <p:sldId id="268" r:id="rId5"/>
    <p:sldId id="277" r:id="rId6"/>
    <p:sldId id="269" r:id="rId7"/>
    <p:sldId id="270" r:id="rId8"/>
    <p:sldId id="271" r:id="rId9"/>
    <p:sldId id="272" r:id="rId10"/>
    <p:sldId id="265" r:id="rId11"/>
    <p:sldId id="273" r:id="rId12"/>
    <p:sldId id="274" r:id="rId13"/>
    <p:sldId id="275" r:id="rId14"/>
    <p:sldId id="263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71" autoAdjust="0"/>
    <p:restoredTop sz="94660"/>
  </p:normalViewPr>
  <p:slideViewPr>
    <p:cSldViewPr snapToGrid="0">
      <p:cViewPr varScale="1">
        <p:scale>
          <a:sx n="94" d="100"/>
          <a:sy n="94" d="100"/>
        </p:scale>
        <p:origin x="8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4A4C3-F265-4731-8471-81922C2B85BB}" type="datetimeFigureOut">
              <a:rPr lang="en-US" smtClean="0"/>
              <a:t>1/15/2020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05622-883D-400E-A705-80FDF9FC9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399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4A4C3-F265-4731-8471-81922C2B85BB}" type="datetimeFigureOut">
              <a:rPr lang="en-US" smtClean="0"/>
              <a:t>1/15/2020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05622-883D-400E-A705-80FDF9FC9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178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4A4C3-F265-4731-8471-81922C2B85BB}" type="datetimeFigureOut">
              <a:rPr lang="en-US" smtClean="0"/>
              <a:t>1/15/2020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05622-883D-400E-A705-80FDF9FC9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125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4A4C3-F265-4731-8471-81922C2B85BB}" type="datetimeFigureOut">
              <a:rPr lang="en-US" smtClean="0"/>
              <a:t>1/15/2020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05622-883D-400E-A705-80FDF9FC9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399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4A4C3-F265-4731-8471-81922C2B85BB}" type="datetimeFigureOut">
              <a:rPr lang="en-US" smtClean="0"/>
              <a:t>1/15/2020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05622-883D-400E-A705-80FDF9FC9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821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4A4C3-F265-4731-8471-81922C2B85BB}" type="datetimeFigureOut">
              <a:rPr lang="en-US" smtClean="0"/>
              <a:t>1/15/2020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05622-883D-400E-A705-80FDF9FC9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740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4A4C3-F265-4731-8471-81922C2B85BB}" type="datetimeFigureOut">
              <a:rPr lang="en-US" smtClean="0"/>
              <a:t>1/15/2020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05622-883D-400E-A705-80FDF9FC9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668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4A4C3-F265-4731-8471-81922C2B85BB}" type="datetimeFigureOut">
              <a:rPr lang="en-US" smtClean="0"/>
              <a:t>1/15/2020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05622-883D-400E-A705-80FDF9FC9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402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4A4C3-F265-4731-8471-81922C2B85BB}" type="datetimeFigureOut">
              <a:rPr lang="en-US" smtClean="0"/>
              <a:t>1/15/2020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05622-883D-400E-A705-80FDF9FC9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2083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4A4C3-F265-4731-8471-81922C2B85BB}" type="datetimeFigureOut">
              <a:rPr lang="en-US" smtClean="0"/>
              <a:t>1/15/2020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05622-883D-400E-A705-80FDF9FC9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168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4A4C3-F265-4731-8471-81922C2B85BB}" type="datetimeFigureOut">
              <a:rPr lang="en-US" smtClean="0"/>
              <a:t>1/15/2020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05622-883D-400E-A705-80FDF9FC9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720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34A4C3-F265-4731-8471-81922C2B85BB}" type="datetimeFigureOut">
              <a:rPr lang="en-US" smtClean="0"/>
              <a:t>1/15/2020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005622-883D-400E-A705-80FDF9FC9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017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ciencedaily.com/releases/2013/05/130522085217.htm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Information Technology in Business and Society II</a:t>
            </a:r>
            <a:endParaRPr lang="en-US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IT </a:t>
            </a:r>
            <a:r>
              <a:rPr lang="tr-TR" dirty="0" err="1" smtClean="0"/>
              <a:t>Infrastucture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98953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60400" y="132080"/>
            <a:ext cx="6664960" cy="6725920"/>
          </a:xfrm>
          <a:prstGeom prst="rect">
            <a:avLst/>
          </a:prstGeom>
        </p:spPr>
      </p:pic>
      <p:sp>
        <p:nvSpPr>
          <p:cNvPr id="5" name="Metin kutusu 4"/>
          <p:cNvSpPr txBox="1"/>
          <p:nvPr/>
        </p:nvSpPr>
        <p:spPr>
          <a:xfrm>
            <a:off x="7325360" y="5506720"/>
            <a:ext cx="47548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/>
              <a:t>Source: </a:t>
            </a:r>
            <a:r>
              <a:rPr lang="tr-TR" dirty="0" err="1" smtClean="0"/>
              <a:t>Laudon</a:t>
            </a:r>
            <a:r>
              <a:rPr lang="tr-TR" dirty="0" smtClean="0"/>
              <a:t> K. </a:t>
            </a:r>
            <a:r>
              <a:rPr lang="tr-TR" dirty="0" err="1" smtClean="0"/>
              <a:t>and</a:t>
            </a:r>
            <a:r>
              <a:rPr lang="tr-TR" dirty="0" smtClean="0"/>
              <a:t> J. </a:t>
            </a:r>
            <a:r>
              <a:rPr lang="tr-TR" dirty="0" err="1" smtClean="0"/>
              <a:t>Laudon</a:t>
            </a:r>
            <a:r>
              <a:rPr lang="tr-TR" dirty="0" smtClean="0"/>
              <a:t> (2018), </a:t>
            </a:r>
            <a:r>
              <a:rPr lang="tr-TR" dirty="0" err="1" smtClean="0"/>
              <a:t>Managing</a:t>
            </a:r>
            <a:r>
              <a:rPr lang="tr-TR" dirty="0" smtClean="0"/>
              <a:t> Information </a:t>
            </a:r>
            <a:r>
              <a:rPr lang="tr-TR" dirty="0" err="1" smtClean="0"/>
              <a:t>Systems</a:t>
            </a:r>
            <a:r>
              <a:rPr lang="tr-TR" dirty="0" smtClean="0"/>
              <a:t> </a:t>
            </a:r>
            <a:r>
              <a:rPr lang="tr-TR" dirty="0" err="1" smtClean="0"/>
              <a:t>Managing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Digital</a:t>
            </a:r>
            <a:r>
              <a:rPr lang="tr-TR" dirty="0" smtClean="0"/>
              <a:t> </a:t>
            </a:r>
            <a:r>
              <a:rPr lang="tr-TR" dirty="0" err="1" smtClean="0"/>
              <a:t>Firm</a:t>
            </a:r>
            <a:r>
              <a:rPr lang="tr-TR" dirty="0" smtClean="0"/>
              <a:t>, </a:t>
            </a:r>
            <a:r>
              <a:rPr lang="tr-TR" dirty="0" err="1" smtClean="0"/>
              <a:t>Pearson</a:t>
            </a:r>
            <a:r>
              <a:rPr lang="tr-TR" dirty="0" smtClean="0"/>
              <a:t>, 15th Ed., pp.198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52063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Technology Drivers of IT </a:t>
            </a:r>
            <a:r>
              <a:rPr lang="en-US" b="1" dirty="0" smtClean="0"/>
              <a:t>Infrastructure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b="1" dirty="0" err="1" smtClean="0"/>
              <a:t>Moore’s</a:t>
            </a:r>
            <a:r>
              <a:rPr lang="tr-TR" sz="3600" b="1" dirty="0" smtClean="0"/>
              <a:t> </a:t>
            </a:r>
            <a:r>
              <a:rPr lang="tr-TR" sz="3600" b="1" dirty="0" err="1" smtClean="0"/>
              <a:t>law</a:t>
            </a:r>
            <a:r>
              <a:rPr lang="tr-TR" sz="3600" b="1" dirty="0" smtClean="0"/>
              <a:t>:</a:t>
            </a:r>
          </a:p>
          <a:p>
            <a:pPr lvl="1"/>
            <a:r>
              <a:rPr lang="en-US" sz="3200" dirty="0"/>
              <a:t>(1) the power of microprocessors doubles every </a:t>
            </a:r>
            <a:r>
              <a:rPr lang="en-US" sz="3200" dirty="0" smtClean="0"/>
              <a:t>18</a:t>
            </a:r>
            <a:r>
              <a:rPr lang="tr-TR" sz="3200" dirty="0" smtClean="0"/>
              <a:t>/24</a:t>
            </a:r>
            <a:r>
              <a:rPr lang="en-US" sz="3200" dirty="0" smtClean="0"/>
              <a:t> </a:t>
            </a:r>
            <a:r>
              <a:rPr lang="en-US" sz="3200" dirty="0"/>
              <a:t>months, </a:t>
            </a:r>
            <a:endParaRPr lang="tr-TR" sz="3200" dirty="0" smtClean="0"/>
          </a:p>
          <a:p>
            <a:pPr lvl="1"/>
            <a:r>
              <a:rPr lang="en-US" sz="3200" dirty="0" smtClean="0"/>
              <a:t>(</a:t>
            </a:r>
            <a:r>
              <a:rPr lang="en-US" sz="3200" dirty="0"/>
              <a:t>2) computing power doubles every </a:t>
            </a:r>
            <a:r>
              <a:rPr lang="en-US" sz="3200" dirty="0" smtClean="0"/>
              <a:t>18</a:t>
            </a:r>
            <a:r>
              <a:rPr lang="tr-TR" sz="3200" dirty="0" smtClean="0"/>
              <a:t>/24</a:t>
            </a:r>
            <a:r>
              <a:rPr lang="en-US" sz="3200" dirty="0" smtClean="0"/>
              <a:t> months</a:t>
            </a:r>
            <a:endParaRPr lang="tr-TR" sz="3200" dirty="0"/>
          </a:p>
          <a:p>
            <a:pPr lvl="1"/>
            <a:r>
              <a:rPr lang="en-US" sz="3200" dirty="0" smtClean="0"/>
              <a:t>(3</a:t>
            </a:r>
            <a:r>
              <a:rPr lang="en-US" sz="3200" dirty="0"/>
              <a:t>) the price of computing falls by half every </a:t>
            </a:r>
            <a:r>
              <a:rPr lang="en-US" sz="3200" dirty="0" smtClean="0"/>
              <a:t>18</a:t>
            </a:r>
            <a:r>
              <a:rPr lang="tr-TR" sz="3200" dirty="0" smtClean="0"/>
              <a:t>/24</a:t>
            </a:r>
            <a:r>
              <a:rPr lang="en-US" sz="3200" dirty="0" smtClean="0"/>
              <a:t> </a:t>
            </a:r>
            <a:r>
              <a:rPr lang="en-US" sz="3200" dirty="0"/>
              <a:t>months</a:t>
            </a:r>
            <a:r>
              <a:rPr lang="en-US" sz="3200" dirty="0" smtClean="0"/>
              <a:t>.</a:t>
            </a:r>
            <a:endParaRPr lang="tr-TR" sz="3200" dirty="0" smtClean="0"/>
          </a:p>
          <a:p>
            <a:r>
              <a:rPr lang="tr-TR" sz="3600" dirty="0" err="1" smtClean="0"/>
              <a:t>Ex</a:t>
            </a:r>
            <a:r>
              <a:rPr lang="tr-TR" sz="3600" dirty="0" smtClean="0"/>
              <a:t>. </a:t>
            </a:r>
            <a:r>
              <a:rPr lang="tr-TR" sz="3600" dirty="0" err="1" smtClean="0"/>
              <a:t>The</a:t>
            </a:r>
            <a:r>
              <a:rPr lang="tr-TR" sz="3600" dirty="0" smtClean="0"/>
              <a:t> </a:t>
            </a:r>
            <a:r>
              <a:rPr lang="tr-TR" sz="3600" dirty="0" err="1" smtClean="0"/>
              <a:t>Raspberry</a:t>
            </a:r>
            <a:r>
              <a:rPr lang="tr-TR" sz="3600" dirty="0" smtClean="0"/>
              <a:t> Pi </a:t>
            </a:r>
            <a:r>
              <a:rPr lang="tr-TR" sz="3600" dirty="0" err="1" smtClean="0"/>
              <a:t>series</a:t>
            </a:r>
            <a:endParaRPr lang="tr-TR" sz="3600" dirty="0" smtClean="0"/>
          </a:p>
          <a:p>
            <a:r>
              <a:rPr lang="tr-TR" sz="3600" dirty="0" smtClean="0"/>
              <a:t>Is </a:t>
            </a:r>
            <a:r>
              <a:rPr lang="tr-TR" sz="3600" dirty="0" err="1" smtClean="0"/>
              <a:t>Moore’s</a:t>
            </a:r>
            <a:r>
              <a:rPr lang="tr-TR" sz="3600" dirty="0" smtClean="0"/>
              <a:t> </a:t>
            </a:r>
            <a:r>
              <a:rPr lang="tr-TR" sz="3600" dirty="0" err="1" smtClean="0"/>
              <a:t>law</a:t>
            </a:r>
            <a:r>
              <a:rPr lang="tr-TR" sz="3600" dirty="0" smtClean="0"/>
              <a:t> </a:t>
            </a:r>
            <a:r>
              <a:rPr lang="tr-TR" sz="3600" dirty="0" err="1" smtClean="0"/>
              <a:t>dead</a:t>
            </a:r>
            <a:r>
              <a:rPr lang="tr-TR" sz="3600" dirty="0" smtClean="0"/>
              <a:t>?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0597976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Technology Drivers of IT Infrastructure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Law of Mass Digital Storage</a:t>
            </a:r>
            <a:r>
              <a:rPr lang="en-US" sz="3200" b="1" dirty="0" smtClean="0"/>
              <a:t>:</a:t>
            </a:r>
            <a:endParaRPr lang="tr-TR" sz="3200" b="1" dirty="0" smtClean="0"/>
          </a:p>
          <a:p>
            <a:pPr lvl="1"/>
            <a:r>
              <a:rPr lang="tr-TR" sz="2800" b="1" dirty="0" smtClean="0"/>
              <a:t>«</a:t>
            </a:r>
            <a:r>
              <a:rPr lang="en-US" sz="2800" dirty="0"/>
              <a:t>A full 90% of all the data in the world has been generated over the last two years</a:t>
            </a:r>
            <a:r>
              <a:rPr lang="en-US" sz="2800" dirty="0" smtClean="0"/>
              <a:t>.</a:t>
            </a:r>
            <a:r>
              <a:rPr lang="tr-TR" sz="2800" dirty="0" smtClean="0"/>
              <a:t>» (2003)</a:t>
            </a:r>
          </a:p>
          <a:p>
            <a:pPr lvl="1"/>
            <a:r>
              <a:rPr lang="tr-TR" sz="2800" dirty="0" smtClean="0"/>
              <a:t>Source: </a:t>
            </a:r>
            <a:r>
              <a:rPr lang="tr-TR" sz="2800" dirty="0" smtClean="0">
                <a:hlinkClick r:id="rId2"/>
              </a:rPr>
              <a:t>https://www.sciencedaily.com/releases/2013/05/130522085217.htm</a:t>
            </a:r>
            <a:endParaRPr lang="tr-TR" sz="2800" dirty="0" smtClean="0"/>
          </a:p>
          <a:p>
            <a:r>
              <a:rPr lang="tr-TR" sz="3200" dirty="0" err="1" smtClean="0"/>
              <a:t>The</a:t>
            </a:r>
            <a:r>
              <a:rPr lang="tr-TR" sz="3200" dirty="0" smtClean="0"/>
              <a:t> </a:t>
            </a:r>
            <a:r>
              <a:rPr lang="tr-TR" sz="3200" dirty="0" err="1" smtClean="0"/>
              <a:t>amount</a:t>
            </a:r>
            <a:r>
              <a:rPr lang="tr-TR" sz="3200" dirty="0" smtClean="0"/>
              <a:t> of </a:t>
            </a:r>
            <a:r>
              <a:rPr lang="tr-TR" sz="3200" dirty="0" err="1" smtClean="0"/>
              <a:t>digital</a:t>
            </a:r>
            <a:r>
              <a:rPr lang="tr-TR" sz="3200" dirty="0" smtClean="0"/>
              <a:t> data is </a:t>
            </a:r>
            <a:r>
              <a:rPr lang="tr-TR" sz="3200" dirty="0" err="1" smtClean="0"/>
              <a:t>doubling</a:t>
            </a:r>
            <a:r>
              <a:rPr lang="tr-TR" sz="3200" dirty="0" smtClean="0"/>
              <a:t> </a:t>
            </a:r>
            <a:r>
              <a:rPr lang="tr-TR" sz="3200" dirty="0" err="1" smtClean="0"/>
              <a:t>every</a:t>
            </a:r>
            <a:r>
              <a:rPr lang="tr-TR" sz="3200" dirty="0" smtClean="0"/>
              <a:t> </a:t>
            </a:r>
            <a:r>
              <a:rPr lang="tr-TR" sz="3200" dirty="0" err="1" smtClean="0"/>
              <a:t>year</a:t>
            </a:r>
            <a:r>
              <a:rPr lang="tr-TR" sz="3200" dirty="0" smtClean="0"/>
              <a:t>.</a:t>
            </a:r>
          </a:p>
          <a:p>
            <a:r>
              <a:rPr lang="en-US" sz="3200" dirty="0"/>
              <a:t>The cost of storing digital information is falling at an exponential </a:t>
            </a:r>
            <a:r>
              <a:rPr lang="en-US" sz="3200" dirty="0" smtClean="0"/>
              <a:t>rate</a:t>
            </a:r>
            <a:r>
              <a:rPr lang="tr-TR" sz="3200" dirty="0" smtClean="0"/>
              <a:t>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7342511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Technology Drivers of IT Infrastructure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b="1" dirty="0" err="1" smtClean="0"/>
              <a:t>Metcalfe’s</a:t>
            </a:r>
            <a:r>
              <a:rPr lang="tr-TR" sz="3200" b="1" dirty="0" smtClean="0"/>
              <a:t> </a:t>
            </a:r>
            <a:r>
              <a:rPr lang="tr-TR" sz="3200" b="1" dirty="0" err="1" smtClean="0"/>
              <a:t>Law</a:t>
            </a:r>
            <a:r>
              <a:rPr lang="tr-TR" sz="3200" b="1" dirty="0" smtClean="0"/>
              <a:t>:</a:t>
            </a:r>
          </a:p>
          <a:p>
            <a:pPr lvl="1"/>
            <a:r>
              <a:rPr lang="en-US" sz="2800" dirty="0"/>
              <a:t>the value or power of a network grows exponentially as a function of the number of network members</a:t>
            </a:r>
            <a:r>
              <a:rPr lang="en-US" sz="2800" dirty="0" smtClean="0"/>
              <a:t>.</a:t>
            </a:r>
            <a:endParaRPr lang="tr-TR" sz="2800" dirty="0" smtClean="0"/>
          </a:p>
          <a:p>
            <a:r>
              <a:rPr lang="en-US" sz="3200" b="1" dirty="0"/>
              <a:t>Declining Communications Costs and the </a:t>
            </a:r>
            <a:r>
              <a:rPr lang="en-US" sz="3200" b="1" dirty="0" smtClean="0"/>
              <a:t>Internet</a:t>
            </a:r>
            <a:endParaRPr lang="tr-TR" sz="3200" b="1" dirty="0" smtClean="0"/>
          </a:p>
          <a:p>
            <a:pPr lvl="1"/>
            <a:r>
              <a:rPr lang="en-US" sz="2800" dirty="0"/>
              <a:t>the rapid decline in the costs of communication and the exponential growth in the size of the Internet. </a:t>
            </a:r>
            <a:endParaRPr lang="tr-TR" sz="2800" b="1" dirty="0" smtClean="0"/>
          </a:p>
          <a:p>
            <a:r>
              <a:rPr lang="en-US" sz="3200" b="1" dirty="0"/>
              <a:t>Standards and Network Effects</a:t>
            </a:r>
            <a:endParaRPr lang="en-US" sz="3200" dirty="0"/>
          </a:p>
          <a:p>
            <a:pPr lvl="1"/>
            <a:r>
              <a:rPr lang="tr-TR" sz="2800" dirty="0" err="1" smtClean="0"/>
              <a:t>Ex</a:t>
            </a:r>
            <a:r>
              <a:rPr lang="tr-TR" sz="2800" dirty="0" smtClean="0"/>
              <a:t>: TCP/IP, WWW.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2475099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References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3200" dirty="0" err="1"/>
              <a:t>Laudon</a:t>
            </a:r>
            <a:r>
              <a:rPr lang="tr-TR" sz="3200" dirty="0"/>
              <a:t> K. </a:t>
            </a:r>
            <a:r>
              <a:rPr lang="tr-TR" sz="3200" dirty="0" err="1"/>
              <a:t>and</a:t>
            </a:r>
            <a:r>
              <a:rPr lang="tr-TR" sz="3200" dirty="0"/>
              <a:t> J. </a:t>
            </a:r>
            <a:r>
              <a:rPr lang="tr-TR" sz="3200" dirty="0" err="1"/>
              <a:t>Laudon</a:t>
            </a:r>
            <a:r>
              <a:rPr lang="tr-TR" sz="3200" dirty="0"/>
              <a:t> (2018), </a:t>
            </a:r>
            <a:r>
              <a:rPr lang="tr-TR" sz="3200" dirty="0" err="1"/>
              <a:t>Managing</a:t>
            </a:r>
            <a:r>
              <a:rPr lang="tr-TR" sz="3200" dirty="0"/>
              <a:t> Information </a:t>
            </a:r>
            <a:r>
              <a:rPr lang="tr-TR" sz="3200" dirty="0" err="1"/>
              <a:t>Systems</a:t>
            </a:r>
            <a:r>
              <a:rPr lang="tr-TR" sz="3200" dirty="0"/>
              <a:t> </a:t>
            </a:r>
            <a:r>
              <a:rPr lang="tr-TR" sz="3200" dirty="0" err="1"/>
              <a:t>Managing</a:t>
            </a:r>
            <a:r>
              <a:rPr lang="tr-TR" sz="3200" dirty="0"/>
              <a:t> </a:t>
            </a:r>
            <a:r>
              <a:rPr lang="tr-TR" sz="3200" dirty="0" err="1"/>
              <a:t>the</a:t>
            </a:r>
            <a:r>
              <a:rPr lang="tr-TR" sz="3200" dirty="0"/>
              <a:t> </a:t>
            </a:r>
            <a:r>
              <a:rPr lang="tr-TR" sz="3200" dirty="0" err="1"/>
              <a:t>Digital</a:t>
            </a:r>
            <a:r>
              <a:rPr lang="tr-TR" sz="3200" dirty="0"/>
              <a:t> </a:t>
            </a:r>
            <a:r>
              <a:rPr lang="tr-TR" sz="3200" dirty="0" err="1"/>
              <a:t>Firm</a:t>
            </a:r>
            <a:r>
              <a:rPr lang="tr-TR" sz="3200" dirty="0"/>
              <a:t>, </a:t>
            </a:r>
            <a:r>
              <a:rPr lang="tr-TR" sz="3200" dirty="0" err="1"/>
              <a:t>Pearson</a:t>
            </a:r>
            <a:r>
              <a:rPr lang="tr-TR" sz="3200" dirty="0"/>
              <a:t>, 15th Ed.</a:t>
            </a:r>
          </a:p>
          <a:p>
            <a:r>
              <a:rPr lang="tr-TR" altLang="en-US" sz="3200" dirty="0" err="1"/>
              <a:t>Laudon</a:t>
            </a:r>
            <a:r>
              <a:rPr lang="tr-TR" altLang="en-US" sz="3200" dirty="0"/>
              <a:t> K. </a:t>
            </a:r>
            <a:r>
              <a:rPr lang="tr-TR" altLang="en-US" sz="3200" dirty="0" err="1"/>
              <a:t>and</a:t>
            </a:r>
            <a:r>
              <a:rPr lang="tr-TR" altLang="en-US" sz="3200" dirty="0"/>
              <a:t> J. </a:t>
            </a:r>
            <a:r>
              <a:rPr lang="tr-TR" altLang="en-US" sz="3200" dirty="0" err="1"/>
              <a:t>Laudon</a:t>
            </a:r>
            <a:r>
              <a:rPr lang="tr-TR" altLang="en-US" sz="3200" dirty="0"/>
              <a:t> (2005), Essentials of Management Information </a:t>
            </a:r>
            <a:r>
              <a:rPr lang="tr-TR" altLang="en-US" sz="3200" dirty="0" err="1"/>
              <a:t>Systems</a:t>
            </a:r>
            <a:r>
              <a:rPr lang="tr-TR" altLang="en-US" sz="3200" dirty="0"/>
              <a:t>, </a:t>
            </a:r>
            <a:r>
              <a:rPr lang="tr-TR" altLang="en-US" sz="3200" dirty="0" err="1"/>
              <a:t>Pearson</a:t>
            </a:r>
            <a:r>
              <a:rPr lang="tr-TR" altLang="en-US" sz="3200" dirty="0"/>
              <a:t>, 6ed.</a:t>
            </a:r>
          </a:p>
          <a:p>
            <a:r>
              <a:rPr lang="en-US" sz="3200" dirty="0"/>
              <a:t>Plant </a:t>
            </a:r>
            <a:r>
              <a:rPr lang="tr-TR" sz="3200" dirty="0" smtClean="0"/>
              <a:t>R. </a:t>
            </a:r>
            <a:r>
              <a:rPr lang="en-US" sz="3200" dirty="0" smtClean="0"/>
              <a:t>and </a:t>
            </a:r>
            <a:r>
              <a:rPr lang="tr-TR" sz="3200" dirty="0" smtClean="0"/>
              <a:t>S. </a:t>
            </a:r>
            <a:r>
              <a:rPr lang="en-US" sz="3200" dirty="0" smtClean="0"/>
              <a:t>Murrell </a:t>
            </a:r>
            <a:r>
              <a:rPr lang="en-US" sz="3200" dirty="0"/>
              <a:t>(2007), An Executive’s Guide to Information </a:t>
            </a:r>
            <a:r>
              <a:rPr lang="en-US" sz="3200" dirty="0" smtClean="0"/>
              <a:t>Technology</a:t>
            </a:r>
            <a:r>
              <a:rPr lang="tr-TR" sz="3200" dirty="0" smtClean="0"/>
              <a:t>, Cambridge </a:t>
            </a:r>
            <a:r>
              <a:rPr lang="tr-TR" sz="3200" dirty="0" err="1" smtClean="0"/>
              <a:t>University</a:t>
            </a:r>
            <a:r>
              <a:rPr lang="tr-TR" sz="3200" dirty="0" smtClean="0"/>
              <a:t> </a:t>
            </a:r>
            <a:r>
              <a:rPr lang="tr-TR" sz="3200" dirty="0" err="1" smtClean="0"/>
              <a:t>Press</a:t>
            </a:r>
            <a:r>
              <a:rPr lang="tr-TR" sz="3200" dirty="0" smtClean="0"/>
              <a:t>.</a:t>
            </a:r>
          </a:p>
          <a:p>
            <a:r>
              <a:rPr lang="tr-TR" sz="3200" dirty="0" err="1" smtClean="0"/>
              <a:t>Baltzan</a:t>
            </a:r>
            <a:r>
              <a:rPr lang="tr-TR" sz="3200" dirty="0" smtClean="0"/>
              <a:t> P. (2018), </a:t>
            </a:r>
            <a:r>
              <a:rPr lang="tr-TR" sz="3200" i="1" dirty="0" smtClean="0"/>
              <a:t>Business </a:t>
            </a:r>
            <a:r>
              <a:rPr lang="tr-TR" sz="3200" i="1" dirty="0" err="1" smtClean="0"/>
              <a:t>Driven</a:t>
            </a:r>
            <a:r>
              <a:rPr lang="tr-TR" sz="3200" i="1" dirty="0" smtClean="0"/>
              <a:t> Information </a:t>
            </a:r>
            <a:r>
              <a:rPr lang="tr-TR" sz="3200" i="1" dirty="0" err="1" smtClean="0"/>
              <a:t>Systems</a:t>
            </a:r>
            <a:r>
              <a:rPr lang="tr-TR" sz="3200" dirty="0" smtClean="0"/>
              <a:t>, </a:t>
            </a:r>
            <a:r>
              <a:rPr lang="tr-TR" sz="3200" dirty="0" err="1" smtClean="0"/>
              <a:t>McGraw</a:t>
            </a:r>
            <a:r>
              <a:rPr lang="tr-TR" sz="3200" dirty="0" smtClean="0"/>
              <a:t> </a:t>
            </a:r>
            <a:r>
              <a:rPr lang="tr-TR" sz="3200" dirty="0" err="1" smtClean="0"/>
              <a:t>Hill</a:t>
            </a:r>
            <a:r>
              <a:rPr lang="tr-TR" sz="3200" dirty="0" smtClean="0"/>
              <a:t> </a:t>
            </a:r>
            <a:r>
              <a:rPr lang="tr-TR" sz="3200" dirty="0" err="1" smtClean="0"/>
              <a:t>Education</a:t>
            </a:r>
            <a:r>
              <a:rPr lang="tr-TR" sz="3200" smtClean="0"/>
              <a:t>, 6th Ed.</a:t>
            </a:r>
          </a:p>
          <a:p>
            <a:pPr marL="0" indent="0">
              <a:buNone/>
            </a:pPr>
            <a:endParaRPr lang="en-US" sz="3200" dirty="0"/>
          </a:p>
          <a:p>
            <a:endParaRPr lang="en-US" altLang="en-US" sz="3200" dirty="0" smtClean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584908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IT Infrastructure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</a:t>
            </a:r>
            <a:r>
              <a:rPr lang="en-US" dirty="0" smtClean="0"/>
              <a:t>he </a:t>
            </a:r>
            <a:r>
              <a:rPr lang="en-US" dirty="0"/>
              <a:t>shared technology resources that provide the platform for the firm’s specific information system applications</a:t>
            </a:r>
            <a:r>
              <a:rPr lang="en-US" dirty="0" smtClean="0"/>
              <a:t>.</a:t>
            </a:r>
            <a:endParaRPr lang="tr-TR" dirty="0" smtClean="0"/>
          </a:p>
          <a:p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r>
              <a:rPr lang="en-US" dirty="0"/>
              <a:t>IT infrastructure includes investment in </a:t>
            </a:r>
            <a:endParaRPr lang="tr-TR" dirty="0" smtClean="0"/>
          </a:p>
          <a:p>
            <a:pPr lvl="1"/>
            <a:r>
              <a:rPr lang="tr-TR" dirty="0" smtClean="0"/>
              <a:t>H</a:t>
            </a:r>
            <a:r>
              <a:rPr lang="en-US" dirty="0" err="1" smtClean="0"/>
              <a:t>ardware</a:t>
            </a:r>
            <a:r>
              <a:rPr lang="en-US" dirty="0"/>
              <a:t>, software, and </a:t>
            </a:r>
            <a:r>
              <a:rPr lang="en-US" dirty="0" smtClean="0"/>
              <a:t>services</a:t>
            </a:r>
            <a:r>
              <a:rPr lang="tr-TR" dirty="0" smtClean="0"/>
              <a:t> t</a:t>
            </a:r>
            <a:r>
              <a:rPr lang="en-US" dirty="0" smtClean="0"/>
              <a:t>hat </a:t>
            </a:r>
            <a:r>
              <a:rPr lang="en-US" dirty="0"/>
              <a:t>are shared across the entire firm or across entire business units in the firm.</a:t>
            </a:r>
          </a:p>
        </p:txBody>
      </p:sp>
    </p:spTree>
    <p:extLst>
      <p:ext uri="{BB962C8B-B14F-4D97-AF65-F5344CB8AC3E}">
        <p14:creationId xmlns:p14="http://schemas.microsoft.com/office/powerpoint/2010/main" val="1741172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Evolution of IT </a:t>
            </a:r>
            <a:r>
              <a:rPr lang="en-US" b="1" dirty="0" smtClean="0"/>
              <a:t>Infrastructure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/>
              <a:t>General Purpose Mainframe and Minicomputer Era (1959 to present</a:t>
            </a:r>
            <a:r>
              <a:rPr lang="en-US" sz="3200" dirty="0" smtClean="0"/>
              <a:t>)</a:t>
            </a:r>
            <a:endParaRPr lang="tr-TR" sz="32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Personal Computer Era (1981 to </a:t>
            </a:r>
            <a:r>
              <a:rPr lang="en-US" sz="3200" dirty="0" smtClean="0"/>
              <a:t>present</a:t>
            </a:r>
            <a:r>
              <a:rPr lang="tr-TR" sz="3200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Client /Server Era (1983 to present</a:t>
            </a:r>
            <a:r>
              <a:rPr lang="en-US" sz="3200" dirty="0" smtClean="0"/>
              <a:t>)</a:t>
            </a:r>
            <a:endParaRPr lang="tr-TR" sz="32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Enterprise Computing Era (1992 to Present</a:t>
            </a:r>
            <a:r>
              <a:rPr lang="en-US" sz="3200" dirty="0" smtClean="0"/>
              <a:t>)</a:t>
            </a:r>
            <a:endParaRPr lang="en-US" sz="3200" dirty="0"/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Cloud and Mobile Computing Era (2000 to Present</a:t>
            </a:r>
            <a:r>
              <a:rPr lang="en-US" sz="3200" dirty="0" smtClean="0"/>
              <a:t>):</a:t>
            </a:r>
            <a:endParaRPr lang="tr-TR" sz="3200" dirty="0" smtClean="0"/>
          </a:p>
        </p:txBody>
      </p:sp>
    </p:spTree>
    <p:extLst>
      <p:ext uri="{BB962C8B-B14F-4D97-AF65-F5344CB8AC3E}">
        <p14:creationId xmlns:p14="http://schemas.microsoft.com/office/powerpoint/2010/main" val="30387654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3. Client/ Server </a:t>
            </a:r>
            <a:r>
              <a:rPr lang="tr-TR" b="1" dirty="0" err="1" smtClean="0"/>
              <a:t>Era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 err="1" smtClean="0"/>
              <a:t>Localizing</a:t>
            </a:r>
            <a:r>
              <a:rPr lang="tr-TR" sz="3200" dirty="0" smtClean="0"/>
              <a:t> </a:t>
            </a:r>
            <a:r>
              <a:rPr lang="tr-TR" sz="3200" dirty="0" err="1" smtClean="0"/>
              <a:t>certain</a:t>
            </a:r>
            <a:r>
              <a:rPr lang="tr-TR" sz="3200" dirty="0" smtClean="0"/>
              <a:t> </a:t>
            </a:r>
            <a:r>
              <a:rPr lang="tr-TR" sz="3200" dirty="0" err="1" smtClean="0"/>
              <a:t>computing</a:t>
            </a:r>
            <a:r>
              <a:rPr lang="tr-TR" sz="3200" dirty="0" smtClean="0"/>
              <a:t> </a:t>
            </a:r>
            <a:r>
              <a:rPr lang="tr-TR" sz="3200" dirty="0" err="1" smtClean="0"/>
              <a:t>functions</a:t>
            </a:r>
            <a:r>
              <a:rPr lang="tr-TR" sz="3200" dirty="0" smtClean="0"/>
              <a:t> </a:t>
            </a:r>
            <a:r>
              <a:rPr lang="tr-TR" sz="3200" dirty="0" err="1" smtClean="0"/>
              <a:t>over</a:t>
            </a:r>
            <a:r>
              <a:rPr lang="tr-TR" sz="3200" dirty="0" smtClean="0"/>
              <a:t> a network.</a:t>
            </a:r>
          </a:p>
          <a:p>
            <a:r>
              <a:rPr lang="tr-TR" sz="3200" dirty="0" err="1" smtClean="0"/>
              <a:t>Desktops</a:t>
            </a:r>
            <a:r>
              <a:rPr lang="tr-TR" sz="3200" dirty="0" smtClean="0"/>
              <a:t>/</a:t>
            </a:r>
            <a:r>
              <a:rPr lang="tr-TR" sz="3200" dirty="0" err="1" smtClean="0"/>
              <a:t>laptops</a:t>
            </a:r>
            <a:r>
              <a:rPr lang="tr-TR" sz="3200" dirty="0" smtClean="0"/>
              <a:t> </a:t>
            </a:r>
            <a:r>
              <a:rPr lang="tr-TR" sz="3200" dirty="0" err="1" smtClean="0"/>
              <a:t>are</a:t>
            </a:r>
            <a:r>
              <a:rPr lang="tr-TR" sz="3200" dirty="0" smtClean="0"/>
              <a:t> </a:t>
            </a:r>
            <a:r>
              <a:rPr lang="tr-TR" sz="3200" dirty="0" err="1" smtClean="0"/>
              <a:t>the</a:t>
            </a:r>
            <a:r>
              <a:rPr lang="tr-TR" sz="3200" dirty="0" smtClean="0"/>
              <a:t> </a:t>
            </a:r>
            <a:r>
              <a:rPr lang="tr-TR" sz="3200" b="1" dirty="0" err="1" smtClean="0"/>
              <a:t>clients</a:t>
            </a:r>
            <a:r>
              <a:rPr lang="tr-TR" sz="3200" dirty="0" smtClean="0"/>
              <a:t>.</a:t>
            </a:r>
          </a:p>
          <a:p>
            <a:pPr lvl="1"/>
            <a:r>
              <a:rPr lang="tr-TR" dirty="0" smtClean="0"/>
              <a:t>Point of </a:t>
            </a:r>
            <a:r>
              <a:rPr lang="tr-TR" dirty="0" err="1" smtClean="0"/>
              <a:t>entry</a:t>
            </a:r>
            <a:endParaRPr lang="tr-TR" dirty="0" smtClean="0"/>
          </a:p>
          <a:p>
            <a:r>
              <a:rPr lang="tr-TR" sz="3200" dirty="0" err="1" smtClean="0"/>
              <a:t>Powerful</a:t>
            </a:r>
            <a:r>
              <a:rPr lang="tr-TR" sz="3200" dirty="0" smtClean="0"/>
              <a:t> </a:t>
            </a:r>
            <a:r>
              <a:rPr lang="tr-TR" sz="3200" dirty="0" err="1" smtClean="0"/>
              <a:t>machines</a:t>
            </a:r>
            <a:r>
              <a:rPr lang="tr-TR" sz="3200" dirty="0" smtClean="0"/>
              <a:t>, </a:t>
            </a:r>
            <a:r>
              <a:rPr lang="tr-TR" sz="3200" dirty="0" err="1" smtClean="0"/>
              <a:t>sometimes</a:t>
            </a:r>
            <a:r>
              <a:rPr lang="tr-TR" sz="3200" dirty="0" smtClean="0"/>
              <a:t> </a:t>
            </a:r>
            <a:r>
              <a:rPr lang="tr-TR" sz="3200" dirty="0" err="1" smtClean="0"/>
              <a:t>mainframes</a:t>
            </a:r>
            <a:r>
              <a:rPr lang="tr-TR" sz="3200" dirty="0" smtClean="0"/>
              <a:t> </a:t>
            </a:r>
            <a:r>
              <a:rPr lang="tr-TR" sz="3200" dirty="0" err="1" smtClean="0"/>
              <a:t>are</a:t>
            </a:r>
            <a:r>
              <a:rPr lang="tr-TR" sz="3200" dirty="0" smtClean="0"/>
              <a:t> </a:t>
            </a:r>
            <a:r>
              <a:rPr lang="tr-TR" sz="3200" dirty="0" err="1" smtClean="0"/>
              <a:t>used</a:t>
            </a:r>
            <a:r>
              <a:rPr lang="tr-TR" sz="3200" dirty="0" smtClean="0"/>
              <a:t> as </a:t>
            </a:r>
            <a:r>
              <a:rPr lang="tr-TR" sz="3200" b="1" dirty="0" err="1" smtClean="0"/>
              <a:t>servers</a:t>
            </a:r>
            <a:r>
              <a:rPr lang="tr-TR" sz="3200" dirty="0" smtClean="0"/>
              <a:t>.</a:t>
            </a:r>
          </a:p>
          <a:p>
            <a:pPr lvl="1"/>
            <a:r>
              <a:rPr lang="tr-TR" dirty="0" err="1" smtClean="0"/>
              <a:t>Storing</a:t>
            </a:r>
            <a:r>
              <a:rPr lang="tr-TR" dirty="0" smtClean="0"/>
              <a:t> </a:t>
            </a:r>
            <a:r>
              <a:rPr lang="tr-TR" dirty="0" err="1" smtClean="0"/>
              <a:t>shared</a:t>
            </a:r>
            <a:r>
              <a:rPr lang="tr-TR" dirty="0" smtClean="0"/>
              <a:t> data, </a:t>
            </a:r>
            <a:r>
              <a:rPr lang="tr-TR" dirty="0" err="1" smtClean="0"/>
              <a:t>serving</a:t>
            </a:r>
            <a:r>
              <a:rPr lang="tr-TR" dirty="0" smtClean="0"/>
              <a:t> web </a:t>
            </a:r>
            <a:r>
              <a:rPr lang="tr-TR" dirty="0" err="1" smtClean="0"/>
              <a:t>pages</a:t>
            </a:r>
            <a:r>
              <a:rPr lang="tr-TR" dirty="0" smtClean="0"/>
              <a:t>, </a:t>
            </a:r>
            <a:r>
              <a:rPr lang="tr-TR" dirty="0" err="1" smtClean="0"/>
              <a:t>managing</a:t>
            </a:r>
            <a:r>
              <a:rPr lang="tr-TR" dirty="0" smtClean="0"/>
              <a:t> network </a:t>
            </a:r>
            <a:r>
              <a:rPr lang="tr-TR" dirty="0" err="1" smtClean="0"/>
              <a:t>activities</a:t>
            </a:r>
            <a:r>
              <a:rPr lang="tr-TR" dirty="0" smtClean="0"/>
              <a:t>.</a:t>
            </a:r>
          </a:p>
          <a:p>
            <a:r>
              <a:rPr lang="en-US" sz="3200" dirty="0"/>
              <a:t>Computer processing work is split between these two types of machines. </a:t>
            </a:r>
            <a:endParaRPr lang="tr-TR" sz="3200" dirty="0" smtClean="0"/>
          </a:p>
        </p:txBody>
      </p:sp>
    </p:spTree>
    <p:extLst>
      <p:ext uri="{BB962C8B-B14F-4D97-AF65-F5344CB8AC3E}">
        <p14:creationId xmlns:p14="http://schemas.microsoft.com/office/powerpoint/2010/main" val="8638428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 bwMode="auto"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r>
              <a:rPr lang="en-US" altLang="en-US" sz="2000">
                <a:solidFill>
                  <a:schemeClr val="bg1"/>
                </a:solidFill>
                <a:latin typeface="Arial" panose="020B0604020202020204" pitchFamily="34" charset="0"/>
              </a:rPr>
              <a:t>Types of Software</a:t>
            </a:r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604520" y="548798"/>
            <a:ext cx="10515600" cy="958215"/>
          </a:xfrm>
        </p:spPr>
        <p:txBody>
          <a:bodyPr/>
          <a:lstStyle/>
          <a:p>
            <a:pPr marL="0" indent="0">
              <a:buNone/>
            </a:pPr>
            <a:r>
              <a:rPr lang="tr-TR" b="1" dirty="0" smtClean="0"/>
              <a:t>Client/ Server Computing</a:t>
            </a:r>
            <a:endParaRPr lang="en-US" b="1" dirty="0"/>
          </a:p>
        </p:txBody>
      </p:sp>
      <p:sp>
        <p:nvSpPr>
          <p:cNvPr id="90116" name="Text Box 4"/>
          <p:cNvSpPr txBox="1">
            <a:spLocks noChangeArrowheads="1"/>
          </p:cNvSpPr>
          <p:nvPr/>
        </p:nvSpPr>
        <p:spPr bwMode="auto">
          <a:xfrm>
            <a:off x="1524000" y="6003926"/>
            <a:ext cx="91440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tr-TR" altLang="en-US" b="1" dirty="0" smtClean="0"/>
              <a:t>Source</a:t>
            </a:r>
            <a:r>
              <a:rPr lang="tr-TR" altLang="en-US" dirty="0" smtClean="0"/>
              <a:t>: </a:t>
            </a:r>
            <a:r>
              <a:rPr lang="tr-TR" altLang="en-US" dirty="0" err="1" smtClean="0"/>
              <a:t>Laudon</a:t>
            </a:r>
            <a:r>
              <a:rPr lang="tr-TR" altLang="en-US" dirty="0" smtClean="0"/>
              <a:t> K. </a:t>
            </a:r>
            <a:r>
              <a:rPr lang="tr-TR" altLang="en-US" dirty="0" err="1" smtClean="0"/>
              <a:t>and</a:t>
            </a:r>
            <a:r>
              <a:rPr lang="tr-TR" altLang="en-US" dirty="0" smtClean="0"/>
              <a:t> J. </a:t>
            </a:r>
            <a:r>
              <a:rPr lang="tr-TR" altLang="en-US" dirty="0" err="1" smtClean="0"/>
              <a:t>Laudon</a:t>
            </a:r>
            <a:r>
              <a:rPr lang="tr-TR" altLang="en-US" dirty="0" smtClean="0"/>
              <a:t> (2005), Essentials of Management Information </a:t>
            </a:r>
            <a:r>
              <a:rPr lang="tr-TR" altLang="en-US" dirty="0" err="1" smtClean="0"/>
              <a:t>Systems</a:t>
            </a:r>
            <a:r>
              <a:rPr lang="tr-TR" altLang="en-US" dirty="0" smtClean="0"/>
              <a:t>, </a:t>
            </a:r>
            <a:r>
              <a:rPr lang="tr-TR" altLang="en-US" dirty="0" err="1" smtClean="0"/>
              <a:t>Pearson</a:t>
            </a:r>
            <a:r>
              <a:rPr lang="tr-TR" altLang="en-US" dirty="0" smtClean="0"/>
              <a:t>, 6ed.</a:t>
            </a:r>
            <a:endParaRPr lang="en-US" altLang="en-US" sz="2000" dirty="0"/>
          </a:p>
        </p:txBody>
      </p:sp>
      <p:pic>
        <p:nvPicPr>
          <p:cNvPr id="6" name="Picture 6" descr="C:\MyData\Texts\Laudon Ess 6e\Image Library\Chapter 06\FIG06_06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372"/>
          <a:stretch>
            <a:fillRect/>
          </a:stretch>
        </p:blipFill>
        <p:spPr bwMode="auto">
          <a:xfrm>
            <a:off x="2362200" y="1874203"/>
            <a:ext cx="7467600" cy="394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0666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3. Client/ Server </a:t>
            </a:r>
            <a:r>
              <a:rPr lang="tr-TR" b="1" dirty="0" err="1" smtClean="0"/>
              <a:t>Era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Direct </a:t>
            </a:r>
            <a:r>
              <a:rPr lang="tr-TR" sz="3600" dirty="0" err="1" smtClean="0"/>
              <a:t>communications</a:t>
            </a:r>
            <a:r>
              <a:rPr lang="tr-TR" sz="3600" dirty="0" smtClean="0"/>
              <a:t> </a:t>
            </a:r>
            <a:r>
              <a:rPr lang="tr-TR" sz="3600" dirty="0" err="1" smtClean="0"/>
              <a:t>between</a:t>
            </a:r>
            <a:r>
              <a:rPr lang="tr-TR" sz="3600" dirty="0" smtClean="0"/>
              <a:t> </a:t>
            </a:r>
            <a:r>
              <a:rPr lang="tr-TR" sz="3600" dirty="0" err="1" smtClean="0"/>
              <a:t>two</a:t>
            </a:r>
            <a:r>
              <a:rPr lang="tr-TR" sz="3600" dirty="0" smtClean="0"/>
              <a:t> </a:t>
            </a:r>
            <a:r>
              <a:rPr lang="tr-TR" sz="3600" dirty="0" err="1" smtClean="0"/>
              <a:t>computers</a:t>
            </a:r>
            <a:r>
              <a:rPr lang="tr-TR" sz="3600" dirty="0" smtClean="0"/>
              <a:t> </a:t>
            </a:r>
            <a:r>
              <a:rPr lang="tr-TR" sz="3600" dirty="0" err="1" smtClean="0"/>
              <a:t>or</a:t>
            </a:r>
            <a:r>
              <a:rPr lang="tr-TR" sz="3600" dirty="0" smtClean="0"/>
              <a:t> </a:t>
            </a:r>
            <a:r>
              <a:rPr lang="tr-TR" sz="3600" dirty="0" err="1" smtClean="0"/>
              <a:t>applications</a:t>
            </a:r>
            <a:r>
              <a:rPr lang="tr-TR" sz="3600" dirty="0" smtClean="0"/>
              <a:t> </a:t>
            </a:r>
            <a:r>
              <a:rPr lang="tr-TR" sz="3600" dirty="0" err="1" smtClean="0"/>
              <a:t>over</a:t>
            </a:r>
            <a:r>
              <a:rPr lang="tr-TR" sz="3600" dirty="0" smtClean="0"/>
              <a:t> a </a:t>
            </a:r>
            <a:r>
              <a:rPr lang="tr-TR" sz="3600" dirty="0" err="1" smtClean="0"/>
              <a:t>networks</a:t>
            </a:r>
            <a:r>
              <a:rPr lang="tr-TR" sz="3600" dirty="0" smtClean="0"/>
              <a:t> is </a:t>
            </a:r>
            <a:r>
              <a:rPr lang="tr-TR" sz="3600" dirty="0" err="1" smtClean="0"/>
              <a:t>called</a:t>
            </a:r>
            <a:r>
              <a:rPr lang="tr-TR" sz="3600" dirty="0" smtClean="0"/>
              <a:t> ……………………………………….</a:t>
            </a:r>
          </a:p>
          <a:p>
            <a:r>
              <a:rPr lang="tr-TR" sz="3600" dirty="0" smtClean="0"/>
              <a:t>No server in </a:t>
            </a:r>
            <a:r>
              <a:rPr lang="tr-TR" sz="3600" dirty="0" err="1" smtClean="0"/>
              <a:t>this</a:t>
            </a:r>
            <a:r>
              <a:rPr lang="tr-TR" sz="3600" dirty="0" smtClean="0"/>
              <a:t> </a:t>
            </a:r>
            <a:r>
              <a:rPr lang="tr-TR" sz="3600" dirty="0" err="1" smtClean="0"/>
              <a:t>structure</a:t>
            </a:r>
            <a:r>
              <a:rPr lang="tr-TR" sz="3600" dirty="0" smtClean="0"/>
              <a:t>.</a:t>
            </a:r>
          </a:p>
          <a:p>
            <a:r>
              <a:rPr lang="tr-TR" sz="3600" dirty="0" err="1" smtClean="0"/>
              <a:t>Ex</a:t>
            </a:r>
            <a:r>
              <a:rPr lang="tr-TR" sz="3600" dirty="0" smtClean="0"/>
              <a:t>: </a:t>
            </a:r>
            <a:r>
              <a:rPr lang="tr-TR" sz="3600" dirty="0" err="1" smtClean="0"/>
              <a:t>Napster</a:t>
            </a:r>
            <a:r>
              <a:rPr lang="tr-TR" sz="3600" dirty="0" smtClean="0"/>
              <a:t>, </a:t>
            </a:r>
            <a:r>
              <a:rPr lang="tr-TR" sz="3600" dirty="0" err="1" smtClean="0"/>
              <a:t>Kazaa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1614560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P2P </a:t>
            </a:r>
            <a:r>
              <a:rPr lang="tr-TR" b="1" dirty="0" err="1" smtClean="0"/>
              <a:t>vs</a:t>
            </a:r>
            <a:r>
              <a:rPr lang="tr-TR" b="1" dirty="0" smtClean="0"/>
              <a:t> Client/Server </a:t>
            </a:r>
            <a:r>
              <a:rPr lang="tr-TR" b="1" dirty="0" err="1" smtClean="0"/>
              <a:t>Structures</a:t>
            </a:r>
            <a:endParaRPr lang="en-US" b="1" dirty="0"/>
          </a:p>
        </p:txBody>
      </p:sp>
      <p:pic>
        <p:nvPicPr>
          <p:cNvPr id="1026" name="Picture 2" descr="peer to peer ile ilgili görsel sonucu&quot;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2001" y="1690688"/>
            <a:ext cx="7637462" cy="38250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Metin kutusu 3"/>
          <p:cNvSpPr txBox="1"/>
          <p:nvPr/>
        </p:nvSpPr>
        <p:spPr>
          <a:xfrm>
            <a:off x="2377440" y="5811520"/>
            <a:ext cx="6949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/>
              <a:t>Source: </a:t>
            </a:r>
            <a:r>
              <a:rPr lang="tr-TR" dirty="0" smtClean="0"/>
              <a:t>https://www.wowza.com/resources/guides/p2p-unicast-streaming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14094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4.</a:t>
            </a:r>
            <a:r>
              <a:rPr lang="en-US" b="1" dirty="0"/>
              <a:t> Enterprise Computing Era (1992 to Present</a:t>
            </a:r>
            <a:r>
              <a:rPr lang="en-US" b="1" dirty="0" smtClean="0"/>
              <a:t>):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 err="1" smtClean="0"/>
              <a:t>Wide</a:t>
            </a:r>
            <a:r>
              <a:rPr lang="tr-TR" sz="3600" dirty="0" smtClean="0"/>
              <a:t> </a:t>
            </a:r>
            <a:r>
              <a:rPr lang="tr-TR" sz="3600" dirty="0" err="1" smtClean="0"/>
              <a:t>usage</a:t>
            </a:r>
            <a:r>
              <a:rPr lang="tr-TR" sz="3600" dirty="0" smtClean="0"/>
              <a:t> of TCP/IP </a:t>
            </a:r>
            <a:r>
              <a:rPr lang="tr-TR" sz="3600" dirty="0" err="1" smtClean="0"/>
              <a:t>after</a:t>
            </a:r>
            <a:r>
              <a:rPr lang="tr-TR" sz="3600" dirty="0" smtClean="0"/>
              <a:t> 1995</a:t>
            </a:r>
          </a:p>
          <a:p>
            <a:r>
              <a:rPr lang="tr-TR" sz="3600" dirty="0" smtClean="0"/>
              <a:t>Networks </a:t>
            </a:r>
            <a:r>
              <a:rPr lang="tr-TR" sz="3600" dirty="0" err="1" smtClean="0"/>
              <a:t>are</a:t>
            </a:r>
            <a:r>
              <a:rPr lang="tr-TR" sz="3600" dirty="0" smtClean="0"/>
              <a:t> </a:t>
            </a:r>
            <a:r>
              <a:rPr lang="tr-TR" sz="3600" dirty="0" err="1" smtClean="0"/>
              <a:t>connected</a:t>
            </a:r>
            <a:r>
              <a:rPr lang="tr-TR" sz="3600" dirty="0" smtClean="0"/>
              <a:t> </a:t>
            </a:r>
            <a:r>
              <a:rPr lang="tr-TR" sz="3600" dirty="0" err="1" smtClean="0"/>
              <a:t>to</a:t>
            </a:r>
            <a:r>
              <a:rPr lang="tr-TR" sz="3600" dirty="0" smtClean="0"/>
              <a:t> </a:t>
            </a:r>
            <a:r>
              <a:rPr lang="tr-TR" sz="3600" dirty="0" err="1" smtClean="0"/>
              <a:t>each</a:t>
            </a:r>
            <a:r>
              <a:rPr lang="tr-TR" sz="3600" dirty="0" smtClean="0"/>
              <a:t> </a:t>
            </a:r>
            <a:r>
              <a:rPr lang="tr-TR" sz="3600" dirty="0" err="1" smtClean="0"/>
              <a:t>other</a:t>
            </a:r>
            <a:r>
              <a:rPr lang="tr-TR" sz="3600" dirty="0" smtClean="0"/>
              <a:t>.</a:t>
            </a:r>
          </a:p>
          <a:p>
            <a:r>
              <a:rPr lang="tr-TR" sz="3600" dirty="0" err="1" smtClean="0"/>
              <a:t>The</a:t>
            </a:r>
            <a:r>
              <a:rPr lang="tr-TR" sz="3600" dirty="0" smtClean="0"/>
              <a:t> </a:t>
            </a:r>
            <a:r>
              <a:rPr lang="tr-TR" sz="3600" dirty="0" err="1" smtClean="0"/>
              <a:t>aim</a:t>
            </a:r>
            <a:r>
              <a:rPr lang="tr-TR" sz="3600" dirty="0" smtClean="0"/>
              <a:t> is </a:t>
            </a:r>
            <a:r>
              <a:rPr lang="tr-TR" sz="3600" dirty="0" err="1" smtClean="0"/>
              <a:t>to</a:t>
            </a:r>
            <a:r>
              <a:rPr lang="tr-TR" sz="3600" dirty="0" smtClean="0"/>
              <a:t> </a:t>
            </a:r>
            <a:r>
              <a:rPr lang="en-US" sz="3600" dirty="0"/>
              <a:t>integrate different networks and applications throughout the firm into an enterprise-wide </a:t>
            </a:r>
            <a:r>
              <a:rPr lang="en-US" sz="3600" dirty="0" smtClean="0"/>
              <a:t>infrastructure</a:t>
            </a:r>
            <a:r>
              <a:rPr lang="tr-TR" sz="3600" dirty="0" smtClean="0"/>
              <a:t>.</a:t>
            </a:r>
          </a:p>
          <a:p>
            <a:r>
              <a:rPr lang="tr-TR" sz="3600" dirty="0" err="1" smtClean="0"/>
              <a:t>Free</a:t>
            </a:r>
            <a:r>
              <a:rPr lang="tr-TR" sz="3600" dirty="0" smtClean="0"/>
              <a:t> </a:t>
            </a:r>
            <a:r>
              <a:rPr lang="tr-TR" sz="3600" dirty="0" err="1" smtClean="0"/>
              <a:t>flow</a:t>
            </a:r>
            <a:r>
              <a:rPr lang="tr-TR" sz="3600" dirty="0" smtClean="0"/>
              <a:t> of </a:t>
            </a:r>
            <a:r>
              <a:rPr lang="tr-TR" sz="3600" dirty="0" err="1" smtClean="0"/>
              <a:t>information</a:t>
            </a:r>
            <a:r>
              <a:rPr lang="tr-TR" sz="3600" dirty="0"/>
              <a:t> </a:t>
            </a:r>
            <a:r>
              <a:rPr lang="tr-TR" sz="3600" dirty="0" smtClean="0"/>
              <a:t>inside </a:t>
            </a:r>
            <a:r>
              <a:rPr lang="tr-TR" sz="3600" dirty="0" err="1" smtClean="0"/>
              <a:t>the</a:t>
            </a:r>
            <a:r>
              <a:rPr lang="tr-TR" sz="3600" dirty="0" smtClean="0"/>
              <a:t> </a:t>
            </a:r>
            <a:r>
              <a:rPr lang="tr-TR" sz="3600" dirty="0" err="1" smtClean="0"/>
              <a:t>organization</a:t>
            </a:r>
            <a:r>
              <a:rPr lang="tr-TR" sz="3600" dirty="0" smtClean="0"/>
              <a:t> </a:t>
            </a:r>
            <a:r>
              <a:rPr lang="tr-TR" sz="3600" dirty="0" err="1" smtClean="0"/>
              <a:t>and</a:t>
            </a:r>
            <a:r>
              <a:rPr lang="tr-TR" sz="3600" dirty="0" smtClean="0"/>
              <a:t> </a:t>
            </a:r>
            <a:r>
              <a:rPr lang="tr-TR" sz="3600" dirty="0" err="1" smtClean="0"/>
              <a:t>between</a:t>
            </a:r>
            <a:r>
              <a:rPr lang="tr-TR" sz="3600" dirty="0" smtClean="0"/>
              <a:t> </a:t>
            </a:r>
            <a:r>
              <a:rPr lang="tr-TR" sz="3600" dirty="0" err="1" smtClean="0"/>
              <a:t>the</a:t>
            </a:r>
            <a:r>
              <a:rPr lang="tr-TR" sz="3600" dirty="0" smtClean="0"/>
              <a:t> </a:t>
            </a:r>
            <a:r>
              <a:rPr lang="tr-TR" sz="3600" dirty="0" err="1" smtClean="0"/>
              <a:t>firms</a:t>
            </a:r>
            <a:r>
              <a:rPr lang="tr-TR" sz="3600" dirty="0" smtClean="0"/>
              <a:t>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8024269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5. </a:t>
            </a:r>
            <a:r>
              <a:rPr lang="en-US" b="1" dirty="0" smtClean="0"/>
              <a:t>Cloud </a:t>
            </a:r>
            <a:r>
              <a:rPr lang="en-US" b="1" dirty="0"/>
              <a:t>and Mobile Computing </a:t>
            </a:r>
            <a:r>
              <a:rPr lang="en-US" b="1" dirty="0" err="1" smtClean="0"/>
              <a:t>Er</a:t>
            </a:r>
            <a:r>
              <a:rPr lang="tr-TR" b="1" dirty="0" smtClean="0"/>
              <a:t>a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233920" y="1825625"/>
            <a:ext cx="4119880" cy="4351338"/>
          </a:xfrm>
        </p:spPr>
        <p:txBody>
          <a:bodyPr>
            <a:normAutofit/>
          </a:bodyPr>
          <a:lstStyle/>
          <a:p>
            <a:r>
              <a:rPr lang="tr-TR" dirty="0" err="1" smtClean="0"/>
              <a:t>Cloud</a:t>
            </a:r>
            <a:r>
              <a:rPr lang="tr-TR" dirty="0" smtClean="0"/>
              <a:t> </a:t>
            </a:r>
            <a:r>
              <a:rPr lang="tr-TR" dirty="0" err="1" smtClean="0"/>
              <a:t>computing</a:t>
            </a:r>
            <a:r>
              <a:rPr lang="tr-TR" dirty="0" smtClean="0"/>
              <a:t>: «</a:t>
            </a:r>
            <a:r>
              <a:rPr lang="tr-TR" dirty="0" err="1" smtClean="0"/>
              <a:t>clouds</a:t>
            </a:r>
            <a:r>
              <a:rPr lang="tr-TR" dirty="0" smtClean="0"/>
              <a:t>» of </a:t>
            </a:r>
            <a:r>
              <a:rPr lang="tr-TR" dirty="0" err="1" smtClean="0"/>
              <a:t>computing</a:t>
            </a:r>
            <a:r>
              <a:rPr lang="tr-TR" dirty="0" smtClean="0"/>
              <a:t> </a:t>
            </a:r>
            <a:r>
              <a:rPr lang="tr-TR" dirty="0" err="1" smtClean="0"/>
              <a:t>resources</a:t>
            </a:r>
            <a:r>
              <a:rPr lang="tr-TR" dirty="0" smtClean="0"/>
              <a:t> (</a:t>
            </a:r>
            <a:r>
              <a:rPr lang="en-US" dirty="0"/>
              <a:t>computers, storage, applications, and </a:t>
            </a:r>
            <a:r>
              <a:rPr lang="en-US" dirty="0" smtClean="0"/>
              <a:t>services</a:t>
            </a:r>
            <a:r>
              <a:rPr lang="tr-TR" dirty="0" smtClean="0"/>
              <a:t>).</a:t>
            </a:r>
          </a:p>
          <a:p>
            <a:endParaRPr lang="tr-TR" dirty="0" smtClean="0"/>
          </a:p>
          <a:p>
            <a:r>
              <a:rPr lang="tr-TR" sz="2000" dirty="0" smtClean="0"/>
              <a:t>Source: </a:t>
            </a:r>
            <a:r>
              <a:rPr lang="tr-TR" sz="2000" dirty="0" err="1" smtClean="0"/>
              <a:t>Laudon</a:t>
            </a:r>
            <a:r>
              <a:rPr lang="tr-TR" sz="2000" dirty="0" smtClean="0"/>
              <a:t> K. </a:t>
            </a:r>
            <a:r>
              <a:rPr lang="tr-TR" sz="2000" dirty="0" err="1" smtClean="0"/>
              <a:t>and</a:t>
            </a:r>
            <a:r>
              <a:rPr lang="tr-TR" sz="2000" dirty="0" smtClean="0"/>
              <a:t> J. </a:t>
            </a:r>
            <a:r>
              <a:rPr lang="tr-TR" sz="2000" dirty="0" err="1" smtClean="0"/>
              <a:t>Laudon</a:t>
            </a:r>
            <a:r>
              <a:rPr lang="tr-TR" sz="2000" dirty="0" smtClean="0"/>
              <a:t> (2018), </a:t>
            </a:r>
            <a:r>
              <a:rPr lang="tr-TR" sz="2000" dirty="0" err="1" smtClean="0"/>
              <a:t>Managing</a:t>
            </a:r>
            <a:r>
              <a:rPr lang="tr-TR" sz="2000" dirty="0" smtClean="0"/>
              <a:t> Information </a:t>
            </a:r>
            <a:r>
              <a:rPr lang="tr-TR" sz="2000" dirty="0" err="1" smtClean="0"/>
              <a:t>Systems</a:t>
            </a:r>
            <a:r>
              <a:rPr lang="tr-TR" sz="2000" dirty="0" smtClean="0"/>
              <a:t> </a:t>
            </a:r>
            <a:r>
              <a:rPr lang="tr-TR" sz="2000" dirty="0" err="1" smtClean="0"/>
              <a:t>Managing</a:t>
            </a:r>
            <a:r>
              <a:rPr lang="tr-TR" sz="2000" dirty="0" smtClean="0"/>
              <a:t> </a:t>
            </a:r>
            <a:r>
              <a:rPr lang="tr-TR" sz="2000" dirty="0" err="1" smtClean="0"/>
              <a:t>the</a:t>
            </a:r>
            <a:r>
              <a:rPr lang="tr-TR" sz="2000" dirty="0" smtClean="0"/>
              <a:t> </a:t>
            </a:r>
            <a:r>
              <a:rPr lang="tr-TR" sz="2000" dirty="0" err="1" smtClean="0"/>
              <a:t>Digital</a:t>
            </a:r>
            <a:r>
              <a:rPr lang="tr-TR" sz="2000" dirty="0" smtClean="0"/>
              <a:t> </a:t>
            </a:r>
            <a:r>
              <a:rPr lang="tr-TR" sz="2000" dirty="0" err="1" smtClean="0"/>
              <a:t>Firm</a:t>
            </a:r>
            <a:r>
              <a:rPr lang="tr-TR" sz="2000" dirty="0" smtClean="0"/>
              <a:t>, </a:t>
            </a:r>
            <a:r>
              <a:rPr lang="tr-TR" sz="2000" dirty="0" err="1" smtClean="0"/>
              <a:t>Pearson</a:t>
            </a:r>
            <a:r>
              <a:rPr lang="tr-TR" sz="2000" dirty="0" smtClean="0"/>
              <a:t>, 15th Ed.</a:t>
            </a:r>
          </a:p>
          <a:p>
            <a:endParaRPr lang="en-US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599338"/>
            <a:ext cx="5648961" cy="5082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56172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1628</TotalTime>
  <Words>627</Words>
  <Application>Microsoft Office PowerPoint</Application>
  <PresentationFormat>Geniş ekran</PresentationFormat>
  <Paragraphs>66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Teması</vt:lpstr>
      <vt:lpstr>Information Technology in Business and Society II</vt:lpstr>
      <vt:lpstr>IT Infrastructure</vt:lpstr>
      <vt:lpstr>Evolution of IT Infrastructure</vt:lpstr>
      <vt:lpstr>3. Client/ Server Era</vt:lpstr>
      <vt:lpstr>Types of Software</vt:lpstr>
      <vt:lpstr>3. Client/ Server Era</vt:lpstr>
      <vt:lpstr>P2P vs Client/Server Structures</vt:lpstr>
      <vt:lpstr>4. Enterprise Computing Era (1992 to Present):</vt:lpstr>
      <vt:lpstr>5. Cloud and Mobile Computing Era</vt:lpstr>
      <vt:lpstr>PowerPoint Sunusu</vt:lpstr>
      <vt:lpstr>Technology Drivers of IT Infrastructure</vt:lpstr>
      <vt:lpstr>Technology Drivers of IT Infrastructure</vt:lpstr>
      <vt:lpstr>Technology Drivers of IT Infrastructure</vt:lpstr>
      <vt:lpstr>References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Information Technology in Business and Society II</dc:title>
  <dc:creator>SEVGI EDA TUZCU</dc:creator>
  <cp:lastModifiedBy>SEVGI EDA TUZCU</cp:lastModifiedBy>
  <cp:revision>55</cp:revision>
  <dcterms:created xsi:type="dcterms:W3CDTF">2020-01-13T09:34:14Z</dcterms:created>
  <dcterms:modified xsi:type="dcterms:W3CDTF">2020-01-15T11:46:07Z</dcterms:modified>
</cp:coreProperties>
</file>