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4" r:id="rId4"/>
    <p:sldId id="1085" r:id="rId5"/>
    <p:sldId id="1086" r:id="rId6"/>
    <p:sldId id="1087" r:id="rId7"/>
    <p:sldId id="1088" r:id="rId8"/>
    <p:sldId id="1089" r:id="rId9"/>
    <p:sldId id="1090" r:id="rId10"/>
    <p:sldId id="1091" r:id="rId11"/>
    <p:sldId id="1083"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1471" autoAdjust="0"/>
  </p:normalViewPr>
  <p:slideViewPr>
    <p:cSldViewPr snapToGrid="0">
      <p:cViewPr varScale="1">
        <p:scale>
          <a:sx n="79" d="100"/>
          <a:sy n="79" d="100"/>
        </p:scale>
        <p:origin x="1668" y="96"/>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2/25/2020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2/25/2020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2/25/2020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2/25/2020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2/25/2020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2/25/2020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2/25/2020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2/25/2020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2/25/2020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2/25/2020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2/25/2020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a:t>Asıl başlık stili için tıklatın</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2/25/2020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23804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2/25/2020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2/25/2020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2/25/2020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2/25/2020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2/25/2020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2/25/2020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30.xml"/><Relationship Id="rId4" Type="http://schemas.openxmlformats.org/officeDocument/2006/relationships/image" Target="../media/image11.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3292" y="2492991"/>
            <a:ext cx="8137603" cy="1274195"/>
          </a:xfrm>
          <a:prstGeom prst="rect">
            <a:avLst/>
          </a:prstGeom>
        </p:spPr>
        <p:txBody>
          <a:bodyPr wrap="square">
            <a:spAutoFit/>
          </a:bodyPr>
          <a:lstStyle/>
          <a:p>
            <a:pPr marL="0" lvl="1" algn="ctr" defTabSz="685800">
              <a:spcBef>
                <a:spcPct val="20000"/>
              </a:spcBef>
              <a:buClr>
                <a:srgbClr val="AD0101"/>
              </a:buClr>
              <a:defRPr/>
            </a:pPr>
            <a:r>
              <a:rPr lang="tr-TR" sz="2400" b="1" dirty="0" smtClean="0">
                <a:solidFill>
                  <a:prstClr val="black"/>
                </a:solidFill>
                <a:latin typeface="Arial"/>
              </a:rPr>
              <a:t>GGY313</a:t>
            </a:r>
            <a:endParaRPr lang="tr-TR" sz="2400" b="1" dirty="0">
              <a:solidFill>
                <a:prstClr val="black"/>
              </a:solidFill>
              <a:latin typeface="Arial"/>
            </a:endParaRPr>
          </a:p>
          <a:p>
            <a:pPr marL="0" lvl="1" algn="ctr" defTabSz="685800">
              <a:spcBef>
                <a:spcPct val="20000"/>
              </a:spcBef>
              <a:buClr>
                <a:srgbClr val="AD0101"/>
              </a:buClr>
              <a:defRPr/>
            </a:pPr>
            <a:r>
              <a:rPr lang="tr-TR" sz="2400" b="1" dirty="0" smtClean="0">
                <a:solidFill>
                  <a:prstClr val="black"/>
                </a:solidFill>
                <a:latin typeface="Arial"/>
              </a:rPr>
              <a:t>DOĞAL VE KÜLTÜREL KORUNAN ALANLAR VE YÖNETİMLERİ</a:t>
            </a:r>
            <a:endParaRPr lang="en-US" sz="2400" b="1" dirty="0">
              <a:solidFill>
                <a:srgbClr val="303030"/>
              </a:solidFill>
              <a:latin typeface="Arial"/>
            </a:endParaRPr>
          </a:p>
        </p:txBody>
      </p:sp>
      <p:sp>
        <p:nvSpPr>
          <p:cNvPr id="10" name="Dikdörtgen 9"/>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Doç. </a:t>
            </a:r>
            <a:r>
              <a:rPr lang="tr-TR" sz="1600" b="1" dirty="0">
                <a:effectLst/>
                <a:latin typeface="Arial" panose="020B0604020202020204" pitchFamily="34" charset="0"/>
                <a:ea typeface="Times New Roman" panose="02020603050405020304" pitchFamily="18" charset="0"/>
                <a:cs typeface="Arial" panose="020B0604020202020204" pitchFamily="34" charset="0"/>
              </a:rPr>
              <a:t>Dr. </a:t>
            </a:r>
            <a:r>
              <a:rPr lang="tr-TR" sz="1600" b="1" dirty="0" smtClean="0">
                <a:effectLst/>
                <a:latin typeface="Arial" panose="020B0604020202020204" pitchFamily="34" charset="0"/>
                <a:ea typeface="Times New Roman" panose="02020603050405020304" pitchFamily="18" charset="0"/>
                <a:cs typeface="Arial" panose="020B0604020202020204" pitchFamily="34" charset="0"/>
              </a:rPr>
              <a:t>Yeşim</a:t>
            </a:r>
            <a:r>
              <a:rPr lang="en-US" sz="1600" b="1" dirty="0" smtClean="0">
                <a:effectLst/>
                <a:latin typeface="Arial" panose="020B0604020202020204" pitchFamily="34" charset="0"/>
                <a:ea typeface="Times New Roman" panose="02020603050405020304" pitchFamily="18" charset="0"/>
                <a:cs typeface="Arial" panose="020B0604020202020204" pitchFamily="34" charset="0"/>
              </a:rPr>
              <a:t> </a:t>
            </a:r>
            <a:r>
              <a:rPr lang="tr-TR" sz="1600" b="1" dirty="0">
                <a:effectLst/>
                <a:latin typeface="Arial" panose="020B0604020202020204" pitchFamily="34" charset="0"/>
                <a:ea typeface="Times New Roman" panose="02020603050405020304" pitchFamily="18" charset="0"/>
                <a:cs typeface="Arial" panose="020B0604020202020204" pitchFamily="34" charset="0"/>
              </a:rPr>
              <a:t>TANRIVERMİŞ </a:t>
            </a:r>
            <a:endParaRPr lang="tr-TR"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0175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34824"/>
            <a:ext cx="8137603" cy="836034"/>
          </a:xfrm>
        </p:spPr>
        <p:txBody>
          <a:bodyPr anchor="t">
            <a:normAutofit/>
          </a:bodyPr>
          <a:lstStyle/>
          <a:p>
            <a:pPr lvl="1" algn="ctr">
              <a:spcBef>
                <a:spcPct val="20000"/>
              </a:spcBef>
              <a:buClr>
                <a:schemeClr val="accent1"/>
              </a:buClr>
            </a:pPr>
            <a:r>
              <a:rPr lang="tr-TR" sz="2100" dirty="0"/>
              <a:t>KORUNAN ALAN MEVZUATI</a:t>
            </a:r>
            <a:br>
              <a:rPr lang="tr-TR" sz="2100" dirty="0"/>
            </a:br>
            <a:r>
              <a:rPr lang="tr-TR" sz="2100" dirty="0"/>
              <a:t> </a:t>
            </a:r>
            <a:endParaRPr lang="tr-TR" sz="2100" dirty="0">
              <a:latin typeface="+mn-lt"/>
            </a:endParaRPr>
          </a:p>
        </p:txBody>
      </p:sp>
      <p:sp>
        <p:nvSpPr>
          <p:cNvPr id="14" name="Dikdörtgen 13"/>
          <p:cNvSpPr/>
          <p:nvPr/>
        </p:nvSpPr>
        <p:spPr>
          <a:xfrm>
            <a:off x="587722" y="1708400"/>
            <a:ext cx="5498753" cy="3402470"/>
          </a:xfrm>
          <a:prstGeom prst="rect">
            <a:avLst/>
          </a:prstGeom>
        </p:spPr>
        <p:txBody>
          <a:bodyPr wrap="square">
            <a:spAutoFit/>
          </a:bodyPr>
          <a:lstStyle/>
          <a:p>
            <a:pPr marL="257175" lvl="1" indent="-257175" algn="just">
              <a:spcBef>
                <a:spcPct val="20000"/>
              </a:spcBef>
              <a:buClr>
                <a:schemeClr val="accent1"/>
              </a:buClr>
              <a:buFont typeface="Arial" panose="020B0604020202020204" pitchFamily="34" charset="0"/>
              <a:buChar char="•"/>
            </a:pPr>
            <a:r>
              <a:rPr lang="tr-TR" sz="1350" dirty="0"/>
              <a:t>Türkiye’de 1840’lardan itibaren yabancılara arkeolojik kazı izni verilmiş ve eski eser fikri gelişmeye başlamış; 1874 yılında eski eserleri korumaya yönelik ilk kanun olan “Asar-ı </a:t>
            </a:r>
            <a:r>
              <a:rPr lang="tr-TR" sz="1350" dirty="0" err="1"/>
              <a:t>Atika</a:t>
            </a:r>
            <a:r>
              <a:rPr lang="tr-TR" sz="1350" dirty="0"/>
              <a:t> Nizamnamesi” yürürlüğe girmiştir.</a:t>
            </a:r>
          </a:p>
          <a:p>
            <a:pPr marL="257175" lvl="1" indent="-257175" algn="just">
              <a:spcBef>
                <a:spcPct val="20000"/>
              </a:spcBef>
              <a:buClr>
                <a:schemeClr val="accent1"/>
              </a:buClr>
              <a:buFont typeface="Arial" panose="020B0604020202020204" pitchFamily="34" charset="0"/>
              <a:buChar char="•"/>
            </a:pPr>
            <a:r>
              <a:rPr lang="tr-TR" sz="1350" dirty="0"/>
              <a:t>Bu Nizamname, tüm eksiklerine rağmen bir başlangıç olma özelliğini kazanmış, bilinçlenme ve ihtiyaçlar arttıkça 26 Mart 1290 (7 Nisan 1874), 9 Şubat 1299 (21 Şubat 1884) ve 10 Nisan 1322 (23 Nisan 1906) tarihlerinde Asar-ı </a:t>
            </a:r>
            <a:r>
              <a:rPr lang="tr-TR" sz="1350" dirty="0" err="1"/>
              <a:t>Atika</a:t>
            </a:r>
            <a:r>
              <a:rPr lang="tr-TR" sz="1350" dirty="0"/>
              <a:t> Nizamnameleri çıkarılmıştır.</a:t>
            </a:r>
          </a:p>
          <a:p>
            <a:pPr marL="257175" lvl="1" indent="-257175" algn="just">
              <a:spcBef>
                <a:spcPct val="20000"/>
              </a:spcBef>
              <a:buClr>
                <a:schemeClr val="accent1"/>
              </a:buClr>
              <a:buFont typeface="Arial" panose="020B0604020202020204" pitchFamily="34" charset="0"/>
              <a:buChar char="•"/>
            </a:pPr>
            <a:r>
              <a:rPr lang="tr-TR" sz="1350" dirty="0"/>
              <a:t>1912 yılında yürürlüğe konan Muhafaza-i </a:t>
            </a:r>
            <a:r>
              <a:rPr lang="tr-TR" sz="1350" dirty="0" err="1"/>
              <a:t>Abidat</a:t>
            </a:r>
            <a:r>
              <a:rPr lang="tr-TR" sz="1350" dirty="0"/>
              <a:t> Nizamnamesi ile birlikte 1906 tarihli Asar-ı </a:t>
            </a:r>
            <a:r>
              <a:rPr lang="tr-TR" sz="1350" dirty="0" err="1"/>
              <a:t>Atika</a:t>
            </a:r>
            <a:r>
              <a:rPr lang="tr-TR" sz="1350" dirty="0"/>
              <a:t> Nizamnamesi Kanun hükmündeki değerleri ile uzun süre yürürlükte kalarak yerlerini 25.04.1973 tarihli ve 1710 Sayılı Eski Eserler Kanununa bırakmışlardır.</a:t>
            </a:r>
          </a:p>
          <a:p>
            <a:pPr marL="257175" lvl="1" indent="-257175" algn="just">
              <a:spcBef>
                <a:spcPct val="20000"/>
              </a:spcBef>
              <a:buClr>
                <a:schemeClr val="accent1"/>
              </a:buClr>
              <a:buFont typeface="Arial" panose="020B0604020202020204" pitchFamily="34" charset="0"/>
              <a:buChar char="•"/>
            </a:pPr>
            <a:r>
              <a:rPr lang="tr-TR" sz="1350" dirty="0"/>
              <a:t>Eski Eserler Kanunu ile taşınır ve taşınmaz eski eserlerin; anıt, külliye, tarihi sit, arkeolojik sit, tabii sit kavramlarının ilk defa ayrıntılı tanımları ve kapsamları belirtilmiştir (</a:t>
            </a:r>
            <a:r>
              <a:rPr lang="tr-TR" sz="1350" dirty="0" err="1"/>
              <a:t>Aliefendioğlu</a:t>
            </a:r>
            <a:r>
              <a:rPr lang="tr-TR" sz="1350" dirty="0"/>
              <a:t> 2011).</a:t>
            </a:r>
          </a:p>
          <a:p>
            <a:pPr marL="0" lvl="1" algn="ctr">
              <a:spcBef>
                <a:spcPct val="20000"/>
              </a:spcBef>
              <a:buClr>
                <a:schemeClr val="accent1"/>
              </a:buClr>
            </a:pPr>
            <a:endParaRPr lang="en-US" sz="1500" dirty="0">
              <a:solidFill>
                <a:schemeClr val="tx2"/>
              </a:solidFill>
            </a:endParaRPr>
          </a:p>
        </p:txBody>
      </p:sp>
      <p:pic>
        <p:nvPicPr>
          <p:cNvPr id="3074" name="Picture 2" descr="http://abdulhamid.site/wp-content/uploads/2016/10/Asar-%C4%B1-Atika-M%C3%BCzesi-Eski-Eserler-M%C3%BCzesi-M%C3%BCze-i-H%C3%BCmayun-%C4%B0mparatorluk-M%C3%BCzesi-%C4%B0stanbul-Arkeoloji-M%C3%BCzesi-Osmann-Hamdi-Bey-osmanl%C4%B1-Padi%C5%9Fah-Sultan-2.-Abd%C3%BClhamid-Esre-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00905" y="2293774"/>
            <a:ext cx="2593181" cy="1607344"/>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136526" y="3945237"/>
            <a:ext cx="2721938" cy="461665"/>
          </a:xfrm>
          <a:prstGeom prst="rect">
            <a:avLst/>
          </a:prstGeom>
        </p:spPr>
        <p:txBody>
          <a:bodyPr wrap="square">
            <a:spAutoFit/>
          </a:bodyPr>
          <a:lstStyle/>
          <a:p>
            <a:pPr algn="ctr"/>
            <a:r>
              <a:rPr lang="tr-TR" sz="1200" b="1" i="1" dirty="0">
                <a:solidFill>
                  <a:srgbClr val="222222"/>
                </a:solidFill>
              </a:rPr>
              <a:t>Asar-ı </a:t>
            </a:r>
            <a:r>
              <a:rPr lang="tr-TR" sz="1200" b="1" i="1" dirty="0" err="1">
                <a:solidFill>
                  <a:srgbClr val="222222"/>
                </a:solidFill>
              </a:rPr>
              <a:t>Atika</a:t>
            </a:r>
            <a:r>
              <a:rPr lang="tr-TR" sz="1200" b="1" i="1" dirty="0">
                <a:solidFill>
                  <a:srgbClr val="222222"/>
                </a:solidFill>
              </a:rPr>
              <a:t> Müzesi</a:t>
            </a:r>
          </a:p>
          <a:p>
            <a:pPr algn="ctr"/>
            <a:r>
              <a:rPr lang="tr-TR" sz="1200" b="1" i="1" dirty="0">
                <a:solidFill>
                  <a:srgbClr val="222222"/>
                </a:solidFill>
              </a:rPr>
              <a:t>(Eski Eserler Müzesi)</a:t>
            </a:r>
            <a:endParaRPr lang="tr-TR" sz="1200" b="1" i="1" dirty="0"/>
          </a:p>
        </p:txBody>
      </p:sp>
    </p:spTree>
    <p:extLst>
      <p:ext uri="{BB962C8B-B14F-4D97-AF65-F5344CB8AC3E}">
        <p14:creationId xmlns:p14="http://schemas.microsoft.com/office/powerpoint/2010/main" val="3813748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34824"/>
            <a:ext cx="8137603" cy="836034"/>
          </a:xfrm>
        </p:spPr>
        <p:txBody>
          <a:bodyPr anchor="t">
            <a:normAutofit/>
          </a:bodyPr>
          <a:lstStyle/>
          <a:p>
            <a:pPr lvl="1" algn="ctr">
              <a:spcBef>
                <a:spcPct val="20000"/>
              </a:spcBef>
              <a:buClr>
                <a:schemeClr val="accent1"/>
              </a:buClr>
            </a:pPr>
            <a:r>
              <a:rPr lang="tr-TR" sz="2100" dirty="0"/>
              <a:t>KORUNAN ALAN MEVZUATI</a:t>
            </a:r>
            <a:br>
              <a:rPr lang="tr-TR" sz="2100" dirty="0"/>
            </a:br>
            <a:r>
              <a:rPr lang="tr-TR" sz="2100" dirty="0"/>
              <a:t> </a:t>
            </a:r>
            <a:endParaRPr lang="tr-TR" sz="2100" dirty="0">
              <a:latin typeface="+mn-lt"/>
            </a:endParaRPr>
          </a:p>
        </p:txBody>
      </p:sp>
      <p:sp>
        <p:nvSpPr>
          <p:cNvPr id="14" name="Dikdörtgen 13"/>
          <p:cNvSpPr/>
          <p:nvPr/>
        </p:nvSpPr>
        <p:spPr>
          <a:xfrm>
            <a:off x="782857" y="1814870"/>
            <a:ext cx="7675343" cy="1601977"/>
          </a:xfrm>
          <a:prstGeom prst="rect">
            <a:avLst/>
          </a:prstGeom>
        </p:spPr>
        <p:txBody>
          <a:bodyPr wrap="square">
            <a:spAutoFit/>
          </a:bodyPr>
          <a:lstStyle/>
          <a:p>
            <a:pPr marL="257175" lvl="1" indent="-257175" algn="just">
              <a:spcBef>
                <a:spcPct val="20000"/>
              </a:spcBef>
              <a:buClr>
                <a:schemeClr val="accent1"/>
              </a:buClr>
              <a:buFont typeface="Arial" panose="020B0604020202020204" pitchFamily="34" charset="0"/>
              <a:buChar char="•"/>
            </a:pPr>
            <a:r>
              <a:rPr lang="tr-TR" sz="1350" dirty="0"/>
              <a:t>Eski Eserler Kanunu ile ayrıca Türkiye uluslararası alanda Uluslararası Anıtlar ve Sitler Konseyine (ICOMOS) katılmış ve 1974 yılında ICOMOS Türkiye ulusal komitesi kurulmuştur; Atina, Venedik, Amsterdam Sözleşmeleri TBMM kararları ile yasallaşmıştır (Tuncer 1985).</a:t>
            </a:r>
          </a:p>
          <a:p>
            <a:pPr marL="0" lvl="1" algn="just">
              <a:spcBef>
                <a:spcPct val="20000"/>
              </a:spcBef>
              <a:buClr>
                <a:schemeClr val="accent1"/>
              </a:buClr>
            </a:pPr>
            <a:endParaRPr lang="tr-TR" sz="1200" dirty="0"/>
          </a:p>
          <a:p>
            <a:pPr marL="257175" lvl="1" indent="-257175" algn="just">
              <a:spcBef>
                <a:spcPct val="20000"/>
              </a:spcBef>
              <a:buClr>
                <a:schemeClr val="accent1"/>
              </a:buClr>
              <a:buFont typeface="Arial" panose="020B0604020202020204" pitchFamily="34" charset="0"/>
              <a:buChar char="•"/>
            </a:pPr>
            <a:r>
              <a:rPr lang="tr-TR" sz="1350" dirty="0"/>
              <a:t>2863 sayılı Kültür ve Tabiat Varlıklarını Koruma Kanunu, 21 Temmuz 1983 tarihinde kabul edilmiş ve bugüne kadar 1987’den 2009 yılına kadar farklı senelerde 3386, 4629, 5177, 5226, 5571, 5663, 5728, 5835 ve 5917 sayılı kanunlarla bazı maddelerinde değişiklik yapılarak bugünkü halini almıştır.</a:t>
            </a:r>
          </a:p>
        </p:txBody>
      </p:sp>
      <p:pic>
        <p:nvPicPr>
          <p:cNvPr id="4098" name="Picture 2" descr="icomos ile ilgili gÃ¶rsel sonucu"/>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1608" y="3803834"/>
            <a:ext cx="4065368" cy="11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12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34824"/>
            <a:ext cx="8137603" cy="836034"/>
          </a:xfrm>
        </p:spPr>
        <p:txBody>
          <a:bodyPr anchor="t">
            <a:normAutofit/>
          </a:bodyPr>
          <a:lstStyle/>
          <a:p>
            <a:pPr lvl="1" algn="ctr">
              <a:spcBef>
                <a:spcPct val="20000"/>
              </a:spcBef>
              <a:buClr>
                <a:schemeClr val="accent1"/>
              </a:buClr>
            </a:pPr>
            <a:r>
              <a:rPr lang="tr-TR" sz="2100" dirty="0"/>
              <a:t>KORUNAN ALAN MEVZUATI</a:t>
            </a:r>
            <a:br>
              <a:rPr lang="tr-TR" sz="2100" dirty="0"/>
            </a:br>
            <a:r>
              <a:rPr lang="tr-TR" sz="2100" dirty="0"/>
              <a:t> </a:t>
            </a:r>
            <a:endParaRPr lang="tr-TR" sz="2100" dirty="0">
              <a:latin typeface="+mn-lt"/>
            </a:endParaRPr>
          </a:p>
        </p:txBody>
      </p:sp>
      <p:sp>
        <p:nvSpPr>
          <p:cNvPr id="14" name="Dikdörtgen 13"/>
          <p:cNvSpPr/>
          <p:nvPr/>
        </p:nvSpPr>
        <p:spPr>
          <a:xfrm>
            <a:off x="473292" y="1812215"/>
            <a:ext cx="4555908" cy="3582519"/>
          </a:xfrm>
          <a:prstGeom prst="rect">
            <a:avLst/>
          </a:prstGeom>
        </p:spPr>
        <p:txBody>
          <a:bodyPr wrap="square">
            <a:spAutoFit/>
          </a:bodyPr>
          <a:lstStyle/>
          <a:p>
            <a:pPr marL="257175" lvl="1" indent="-257175" algn="just">
              <a:spcBef>
                <a:spcPct val="20000"/>
              </a:spcBef>
              <a:buClr>
                <a:schemeClr val="accent1"/>
              </a:buClr>
              <a:buFont typeface="Arial" panose="020B0604020202020204" pitchFamily="34" charset="0"/>
              <a:buChar char="•"/>
            </a:pPr>
            <a:r>
              <a:rPr lang="tr-TR" sz="1350" dirty="0"/>
              <a:t>2863 Sayılı </a:t>
            </a:r>
            <a:r>
              <a:rPr lang="en-US" sz="1350" dirty="0" err="1"/>
              <a:t>Kanunun</a:t>
            </a:r>
            <a:r>
              <a:rPr lang="tr-TR" sz="1350" dirty="0"/>
              <a:t> </a:t>
            </a:r>
            <a:r>
              <a:rPr lang="en-US" sz="1350" dirty="0" err="1"/>
              <a:t>amacı</a:t>
            </a:r>
            <a:r>
              <a:rPr lang="en-US" sz="1350" dirty="0"/>
              <a:t>, </a:t>
            </a:r>
            <a:r>
              <a:rPr lang="en-US" sz="1350" dirty="0" err="1"/>
              <a:t>korunması</a:t>
            </a:r>
            <a:r>
              <a:rPr lang="en-US" sz="1350" dirty="0"/>
              <a:t> </a:t>
            </a:r>
            <a:r>
              <a:rPr lang="en-US" sz="1350" dirty="0" err="1"/>
              <a:t>gerekli</a:t>
            </a:r>
            <a:r>
              <a:rPr lang="en-US" sz="1350" dirty="0"/>
              <a:t> </a:t>
            </a:r>
            <a:r>
              <a:rPr lang="en-US" sz="1350" dirty="0" err="1"/>
              <a:t>taşınır</a:t>
            </a:r>
            <a:r>
              <a:rPr lang="en-US" sz="1350" dirty="0"/>
              <a:t> </a:t>
            </a:r>
            <a:r>
              <a:rPr lang="en-US" sz="1350" dirty="0" err="1"/>
              <a:t>ve</a:t>
            </a:r>
            <a:r>
              <a:rPr lang="en-US" sz="1350" dirty="0"/>
              <a:t> </a:t>
            </a:r>
            <a:r>
              <a:rPr lang="en-US" sz="1350" dirty="0" err="1"/>
              <a:t>taşınmaz</a:t>
            </a:r>
            <a:r>
              <a:rPr lang="en-US" sz="1350" dirty="0"/>
              <a:t> </a:t>
            </a:r>
            <a:r>
              <a:rPr lang="en-US" sz="1350" dirty="0" err="1"/>
              <a:t>kültür</a:t>
            </a:r>
            <a:r>
              <a:rPr lang="en-US" sz="1350" dirty="0"/>
              <a:t> </a:t>
            </a:r>
            <a:r>
              <a:rPr lang="en-US" sz="1350" dirty="0" err="1"/>
              <a:t>ve</a:t>
            </a:r>
            <a:r>
              <a:rPr lang="en-US" sz="1350" dirty="0"/>
              <a:t> </a:t>
            </a:r>
            <a:r>
              <a:rPr lang="en-US" sz="1350" dirty="0" err="1"/>
              <a:t>tabiat</a:t>
            </a:r>
            <a:r>
              <a:rPr lang="en-US" sz="1350" dirty="0"/>
              <a:t> </a:t>
            </a:r>
            <a:r>
              <a:rPr lang="en-US" sz="1350" dirty="0" err="1"/>
              <a:t>varlıları</a:t>
            </a:r>
            <a:r>
              <a:rPr lang="en-US" sz="1350" dirty="0"/>
              <a:t> </a:t>
            </a:r>
            <a:r>
              <a:rPr lang="en-US" sz="1350" dirty="0" err="1"/>
              <a:t>ile</a:t>
            </a:r>
            <a:r>
              <a:rPr lang="en-US" sz="1350" dirty="0"/>
              <a:t> </a:t>
            </a:r>
            <a:r>
              <a:rPr lang="en-US" sz="1350" dirty="0" err="1"/>
              <a:t>ilgili</a:t>
            </a:r>
            <a:r>
              <a:rPr lang="en-US" sz="1350" dirty="0"/>
              <a:t> </a:t>
            </a:r>
            <a:r>
              <a:rPr lang="en-US" sz="1350" dirty="0" err="1"/>
              <a:t>tanımları</a:t>
            </a:r>
            <a:r>
              <a:rPr lang="tr-TR" sz="1350" dirty="0"/>
              <a:t> </a:t>
            </a:r>
            <a:r>
              <a:rPr lang="en-US" sz="1350" dirty="0" err="1"/>
              <a:t>belirlemek</a:t>
            </a:r>
            <a:r>
              <a:rPr lang="en-US" sz="1350" dirty="0"/>
              <a:t>, </a:t>
            </a:r>
            <a:r>
              <a:rPr lang="en-US" sz="1350" dirty="0" err="1"/>
              <a:t>yapılacak</a:t>
            </a:r>
            <a:r>
              <a:rPr lang="en-US" sz="1350" dirty="0"/>
              <a:t> </a:t>
            </a:r>
            <a:r>
              <a:rPr lang="en-US" sz="1350" dirty="0" err="1"/>
              <a:t>işlem</a:t>
            </a:r>
            <a:r>
              <a:rPr lang="en-US" sz="1350" dirty="0"/>
              <a:t> </a:t>
            </a:r>
            <a:r>
              <a:rPr lang="en-US" sz="1350" dirty="0" err="1"/>
              <a:t>ve</a:t>
            </a:r>
            <a:r>
              <a:rPr lang="en-US" sz="1350" dirty="0"/>
              <a:t> </a:t>
            </a:r>
            <a:r>
              <a:rPr lang="en-US" sz="1350" dirty="0" err="1"/>
              <a:t>faaliyetleri</a:t>
            </a:r>
            <a:r>
              <a:rPr lang="en-US" sz="1350" dirty="0"/>
              <a:t> </a:t>
            </a:r>
            <a:r>
              <a:rPr lang="en-US" sz="1350" dirty="0" err="1"/>
              <a:t>düzenlemek</a:t>
            </a:r>
            <a:r>
              <a:rPr lang="en-US" sz="1350" dirty="0"/>
              <a:t>, </a:t>
            </a:r>
            <a:r>
              <a:rPr lang="en-US" sz="1350" dirty="0" err="1"/>
              <a:t>bu</a:t>
            </a:r>
            <a:r>
              <a:rPr lang="en-US" sz="1350" dirty="0"/>
              <a:t> </a:t>
            </a:r>
            <a:r>
              <a:rPr lang="en-US" sz="1350" dirty="0" err="1"/>
              <a:t>konuda</a:t>
            </a:r>
            <a:r>
              <a:rPr lang="en-US" sz="1350" dirty="0"/>
              <a:t> </a:t>
            </a:r>
            <a:r>
              <a:rPr lang="en-US" sz="1350" dirty="0" err="1"/>
              <a:t>gerekli</a:t>
            </a:r>
            <a:r>
              <a:rPr lang="en-US" sz="1350" dirty="0"/>
              <a:t> </a:t>
            </a:r>
            <a:r>
              <a:rPr lang="en-US" sz="1350" dirty="0" err="1"/>
              <a:t>ilke</a:t>
            </a:r>
            <a:r>
              <a:rPr lang="en-US" sz="1350" dirty="0"/>
              <a:t> </a:t>
            </a:r>
            <a:r>
              <a:rPr lang="en-US" sz="1350" dirty="0" err="1"/>
              <a:t>ve</a:t>
            </a:r>
            <a:r>
              <a:rPr lang="tr-TR" sz="1350" dirty="0"/>
              <a:t> </a:t>
            </a:r>
            <a:r>
              <a:rPr lang="en-US" sz="1350" dirty="0" err="1"/>
              <a:t>uygulama</a:t>
            </a:r>
            <a:r>
              <a:rPr lang="en-US" sz="1350" dirty="0"/>
              <a:t> </a:t>
            </a:r>
            <a:r>
              <a:rPr lang="en-US" sz="1350" dirty="0" err="1"/>
              <a:t>kararlarını</a:t>
            </a:r>
            <a:r>
              <a:rPr lang="en-US" sz="1350" dirty="0"/>
              <a:t> </a:t>
            </a:r>
            <a:r>
              <a:rPr lang="en-US" sz="1350" dirty="0" err="1"/>
              <a:t>alacak</a:t>
            </a:r>
            <a:r>
              <a:rPr lang="en-US" sz="1350" dirty="0"/>
              <a:t> </a:t>
            </a:r>
            <a:r>
              <a:rPr lang="en-US" sz="1350" dirty="0" err="1"/>
              <a:t>teşkilatın</a:t>
            </a:r>
            <a:r>
              <a:rPr lang="en-US" sz="1350" dirty="0"/>
              <a:t> </a:t>
            </a:r>
            <a:r>
              <a:rPr lang="en-US" sz="1350" dirty="0" err="1"/>
              <a:t>kuruluş</a:t>
            </a:r>
            <a:r>
              <a:rPr lang="en-US" sz="1350" dirty="0"/>
              <a:t> </a:t>
            </a:r>
            <a:r>
              <a:rPr lang="en-US" sz="1350" dirty="0" err="1"/>
              <a:t>ve</a:t>
            </a:r>
            <a:r>
              <a:rPr lang="en-US" sz="1350" dirty="0"/>
              <a:t> </a:t>
            </a:r>
            <a:r>
              <a:rPr lang="en-US" sz="1350" dirty="0" err="1"/>
              <a:t>görevlerini</a:t>
            </a:r>
            <a:r>
              <a:rPr lang="en-US" sz="1350" dirty="0"/>
              <a:t> </a:t>
            </a:r>
            <a:r>
              <a:rPr lang="en-US" sz="1350" dirty="0" err="1"/>
              <a:t>tespit</a:t>
            </a:r>
            <a:r>
              <a:rPr lang="en-US" sz="1350" dirty="0"/>
              <a:t> </a:t>
            </a:r>
            <a:r>
              <a:rPr lang="en-US" sz="1350" dirty="0" err="1"/>
              <a:t>etmektir</a:t>
            </a:r>
            <a:r>
              <a:rPr lang="en-US" sz="1350" dirty="0"/>
              <a:t>.</a:t>
            </a:r>
            <a:endParaRPr lang="tr-TR" sz="1350" dirty="0"/>
          </a:p>
          <a:p>
            <a:pPr marL="257175" lvl="1" indent="-257175" algn="just">
              <a:spcBef>
                <a:spcPct val="20000"/>
              </a:spcBef>
              <a:buClr>
                <a:schemeClr val="accent1"/>
              </a:buClr>
              <a:buFont typeface="Arial" panose="020B0604020202020204" pitchFamily="34" charset="0"/>
              <a:buChar char="•"/>
            </a:pPr>
            <a:r>
              <a:rPr lang="tr-TR" sz="1350" dirty="0"/>
              <a:t>1987 yılına gelindiğinde ise kanunun bazı maddelerinde 3386 Sayılı Kanunla değişiklik yapılmıştır. </a:t>
            </a:r>
          </a:p>
          <a:p>
            <a:pPr marL="257175" lvl="1" indent="-257175" algn="just">
              <a:spcBef>
                <a:spcPct val="20000"/>
              </a:spcBef>
              <a:buClr>
                <a:schemeClr val="accent1"/>
              </a:buClr>
              <a:buFont typeface="Arial" panose="020B0604020202020204" pitchFamily="34" charset="0"/>
              <a:buChar char="•"/>
            </a:pPr>
            <a:r>
              <a:rPr lang="tr-TR" sz="1350" dirty="0"/>
              <a:t>Yapılan değişiklikle kavramlar genelleştirilmiş; sit alanlarının kentsel ölçekli bir plan ile korunacağı vurgulanmış olup bu planın da “Koruma Amaçlı İmar Planı” olacağı ifade edilmiştir.</a:t>
            </a:r>
          </a:p>
          <a:p>
            <a:pPr marL="257175" lvl="1" indent="-257175" algn="just">
              <a:spcBef>
                <a:spcPct val="20000"/>
              </a:spcBef>
              <a:buClr>
                <a:schemeClr val="accent1"/>
              </a:buClr>
              <a:buFont typeface="Arial" panose="020B0604020202020204" pitchFamily="34" charset="0"/>
              <a:buChar char="•"/>
            </a:pPr>
            <a:r>
              <a:rPr lang="tr-TR" sz="1350" dirty="0"/>
              <a:t>2004 yılında çıkarılan 5226 sayılı “Kültür ve Tabiat Varlıklarını Koruma Kanunu ile Çeşitli Kanunlarda Değişiklik Yapılması Hakkında Kanun” ile uluslararası normlara uygun bir kanun oluşturulmaya çalışılmıştır.</a:t>
            </a:r>
          </a:p>
          <a:p>
            <a:pPr marL="257175" lvl="1" indent="-257175" algn="just">
              <a:spcBef>
                <a:spcPct val="20000"/>
              </a:spcBef>
              <a:buClr>
                <a:schemeClr val="accent1"/>
              </a:buClr>
              <a:buFont typeface="Arial" panose="020B0604020202020204" pitchFamily="34" charset="0"/>
              <a:buChar char="•"/>
            </a:pPr>
            <a:endParaRPr lang="en-US" sz="1350" dirty="0"/>
          </a:p>
        </p:txBody>
      </p:sp>
      <p:pic>
        <p:nvPicPr>
          <p:cNvPr id="5124" name="Picture 4" descr="koruma amaÃ§lÄ± imar planÄ± ile ilgili gÃ¶rsel sonucu"/>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10305" y="2442956"/>
            <a:ext cx="3600320" cy="204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59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34824"/>
            <a:ext cx="8137603" cy="836034"/>
          </a:xfrm>
        </p:spPr>
        <p:txBody>
          <a:bodyPr anchor="t">
            <a:normAutofit/>
          </a:bodyPr>
          <a:lstStyle/>
          <a:p>
            <a:pPr lvl="1" algn="ctr">
              <a:spcBef>
                <a:spcPct val="20000"/>
              </a:spcBef>
              <a:buClr>
                <a:schemeClr val="accent1"/>
              </a:buClr>
            </a:pPr>
            <a:r>
              <a:rPr lang="tr-TR" sz="2100" dirty="0"/>
              <a:t>KORUNAN ALAN MEVZUATI</a:t>
            </a:r>
            <a:br>
              <a:rPr lang="tr-TR" sz="2100" dirty="0"/>
            </a:br>
            <a:endParaRPr lang="tr-TR" sz="2100" dirty="0">
              <a:latin typeface="+mn-lt"/>
            </a:endParaRPr>
          </a:p>
        </p:txBody>
      </p:sp>
      <p:sp>
        <p:nvSpPr>
          <p:cNvPr id="2" name="Dikdörtgen 1"/>
          <p:cNvSpPr/>
          <p:nvPr/>
        </p:nvSpPr>
        <p:spPr>
          <a:xfrm>
            <a:off x="1612490" y="1752841"/>
            <a:ext cx="5859207" cy="323165"/>
          </a:xfrm>
          <a:prstGeom prst="rect">
            <a:avLst/>
          </a:prstGeom>
        </p:spPr>
        <p:txBody>
          <a:bodyPr wrap="square">
            <a:spAutoFit/>
          </a:bodyPr>
          <a:lstStyle/>
          <a:p>
            <a:pPr marL="0" lvl="1" algn="ctr">
              <a:spcBef>
                <a:spcPct val="20000"/>
              </a:spcBef>
              <a:buClr>
                <a:schemeClr val="accent1"/>
              </a:buClr>
            </a:pPr>
            <a:r>
              <a:rPr lang="tr-TR" sz="1500" b="1" dirty="0"/>
              <a:t>Tabiat Varlıklarını Koruma Genel Müdürlüğü ile ilgili Mevzuat</a:t>
            </a:r>
          </a:p>
        </p:txBody>
      </p:sp>
      <p:sp>
        <p:nvSpPr>
          <p:cNvPr id="3" name="Dikdörtgen 2"/>
          <p:cNvSpPr/>
          <p:nvPr/>
        </p:nvSpPr>
        <p:spPr>
          <a:xfrm>
            <a:off x="4097741" y="2032358"/>
            <a:ext cx="934871" cy="300082"/>
          </a:xfrm>
          <a:prstGeom prst="rect">
            <a:avLst/>
          </a:prstGeom>
        </p:spPr>
        <p:txBody>
          <a:bodyPr wrap="none">
            <a:spAutoFit/>
          </a:bodyPr>
          <a:lstStyle/>
          <a:p>
            <a:r>
              <a:rPr lang="tr-TR" sz="1350" b="1" dirty="0">
                <a:latin typeface="Roboto Slab"/>
              </a:rPr>
              <a:t>Kanunlar</a:t>
            </a:r>
            <a:endParaRPr lang="tr-TR" sz="1350" dirty="0"/>
          </a:p>
        </p:txBody>
      </p:sp>
      <p:pic>
        <p:nvPicPr>
          <p:cNvPr id="4" name="Resim 3" descr="Ekran Kırpma"/>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67093" y="2332441"/>
            <a:ext cx="6750000" cy="2819822"/>
          </a:xfrm>
          <a:prstGeom prst="rect">
            <a:avLst/>
          </a:prstGeom>
        </p:spPr>
      </p:pic>
    </p:spTree>
    <p:extLst>
      <p:ext uri="{BB962C8B-B14F-4D97-AF65-F5344CB8AC3E}">
        <p14:creationId xmlns:p14="http://schemas.microsoft.com/office/powerpoint/2010/main" val="7336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34824"/>
            <a:ext cx="8137603" cy="836034"/>
          </a:xfrm>
        </p:spPr>
        <p:txBody>
          <a:bodyPr anchor="t">
            <a:normAutofit/>
          </a:bodyPr>
          <a:lstStyle/>
          <a:p>
            <a:pPr lvl="1" algn="ctr">
              <a:spcBef>
                <a:spcPct val="20000"/>
              </a:spcBef>
              <a:buClr>
                <a:schemeClr val="accent1"/>
              </a:buClr>
            </a:pPr>
            <a:r>
              <a:rPr lang="tr-TR" sz="2100" dirty="0"/>
              <a:t>KORUNAN ALAN MEVZUATI</a:t>
            </a:r>
            <a:br>
              <a:rPr lang="tr-TR" sz="2100" dirty="0"/>
            </a:br>
            <a:endParaRPr lang="tr-TR" sz="2100" dirty="0">
              <a:latin typeface="+mn-lt"/>
            </a:endParaRPr>
          </a:p>
        </p:txBody>
      </p:sp>
      <p:sp>
        <p:nvSpPr>
          <p:cNvPr id="2" name="Dikdörtgen 1"/>
          <p:cNvSpPr/>
          <p:nvPr/>
        </p:nvSpPr>
        <p:spPr>
          <a:xfrm>
            <a:off x="1612490" y="1752841"/>
            <a:ext cx="5859207" cy="323165"/>
          </a:xfrm>
          <a:prstGeom prst="rect">
            <a:avLst/>
          </a:prstGeom>
        </p:spPr>
        <p:txBody>
          <a:bodyPr wrap="square">
            <a:spAutoFit/>
          </a:bodyPr>
          <a:lstStyle/>
          <a:p>
            <a:pPr marL="0" lvl="1" algn="ctr">
              <a:spcBef>
                <a:spcPct val="20000"/>
              </a:spcBef>
              <a:buClr>
                <a:schemeClr val="accent1"/>
              </a:buClr>
            </a:pPr>
            <a:r>
              <a:rPr lang="tr-TR" sz="1500" b="1" dirty="0"/>
              <a:t>Tabiat Varlıklarını Koruma Genel Müdürlüğü ile ilgili Mevzuat</a:t>
            </a:r>
          </a:p>
        </p:txBody>
      </p:sp>
      <p:sp>
        <p:nvSpPr>
          <p:cNvPr id="3" name="Dikdörtgen 2"/>
          <p:cNvSpPr/>
          <p:nvPr/>
        </p:nvSpPr>
        <p:spPr>
          <a:xfrm>
            <a:off x="3424479" y="2012273"/>
            <a:ext cx="2281394" cy="300082"/>
          </a:xfrm>
          <a:prstGeom prst="rect">
            <a:avLst/>
          </a:prstGeom>
        </p:spPr>
        <p:txBody>
          <a:bodyPr wrap="none">
            <a:spAutoFit/>
          </a:bodyPr>
          <a:lstStyle/>
          <a:p>
            <a:r>
              <a:rPr lang="tr-TR" sz="1350" b="1" dirty="0">
                <a:latin typeface="Roboto Slab"/>
              </a:rPr>
              <a:t>Bakanlar Kurulu Kararları</a:t>
            </a:r>
            <a:endParaRPr lang="tr-TR" sz="1350" dirty="0"/>
          </a:p>
        </p:txBody>
      </p:sp>
      <p:pic>
        <p:nvPicPr>
          <p:cNvPr id="5" name="Resim 4" descr="Ekran Kırpma"/>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67092" y="2375228"/>
            <a:ext cx="6750000" cy="1749408"/>
          </a:xfrm>
          <a:prstGeom prst="rect">
            <a:avLst/>
          </a:prstGeom>
        </p:spPr>
      </p:pic>
    </p:spTree>
    <p:extLst>
      <p:ext uri="{BB962C8B-B14F-4D97-AF65-F5344CB8AC3E}">
        <p14:creationId xmlns:p14="http://schemas.microsoft.com/office/powerpoint/2010/main" val="187384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34824"/>
            <a:ext cx="8137603" cy="836034"/>
          </a:xfrm>
        </p:spPr>
        <p:txBody>
          <a:bodyPr anchor="t">
            <a:normAutofit/>
          </a:bodyPr>
          <a:lstStyle/>
          <a:p>
            <a:pPr lvl="1" algn="ctr">
              <a:spcBef>
                <a:spcPct val="20000"/>
              </a:spcBef>
              <a:buClr>
                <a:schemeClr val="accent1"/>
              </a:buClr>
            </a:pPr>
            <a:r>
              <a:rPr lang="tr-TR" sz="2100" dirty="0"/>
              <a:t>KORUNAN ALAN MEVZUATI</a:t>
            </a:r>
            <a:br>
              <a:rPr lang="tr-TR" sz="2100" dirty="0"/>
            </a:br>
            <a:endParaRPr lang="tr-TR" sz="2100" dirty="0">
              <a:latin typeface="+mn-lt"/>
            </a:endParaRPr>
          </a:p>
        </p:txBody>
      </p:sp>
      <p:sp>
        <p:nvSpPr>
          <p:cNvPr id="2" name="Dikdörtgen 1"/>
          <p:cNvSpPr/>
          <p:nvPr/>
        </p:nvSpPr>
        <p:spPr>
          <a:xfrm>
            <a:off x="1612490" y="1752841"/>
            <a:ext cx="5859207" cy="323165"/>
          </a:xfrm>
          <a:prstGeom prst="rect">
            <a:avLst/>
          </a:prstGeom>
        </p:spPr>
        <p:txBody>
          <a:bodyPr wrap="square">
            <a:spAutoFit/>
          </a:bodyPr>
          <a:lstStyle/>
          <a:p>
            <a:pPr marL="0" lvl="1" algn="ctr">
              <a:spcBef>
                <a:spcPct val="20000"/>
              </a:spcBef>
              <a:buClr>
                <a:schemeClr val="accent1"/>
              </a:buClr>
            </a:pPr>
            <a:r>
              <a:rPr lang="tr-TR" sz="1500" b="1" dirty="0"/>
              <a:t>Tabiat Varlıklarını Koruma Genel Müdürlüğü ile ilgili Mevzuat</a:t>
            </a:r>
          </a:p>
        </p:txBody>
      </p:sp>
      <p:sp>
        <p:nvSpPr>
          <p:cNvPr id="3" name="Dikdörtgen 2"/>
          <p:cNvSpPr/>
          <p:nvPr/>
        </p:nvSpPr>
        <p:spPr>
          <a:xfrm>
            <a:off x="3905379" y="2032358"/>
            <a:ext cx="1319592" cy="300082"/>
          </a:xfrm>
          <a:prstGeom prst="rect">
            <a:avLst/>
          </a:prstGeom>
        </p:spPr>
        <p:txBody>
          <a:bodyPr wrap="none">
            <a:spAutoFit/>
          </a:bodyPr>
          <a:lstStyle/>
          <a:p>
            <a:r>
              <a:rPr lang="tr-TR" sz="1350" b="1" dirty="0">
                <a:latin typeface="Roboto Slab"/>
              </a:rPr>
              <a:t>Yönetmelikler</a:t>
            </a:r>
            <a:endParaRPr lang="tr-TR" sz="1350" dirty="0"/>
          </a:p>
        </p:txBody>
      </p:sp>
      <p:pic>
        <p:nvPicPr>
          <p:cNvPr id="4" name="Resim 3" descr="Ekran Kırpma"/>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02092" y="2331966"/>
            <a:ext cx="6480000" cy="2895797"/>
          </a:xfrm>
          <a:prstGeom prst="rect">
            <a:avLst/>
          </a:prstGeom>
        </p:spPr>
      </p:pic>
    </p:spTree>
    <p:extLst>
      <p:ext uri="{BB962C8B-B14F-4D97-AF65-F5344CB8AC3E}">
        <p14:creationId xmlns:p14="http://schemas.microsoft.com/office/powerpoint/2010/main" val="4142740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1"/>
          <p:cNvSpPr>
            <a:spLocks noGrp="1"/>
          </p:cNvSpPr>
          <p:nvPr>
            <p:ph type="title"/>
          </p:nvPr>
        </p:nvSpPr>
        <p:spPr>
          <a:xfrm>
            <a:off x="473292" y="1334824"/>
            <a:ext cx="8137603" cy="836034"/>
          </a:xfrm>
        </p:spPr>
        <p:txBody>
          <a:bodyPr anchor="t">
            <a:normAutofit/>
          </a:bodyPr>
          <a:lstStyle/>
          <a:p>
            <a:pPr lvl="1" algn="ctr">
              <a:spcBef>
                <a:spcPct val="20000"/>
              </a:spcBef>
              <a:buClr>
                <a:schemeClr val="accent1"/>
              </a:buClr>
            </a:pPr>
            <a:r>
              <a:rPr lang="tr-TR" sz="2100" dirty="0"/>
              <a:t>KORUNAN ALAN MEVZUATI</a:t>
            </a:r>
            <a:br>
              <a:rPr lang="tr-TR" sz="2100" dirty="0"/>
            </a:br>
            <a:endParaRPr lang="tr-TR" sz="2100" dirty="0">
              <a:latin typeface="+mn-lt"/>
            </a:endParaRPr>
          </a:p>
        </p:txBody>
      </p:sp>
      <p:sp>
        <p:nvSpPr>
          <p:cNvPr id="2" name="Dikdörtgen 1"/>
          <p:cNvSpPr/>
          <p:nvPr/>
        </p:nvSpPr>
        <p:spPr>
          <a:xfrm>
            <a:off x="1612490" y="1752841"/>
            <a:ext cx="5859207" cy="323165"/>
          </a:xfrm>
          <a:prstGeom prst="rect">
            <a:avLst/>
          </a:prstGeom>
        </p:spPr>
        <p:txBody>
          <a:bodyPr wrap="square">
            <a:spAutoFit/>
          </a:bodyPr>
          <a:lstStyle/>
          <a:p>
            <a:pPr marL="0" lvl="1" algn="ctr">
              <a:spcBef>
                <a:spcPct val="20000"/>
              </a:spcBef>
              <a:buClr>
                <a:schemeClr val="accent1"/>
              </a:buClr>
            </a:pPr>
            <a:r>
              <a:rPr lang="tr-TR" sz="1500" b="1" dirty="0"/>
              <a:t>Tabiat Varlıklarını Koruma Genel Müdürlüğü ile ilgili Mevzuat</a:t>
            </a:r>
          </a:p>
        </p:txBody>
      </p:sp>
      <p:sp>
        <p:nvSpPr>
          <p:cNvPr id="3" name="Dikdörtgen 2"/>
          <p:cNvSpPr/>
          <p:nvPr/>
        </p:nvSpPr>
        <p:spPr>
          <a:xfrm>
            <a:off x="3930350" y="2048638"/>
            <a:ext cx="1244251" cy="300082"/>
          </a:xfrm>
          <a:prstGeom prst="rect">
            <a:avLst/>
          </a:prstGeom>
        </p:spPr>
        <p:txBody>
          <a:bodyPr wrap="none">
            <a:spAutoFit/>
          </a:bodyPr>
          <a:lstStyle/>
          <a:p>
            <a:r>
              <a:rPr lang="tr-TR" sz="1350" b="1" dirty="0"/>
              <a:t>Usul ve Esaslar</a:t>
            </a:r>
            <a:endParaRPr lang="tr-TR" sz="1350" dirty="0"/>
          </a:p>
        </p:txBody>
      </p:sp>
      <p:sp>
        <p:nvSpPr>
          <p:cNvPr id="14" name="Dikdörtgen 13"/>
          <p:cNvSpPr/>
          <p:nvPr/>
        </p:nvSpPr>
        <p:spPr>
          <a:xfrm>
            <a:off x="4025604" y="2747757"/>
            <a:ext cx="961866" cy="300082"/>
          </a:xfrm>
          <a:prstGeom prst="rect">
            <a:avLst/>
          </a:prstGeom>
        </p:spPr>
        <p:txBody>
          <a:bodyPr wrap="none">
            <a:spAutoFit/>
          </a:bodyPr>
          <a:lstStyle/>
          <a:p>
            <a:r>
              <a:rPr lang="tr-TR" sz="1350" b="1" dirty="0"/>
              <a:t>Genelgeler</a:t>
            </a:r>
            <a:endParaRPr lang="tr-TR" sz="1350" dirty="0"/>
          </a:p>
        </p:txBody>
      </p:sp>
      <p:pic>
        <p:nvPicPr>
          <p:cNvPr id="6" name="Resim 5" descr="Ekran Kırpma"/>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8381" y="3000918"/>
            <a:ext cx="6750000" cy="990533"/>
          </a:xfrm>
          <a:prstGeom prst="rect">
            <a:avLst/>
          </a:prstGeom>
        </p:spPr>
      </p:pic>
      <p:sp>
        <p:nvSpPr>
          <p:cNvPr id="17" name="Dikdörtgen 16"/>
          <p:cNvSpPr/>
          <p:nvPr/>
        </p:nvSpPr>
        <p:spPr>
          <a:xfrm>
            <a:off x="4167601" y="4064944"/>
            <a:ext cx="711798" cy="300082"/>
          </a:xfrm>
          <a:prstGeom prst="rect">
            <a:avLst/>
          </a:prstGeom>
        </p:spPr>
        <p:txBody>
          <a:bodyPr wrap="none">
            <a:spAutoFit/>
          </a:bodyPr>
          <a:lstStyle/>
          <a:p>
            <a:r>
              <a:rPr lang="tr-TR" sz="1350" b="1" dirty="0"/>
              <a:t>Talimat</a:t>
            </a:r>
            <a:endParaRPr lang="tr-TR" sz="1350" dirty="0"/>
          </a:p>
        </p:txBody>
      </p:sp>
      <p:pic>
        <p:nvPicPr>
          <p:cNvPr id="8" name="Resim 7" descr="Ekran Kırpma"/>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8381" y="4310658"/>
            <a:ext cx="6750000" cy="538393"/>
          </a:xfrm>
          <a:prstGeom prst="rect">
            <a:avLst/>
          </a:prstGeom>
        </p:spPr>
      </p:pic>
      <p:pic>
        <p:nvPicPr>
          <p:cNvPr id="9" name="Resim 8" descr="Ekran Kırpm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93381" y="2323276"/>
            <a:ext cx="6480000" cy="326648"/>
          </a:xfrm>
          <a:prstGeom prst="rect">
            <a:avLst/>
          </a:prstGeom>
        </p:spPr>
      </p:pic>
    </p:spTree>
    <p:extLst>
      <p:ext uri="{BB962C8B-B14F-4D97-AF65-F5344CB8AC3E}">
        <p14:creationId xmlns:p14="http://schemas.microsoft.com/office/powerpoint/2010/main" val="356513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1110322"/>
            <a:ext cx="6356393" cy="600164"/>
          </a:xfrm>
          <a:prstGeom prst="rect">
            <a:avLst/>
          </a:prstGeom>
        </p:spPr>
        <p:txBody>
          <a:bodyPr wrap="square">
            <a:spAutoFit/>
          </a:bodyPr>
          <a:lstStyle/>
          <a:p>
            <a:pPr marL="0" lvl="1" algn="ctr" defTabSz="685800">
              <a:spcBef>
                <a:spcPct val="20000"/>
              </a:spcBef>
              <a:buClr>
                <a:srgbClr val="AD0101"/>
              </a:buClr>
              <a:defRPr/>
            </a:pPr>
            <a:r>
              <a:rPr lang="tr-TR" sz="1500" b="1" dirty="0" smtClean="0">
                <a:solidFill>
                  <a:prstClr val="black"/>
                </a:solidFill>
                <a:latin typeface="Arial"/>
              </a:rPr>
              <a:t>KAYNAKLAR</a:t>
            </a:r>
            <a:endParaRPr lang="en-US" sz="1500" b="1" dirty="0">
              <a:solidFill>
                <a:prstClr val="black"/>
              </a:solidFill>
              <a:latin typeface="Arial"/>
            </a:endParaRPr>
          </a:p>
          <a:p>
            <a:pPr marL="0" lvl="1" algn="ctr" defTabSz="685800">
              <a:spcBef>
                <a:spcPct val="20000"/>
              </a:spcBef>
              <a:buClr>
                <a:srgbClr val="AD0101"/>
              </a:buClr>
              <a:defRPr/>
            </a:pPr>
            <a:endParaRPr lang="en-US" sz="1500" b="1" dirty="0">
              <a:solidFill>
                <a:prstClr val="black"/>
              </a:solidFill>
              <a:latin typeface="Arial"/>
            </a:endParaRPr>
          </a:p>
        </p:txBody>
      </p:sp>
      <p:sp>
        <p:nvSpPr>
          <p:cNvPr id="4" name="Dikdörtgen 3"/>
          <p:cNvSpPr/>
          <p:nvPr/>
        </p:nvSpPr>
        <p:spPr>
          <a:xfrm>
            <a:off x="473293" y="1703101"/>
            <a:ext cx="8012450" cy="2400657"/>
          </a:xfrm>
          <a:prstGeom prst="rect">
            <a:avLst/>
          </a:prstGeom>
        </p:spPr>
        <p:txBody>
          <a:bodyPr wrap="square">
            <a:spAutoFit/>
          </a:bodyPr>
          <a:lstStyle/>
          <a:p>
            <a:pPr marL="257175" indent="-257175" algn="just" defTabSz="685800">
              <a:buFont typeface="Wingdings" panose="05000000000000000000" pitchFamily="2" charset="2"/>
              <a:buChar char="Ø"/>
              <a:defRPr/>
            </a:pPr>
            <a:endParaRPr lang="tr-TR" sz="1500" dirty="0">
              <a:solidFill>
                <a:prstClr val="black"/>
              </a:solidFill>
              <a:latin typeface="Arial"/>
            </a:endParaRPr>
          </a:p>
          <a:p>
            <a:pPr marL="257175" indent="-257175" algn="just" defTabSz="685800">
              <a:buFont typeface="Wingdings" panose="05000000000000000000" pitchFamily="2" charset="2"/>
              <a:buChar char="Ø"/>
              <a:defRPr/>
            </a:pPr>
            <a:r>
              <a:rPr lang="tr-TR" sz="1500" dirty="0" smtClean="0">
                <a:solidFill>
                  <a:prstClr val="black"/>
                </a:solidFill>
                <a:latin typeface="Arial"/>
              </a:rPr>
              <a:t>Çevre </a:t>
            </a:r>
            <a:r>
              <a:rPr lang="tr-TR" sz="1500" dirty="0">
                <a:solidFill>
                  <a:prstClr val="black"/>
                </a:solidFill>
                <a:latin typeface="Arial"/>
              </a:rPr>
              <a:t>ve Orman Bakanlığı Korunan Alan Planlaması ve Yönetimi, Biyolojik çeşitlilik ve Doğal Kaynak Yönetimi Projesi Deneyimi, Ankara, 2007.</a:t>
            </a:r>
          </a:p>
          <a:p>
            <a:pPr marL="257175" indent="-257175" algn="just" defTabSz="685800">
              <a:buFont typeface="Wingdings" panose="05000000000000000000" pitchFamily="2" charset="2"/>
              <a:buChar char="Ø"/>
              <a:defRPr/>
            </a:pPr>
            <a:r>
              <a:rPr lang="tr-TR" sz="1500" dirty="0">
                <a:solidFill>
                  <a:prstClr val="black"/>
                </a:solidFill>
                <a:latin typeface="Arial"/>
              </a:rPr>
              <a:t>Ekolojik Sorunlar ve Çözümleri, N. Çepel, TÜBİTAK Popüler Bilim Kitapları, Ankara,2003.</a:t>
            </a:r>
          </a:p>
          <a:p>
            <a:pPr marL="257175" indent="-257175" algn="just" defTabSz="685800">
              <a:buFont typeface="Wingdings" panose="05000000000000000000" pitchFamily="2" charset="2"/>
              <a:buChar char="Ø"/>
              <a:defRPr/>
            </a:pPr>
            <a:r>
              <a:rPr lang="tr-TR" sz="1500" dirty="0">
                <a:solidFill>
                  <a:prstClr val="black"/>
                </a:solidFill>
                <a:latin typeface="Arial"/>
              </a:rPr>
              <a:t>Kuş Araştırmaları Derneği, Doğa Korumacının El Kitabı. Editör: Tansu Gürpınar, 2007.</a:t>
            </a:r>
          </a:p>
          <a:p>
            <a:pPr marL="257175" indent="-257175" algn="just" defTabSz="685800">
              <a:buFont typeface="Wingdings" panose="05000000000000000000" pitchFamily="2" charset="2"/>
              <a:buChar char="Ø"/>
              <a:defRPr/>
            </a:pPr>
            <a:r>
              <a:rPr lang="tr-TR" sz="1500" dirty="0">
                <a:solidFill>
                  <a:prstClr val="black"/>
                </a:solidFill>
                <a:latin typeface="Arial"/>
              </a:rPr>
              <a:t>Kültür ve Turizm Bakanlığı-Teftiş Kurulu Başkanlığı, Bakanlık Mevzuatı, Kültür Varlıkları ve Müzeler Genel Müdürlüğü İle İlgili Mevzuat, İlke Kararları, 2012.</a:t>
            </a:r>
          </a:p>
          <a:p>
            <a:pPr marL="257175" indent="-257175" algn="just" defTabSz="685800">
              <a:buFont typeface="Wingdings" panose="05000000000000000000" pitchFamily="2" charset="2"/>
              <a:buChar char="Ø"/>
              <a:defRPr/>
            </a:pPr>
            <a:r>
              <a:rPr lang="tr-TR" sz="1500" dirty="0">
                <a:solidFill>
                  <a:prstClr val="black"/>
                </a:solidFill>
                <a:latin typeface="Arial"/>
              </a:rPr>
              <a:t>Orman’da Doğa Koruma A.H. Çolak, Milli Parklar ve Av-Yaban Hayatı Genel Müdürlüğü Yayını, Ankara, 2001.</a:t>
            </a:r>
          </a:p>
          <a:p>
            <a:pPr marL="257175" indent="-257175" algn="just" defTabSz="685800">
              <a:buFont typeface="Wingdings" panose="05000000000000000000" pitchFamily="2" charset="2"/>
              <a:buChar char="Ø"/>
              <a:defRPr/>
            </a:pPr>
            <a:endParaRPr lang="tr-TR" sz="1500" dirty="0">
              <a:solidFill>
                <a:prstClr val="black"/>
              </a:solidFill>
              <a:latin typeface="Arial"/>
            </a:endParaRPr>
          </a:p>
        </p:txBody>
      </p:sp>
      <p:sp>
        <p:nvSpPr>
          <p:cNvPr id="22" name="Altbilgi Yer Tutucusu 1">
            <a:extLst>
              <a:ext uri="{FF2B5EF4-FFF2-40B4-BE49-F238E27FC236}">
                <a16:creationId xmlns:a16="http://schemas.microsoft.com/office/drawing/2014/main" id="{B6477F57-3F59-417D-BE18-5CBA26DCF964}"/>
              </a:ext>
            </a:extLst>
          </p:cNvPr>
          <p:cNvSpPr txBox="1">
            <a:spLocks/>
          </p:cNvSpPr>
          <p:nvPr/>
        </p:nvSpPr>
        <p:spPr>
          <a:xfrm>
            <a:off x="4747980" y="5618203"/>
            <a:ext cx="3994184" cy="273844"/>
          </a:xfrm>
          <a:prstGeom prst="rect">
            <a:avLst/>
          </a:prstGeom>
        </p:spPr>
        <p:txBody>
          <a:bodyPr vert="horz" lIns="68580" tIns="34290" rIns="68580" bIns="34290" rtlCol="0" anchor="ctr"/>
          <a:lstStyle>
            <a:defPPr>
              <a:defRPr lang="tr-TR"/>
            </a:defPPr>
            <a:lvl1pPr marL="0" algn="ctr" defTabSz="914400" rtl="0" eaLnBrk="1" latinLnBrk="0" hangingPunct="1">
              <a:defRPr sz="900" kern="1200" cap="all" baseline="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685800">
              <a:defRPr/>
            </a:pPr>
            <a:endParaRPr lang="en-US" sz="750" dirty="0">
              <a:ln>
                <a:solidFill>
                  <a:srgbClr val="47176C"/>
                </a:solidFill>
              </a:ln>
              <a:solidFill>
                <a:srgbClr val="46166B"/>
              </a:solidFill>
              <a:latin typeface="Century Gothic" panose="020B0502020202020204" pitchFamily="34" charset="0"/>
            </a:endParaRPr>
          </a:p>
        </p:txBody>
      </p:sp>
    </p:spTree>
    <p:extLst>
      <p:ext uri="{BB962C8B-B14F-4D97-AF65-F5344CB8AC3E}">
        <p14:creationId xmlns:p14="http://schemas.microsoft.com/office/powerpoint/2010/main" val="241910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12492</TotalTime>
  <Words>551</Words>
  <Application>Microsoft Office PowerPoint</Application>
  <PresentationFormat>Ekran Gösterisi (4:3)</PresentationFormat>
  <Paragraphs>41</Paragraphs>
  <Slides>9</Slides>
  <Notes>0</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9</vt:i4>
      </vt:variant>
    </vt:vector>
  </HeadingPairs>
  <TitlesOfParts>
    <vt:vector size="19" baseType="lpstr">
      <vt:lpstr>ＭＳ Ｐゴシック</vt:lpstr>
      <vt:lpstr>Arial</vt:lpstr>
      <vt:lpstr>Calibri</vt:lpstr>
      <vt:lpstr>Century Gothic</vt:lpstr>
      <vt:lpstr>Roboto Slab</vt:lpstr>
      <vt:lpstr>Times New Roman</vt:lpstr>
      <vt:lpstr>Wingdings</vt:lpstr>
      <vt:lpstr>ekonomi</vt:lpstr>
      <vt:lpstr>1_Rics</vt:lpstr>
      <vt:lpstr>h.t.</vt:lpstr>
      <vt:lpstr>PowerPoint Sunusu</vt:lpstr>
      <vt:lpstr>KORUNAN ALAN MEVZUATI  </vt:lpstr>
      <vt:lpstr>KORUNAN ALAN MEVZUATI  </vt:lpstr>
      <vt:lpstr>KORUNAN ALAN MEVZUATI  </vt:lpstr>
      <vt:lpstr>KORUNAN ALAN MEVZUATI </vt:lpstr>
      <vt:lpstr>KORUNAN ALAN MEVZUATI </vt:lpstr>
      <vt:lpstr>KORUNAN ALAN MEVZUATI </vt:lpstr>
      <vt:lpstr>KORUNAN ALAN MEVZUATI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user</cp:lastModifiedBy>
  <cp:revision>814</cp:revision>
  <cp:lastPrinted>2016-10-24T07:53:35Z</cp:lastPrinted>
  <dcterms:created xsi:type="dcterms:W3CDTF">2016-09-18T09:35:24Z</dcterms:created>
  <dcterms:modified xsi:type="dcterms:W3CDTF">2020-02-25T11:21:22Z</dcterms:modified>
</cp:coreProperties>
</file>