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2" r:id="rId1"/>
  </p:sldMasterIdLst>
  <p:notesMasterIdLst>
    <p:notesMasterId r:id="rId125"/>
  </p:notesMasterIdLst>
  <p:sldIdLst>
    <p:sldId id="256" r:id="rId2"/>
    <p:sldId id="340" r:id="rId3"/>
    <p:sldId id="371" r:id="rId4"/>
    <p:sldId id="372" r:id="rId5"/>
    <p:sldId id="373" r:id="rId6"/>
    <p:sldId id="341" r:id="rId7"/>
    <p:sldId id="374" r:id="rId8"/>
    <p:sldId id="418" r:id="rId9"/>
    <p:sldId id="417" r:id="rId10"/>
    <p:sldId id="375" r:id="rId11"/>
    <p:sldId id="422" r:id="rId12"/>
    <p:sldId id="421" r:id="rId13"/>
    <p:sldId id="420" r:id="rId14"/>
    <p:sldId id="419" r:id="rId15"/>
    <p:sldId id="425" r:id="rId16"/>
    <p:sldId id="424" r:id="rId17"/>
    <p:sldId id="423" r:id="rId18"/>
    <p:sldId id="377" r:id="rId19"/>
    <p:sldId id="428" r:id="rId20"/>
    <p:sldId id="427" r:id="rId21"/>
    <p:sldId id="426" r:id="rId22"/>
    <p:sldId id="378" r:id="rId23"/>
    <p:sldId id="433" r:id="rId24"/>
    <p:sldId id="432" r:id="rId25"/>
    <p:sldId id="431" r:id="rId26"/>
    <p:sldId id="430" r:id="rId27"/>
    <p:sldId id="429" r:id="rId28"/>
    <p:sldId id="380" r:id="rId29"/>
    <p:sldId id="436" r:id="rId30"/>
    <p:sldId id="435" r:id="rId31"/>
    <p:sldId id="434" r:id="rId32"/>
    <p:sldId id="381" r:id="rId33"/>
    <p:sldId id="382" r:id="rId34"/>
    <p:sldId id="437" r:id="rId35"/>
    <p:sldId id="383" r:id="rId36"/>
    <p:sldId id="384" r:id="rId37"/>
    <p:sldId id="392" r:id="rId38"/>
    <p:sldId id="391" r:id="rId39"/>
    <p:sldId id="390" r:id="rId40"/>
    <p:sldId id="389" r:id="rId41"/>
    <p:sldId id="388" r:id="rId42"/>
    <p:sldId id="387" r:id="rId43"/>
    <p:sldId id="386" r:id="rId44"/>
    <p:sldId id="385" r:id="rId45"/>
    <p:sldId id="393" r:id="rId46"/>
    <p:sldId id="401" r:id="rId47"/>
    <p:sldId id="400" r:id="rId48"/>
    <p:sldId id="397" r:id="rId49"/>
    <p:sldId id="402" r:id="rId50"/>
    <p:sldId id="403" r:id="rId51"/>
    <p:sldId id="404" r:id="rId52"/>
    <p:sldId id="405" r:id="rId53"/>
    <p:sldId id="406" r:id="rId54"/>
    <p:sldId id="407" r:id="rId55"/>
    <p:sldId id="415" r:id="rId56"/>
    <p:sldId id="408" r:id="rId57"/>
    <p:sldId id="413" r:id="rId58"/>
    <p:sldId id="412" r:id="rId59"/>
    <p:sldId id="411" r:id="rId60"/>
    <p:sldId id="410" r:id="rId61"/>
    <p:sldId id="409" r:id="rId62"/>
    <p:sldId id="414" r:id="rId63"/>
    <p:sldId id="441" r:id="rId64"/>
    <p:sldId id="440" r:id="rId65"/>
    <p:sldId id="416" r:id="rId66"/>
    <p:sldId id="442" r:id="rId67"/>
    <p:sldId id="444" r:id="rId68"/>
    <p:sldId id="443" r:id="rId69"/>
    <p:sldId id="447" r:id="rId70"/>
    <p:sldId id="446" r:id="rId71"/>
    <p:sldId id="445" r:id="rId72"/>
    <p:sldId id="448" r:id="rId73"/>
    <p:sldId id="449" r:id="rId74"/>
    <p:sldId id="450" r:id="rId75"/>
    <p:sldId id="452" r:id="rId76"/>
    <p:sldId id="454" r:id="rId77"/>
    <p:sldId id="455" r:id="rId78"/>
    <p:sldId id="456" r:id="rId79"/>
    <p:sldId id="457" r:id="rId80"/>
    <p:sldId id="458" r:id="rId81"/>
    <p:sldId id="459" r:id="rId82"/>
    <p:sldId id="460" r:id="rId83"/>
    <p:sldId id="461" r:id="rId84"/>
    <p:sldId id="462" r:id="rId85"/>
    <p:sldId id="463" r:id="rId86"/>
    <p:sldId id="464" r:id="rId87"/>
    <p:sldId id="465" r:id="rId88"/>
    <p:sldId id="471" r:id="rId89"/>
    <p:sldId id="469" r:id="rId90"/>
    <p:sldId id="468" r:id="rId91"/>
    <p:sldId id="467" r:id="rId92"/>
    <p:sldId id="466" r:id="rId93"/>
    <p:sldId id="574" r:id="rId94"/>
    <p:sldId id="575" r:id="rId95"/>
    <p:sldId id="576" r:id="rId96"/>
    <p:sldId id="577" r:id="rId97"/>
    <p:sldId id="578" r:id="rId98"/>
    <p:sldId id="579" r:id="rId99"/>
    <p:sldId id="580" r:id="rId100"/>
    <p:sldId id="581" r:id="rId101"/>
    <p:sldId id="582" r:id="rId102"/>
    <p:sldId id="583" r:id="rId103"/>
    <p:sldId id="584" r:id="rId104"/>
    <p:sldId id="585" r:id="rId105"/>
    <p:sldId id="586" r:id="rId106"/>
    <p:sldId id="587" r:id="rId107"/>
    <p:sldId id="588" r:id="rId108"/>
    <p:sldId id="589" r:id="rId109"/>
    <p:sldId id="590" r:id="rId110"/>
    <p:sldId id="591" r:id="rId111"/>
    <p:sldId id="592" r:id="rId112"/>
    <p:sldId id="593" r:id="rId113"/>
    <p:sldId id="594" r:id="rId114"/>
    <p:sldId id="595" r:id="rId115"/>
    <p:sldId id="596" r:id="rId116"/>
    <p:sldId id="597" r:id="rId117"/>
    <p:sldId id="598" r:id="rId118"/>
    <p:sldId id="599" r:id="rId119"/>
    <p:sldId id="600" r:id="rId120"/>
    <p:sldId id="601" r:id="rId121"/>
    <p:sldId id="602" r:id="rId122"/>
    <p:sldId id="603" r:id="rId123"/>
    <p:sldId id="604" r:id="rId124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9900"/>
    <a:srgbClr val="F87422"/>
    <a:srgbClr val="BBE0F9"/>
    <a:srgbClr val="D6EEFC"/>
    <a:srgbClr val="A7DAFD"/>
    <a:srgbClr val="E3C9E7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564" autoAdjust="0"/>
  </p:normalViewPr>
  <p:slideViewPr>
    <p:cSldViewPr>
      <p:cViewPr varScale="1">
        <p:scale>
          <a:sx n="84" d="100"/>
          <a:sy n="84" d="100"/>
        </p:scale>
        <p:origin x="5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theme" Target="theme/theme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tableStyles" Target="tableStyle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F842B7E4-A155-6841-A065-C000B9C1CCEB}" type="datetimeFigureOut">
              <a:rPr lang="en-US"/>
              <a:pPr>
                <a:defRPr/>
              </a:pPr>
              <a:t>9/10/2018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9FE22EC2-316C-344C-A72C-C5D9CFD5E0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731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C92AD83-3E77-2943-8553-2F26E93F86C3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8C4D28D-8D15-8840-9B32-8B19C44F3934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588474615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33992432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94430551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927357852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84869153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93824253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66690742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55935338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489566473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85278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2B0E51A-B0DD-7747-B379-813782DD68D2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49326416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39751291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17257696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4733559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2B0E51A-B0DD-7747-B379-813782DD68D2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554634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2B0E51A-B0DD-7747-B379-813782DD68D2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864576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2B0E51A-B0DD-7747-B379-813782DD68D2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362669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FC1FB4A-C06F-EE4E-B55E-D883646C2C6C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7508849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FC1FB4A-C06F-EE4E-B55E-D883646C2C6C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037956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FC1FB4A-C06F-EE4E-B55E-D883646C2C6C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1460232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FC1FB4A-C06F-EE4E-B55E-D883646C2C6C}" type="slidenum">
              <a:rPr lang="en-US" sz="1200"/>
              <a:pPr eaLnBrk="1" hangingPunct="1"/>
              <a:t>18</a:t>
            </a:fld>
            <a:endParaRPr lang="en-US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85CFE6C-8FBE-8947-B9F5-95ADA85DDABE}" type="slidenum">
              <a:rPr lang="en-US" sz="1200"/>
              <a:pPr eaLnBrk="1" hangingPunct="1"/>
              <a:t>19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60704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1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CA6CEB3-3378-D147-97F4-9F3E3ADDB0B6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85CFE6C-8FBE-8947-B9F5-95ADA85DDABE}" type="slidenum">
              <a:rPr lang="en-US" sz="1200"/>
              <a:pPr eaLnBrk="1" hangingPunct="1"/>
              <a:t>20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8165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85CFE6C-8FBE-8947-B9F5-95ADA85DDABE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982168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85CFE6C-8FBE-8947-B9F5-95ADA85DDABE}" type="slidenum">
              <a:rPr lang="en-US" sz="1200"/>
              <a:pPr eaLnBrk="1" hangingPunct="1"/>
              <a:t>22</a:t>
            </a:fld>
            <a:endParaRPr lang="en-US" sz="120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85CFE6C-8FBE-8947-B9F5-95ADA85DDABE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81162302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85CFE6C-8FBE-8947-B9F5-95ADA85DDABE}" type="slidenum">
              <a:rPr lang="en-US" sz="1200"/>
              <a:pPr eaLnBrk="1" hangingPunct="1"/>
              <a:t>24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124628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85CFE6C-8FBE-8947-B9F5-95ADA85DDABE}" type="slidenum">
              <a:rPr lang="en-US" sz="1200"/>
              <a:pPr eaLnBrk="1" hangingPunct="1"/>
              <a:t>25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700622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85CFE6C-8FBE-8947-B9F5-95ADA85DDABE}" type="slidenum">
              <a:rPr lang="en-US" sz="1200"/>
              <a:pPr eaLnBrk="1" hangingPunct="1"/>
              <a:t>26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5381870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85CFE6C-8FBE-8947-B9F5-95ADA85DDABE}" type="slidenum">
              <a:rPr lang="en-US" sz="1200"/>
              <a:pPr eaLnBrk="1" hangingPunct="1"/>
              <a:t>27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2186957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85CFE6C-8FBE-8947-B9F5-95ADA85DDABE}" type="slidenum">
              <a:rPr lang="en-US" sz="1200"/>
              <a:pPr eaLnBrk="1" hangingPunct="1"/>
              <a:t>28</a:t>
            </a:fld>
            <a:endParaRPr lang="en-US" sz="120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85CFE6C-8FBE-8947-B9F5-95ADA85DDABE}" type="slidenum">
              <a:rPr lang="en-US" sz="1200"/>
              <a:pPr eaLnBrk="1" hangingPunct="1"/>
              <a:t>29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56523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92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B23EA94-4126-5548-B439-14DB535B447B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85CFE6C-8FBE-8947-B9F5-95ADA85DDABE}" type="slidenum">
              <a:rPr lang="en-US" sz="1200"/>
              <a:pPr eaLnBrk="1" hangingPunct="1"/>
              <a:t>30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4937686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85CFE6C-8FBE-8947-B9F5-95ADA85DDABE}" type="slidenum">
              <a:rPr lang="en-US" sz="1200"/>
              <a:pPr eaLnBrk="1" hangingPunct="1"/>
              <a:t>31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8982184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85CFE6C-8FBE-8947-B9F5-95ADA85DDABE}" type="slidenum">
              <a:rPr lang="en-US" sz="1200"/>
              <a:pPr eaLnBrk="1" hangingPunct="1"/>
              <a:t>32</a:t>
            </a:fld>
            <a:endParaRPr lang="en-US" sz="120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33</a:t>
            </a:fld>
            <a:endParaRPr lang="en-US" sz="120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7883817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35</a:t>
            </a:fld>
            <a:endParaRPr lang="en-US" sz="120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36</a:t>
            </a:fld>
            <a:endParaRPr lang="en-US" sz="120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37</a:t>
            </a:fld>
            <a:endParaRPr lang="en-US" sz="120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38</a:t>
            </a:fld>
            <a:endParaRPr lang="en-US" sz="120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39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12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9C25374-EBAA-DA47-B7DF-551E7009626A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40</a:t>
            </a:fld>
            <a:endParaRPr lang="en-US" sz="120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41</a:t>
            </a:fld>
            <a:endParaRPr lang="en-US" sz="120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42</a:t>
            </a:fld>
            <a:endParaRPr lang="en-US" sz="120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43</a:t>
            </a:fld>
            <a:endParaRPr lang="en-US" sz="120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44</a:t>
            </a:fld>
            <a:endParaRPr lang="en-US" sz="120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45</a:t>
            </a:fld>
            <a:endParaRPr lang="en-US" sz="120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46</a:t>
            </a:fld>
            <a:endParaRPr lang="en-US" sz="120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47</a:t>
            </a:fld>
            <a:endParaRPr lang="en-US" sz="120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48</a:t>
            </a:fld>
            <a:endParaRPr lang="en-US" sz="120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49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85A98D5-1083-2F48-BC0E-E3F489621D8C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50</a:t>
            </a:fld>
            <a:endParaRPr lang="en-US" sz="120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51</a:t>
            </a:fld>
            <a:endParaRPr lang="en-US" sz="120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52</a:t>
            </a:fld>
            <a:endParaRPr lang="en-US" sz="120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53</a:t>
            </a:fld>
            <a:endParaRPr lang="en-US" sz="120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54</a:t>
            </a:fld>
            <a:endParaRPr lang="en-US" sz="120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3913438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56</a:t>
            </a:fld>
            <a:endParaRPr lang="en-US" sz="120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51571260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60669818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830610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3491176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67002043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65642109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9259752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1826783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13980049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57474567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088174967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44083847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6958124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69E9172-B774-B340-B3BE-6DE6A81060BC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92675336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232724535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0822073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5515080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3003647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06595585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75143038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717980672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11241794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208422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8C4D28D-8D15-8840-9B32-8B19C44F3934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78060075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74905172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06963539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585128243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8609433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0410077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03144598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646157020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012864352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46292008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827822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8C4D28D-8D15-8840-9B32-8B19C44F3934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22259905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726025337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41265071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863398481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873466333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17460733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136282790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199468691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423475036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73935192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245846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47B84-8538-294D-8288-23878C2FC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73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FCEDE-E787-514B-98CA-310ECB84D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20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50633-3725-9740-B8C6-26347313E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64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AA3A1-D202-9C4F-91C4-859072A6E4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3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DD6C3-D48C-234E-A68A-4A41A70E6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15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202D5-6715-614C-82C5-1FFD6C9FA4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8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59F07-2408-5940-B6A5-AD65EE699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57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004C-E822-2843-899C-ADB83107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2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9B847-A899-3342-9174-0D3496412E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89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0A61C-1611-F74D-AE87-51B6C129F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29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C0A7B-AACF-D04A-8376-01E646C66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36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49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DF7CFBC0-21FF-4A46-8590-A59A10BD4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8" r:id="rId1"/>
    <p:sldLayoutId id="2147484239" r:id="rId2"/>
    <p:sldLayoutId id="2147484240" r:id="rId3"/>
    <p:sldLayoutId id="2147484241" r:id="rId4"/>
    <p:sldLayoutId id="2147484242" r:id="rId5"/>
    <p:sldLayoutId id="2147484243" r:id="rId6"/>
    <p:sldLayoutId id="2147484244" r:id="rId7"/>
    <p:sldLayoutId id="2147484245" r:id="rId8"/>
    <p:sldLayoutId id="2147484246" r:id="rId9"/>
    <p:sldLayoutId id="2147484247" r:id="rId10"/>
    <p:sldLayoutId id="2147484248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6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6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6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6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6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6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6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6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6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6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6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6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6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6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/>
          </p:nvPr>
        </p:nvSpPr>
        <p:spPr>
          <a:xfrm>
            <a:off x="683568" y="2276872"/>
            <a:ext cx="7848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Dynamic Programming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Dynamic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Programming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914400" y="1628775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DP can be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considered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as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brute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force</a:t>
            </a:r>
            <a:endParaRPr lang="tr-TR" sz="2400" dirty="0">
              <a:solidFill>
                <a:srgbClr val="000000"/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search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all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posibilities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but do it in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smart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way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get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optimal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solution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2400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2400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</a:t>
            </a:r>
            <a:r>
              <a:rPr lang="tr-TR" sz="2400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type</a:t>
            </a:r>
            <a:r>
              <a:rPr lang="tr-TR" sz="2400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400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problems</a:t>
            </a:r>
            <a:r>
              <a:rPr lang="tr-TR" sz="2400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DP is </a:t>
            </a:r>
            <a:r>
              <a:rPr lang="tr-TR" sz="2400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useful</a:t>
            </a:r>
            <a:r>
              <a:rPr lang="tr-TR" sz="2400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?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problems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that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can be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broken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into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subproblems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76375" y="4797425"/>
          <a:ext cx="6096000" cy="1011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957">
                <a:tc>
                  <a:txBody>
                    <a:bodyPr/>
                    <a:lstStyle/>
                    <a:p>
                      <a:r>
                        <a:rPr lang="en-US" sz="1800" b="1" u="sng" dirty="0" smtClean="0">
                          <a:solidFill>
                            <a:srgbClr val="000000"/>
                          </a:solidFill>
                          <a:latin typeface="Comic Sans MS"/>
                          <a:cs typeface="Comic Sans MS"/>
                        </a:rPr>
                        <a:t>Divide</a:t>
                      </a:r>
                      <a:r>
                        <a:rPr lang="en-US" sz="1800" b="1" u="sng" baseline="0" dirty="0" smtClean="0">
                          <a:solidFill>
                            <a:srgbClr val="000000"/>
                          </a:solidFill>
                          <a:latin typeface="Comic Sans MS"/>
                          <a:cs typeface="Comic Sans MS"/>
                        </a:rPr>
                        <a:t> &amp; Conquer</a:t>
                      </a:r>
                      <a:endParaRPr lang="en-US" sz="1800" b="1" u="sng" dirty="0">
                        <a:solidFill>
                          <a:srgbClr val="000000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 marT="45734" marB="4573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u="sng" dirty="0" smtClean="0">
                          <a:solidFill>
                            <a:schemeClr val="tx1"/>
                          </a:solidFill>
                          <a:latin typeface="Comic Sans MS"/>
                          <a:cs typeface="Comic Sans MS"/>
                        </a:rPr>
                        <a:t>Dynamic</a:t>
                      </a:r>
                      <a:r>
                        <a:rPr lang="en-US" sz="1800" u="sng" baseline="0" dirty="0" smtClean="0">
                          <a:solidFill>
                            <a:schemeClr val="tx1"/>
                          </a:solidFill>
                          <a:latin typeface="Comic Sans MS"/>
                          <a:cs typeface="Comic Sans MS"/>
                        </a:rPr>
                        <a:t> Programming</a:t>
                      </a:r>
                      <a:endParaRPr lang="en-US" sz="1800" u="sng" dirty="0">
                        <a:solidFill>
                          <a:schemeClr val="tx1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 marT="45734" marB="4573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28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mic Sans MS"/>
                          <a:cs typeface="Comic Sans MS"/>
                        </a:rPr>
                        <a:t>you</a:t>
                      </a:r>
                      <a:r>
                        <a:rPr lang="en-US" sz="1800" baseline="0" dirty="0" smtClean="0">
                          <a:latin typeface="Comic Sans MS"/>
                          <a:cs typeface="Comic Sans MS"/>
                        </a:rPr>
                        <a:t> deal with independent </a:t>
                      </a:r>
                      <a:r>
                        <a:rPr lang="en-US" sz="1800" baseline="0" dirty="0" err="1" smtClean="0">
                          <a:latin typeface="Comic Sans MS"/>
                          <a:cs typeface="Comic Sans MS"/>
                        </a:rPr>
                        <a:t>subproblems</a:t>
                      </a:r>
                      <a:endParaRPr lang="en-US" sz="1800" dirty="0">
                        <a:latin typeface="Comic Sans MS"/>
                        <a:cs typeface="Comic Sans MS"/>
                      </a:endParaRPr>
                    </a:p>
                  </a:txBody>
                  <a:tcPr marT="45734" marB="45734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Comic Sans MS"/>
                          <a:cs typeface="Comic Sans MS"/>
                        </a:rPr>
                        <a:t>you deal with overlapping </a:t>
                      </a:r>
                      <a:r>
                        <a:rPr lang="en-US" sz="1800" dirty="0" err="1" smtClean="0">
                          <a:latin typeface="Comic Sans MS"/>
                          <a:cs typeface="Comic Sans MS"/>
                        </a:rPr>
                        <a:t>subproblems</a:t>
                      </a:r>
                      <a:endParaRPr lang="en-US" sz="1800" dirty="0">
                        <a:latin typeface="Comic Sans MS"/>
                        <a:cs typeface="Comic Sans MS"/>
                      </a:endParaRPr>
                    </a:p>
                  </a:txBody>
                  <a:tcPr marT="45734" marB="45734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5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171700" lvl="4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4" algn="just"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: max profit for the first length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part</a:t>
            </a:r>
          </a:p>
          <a:p>
            <a:pPr lvl="4" algn="just"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recurrence relation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714500" lvl="3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5" name="Can 4"/>
          <p:cNvSpPr/>
          <p:nvPr/>
        </p:nvSpPr>
        <p:spPr>
          <a:xfrm rot="5400000">
            <a:off x="1712000" y="2996952"/>
            <a:ext cx="360040" cy="2520280"/>
          </a:xfrm>
          <a:prstGeom prst="can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n 5"/>
          <p:cNvSpPr/>
          <p:nvPr/>
        </p:nvSpPr>
        <p:spPr>
          <a:xfrm rot="5400000">
            <a:off x="3311860" y="3825044"/>
            <a:ext cx="360040" cy="864096"/>
          </a:xfrm>
          <a:prstGeom prst="can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31640" y="5229200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c</a:t>
            </a:r>
            <a:r>
              <a:rPr lang="en-US" sz="2400" dirty="0" smtClean="0">
                <a:latin typeface="Comic Sans MS"/>
                <a:cs typeface="Comic Sans MS"/>
              </a:rPr>
              <a:t>(</a:t>
            </a:r>
            <a:r>
              <a:rPr lang="en-US" sz="2400" dirty="0" err="1" smtClean="0">
                <a:latin typeface="Comic Sans MS"/>
                <a:cs typeface="Comic Sans MS"/>
              </a:rPr>
              <a:t>i</a:t>
            </a:r>
            <a:r>
              <a:rPr lang="en-US" sz="2400" dirty="0" smtClean="0">
                <a:latin typeface="Comic Sans MS"/>
                <a:cs typeface="Comic Sans MS"/>
              </a:rPr>
              <a:t>) =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44439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5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171700" lvl="4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4" algn="just"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: max profit for the first length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part</a:t>
            </a:r>
          </a:p>
          <a:p>
            <a:pPr lvl="4" algn="just"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recurrence relation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714500" lvl="3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5" name="Can 4"/>
          <p:cNvSpPr/>
          <p:nvPr/>
        </p:nvSpPr>
        <p:spPr>
          <a:xfrm rot="5400000">
            <a:off x="1712000" y="2996952"/>
            <a:ext cx="360040" cy="2520280"/>
          </a:xfrm>
          <a:prstGeom prst="can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n 5"/>
          <p:cNvSpPr/>
          <p:nvPr/>
        </p:nvSpPr>
        <p:spPr>
          <a:xfrm rot="5400000">
            <a:off x="3311860" y="3825044"/>
            <a:ext cx="360040" cy="864096"/>
          </a:xfrm>
          <a:prstGeom prst="can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9328" y="3933056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ocus on last cutting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4365104"/>
            <a:ext cx="2608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  <a:sym typeface="Wingdings"/>
              </a:rPr>
              <a:t>&lt;-------- 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 – k  --------&gt;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87824" y="4365104"/>
            <a:ext cx="1007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&lt;-- k --&gt;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31640" y="5229200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c</a:t>
            </a:r>
            <a:r>
              <a:rPr lang="en-US" sz="2400" dirty="0" smtClean="0">
                <a:latin typeface="Comic Sans MS"/>
                <a:cs typeface="Comic Sans MS"/>
              </a:rPr>
              <a:t>(</a:t>
            </a:r>
            <a:r>
              <a:rPr lang="en-US" sz="2400" dirty="0" err="1" smtClean="0">
                <a:latin typeface="Comic Sans MS"/>
                <a:cs typeface="Comic Sans MS"/>
              </a:rPr>
              <a:t>i</a:t>
            </a:r>
            <a:r>
              <a:rPr lang="en-US" sz="2400" dirty="0" smtClean="0">
                <a:latin typeface="Comic Sans MS"/>
                <a:cs typeface="Comic Sans MS"/>
              </a:rPr>
              <a:t>) =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34702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5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171700" lvl="4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4" algn="just"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: max profit for the first length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part</a:t>
            </a:r>
          </a:p>
          <a:p>
            <a:pPr lvl="4" algn="just"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recurrence relation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714500" lvl="3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5" name="Can 4"/>
          <p:cNvSpPr/>
          <p:nvPr/>
        </p:nvSpPr>
        <p:spPr>
          <a:xfrm rot="5400000">
            <a:off x="1712000" y="2996952"/>
            <a:ext cx="360040" cy="2520280"/>
          </a:xfrm>
          <a:prstGeom prst="can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n 5"/>
          <p:cNvSpPr/>
          <p:nvPr/>
        </p:nvSpPr>
        <p:spPr>
          <a:xfrm rot="5400000">
            <a:off x="3311860" y="3825044"/>
            <a:ext cx="360040" cy="864096"/>
          </a:xfrm>
          <a:prstGeom prst="can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9328" y="3933056"/>
            <a:ext cx="3816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ocus on last cutting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find best k maximizing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the profit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4365104"/>
            <a:ext cx="2608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  <a:sym typeface="Wingdings"/>
              </a:rPr>
              <a:t>&lt;-------- 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 – k  --------&gt;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87824" y="4365104"/>
            <a:ext cx="1007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&lt;-- k --&gt;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31640" y="5229200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c</a:t>
            </a:r>
            <a:r>
              <a:rPr lang="en-US" sz="2400" dirty="0" smtClean="0">
                <a:latin typeface="Comic Sans MS"/>
                <a:cs typeface="Comic Sans MS"/>
              </a:rPr>
              <a:t>(</a:t>
            </a:r>
            <a:r>
              <a:rPr lang="en-US" sz="2400" dirty="0" err="1" smtClean="0">
                <a:latin typeface="Comic Sans MS"/>
                <a:cs typeface="Comic Sans MS"/>
              </a:rPr>
              <a:t>i</a:t>
            </a:r>
            <a:r>
              <a:rPr lang="en-US" sz="2400" dirty="0" smtClean="0">
                <a:latin typeface="Comic Sans MS"/>
                <a:cs typeface="Comic Sans MS"/>
              </a:rPr>
              <a:t>) = max { </a:t>
            </a:r>
            <a:r>
              <a:rPr lang="en-US" sz="2400" dirty="0" err="1" smtClean="0">
                <a:latin typeface="Comic Sans MS"/>
                <a:cs typeface="Comic Sans MS"/>
              </a:rPr>
              <a:t>p</a:t>
            </a:r>
            <a:r>
              <a:rPr lang="en-US" sz="2400" baseline="-25000" dirty="0" err="1" smtClean="0">
                <a:latin typeface="Comic Sans MS"/>
                <a:cs typeface="Comic Sans MS"/>
              </a:rPr>
              <a:t>k</a:t>
            </a:r>
            <a:r>
              <a:rPr lang="en-US" sz="2400" dirty="0" smtClean="0">
                <a:latin typeface="Comic Sans MS"/>
                <a:cs typeface="Comic Sans MS"/>
              </a:rPr>
              <a:t> +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74453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5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171700" lvl="4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4" algn="just"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: max profit for the first length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part</a:t>
            </a:r>
          </a:p>
          <a:p>
            <a:pPr lvl="4" algn="just"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recurrence relation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714500" lvl="3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5" name="Can 4"/>
          <p:cNvSpPr/>
          <p:nvPr/>
        </p:nvSpPr>
        <p:spPr>
          <a:xfrm rot="5400000">
            <a:off x="1712000" y="2996952"/>
            <a:ext cx="360040" cy="2520280"/>
          </a:xfrm>
          <a:prstGeom prst="can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n 5"/>
          <p:cNvSpPr/>
          <p:nvPr/>
        </p:nvSpPr>
        <p:spPr>
          <a:xfrm rot="5400000">
            <a:off x="3311860" y="3825044"/>
            <a:ext cx="360040" cy="864096"/>
          </a:xfrm>
          <a:prstGeom prst="can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39328" y="3933056"/>
            <a:ext cx="38164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>
                <a:latin typeface="Comic Sans MS"/>
                <a:cs typeface="Comic Sans MS"/>
              </a:rPr>
              <a:t>f</a:t>
            </a:r>
            <a:r>
              <a:rPr lang="en-US" dirty="0" smtClean="0">
                <a:latin typeface="Comic Sans MS"/>
                <a:cs typeface="Comic Sans MS"/>
              </a:rPr>
              <a:t>ocus on last cutting 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find best k maximizing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the profit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recursively continue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on the remaining part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4365104"/>
            <a:ext cx="2608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  <a:sym typeface="Wingdings"/>
              </a:rPr>
              <a:t>&lt;-------- 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 – k  --------&gt;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87824" y="4365104"/>
            <a:ext cx="1007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&lt;-- k --&gt;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31640" y="5229200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/>
                <a:cs typeface="Comic Sans MS"/>
              </a:rPr>
              <a:t>c</a:t>
            </a:r>
            <a:r>
              <a:rPr lang="en-US" sz="2400" dirty="0" smtClean="0">
                <a:latin typeface="Comic Sans MS"/>
                <a:cs typeface="Comic Sans MS"/>
              </a:rPr>
              <a:t>(</a:t>
            </a:r>
            <a:r>
              <a:rPr lang="en-US" sz="2400" dirty="0" err="1" smtClean="0">
                <a:latin typeface="Comic Sans MS"/>
                <a:cs typeface="Comic Sans MS"/>
              </a:rPr>
              <a:t>i</a:t>
            </a:r>
            <a:r>
              <a:rPr lang="en-US" sz="2400" dirty="0" smtClean="0">
                <a:latin typeface="Comic Sans MS"/>
                <a:cs typeface="Comic Sans MS"/>
              </a:rPr>
              <a:t>) = max { </a:t>
            </a:r>
            <a:r>
              <a:rPr lang="en-US" sz="2400" dirty="0" err="1" smtClean="0">
                <a:latin typeface="Comic Sans MS"/>
                <a:cs typeface="Comic Sans MS"/>
              </a:rPr>
              <a:t>p</a:t>
            </a:r>
            <a:r>
              <a:rPr lang="en-US" sz="2400" baseline="-25000" dirty="0" err="1" smtClean="0">
                <a:latin typeface="Comic Sans MS"/>
                <a:cs typeface="Comic Sans MS"/>
              </a:rPr>
              <a:t>k</a:t>
            </a:r>
            <a:r>
              <a:rPr lang="en-US" sz="2400" dirty="0" smtClean="0">
                <a:latin typeface="Comic Sans MS"/>
                <a:cs typeface="Comic Sans MS"/>
              </a:rPr>
              <a:t> + c(</a:t>
            </a:r>
            <a:r>
              <a:rPr lang="en-US" sz="2400" dirty="0" err="1" smtClean="0">
                <a:latin typeface="Comic Sans MS"/>
                <a:cs typeface="Comic Sans MS"/>
              </a:rPr>
              <a:t>i</a:t>
            </a:r>
            <a:r>
              <a:rPr lang="en-US" sz="2400" dirty="0" smtClean="0">
                <a:latin typeface="Comic Sans MS"/>
                <a:cs typeface="Comic Sans MS"/>
              </a:rPr>
              <a:t>-k) }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81804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38366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Can 6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58284238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4822535" y="3573016"/>
            <a:ext cx="561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4788024" y="1340768"/>
            <a:ext cx="6127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5096376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5081534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an 15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26182823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4822535" y="3573016"/>
            <a:ext cx="5618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4788024" y="1340768"/>
            <a:ext cx="6127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5096376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5081534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4139952" y="4365104"/>
            <a:ext cx="19705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mic Sans MS" panose="030F0702030302020204" pitchFamily="66" charset="0"/>
              </a:rPr>
              <a:t>c</a:t>
            </a:r>
            <a:r>
              <a:rPr lang="tr-TR" sz="2000" dirty="0" smtClean="0">
                <a:latin typeface="Comic Sans MS" panose="030F0702030302020204" pitchFamily="66" charset="0"/>
              </a:rPr>
              <a:t>(1) = M[0] + p</a:t>
            </a:r>
            <a:r>
              <a:rPr lang="tr-TR" sz="2000" baseline="-25000" dirty="0" smtClean="0">
                <a:latin typeface="Comic Sans MS" panose="030F0702030302020204" pitchFamily="66" charset="0"/>
              </a:rPr>
              <a:t>1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sz="2000" dirty="0">
                <a:latin typeface="Comic Sans MS" panose="030F0702030302020204" pitchFamily="66" charset="0"/>
              </a:rPr>
              <a:t>c</a:t>
            </a:r>
            <a:r>
              <a:rPr lang="tr-TR" sz="2000" dirty="0" smtClean="0">
                <a:latin typeface="Comic Sans MS" panose="030F0702030302020204" pitchFamily="66" charset="0"/>
              </a:rPr>
              <a:t>(1) = 1</a:t>
            </a:r>
            <a:endParaRPr lang="tr-TR" sz="2000" dirty="0">
              <a:latin typeface="Comic Sans MS" panose="030F0702030302020204" pitchFamily="66" charset="0"/>
            </a:endParaRPr>
          </a:p>
        </p:txBody>
      </p:sp>
      <p:sp>
        <p:nvSpPr>
          <p:cNvPr id="14" name="Can 13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02798260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5450287" y="3573016"/>
            <a:ext cx="59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4788024" y="1340768"/>
            <a:ext cx="6127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5724128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5081534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an 10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6955346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5450287" y="3573016"/>
            <a:ext cx="59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4788024" y="1340768"/>
            <a:ext cx="6127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5724128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5081534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4139952" y="4365104"/>
            <a:ext cx="197059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>
                <a:latin typeface="Comic Sans MS" panose="030F0702030302020204" pitchFamily="66" charset="0"/>
              </a:rPr>
              <a:t>k</a:t>
            </a:r>
            <a:r>
              <a:rPr lang="en-US" sz="2000" u="sng" dirty="0" smtClean="0">
                <a:latin typeface="Comic Sans MS" panose="030F0702030302020204" pitchFamily="66" charset="0"/>
              </a:rPr>
              <a:t>=1</a:t>
            </a:r>
          </a:p>
          <a:p>
            <a:r>
              <a:rPr lang="en-US" sz="2000" dirty="0" smtClean="0">
                <a:latin typeface="Comic Sans MS" panose="030F0702030302020204" pitchFamily="66" charset="0"/>
              </a:rPr>
              <a:t>c</a:t>
            </a:r>
            <a:r>
              <a:rPr lang="tr-TR" sz="2000" dirty="0" smtClean="0">
                <a:latin typeface="Comic Sans MS" panose="030F0702030302020204" pitchFamily="66" charset="0"/>
              </a:rPr>
              <a:t>(2) = M[1] + p</a:t>
            </a:r>
            <a:r>
              <a:rPr lang="tr-TR" sz="2000" baseline="-25000" dirty="0" smtClean="0">
                <a:latin typeface="Comic Sans MS" panose="030F0702030302020204" pitchFamily="66" charset="0"/>
              </a:rPr>
              <a:t>1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sz="2000" dirty="0">
                <a:latin typeface="Comic Sans MS" panose="030F0702030302020204" pitchFamily="66" charset="0"/>
              </a:rPr>
              <a:t>c</a:t>
            </a:r>
            <a:r>
              <a:rPr lang="tr-TR" sz="2000" dirty="0" smtClean="0">
                <a:latin typeface="Comic Sans MS" panose="030F0702030302020204" pitchFamily="66" charset="0"/>
              </a:rPr>
              <a:t>(2) = 2</a:t>
            </a:r>
          </a:p>
        </p:txBody>
      </p:sp>
      <p:sp>
        <p:nvSpPr>
          <p:cNvPr id="12" name="Can 11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93571830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27088" y="1268413"/>
            <a:ext cx="7489825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Elbow Connector 10"/>
          <p:cNvCxnSpPr/>
          <p:nvPr/>
        </p:nvCxnSpPr>
        <p:spPr>
          <a:xfrm rot="5400000" flipH="1" flipV="1">
            <a:off x="3275807" y="5301456"/>
            <a:ext cx="1008062" cy="574675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067175" y="5084763"/>
            <a:ext cx="57626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643438" y="4581525"/>
            <a:ext cx="5762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65400" y="6083300"/>
            <a:ext cx="93662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010400" y="2492375"/>
            <a:ext cx="935038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875463" y="3933825"/>
            <a:ext cx="1001712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stairs</a:t>
            </a:r>
          </a:p>
        </p:txBody>
      </p:sp>
      <p:sp>
        <p:nvSpPr>
          <p:cNvPr id="27" name="TextBox 26"/>
          <p:cNvSpPr txBox="1"/>
          <p:nvPr/>
        </p:nvSpPr>
        <p:spPr>
          <a:xfrm rot="19105799">
            <a:off x="5197475" y="4006850"/>
            <a:ext cx="5810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. . .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4643438" y="4581525"/>
            <a:ext cx="0" cy="50323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rot="5400000" flipH="1" flipV="1">
            <a:off x="5651500" y="3213100"/>
            <a:ext cx="1008063" cy="576263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443663" y="2997200"/>
            <a:ext cx="5762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019925" y="2492375"/>
            <a:ext cx="0" cy="50482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Left Brace 49"/>
          <p:cNvSpPr/>
          <p:nvPr/>
        </p:nvSpPr>
        <p:spPr>
          <a:xfrm rot="13589897">
            <a:off x="5530850" y="2098676"/>
            <a:ext cx="504825" cy="5092700"/>
          </a:xfrm>
          <a:prstGeom prst="leftBrace">
            <a:avLst>
              <a:gd name="adj1" fmla="val 8333"/>
              <a:gd name="adj2" fmla="val 7628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8242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5450287" y="3573016"/>
            <a:ext cx="59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5430760" y="1340768"/>
            <a:ext cx="6456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</a:t>
            </a:r>
            <a:r>
              <a:rPr lang="tr-TR" sz="1600" dirty="0"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5724128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5724270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4139952" y="4365104"/>
            <a:ext cx="203905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u="sng" dirty="0">
                <a:latin typeface="Comic Sans MS" panose="030F0702030302020204" pitchFamily="66" charset="0"/>
              </a:rPr>
              <a:t>k</a:t>
            </a:r>
            <a:r>
              <a:rPr lang="en-US" sz="2000" u="sng" dirty="0" smtClean="0">
                <a:latin typeface="Comic Sans MS" panose="030F0702030302020204" pitchFamily="66" charset="0"/>
              </a:rPr>
              <a:t>=1</a:t>
            </a:r>
          </a:p>
          <a:p>
            <a:r>
              <a:rPr lang="en-US" sz="2000" dirty="0" smtClean="0">
                <a:latin typeface="Comic Sans MS" panose="030F0702030302020204" pitchFamily="66" charset="0"/>
              </a:rPr>
              <a:t>c</a:t>
            </a:r>
            <a:r>
              <a:rPr lang="tr-TR" sz="2000" dirty="0" smtClean="0">
                <a:latin typeface="Comic Sans MS" panose="030F0702030302020204" pitchFamily="66" charset="0"/>
              </a:rPr>
              <a:t>(2) = M[1] + p</a:t>
            </a:r>
            <a:r>
              <a:rPr lang="tr-TR" sz="2000" baseline="-25000" dirty="0" smtClean="0">
                <a:latin typeface="Comic Sans MS" panose="030F0702030302020204" pitchFamily="66" charset="0"/>
              </a:rPr>
              <a:t>1</a:t>
            </a:r>
            <a:r>
              <a:rPr lang="tr-TR" sz="2000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sz="2000" dirty="0">
                <a:latin typeface="Comic Sans MS" panose="030F0702030302020204" pitchFamily="66" charset="0"/>
              </a:rPr>
              <a:t>c</a:t>
            </a:r>
            <a:r>
              <a:rPr lang="tr-TR" sz="2000" dirty="0" smtClean="0">
                <a:latin typeface="Comic Sans MS" panose="030F0702030302020204" pitchFamily="66" charset="0"/>
              </a:rPr>
              <a:t>(2) = 2</a:t>
            </a:r>
          </a:p>
          <a:p>
            <a:r>
              <a:rPr lang="en-US" sz="2000" u="sng" dirty="0">
                <a:latin typeface="Comic Sans MS" panose="030F0702030302020204" pitchFamily="66" charset="0"/>
              </a:rPr>
              <a:t>k</a:t>
            </a:r>
            <a:r>
              <a:rPr lang="tr-TR" sz="2000" u="sng" dirty="0" smtClean="0">
                <a:latin typeface="Comic Sans MS" panose="030F0702030302020204" pitchFamily="66" charset="0"/>
              </a:rPr>
              <a:t>=2</a:t>
            </a:r>
            <a:endParaRPr lang="tr-TR" sz="2000" dirty="0" smtClean="0">
              <a:latin typeface="Comic Sans MS" panose="030F0702030302020204" pitchFamily="66" charset="0"/>
            </a:endParaRPr>
          </a:p>
          <a:p>
            <a:r>
              <a:rPr lang="en-US" sz="2000" dirty="0">
                <a:latin typeface="Comic Sans MS" panose="030F0702030302020204" pitchFamily="66" charset="0"/>
              </a:rPr>
              <a:t>c</a:t>
            </a:r>
            <a:r>
              <a:rPr lang="tr-TR" sz="2000" dirty="0" smtClean="0">
                <a:latin typeface="Comic Sans MS" panose="030F0702030302020204" pitchFamily="66" charset="0"/>
              </a:rPr>
              <a:t>(2) = M[0] + p</a:t>
            </a:r>
            <a:r>
              <a:rPr lang="tr-TR" sz="2000" baseline="-25000" dirty="0" smtClean="0">
                <a:latin typeface="Comic Sans MS" panose="030F0702030302020204" pitchFamily="66" charset="0"/>
              </a:rPr>
              <a:t>2</a:t>
            </a:r>
            <a:endParaRPr lang="tr-TR" sz="2000" dirty="0" smtClean="0">
              <a:latin typeface="Comic Sans MS" panose="030F0702030302020204" pitchFamily="66" charset="0"/>
            </a:endParaRPr>
          </a:p>
          <a:p>
            <a:r>
              <a:rPr lang="en-US" sz="2000" dirty="0">
                <a:latin typeface="Comic Sans MS" panose="030F0702030302020204" pitchFamily="66" charset="0"/>
              </a:rPr>
              <a:t>c</a:t>
            </a:r>
            <a:r>
              <a:rPr lang="tr-TR" sz="2000" dirty="0" smtClean="0">
                <a:latin typeface="Comic Sans MS" panose="030F0702030302020204" pitchFamily="66" charset="0"/>
              </a:rPr>
              <a:t>(2) = 5</a:t>
            </a:r>
            <a:endParaRPr lang="tr-TR" sz="2000" dirty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89922" y="276847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Can 13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7316793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6137506" y="3573016"/>
            <a:ext cx="59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4767704" y="1340768"/>
            <a:ext cx="6127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6411347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5061214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3923928" y="4005064"/>
            <a:ext cx="18289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=1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(3) = M[2] + p</a:t>
            </a:r>
            <a:r>
              <a:rPr lang="tr-TR" baseline="-25000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(3) = 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89922" y="276847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Can 13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73928514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6137506" y="3573016"/>
            <a:ext cx="59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5430760" y="1340768"/>
            <a:ext cx="6456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</a:t>
            </a:r>
            <a:r>
              <a:rPr lang="tr-TR" sz="1600" dirty="0">
                <a:latin typeface="Comic Sans MS" panose="030F0702030302020204" pitchFamily="66" charset="0"/>
              </a:rPr>
              <a:t>2</a:t>
            </a: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6411347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5724270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3923928" y="4005064"/>
            <a:ext cx="182897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=1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(3) = M[2] + p</a:t>
            </a:r>
            <a:r>
              <a:rPr lang="tr-TR" baseline="-25000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(3) = 6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=2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(3) = M</a:t>
            </a:r>
            <a:r>
              <a:rPr lang="tr-TR" dirty="0" smtClean="0">
                <a:latin typeface="Comic Sans MS" panose="030F0702030302020204" pitchFamily="66" charset="0"/>
              </a:rPr>
              <a:t>[1]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2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(3) = </a:t>
            </a:r>
            <a:r>
              <a:rPr lang="tr-TR" dirty="0" smtClean="0">
                <a:latin typeface="Comic Sans MS" panose="030F0702030302020204" pitchFamily="66" charset="0"/>
              </a:rPr>
              <a:t>6</a:t>
            </a: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89922" y="276847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Can 13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6412536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6137506" y="3573016"/>
            <a:ext cx="59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6106931" y="1340768"/>
            <a:ext cx="6456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3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6411347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6400441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3923928" y="4005064"/>
            <a:ext cx="1853617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=1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(3) = M[2] + p</a:t>
            </a:r>
            <a:r>
              <a:rPr lang="tr-TR" baseline="-25000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(3) = 6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=2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(3) = M</a:t>
            </a:r>
            <a:r>
              <a:rPr lang="tr-TR" dirty="0" smtClean="0">
                <a:latin typeface="Comic Sans MS" panose="030F0702030302020204" pitchFamily="66" charset="0"/>
              </a:rPr>
              <a:t>[1]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2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(3) = </a:t>
            </a:r>
            <a:r>
              <a:rPr lang="tr-TR" dirty="0" smtClean="0">
                <a:latin typeface="Comic Sans MS" panose="030F0702030302020204" pitchFamily="66" charset="0"/>
              </a:rPr>
              <a:t>6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=3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(3) = M</a:t>
            </a:r>
            <a:r>
              <a:rPr lang="tr-TR" dirty="0" smtClean="0">
                <a:latin typeface="Comic Sans MS" panose="030F0702030302020204" pitchFamily="66" charset="0"/>
              </a:rPr>
              <a:t>[0]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3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(3) = </a:t>
            </a:r>
            <a:r>
              <a:rPr lang="tr-TR" dirty="0" smtClean="0">
                <a:latin typeface="Comic Sans MS" panose="030F0702030302020204" pitchFamily="66" charset="0"/>
              </a:rPr>
              <a:t>8</a:t>
            </a:r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89922" y="276847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Can 13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37994" y="2761183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8370361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6785578" y="3573016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4788024" y="1340768"/>
            <a:ext cx="6127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</a:t>
            </a:r>
            <a:r>
              <a:rPr lang="tr-TR" sz="1600" dirty="0"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7059419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5081534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3923928" y="4005064"/>
            <a:ext cx="1828971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=1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(4) = M[3] + p</a:t>
            </a:r>
            <a:r>
              <a:rPr lang="tr-TR" baseline="-25000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(4) = 9</a:t>
            </a: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89922" y="276847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Can 13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37994" y="2761183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335168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6785578" y="3573016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5440920" y="1340768"/>
            <a:ext cx="6456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2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7059419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5734430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3923928" y="4005064"/>
            <a:ext cx="1853617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=1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(4) = M[3] + p</a:t>
            </a:r>
            <a:r>
              <a:rPr lang="tr-TR" baseline="-25000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(4) = 9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=2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(4) = M</a:t>
            </a:r>
            <a:r>
              <a:rPr lang="tr-TR" dirty="0" smtClean="0">
                <a:latin typeface="Comic Sans MS" panose="030F0702030302020204" pitchFamily="66" charset="0"/>
              </a:rPr>
              <a:t>[2]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2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(4) = </a:t>
            </a:r>
            <a:r>
              <a:rPr lang="tr-TR" dirty="0" smtClean="0">
                <a:latin typeface="Comic Sans MS" panose="030F0702030302020204" pitchFamily="66" charset="0"/>
              </a:rPr>
              <a:t>10</a:t>
            </a:r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89922" y="276847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Can 13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37994" y="2761183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0479860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6785578" y="3573016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6117091" y="1340768"/>
            <a:ext cx="6456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</a:t>
            </a:r>
            <a:r>
              <a:rPr lang="tr-TR" sz="1600" dirty="0"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7059419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6410601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3923928" y="4005064"/>
            <a:ext cx="1853617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=1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(4) = M[3] + p</a:t>
            </a:r>
            <a:r>
              <a:rPr lang="tr-TR" baseline="-25000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(4) = 9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=2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(4) = M</a:t>
            </a:r>
            <a:r>
              <a:rPr lang="tr-TR" dirty="0" smtClean="0">
                <a:latin typeface="Comic Sans MS" panose="030F0702030302020204" pitchFamily="66" charset="0"/>
              </a:rPr>
              <a:t>[2]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2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(4) = </a:t>
            </a:r>
            <a:r>
              <a:rPr lang="tr-TR" dirty="0" smtClean="0">
                <a:latin typeface="Comic Sans MS" panose="030F0702030302020204" pitchFamily="66" charset="0"/>
              </a:rPr>
              <a:t>10</a:t>
            </a:r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89922" y="276847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Can 13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37994" y="2761183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7" name="Metin kutusu 2"/>
          <p:cNvSpPr txBox="1"/>
          <p:nvPr/>
        </p:nvSpPr>
        <p:spPr>
          <a:xfrm>
            <a:off x="6030751" y="4005064"/>
            <a:ext cx="181664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=3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(4) = M[1] + p</a:t>
            </a:r>
            <a:r>
              <a:rPr lang="tr-TR" baseline="-25000" dirty="0">
                <a:latin typeface="Comic Sans MS" panose="030F0702030302020204" pitchFamily="66" charset="0"/>
              </a:rPr>
              <a:t>3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(4) = 9</a:t>
            </a: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610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6785578" y="3573016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6796531" y="1340768"/>
            <a:ext cx="6463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4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7059419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7090041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3923928" y="4005064"/>
            <a:ext cx="1853617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=1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(4) = M[3] + p</a:t>
            </a:r>
            <a:r>
              <a:rPr lang="tr-TR" baseline="-25000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(4) = 9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=2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(4) = M</a:t>
            </a:r>
            <a:r>
              <a:rPr lang="tr-TR" dirty="0" smtClean="0">
                <a:latin typeface="Comic Sans MS" panose="030F0702030302020204" pitchFamily="66" charset="0"/>
              </a:rPr>
              <a:t>[2]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2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(4) = </a:t>
            </a:r>
            <a:r>
              <a:rPr lang="tr-TR" dirty="0" smtClean="0">
                <a:latin typeface="Comic Sans MS" panose="030F0702030302020204" pitchFamily="66" charset="0"/>
              </a:rPr>
              <a:t>10</a:t>
            </a:r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89922" y="276847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Can 13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37994" y="2761183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7" name="Metin kutusu 2"/>
          <p:cNvSpPr txBox="1"/>
          <p:nvPr/>
        </p:nvSpPr>
        <p:spPr>
          <a:xfrm>
            <a:off x="6030751" y="4005064"/>
            <a:ext cx="1853617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=3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(4) = M[1] + p</a:t>
            </a:r>
            <a:r>
              <a:rPr lang="tr-TR" baseline="-25000" dirty="0">
                <a:latin typeface="Comic Sans MS" panose="030F0702030302020204" pitchFamily="66" charset="0"/>
              </a:rPr>
              <a:t>3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(4) = 9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=4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(4) = M</a:t>
            </a:r>
            <a:r>
              <a:rPr lang="tr-TR" dirty="0" smtClean="0">
                <a:latin typeface="Comic Sans MS" panose="030F0702030302020204" pitchFamily="66" charset="0"/>
              </a:rPr>
              <a:t>[0]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4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(4) = 9</a:t>
            </a: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47914" y="2751023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8381609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7505357" y="3573016"/>
            <a:ext cx="59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4788024" y="1340768"/>
            <a:ext cx="6127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</a:t>
            </a:r>
            <a:r>
              <a:rPr lang="tr-TR" sz="1600" dirty="0"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7779198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5081534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3923928" y="4005064"/>
            <a:ext cx="182897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=1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M[4] + p</a:t>
            </a:r>
            <a:r>
              <a:rPr lang="tr-TR" baseline="-25000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11</a:t>
            </a: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89922" y="276847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Can 13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37994" y="2761183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47914" y="2751023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9820953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7505357" y="3573016"/>
            <a:ext cx="59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5440920" y="1340768"/>
            <a:ext cx="6456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2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7779198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5734430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3923928" y="4005064"/>
            <a:ext cx="1853617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=1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M[4] + p</a:t>
            </a:r>
            <a:r>
              <a:rPr lang="tr-TR" baseline="-25000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11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=2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M</a:t>
            </a:r>
            <a:r>
              <a:rPr lang="tr-TR" dirty="0" smtClean="0">
                <a:latin typeface="Comic Sans MS" panose="030F0702030302020204" pitchFamily="66" charset="0"/>
              </a:rPr>
              <a:t>[3]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2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 smtClean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</a:t>
            </a:r>
            <a:r>
              <a:rPr lang="tr-TR" dirty="0">
                <a:latin typeface="Comic Sans MS" panose="030F0702030302020204" pitchFamily="66" charset="0"/>
              </a:rPr>
              <a:t>5) = </a:t>
            </a:r>
            <a:r>
              <a:rPr lang="tr-TR" dirty="0" smtClean="0">
                <a:latin typeface="Comic Sans MS" panose="030F0702030302020204" pitchFamily="66" charset="0"/>
              </a:rPr>
              <a:t>13</a:t>
            </a:r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89922" y="276847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Can 13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37994" y="2761183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47914" y="2751023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1702234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27088" y="1268413"/>
            <a:ext cx="7489825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take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step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two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steps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at a time.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Elbow Connector 10"/>
          <p:cNvCxnSpPr/>
          <p:nvPr/>
        </p:nvCxnSpPr>
        <p:spPr>
          <a:xfrm rot="5400000" flipH="1" flipV="1">
            <a:off x="3275807" y="5301456"/>
            <a:ext cx="1008062" cy="574675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067175" y="5084763"/>
            <a:ext cx="57626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643438" y="4581525"/>
            <a:ext cx="5762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65400" y="6083300"/>
            <a:ext cx="93662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010400" y="2492375"/>
            <a:ext cx="935038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875463" y="3933825"/>
            <a:ext cx="1001712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stairs</a:t>
            </a:r>
          </a:p>
        </p:txBody>
      </p:sp>
      <p:sp>
        <p:nvSpPr>
          <p:cNvPr id="27" name="TextBox 26"/>
          <p:cNvSpPr txBox="1"/>
          <p:nvPr/>
        </p:nvSpPr>
        <p:spPr>
          <a:xfrm rot="19105799">
            <a:off x="5197475" y="4006850"/>
            <a:ext cx="5810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. . .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4643438" y="4581525"/>
            <a:ext cx="0" cy="50323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rot="5400000" flipH="1" flipV="1">
            <a:off x="5651500" y="3213100"/>
            <a:ext cx="1008063" cy="576263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443663" y="2997200"/>
            <a:ext cx="5762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019925" y="2492375"/>
            <a:ext cx="0" cy="50482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Arc 41"/>
          <p:cNvSpPr/>
          <p:nvPr/>
        </p:nvSpPr>
        <p:spPr>
          <a:xfrm rot="15843952">
            <a:off x="2932113" y="5264150"/>
            <a:ext cx="1079500" cy="1441450"/>
          </a:xfrm>
          <a:prstGeom prst="arc">
            <a:avLst>
              <a:gd name="adj1" fmla="val 16200000"/>
              <a:gd name="adj2" fmla="val 1740656"/>
            </a:avLst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Arc 44"/>
          <p:cNvSpPr/>
          <p:nvPr/>
        </p:nvSpPr>
        <p:spPr>
          <a:xfrm rot="15843952">
            <a:off x="2917826" y="4678362"/>
            <a:ext cx="2108200" cy="2492375"/>
          </a:xfrm>
          <a:prstGeom prst="arc">
            <a:avLst>
              <a:gd name="adj1" fmla="val 16200000"/>
              <a:gd name="adj2" fmla="val 1779999"/>
            </a:avLst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Left Brace 49"/>
          <p:cNvSpPr/>
          <p:nvPr/>
        </p:nvSpPr>
        <p:spPr>
          <a:xfrm rot="13589897">
            <a:off x="5530850" y="2098676"/>
            <a:ext cx="504825" cy="5092700"/>
          </a:xfrm>
          <a:prstGeom prst="leftBrace">
            <a:avLst>
              <a:gd name="adj1" fmla="val 8333"/>
              <a:gd name="adj2" fmla="val 7628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2115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7505357" y="3573016"/>
            <a:ext cx="59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6117091" y="1340768"/>
            <a:ext cx="6456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</a:t>
            </a:r>
            <a:r>
              <a:rPr lang="tr-TR" sz="1600" dirty="0"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7779198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6410601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3923928" y="4005064"/>
            <a:ext cx="185361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=1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M[4] + p</a:t>
            </a:r>
            <a:r>
              <a:rPr lang="tr-TR" baseline="-25000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11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=2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M</a:t>
            </a:r>
            <a:r>
              <a:rPr lang="tr-TR" dirty="0" smtClean="0">
                <a:latin typeface="Comic Sans MS" panose="030F0702030302020204" pitchFamily="66" charset="0"/>
              </a:rPr>
              <a:t>[3]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2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 smtClean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</a:t>
            </a:r>
            <a:r>
              <a:rPr lang="tr-TR" dirty="0">
                <a:latin typeface="Comic Sans MS" panose="030F0702030302020204" pitchFamily="66" charset="0"/>
              </a:rPr>
              <a:t>5) = </a:t>
            </a:r>
            <a:r>
              <a:rPr lang="tr-TR" dirty="0" smtClean="0">
                <a:latin typeface="Comic Sans MS" panose="030F0702030302020204" pitchFamily="66" charset="0"/>
              </a:rPr>
              <a:t>13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=3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M</a:t>
            </a:r>
            <a:r>
              <a:rPr lang="tr-TR" dirty="0" smtClean="0">
                <a:latin typeface="Comic Sans MS" panose="030F0702030302020204" pitchFamily="66" charset="0"/>
              </a:rPr>
              <a:t>[2]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3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13</a:t>
            </a: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89922" y="276847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Can 13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37994" y="2761183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47914" y="2751023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2207619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7505357" y="3573016"/>
            <a:ext cx="59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6786371" y="1340768"/>
            <a:ext cx="6463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4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7779198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7079881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3923928" y="4005064"/>
            <a:ext cx="185361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=1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M[4] + p</a:t>
            </a:r>
            <a:r>
              <a:rPr lang="tr-TR" baseline="-25000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11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=2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M</a:t>
            </a:r>
            <a:r>
              <a:rPr lang="tr-TR" dirty="0" smtClean="0">
                <a:latin typeface="Comic Sans MS" panose="030F0702030302020204" pitchFamily="66" charset="0"/>
              </a:rPr>
              <a:t>[3]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2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 smtClean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</a:t>
            </a:r>
            <a:r>
              <a:rPr lang="tr-TR" dirty="0">
                <a:latin typeface="Comic Sans MS" panose="030F0702030302020204" pitchFamily="66" charset="0"/>
              </a:rPr>
              <a:t>5) = </a:t>
            </a:r>
            <a:r>
              <a:rPr lang="tr-TR" dirty="0" smtClean="0">
                <a:latin typeface="Comic Sans MS" panose="030F0702030302020204" pitchFamily="66" charset="0"/>
              </a:rPr>
              <a:t>13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=3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M</a:t>
            </a:r>
            <a:r>
              <a:rPr lang="tr-TR" dirty="0" smtClean="0">
                <a:latin typeface="Comic Sans MS" panose="030F0702030302020204" pitchFamily="66" charset="0"/>
              </a:rPr>
              <a:t>[2]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3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13</a:t>
            </a: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89922" y="276847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Can 13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37994" y="2761183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47914" y="2751023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7" name="Metin kutusu 2"/>
          <p:cNvSpPr txBox="1"/>
          <p:nvPr/>
        </p:nvSpPr>
        <p:spPr>
          <a:xfrm>
            <a:off x="6030751" y="4005064"/>
            <a:ext cx="181664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=4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M[1] + p</a:t>
            </a:r>
            <a:r>
              <a:rPr lang="tr-TR" baseline="-25000" dirty="0" smtClean="0">
                <a:latin typeface="Comic Sans MS" panose="030F0702030302020204" pitchFamily="66" charset="0"/>
              </a:rPr>
              <a:t>4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10</a:t>
            </a: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6490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7505357" y="3573016"/>
            <a:ext cx="59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7454061" y="1340768"/>
            <a:ext cx="6456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</a:t>
            </a:r>
            <a:r>
              <a:rPr lang="tr-TR" sz="1600" dirty="0">
                <a:latin typeface="Comic Sans MS" panose="030F0702030302020204" pitchFamily="66" charset="0"/>
              </a:rPr>
              <a:t>5</a:t>
            </a: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7779198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7747571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3923928" y="4005064"/>
            <a:ext cx="185361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=1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M[4] + p</a:t>
            </a:r>
            <a:r>
              <a:rPr lang="tr-TR" baseline="-25000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11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=2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M</a:t>
            </a:r>
            <a:r>
              <a:rPr lang="tr-TR" dirty="0" smtClean="0">
                <a:latin typeface="Comic Sans MS" panose="030F0702030302020204" pitchFamily="66" charset="0"/>
              </a:rPr>
              <a:t>[3]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2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 smtClean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</a:t>
            </a:r>
            <a:r>
              <a:rPr lang="tr-TR" dirty="0">
                <a:latin typeface="Comic Sans MS" panose="030F0702030302020204" pitchFamily="66" charset="0"/>
              </a:rPr>
              <a:t>5) = </a:t>
            </a:r>
            <a:r>
              <a:rPr lang="tr-TR" dirty="0" smtClean="0">
                <a:latin typeface="Comic Sans MS" panose="030F0702030302020204" pitchFamily="66" charset="0"/>
              </a:rPr>
              <a:t>13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=3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M</a:t>
            </a:r>
            <a:r>
              <a:rPr lang="tr-TR" dirty="0" smtClean="0">
                <a:latin typeface="Comic Sans MS" panose="030F0702030302020204" pitchFamily="66" charset="0"/>
              </a:rPr>
              <a:t>[2]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3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13</a:t>
            </a: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89922" y="276847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Can 13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37994" y="2761183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47914" y="2751023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7" name="Metin kutusu 2"/>
          <p:cNvSpPr txBox="1"/>
          <p:nvPr/>
        </p:nvSpPr>
        <p:spPr>
          <a:xfrm>
            <a:off x="6030751" y="4005064"/>
            <a:ext cx="1853617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=4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M[1] + p</a:t>
            </a:r>
            <a:r>
              <a:rPr lang="tr-TR" baseline="-25000" dirty="0" smtClean="0">
                <a:latin typeface="Comic Sans MS" panose="030F0702030302020204" pitchFamily="66" charset="0"/>
              </a:rPr>
              <a:t>4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10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=5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M</a:t>
            </a:r>
            <a:r>
              <a:rPr lang="tr-TR" dirty="0" smtClean="0">
                <a:latin typeface="Comic Sans MS" panose="030F0702030302020204" pitchFamily="66" charset="0"/>
              </a:rPr>
              <a:t>[0]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5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10</a:t>
            </a: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12360" y="2761183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90040559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4032448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nput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 n ;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, p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  <a:endParaRPr lang="tr-TR" sz="1600" dirty="0" smtClean="0">
              <a:solidFill>
                <a:srgbClr val="10253F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M[i] = -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∞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= M[i-j] +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tr-TR" sz="16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endParaRPr lang="tr-TR" sz="16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&gt;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M[i]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M[i] 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q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M[n]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4067944" y="2060848"/>
          <a:ext cx="40324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72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p</a:t>
                      </a:r>
                      <a:r>
                        <a:rPr lang="en-US" b="0" baseline="-25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M[</a:t>
                      </a:r>
                      <a:r>
                        <a:rPr lang="en-US" b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]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10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Comic Sans MS"/>
                          <a:cs typeface="Comic Sans MS"/>
                        </a:rPr>
                        <a:t>13</a:t>
                      </a:r>
                      <a:endParaRPr lang="en-US" b="0" dirty="0">
                        <a:solidFill>
                          <a:schemeClr val="tx2">
                            <a:lumMod val="50000"/>
                          </a:schemeClr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Metin kutusu 2"/>
          <p:cNvSpPr txBox="1"/>
          <p:nvPr/>
        </p:nvSpPr>
        <p:spPr>
          <a:xfrm>
            <a:off x="7505357" y="3573016"/>
            <a:ext cx="5947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</a:t>
            </a:r>
            <a:r>
              <a:rPr lang="tr-TR" sz="16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7454061" y="1340768"/>
            <a:ext cx="6456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</a:t>
            </a:r>
            <a:r>
              <a:rPr lang="tr-TR" sz="1600" dirty="0">
                <a:latin typeface="Comic Sans MS" panose="030F0702030302020204" pitchFamily="66" charset="0"/>
              </a:rPr>
              <a:t>5</a:t>
            </a:r>
          </a:p>
        </p:txBody>
      </p:sp>
      <p:cxnSp>
        <p:nvCxnSpPr>
          <p:cNvPr id="9" name="Düz Ok Bağlayıcısı 4"/>
          <p:cNvCxnSpPr/>
          <p:nvPr/>
        </p:nvCxnSpPr>
        <p:spPr>
          <a:xfrm flipV="1">
            <a:off x="7779198" y="321297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Düz Ok Bağlayıcısı 11"/>
          <p:cNvCxnSpPr/>
          <p:nvPr/>
        </p:nvCxnSpPr>
        <p:spPr>
          <a:xfrm>
            <a:off x="7747571" y="1679322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Metin kutusu 2"/>
          <p:cNvSpPr txBox="1"/>
          <p:nvPr/>
        </p:nvSpPr>
        <p:spPr>
          <a:xfrm>
            <a:off x="3923928" y="4005064"/>
            <a:ext cx="185361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=1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M[4] + p</a:t>
            </a:r>
            <a:r>
              <a:rPr lang="tr-TR" baseline="-25000" dirty="0" smtClean="0">
                <a:latin typeface="Comic Sans MS" panose="030F0702030302020204" pitchFamily="66" charset="0"/>
              </a:rPr>
              <a:t>1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11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=2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M</a:t>
            </a:r>
            <a:r>
              <a:rPr lang="tr-TR" dirty="0" smtClean="0">
                <a:latin typeface="Comic Sans MS" panose="030F0702030302020204" pitchFamily="66" charset="0"/>
              </a:rPr>
              <a:t>[3]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2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 smtClean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</a:t>
            </a:r>
            <a:r>
              <a:rPr lang="tr-TR" dirty="0">
                <a:latin typeface="Comic Sans MS" panose="030F0702030302020204" pitchFamily="66" charset="0"/>
              </a:rPr>
              <a:t>5) = </a:t>
            </a:r>
            <a:r>
              <a:rPr lang="tr-TR" dirty="0" smtClean="0">
                <a:latin typeface="Comic Sans MS" panose="030F0702030302020204" pitchFamily="66" charset="0"/>
              </a:rPr>
              <a:t>13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=3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M</a:t>
            </a:r>
            <a:r>
              <a:rPr lang="tr-TR" dirty="0" smtClean="0">
                <a:latin typeface="Comic Sans MS" panose="030F0702030302020204" pitchFamily="66" charset="0"/>
              </a:rPr>
              <a:t>[2]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3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13</a:t>
            </a: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89922" y="2768476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4" name="Can 13"/>
          <p:cNvSpPr/>
          <p:nvPr/>
        </p:nvSpPr>
        <p:spPr>
          <a:xfrm>
            <a:off x="3419872" y="170080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094317" y="24928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37994" y="2761183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47914" y="2751023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17" name="Metin kutusu 2"/>
          <p:cNvSpPr txBox="1"/>
          <p:nvPr/>
        </p:nvSpPr>
        <p:spPr>
          <a:xfrm>
            <a:off x="6030751" y="4005064"/>
            <a:ext cx="1853617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=4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M[1] + p</a:t>
            </a:r>
            <a:r>
              <a:rPr lang="tr-TR" baseline="-25000" dirty="0" smtClean="0">
                <a:latin typeface="Comic Sans MS" panose="030F0702030302020204" pitchFamily="66" charset="0"/>
              </a:rPr>
              <a:t>4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 smtClean="0">
                <a:latin typeface="Comic Sans MS" panose="030F0702030302020204" pitchFamily="66" charset="0"/>
              </a:rPr>
              <a:t>(5) = 10</a:t>
            </a:r>
          </a:p>
          <a:p>
            <a:r>
              <a:rPr lang="en-US" u="sng" dirty="0">
                <a:latin typeface="Comic Sans MS" panose="030F0702030302020204" pitchFamily="66" charset="0"/>
              </a:rPr>
              <a:t>k</a:t>
            </a:r>
            <a:r>
              <a:rPr lang="en-US" u="sng" dirty="0" smtClean="0">
                <a:latin typeface="Comic Sans MS" panose="030F0702030302020204" pitchFamily="66" charset="0"/>
              </a:rPr>
              <a:t>=5</a:t>
            </a:r>
            <a:endParaRPr lang="en-US" u="sng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M</a:t>
            </a:r>
            <a:r>
              <a:rPr lang="tr-TR" dirty="0" smtClean="0">
                <a:latin typeface="Comic Sans MS" panose="030F0702030302020204" pitchFamily="66" charset="0"/>
              </a:rPr>
              <a:t>[0] </a:t>
            </a:r>
            <a:r>
              <a:rPr lang="tr-TR" dirty="0">
                <a:latin typeface="Comic Sans MS" panose="030F0702030302020204" pitchFamily="66" charset="0"/>
              </a:rPr>
              <a:t>+ </a:t>
            </a:r>
            <a:r>
              <a:rPr lang="tr-TR" dirty="0" smtClean="0">
                <a:latin typeface="Comic Sans MS" panose="030F0702030302020204" pitchFamily="66" charset="0"/>
              </a:rPr>
              <a:t>p</a:t>
            </a:r>
            <a:r>
              <a:rPr lang="tr-TR" baseline="-25000" dirty="0" smtClean="0">
                <a:latin typeface="Comic Sans MS" panose="030F0702030302020204" pitchFamily="66" charset="0"/>
              </a:rPr>
              <a:t>5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endParaRPr lang="tr-TR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c</a:t>
            </a:r>
            <a:r>
              <a:rPr lang="tr-TR" dirty="0">
                <a:latin typeface="Comic Sans MS" panose="030F0702030302020204" pitchFamily="66" charset="0"/>
              </a:rPr>
              <a:t>(5) = 10</a:t>
            </a: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  <a:p>
            <a:endParaRPr lang="tr-TR" dirty="0">
              <a:latin typeface="Comic Sans MS" panose="030F0702030302020204" pitchFamily="66" charset="0"/>
            </a:endParaRPr>
          </a:p>
          <a:p>
            <a:endParaRPr lang="tr-TR" dirty="0" smtClean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12360" y="2761183"/>
            <a:ext cx="2942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endParaRPr lang="en-US" sz="1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627784" y="3933056"/>
            <a:ext cx="72008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an 20"/>
          <p:cNvSpPr/>
          <p:nvPr/>
        </p:nvSpPr>
        <p:spPr>
          <a:xfrm>
            <a:off x="2195736" y="4509120"/>
            <a:ext cx="360040" cy="860627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n 21"/>
          <p:cNvSpPr/>
          <p:nvPr/>
        </p:nvSpPr>
        <p:spPr>
          <a:xfrm>
            <a:off x="2195736" y="5475704"/>
            <a:ext cx="360040" cy="1260045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907704" y="472514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07704" y="5949280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66261407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27088" y="1268413"/>
            <a:ext cx="7489825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take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step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two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steps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at a time.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How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many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possible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ways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climb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stairs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?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Elbow Connector 10"/>
          <p:cNvCxnSpPr/>
          <p:nvPr/>
        </p:nvCxnSpPr>
        <p:spPr>
          <a:xfrm rot="5400000" flipH="1" flipV="1">
            <a:off x="3275807" y="5301456"/>
            <a:ext cx="1008062" cy="574675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067175" y="5084763"/>
            <a:ext cx="57626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643438" y="4581525"/>
            <a:ext cx="5762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65400" y="6083300"/>
            <a:ext cx="93662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010400" y="2492375"/>
            <a:ext cx="935038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875463" y="3933825"/>
            <a:ext cx="1001712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stairs</a:t>
            </a:r>
          </a:p>
        </p:txBody>
      </p:sp>
      <p:sp>
        <p:nvSpPr>
          <p:cNvPr id="27" name="TextBox 26"/>
          <p:cNvSpPr txBox="1"/>
          <p:nvPr/>
        </p:nvSpPr>
        <p:spPr>
          <a:xfrm rot="19105799">
            <a:off x="5197475" y="4006850"/>
            <a:ext cx="5810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. . .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4643438" y="4581525"/>
            <a:ext cx="0" cy="50323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rot="5400000" flipH="1" flipV="1">
            <a:off x="5651500" y="3213100"/>
            <a:ext cx="1008063" cy="576263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443663" y="2997200"/>
            <a:ext cx="5762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019925" y="2492375"/>
            <a:ext cx="0" cy="50482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Arc 41"/>
          <p:cNvSpPr/>
          <p:nvPr/>
        </p:nvSpPr>
        <p:spPr>
          <a:xfrm rot="15843952">
            <a:off x="2932113" y="5264150"/>
            <a:ext cx="1079500" cy="1441450"/>
          </a:xfrm>
          <a:prstGeom prst="arc">
            <a:avLst>
              <a:gd name="adj1" fmla="val 16200000"/>
              <a:gd name="adj2" fmla="val 1740656"/>
            </a:avLst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Arc 44"/>
          <p:cNvSpPr/>
          <p:nvPr/>
        </p:nvSpPr>
        <p:spPr>
          <a:xfrm rot="15843952">
            <a:off x="2917826" y="4678362"/>
            <a:ext cx="2108200" cy="2492375"/>
          </a:xfrm>
          <a:prstGeom prst="arc">
            <a:avLst>
              <a:gd name="adj1" fmla="val 16200000"/>
              <a:gd name="adj2" fmla="val 1779999"/>
            </a:avLst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Left Brace 49"/>
          <p:cNvSpPr/>
          <p:nvPr/>
        </p:nvSpPr>
        <p:spPr>
          <a:xfrm rot="13589897">
            <a:off x="5530850" y="2098676"/>
            <a:ext cx="504825" cy="5092700"/>
          </a:xfrm>
          <a:prstGeom prst="leftBrace">
            <a:avLst>
              <a:gd name="adj1" fmla="val 8333"/>
              <a:gd name="adj2" fmla="val 7628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27088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27088" y="1268413"/>
            <a:ext cx="7489825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You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take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step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two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steps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at a time.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How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many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possible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ways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climb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stairs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?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Elbow Connector 10"/>
          <p:cNvCxnSpPr/>
          <p:nvPr/>
        </p:nvCxnSpPr>
        <p:spPr>
          <a:xfrm rot="5400000" flipH="1" flipV="1">
            <a:off x="3275807" y="5301456"/>
            <a:ext cx="1008062" cy="574675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067175" y="5084763"/>
            <a:ext cx="57626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643438" y="4581525"/>
            <a:ext cx="5762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65400" y="6083300"/>
            <a:ext cx="93662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010400" y="2492375"/>
            <a:ext cx="935038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875463" y="3933825"/>
            <a:ext cx="1001712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 stairs</a:t>
            </a:r>
          </a:p>
        </p:txBody>
      </p:sp>
      <p:sp>
        <p:nvSpPr>
          <p:cNvPr id="22" name="Left Brace 21"/>
          <p:cNvSpPr/>
          <p:nvPr/>
        </p:nvSpPr>
        <p:spPr>
          <a:xfrm rot="10800000">
            <a:off x="2855913" y="2565400"/>
            <a:ext cx="504825" cy="1943100"/>
          </a:xfrm>
          <a:prstGeom prst="leftBrace">
            <a:avLst>
              <a:gd name="adj1" fmla="val 8333"/>
              <a:gd name="adj2" fmla="val 7628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 rot="19105799">
            <a:off x="5197475" y="4006850"/>
            <a:ext cx="5810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. . .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4643438" y="4581525"/>
            <a:ext cx="0" cy="50323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rot="5400000" flipH="1" flipV="1">
            <a:off x="5651500" y="3213100"/>
            <a:ext cx="1008063" cy="576263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443663" y="2997200"/>
            <a:ext cx="5762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019925" y="2492375"/>
            <a:ext cx="0" cy="50482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Arc 41"/>
          <p:cNvSpPr/>
          <p:nvPr/>
        </p:nvSpPr>
        <p:spPr>
          <a:xfrm rot="15843952">
            <a:off x="2932113" y="5264150"/>
            <a:ext cx="1079500" cy="1441450"/>
          </a:xfrm>
          <a:prstGeom prst="arc">
            <a:avLst>
              <a:gd name="adj1" fmla="val 16200000"/>
              <a:gd name="adj2" fmla="val 1740656"/>
            </a:avLst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Arc 44"/>
          <p:cNvSpPr/>
          <p:nvPr/>
        </p:nvSpPr>
        <p:spPr>
          <a:xfrm rot="15843952">
            <a:off x="2917826" y="4678362"/>
            <a:ext cx="2108200" cy="2492375"/>
          </a:xfrm>
          <a:prstGeom prst="arc">
            <a:avLst>
              <a:gd name="adj1" fmla="val 16200000"/>
              <a:gd name="adj2" fmla="val 1779999"/>
            </a:avLst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187450" y="2565400"/>
            <a:ext cx="1800225" cy="922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1  1  1  . . .  1  1</a:t>
            </a:r>
          </a:p>
          <a:p>
            <a:pPr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2 2  2 . . .  2  2</a:t>
            </a:r>
          </a:p>
          <a:p>
            <a:pPr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1  1  1  . . .  1  2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187450" y="3860800"/>
            <a:ext cx="180022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2 1  2 . . .  1  2</a:t>
            </a:r>
          </a:p>
          <a:p>
            <a:pPr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1 2  1 . . .  2  1 </a:t>
            </a:r>
          </a:p>
        </p:txBody>
      </p:sp>
      <p:sp>
        <p:nvSpPr>
          <p:cNvPr id="48" name="TextBox 47"/>
          <p:cNvSpPr txBox="1"/>
          <p:nvPr/>
        </p:nvSpPr>
        <p:spPr>
          <a:xfrm rot="16200000">
            <a:off x="1773238" y="3543300"/>
            <a:ext cx="4937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. . 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419475" y="2698750"/>
            <a:ext cx="2552700" cy="6461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create all possibilities</a:t>
            </a:r>
          </a:p>
          <a:p>
            <a:pPr>
              <a:defRPr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 count them </a:t>
            </a:r>
          </a:p>
        </p:txBody>
      </p:sp>
      <p:sp>
        <p:nvSpPr>
          <p:cNvPr id="50" name="Left Brace 49"/>
          <p:cNvSpPr/>
          <p:nvPr/>
        </p:nvSpPr>
        <p:spPr>
          <a:xfrm rot="13589897">
            <a:off x="5530850" y="2098676"/>
            <a:ext cx="504825" cy="5092700"/>
          </a:xfrm>
          <a:prstGeom prst="leftBrace">
            <a:avLst>
              <a:gd name="adj1" fmla="val 8333"/>
              <a:gd name="adj2" fmla="val 76289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41028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27088" y="1268413"/>
            <a:ext cx="7489825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T(n) = # of </a:t>
            </a:r>
            <a:r>
              <a:rPr lang="tr-TR" sz="2400" dirty="0" err="1">
                <a:solidFill>
                  <a:srgbClr val="254061"/>
                </a:solidFill>
                <a:latin typeface="Comic Sans MS"/>
                <a:cs typeface="Comic Sans MS"/>
              </a:rPr>
              <a:t>ways</a:t>
            </a: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254061"/>
                </a:solidFill>
                <a:latin typeface="Comic Sans MS"/>
                <a:cs typeface="Comic Sans MS"/>
              </a:rPr>
              <a:t>to</a:t>
            </a: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254061"/>
                </a:solidFill>
                <a:latin typeface="Comic Sans MS"/>
                <a:cs typeface="Comic Sans MS"/>
              </a:rPr>
              <a:t>climb</a:t>
            </a: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 n </a:t>
            </a:r>
            <a:r>
              <a:rPr lang="tr-TR" sz="2400" dirty="0" err="1">
                <a:solidFill>
                  <a:srgbClr val="254061"/>
                </a:solidFill>
                <a:latin typeface="Comic Sans MS"/>
                <a:cs typeface="Comic Sans MS"/>
              </a:rPr>
              <a:t>stairs</a:t>
            </a: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Elbow Connector 10"/>
          <p:cNvCxnSpPr/>
          <p:nvPr/>
        </p:nvCxnSpPr>
        <p:spPr>
          <a:xfrm rot="5400000" flipH="1" flipV="1">
            <a:off x="3275807" y="5301456"/>
            <a:ext cx="1008062" cy="574675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067175" y="5084763"/>
            <a:ext cx="57626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643438" y="4581525"/>
            <a:ext cx="5762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65400" y="6083300"/>
            <a:ext cx="93662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010400" y="2492375"/>
            <a:ext cx="935038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rot="19105799">
            <a:off x="5197475" y="4006850"/>
            <a:ext cx="5810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. . .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4643438" y="4581525"/>
            <a:ext cx="0" cy="50323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rot="5400000" flipH="1" flipV="1">
            <a:off x="5651500" y="3213100"/>
            <a:ext cx="1008063" cy="576263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443663" y="2997200"/>
            <a:ext cx="5762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019925" y="2492375"/>
            <a:ext cx="0" cy="50482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596188" y="2060575"/>
            <a:ext cx="6810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T(n)</a:t>
            </a:r>
          </a:p>
        </p:txBody>
      </p:sp>
    </p:spTree>
    <p:extLst>
      <p:ext uri="{BB962C8B-B14F-4D97-AF65-F5344CB8AC3E}">
        <p14:creationId xmlns:p14="http://schemas.microsoft.com/office/powerpoint/2010/main" val="335225485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27088" y="1268413"/>
            <a:ext cx="7489825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T(n) = # of </a:t>
            </a:r>
            <a:r>
              <a:rPr lang="tr-TR" sz="2400" dirty="0" err="1">
                <a:solidFill>
                  <a:srgbClr val="254061"/>
                </a:solidFill>
                <a:latin typeface="Comic Sans MS"/>
                <a:cs typeface="Comic Sans MS"/>
              </a:rPr>
              <a:t>ways</a:t>
            </a: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254061"/>
                </a:solidFill>
                <a:latin typeface="Comic Sans MS"/>
                <a:cs typeface="Comic Sans MS"/>
              </a:rPr>
              <a:t>to</a:t>
            </a: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254061"/>
                </a:solidFill>
                <a:latin typeface="Comic Sans MS"/>
                <a:cs typeface="Comic Sans MS"/>
              </a:rPr>
              <a:t>climb</a:t>
            </a: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 n </a:t>
            </a:r>
            <a:r>
              <a:rPr lang="tr-TR" sz="2400" dirty="0" err="1">
                <a:solidFill>
                  <a:srgbClr val="254061"/>
                </a:solidFill>
                <a:latin typeface="Comic Sans MS"/>
                <a:cs typeface="Comic Sans MS"/>
              </a:rPr>
              <a:t>stairs</a:t>
            </a: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T(n) = T(n-1) + T(n-2)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Elbow Connector 10"/>
          <p:cNvCxnSpPr/>
          <p:nvPr/>
        </p:nvCxnSpPr>
        <p:spPr>
          <a:xfrm rot="5400000" flipH="1" flipV="1">
            <a:off x="3275807" y="5301456"/>
            <a:ext cx="1008062" cy="574675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067175" y="5084763"/>
            <a:ext cx="57626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643438" y="4581525"/>
            <a:ext cx="5762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65400" y="6083300"/>
            <a:ext cx="93662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010400" y="2492375"/>
            <a:ext cx="935038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rot="19105799">
            <a:off x="5197475" y="4006850"/>
            <a:ext cx="5810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. . .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4643438" y="4581525"/>
            <a:ext cx="0" cy="50323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rot="5400000" flipH="1" flipV="1">
            <a:off x="5651500" y="3213100"/>
            <a:ext cx="1008063" cy="576263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443663" y="2997200"/>
            <a:ext cx="5762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019925" y="2492375"/>
            <a:ext cx="0" cy="50482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Arc 41"/>
          <p:cNvSpPr/>
          <p:nvPr/>
        </p:nvSpPr>
        <p:spPr>
          <a:xfrm rot="15843952">
            <a:off x="6819900" y="2168526"/>
            <a:ext cx="1081087" cy="1439862"/>
          </a:xfrm>
          <a:prstGeom prst="arc">
            <a:avLst>
              <a:gd name="adj1" fmla="val 16200000"/>
              <a:gd name="adj2" fmla="val 1740656"/>
            </a:avLst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Arc 44"/>
          <p:cNvSpPr/>
          <p:nvPr/>
        </p:nvSpPr>
        <p:spPr>
          <a:xfrm rot="15843952">
            <a:off x="6202363" y="1992312"/>
            <a:ext cx="2108200" cy="2492375"/>
          </a:xfrm>
          <a:prstGeom prst="arc">
            <a:avLst>
              <a:gd name="adj1" fmla="val 16200000"/>
              <a:gd name="adj2" fmla="val 1779999"/>
            </a:avLst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596188" y="2060575"/>
            <a:ext cx="6810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T(n)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57156" y="3038157"/>
            <a:ext cx="90328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T(n-1)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59463" y="3532188"/>
            <a:ext cx="944562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T(n-2)</a:t>
            </a:r>
          </a:p>
        </p:txBody>
      </p:sp>
    </p:spTree>
    <p:extLst>
      <p:ext uri="{BB962C8B-B14F-4D97-AF65-F5344CB8AC3E}">
        <p14:creationId xmlns:p14="http://schemas.microsoft.com/office/powerpoint/2010/main" val="3968128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27088" y="1268413"/>
            <a:ext cx="7489825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T(n) = # of </a:t>
            </a:r>
            <a:r>
              <a:rPr lang="tr-TR" sz="2400" dirty="0" err="1">
                <a:solidFill>
                  <a:srgbClr val="254061"/>
                </a:solidFill>
                <a:latin typeface="Comic Sans MS"/>
                <a:cs typeface="Comic Sans MS"/>
              </a:rPr>
              <a:t>ways</a:t>
            </a: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254061"/>
                </a:solidFill>
                <a:latin typeface="Comic Sans MS"/>
                <a:cs typeface="Comic Sans MS"/>
              </a:rPr>
              <a:t>to</a:t>
            </a: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254061"/>
                </a:solidFill>
                <a:latin typeface="Comic Sans MS"/>
                <a:cs typeface="Comic Sans MS"/>
              </a:rPr>
              <a:t>climb</a:t>
            </a: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 n </a:t>
            </a:r>
            <a:r>
              <a:rPr lang="tr-TR" sz="2400" dirty="0" err="1">
                <a:solidFill>
                  <a:srgbClr val="254061"/>
                </a:solidFill>
                <a:latin typeface="Comic Sans MS"/>
                <a:cs typeface="Comic Sans MS"/>
              </a:rPr>
              <a:t>stairs</a:t>
            </a: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T(n) = T(n-1) + T(n-2)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Elbow Connector 10"/>
          <p:cNvCxnSpPr/>
          <p:nvPr/>
        </p:nvCxnSpPr>
        <p:spPr>
          <a:xfrm rot="5400000" flipH="1" flipV="1">
            <a:off x="3275807" y="5301456"/>
            <a:ext cx="1008062" cy="574675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067175" y="5084763"/>
            <a:ext cx="57626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643438" y="4581525"/>
            <a:ext cx="5762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65400" y="6083300"/>
            <a:ext cx="93662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010400" y="2492375"/>
            <a:ext cx="935038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rot="19105799">
            <a:off x="5197475" y="4006850"/>
            <a:ext cx="5810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. . .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4643438" y="4581525"/>
            <a:ext cx="0" cy="50323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rot="5400000" flipH="1" flipV="1">
            <a:off x="5651500" y="3213100"/>
            <a:ext cx="1008063" cy="576263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443663" y="2997200"/>
            <a:ext cx="5762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019925" y="2492375"/>
            <a:ext cx="0" cy="50482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Arc 41"/>
          <p:cNvSpPr/>
          <p:nvPr/>
        </p:nvSpPr>
        <p:spPr>
          <a:xfrm rot="15843952">
            <a:off x="6819900" y="2168526"/>
            <a:ext cx="1081087" cy="1439862"/>
          </a:xfrm>
          <a:prstGeom prst="arc">
            <a:avLst>
              <a:gd name="adj1" fmla="val 16200000"/>
              <a:gd name="adj2" fmla="val 1740656"/>
            </a:avLst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Arc 44"/>
          <p:cNvSpPr/>
          <p:nvPr/>
        </p:nvSpPr>
        <p:spPr>
          <a:xfrm rot="15843952">
            <a:off x="6202363" y="1992312"/>
            <a:ext cx="2108200" cy="2492375"/>
          </a:xfrm>
          <a:prstGeom prst="arc">
            <a:avLst>
              <a:gd name="adj1" fmla="val 16200000"/>
              <a:gd name="adj2" fmla="val 1779999"/>
            </a:avLst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596188" y="2060575"/>
            <a:ext cx="6810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T(n)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57156" y="3038157"/>
            <a:ext cx="90328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T(n-1)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59463" y="3532188"/>
            <a:ext cx="944562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T(n-2)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925" y="3173413"/>
            <a:ext cx="2325688" cy="8318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finding # of </a:t>
            </a:r>
          </a:p>
          <a:p>
            <a:pPr algn="ctr">
              <a:defRPr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different ways 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339975" y="3287713"/>
            <a:ext cx="341313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484438" y="3173413"/>
            <a:ext cx="2974975" cy="8318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solving this </a:t>
            </a:r>
          </a:p>
          <a:p>
            <a:pPr algn="ctr">
              <a:defRPr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recurrence relation</a:t>
            </a:r>
          </a:p>
        </p:txBody>
      </p:sp>
    </p:spTree>
    <p:extLst>
      <p:ext uri="{BB962C8B-B14F-4D97-AF65-F5344CB8AC3E}">
        <p14:creationId xmlns:p14="http://schemas.microsoft.com/office/powerpoint/2010/main" val="34228728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27088" y="1268413"/>
            <a:ext cx="7489825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T(n) = # of </a:t>
            </a:r>
            <a:r>
              <a:rPr lang="tr-TR" sz="2400" dirty="0" err="1">
                <a:solidFill>
                  <a:srgbClr val="254061"/>
                </a:solidFill>
                <a:latin typeface="Comic Sans MS"/>
                <a:cs typeface="Comic Sans MS"/>
              </a:rPr>
              <a:t>ways</a:t>
            </a: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254061"/>
                </a:solidFill>
                <a:latin typeface="Comic Sans MS"/>
                <a:cs typeface="Comic Sans MS"/>
              </a:rPr>
              <a:t>to</a:t>
            </a: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254061"/>
                </a:solidFill>
                <a:latin typeface="Comic Sans MS"/>
                <a:cs typeface="Comic Sans MS"/>
              </a:rPr>
              <a:t>climb</a:t>
            </a: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 n </a:t>
            </a:r>
            <a:r>
              <a:rPr lang="tr-TR" sz="2400" dirty="0" err="1">
                <a:solidFill>
                  <a:srgbClr val="254061"/>
                </a:solidFill>
                <a:latin typeface="Comic Sans MS"/>
                <a:cs typeface="Comic Sans MS"/>
              </a:rPr>
              <a:t>stairs</a:t>
            </a: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400" dirty="0">
                <a:solidFill>
                  <a:srgbClr val="254061"/>
                </a:solidFill>
                <a:latin typeface="Comic Sans MS"/>
                <a:cs typeface="Comic Sans MS"/>
              </a:rPr>
              <a:t>T(n) = T(n-1) + T(n-2)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Elbow Connector 10"/>
          <p:cNvCxnSpPr/>
          <p:nvPr/>
        </p:nvCxnSpPr>
        <p:spPr>
          <a:xfrm rot="5400000" flipH="1" flipV="1">
            <a:off x="3275807" y="5301456"/>
            <a:ext cx="1008062" cy="574675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067175" y="5084763"/>
            <a:ext cx="576263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643438" y="4581525"/>
            <a:ext cx="5762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65400" y="6083300"/>
            <a:ext cx="93662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010400" y="2492375"/>
            <a:ext cx="935038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rot="19105799">
            <a:off x="5197475" y="4006850"/>
            <a:ext cx="581025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. . .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4643438" y="4581525"/>
            <a:ext cx="0" cy="503238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rot="5400000" flipH="1" flipV="1">
            <a:off x="5651500" y="3213100"/>
            <a:ext cx="1008063" cy="576263"/>
          </a:xfrm>
          <a:prstGeom prst="bentConnector3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443663" y="2997200"/>
            <a:ext cx="57626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019925" y="2492375"/>
            <a:ext cx="0" cy="504825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Arc 41"/>
          <p:cNvSpPr/>
          <p:nvPr/>
        </p:nvSpPr>
        <p:spPr>
          <a:xfrm rot="15843952">
            <a:off x="6819900" y="2168526"/>
            <a:ext cx="1081087" cy="1439862"/>
          </a:xfrm>
          <a:prstGeom prst="arc">
            <a:avLst>
              <a:gd name="adj1" fmla="val 16200000"/>
              <a:gd name="adj2" fmla="val 1740656"/>
            </a:avLst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Arc 44"/>
          <p:cNvSpPr/>
          <p:nvPr/>
        </p:nvSpPr>
        <p:spPr>
          <a:xfrm rot="15843952">
            <a:off x="6202363" y="1992312"/>
            <a:ext cx="2108200" cy="2492375"/>
          </a:xfrm>
          <a:prstGeom prst="arc">
            <a:avLst>
              <a:gd name="adj1" fmla="val 16200000"/>
              <a:gd name="adj2" fmla="val 1779999"/>
            </a:avLst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596188" y="2060575"/>
            <a:ext cx="6810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T(n)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57156" y="3038157"/>
            <a:ext cx="90328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T(n-1)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59463" y="3532188"/>
            <a:ext cx="944562" cy="4016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T(n-2)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925" y="3173413"/>
            <a:ext cx="2325688" cy="8318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finding # of </a:t>
            </a:r>
          </a:p>
          <a:p>
            <a:pPr algn="ctr">
              <a:defRPr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different ways 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339975" y="3287713"/>
            <a:ext cx="341313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=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484438" y="3173413"/>
            <a:ext cx="2974975" cy="8318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solving this </a:t>
            </a:r>
          </a:p>
          <a:p>
            <a:pPr algn="ctr">
              <a:defRPr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recurrence relation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33793" y="4437112"/>
            <a:ext cx="2674530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Fibonacci number</a:t>
            </a:r>
          </a:p>
          <a:p>
            <a:pPr algn="ctr">
              <a:defRPr/>
            </a:pP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T(n) = F(n) =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ϕ</a:t>
            </a:r>
            <a:r>
              <a:rPr lang="en-US" sz="2400" baseline="30000" dirty="0" err="1" smtClean="0">
                <a:solidFill>
                  <a:schemeClr val="accent1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n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9552" y="1268413"/>
            <a:ext cx="7777361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u="sng" dirty="0" smtClean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u="sng" dirty="0" smtClean="0">
                <a:solidFill>
                  <a:srgbClr val="254061"/>
                </a:solidFill>
                <a:latin typeface="Comic Sans MS"/>
                <a:cs typeface="Comic Sans MS"/>
              </a:rPr>
              <a:t>SC (n) 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u="sng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err="1">
                <a:solidFill>
                  <a:srgbClr val="254061"/>
                </a:solidFill>
                <a:latin typeface="Comic Sans MS"/>
                <a:cs typeface="Comic Sans MS"/>
              </a:rPr>
              <a:t>i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f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n ≤ 1 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  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return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1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254061"/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lse</a:t>
            </a:r>
            <a:endParaRPr lang="tr-TR" dirty="0" smtClean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  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return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SC (n-1) + SC (n-2) </a:t>
            </a:r>
            <a:endParaRPr lang="tr-TR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8279283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tr-TR" sz="2800" b="1">
                <a:solidFill>
                  <a:srgbClr val="006600"/>
                </a:solidFill>
              </a:rPr>
              <a:t> </a:t>
            </a:r>
            <a:endParaRPr lang="en-US" sz="2800" b="1">
              <a:solidFill>
                <a:srgbClr val="F87422"/>
              </a:solidFill>
            </a:endParaRP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914400" y="16287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tr-TR" sz="2400" dirty="0">
                <a:solidFill>
                  <a:srgbClr val="FF0000"/>
                </a:solidFill>
                <a:latin typeface="Comic Sans MS" charset="0"/>
                <a:cs typeface="Comic Sans MS" charset="0"/>
              </a:rPr>
              <a:t>Definition</a:t>
            </a:r>
            <a:r>
              <a:rPr lang="tr-TR" sz="2400" dirty="0">
                <a:solidFill>
                  <a:srgbClr val="000099"/>
                </a:solidFill>
                <a:latin typeface="Comic Sans MS" charset="0"/>
                <a:cs typeface="Comic Sans MS" charset="0"/>
              </a:rPr>
              <a:t>: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A set of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steps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to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accomplish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task</a:t>
            </a: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get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school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from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your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home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find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an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item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in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supermarket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In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CS, an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algorithm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is a set of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instructions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for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computer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program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to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accomplish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a </a:t>
            </a:r>
            <a:r>
              <a:rPr lang="tr-TR" sz="24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task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G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oogle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map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uses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route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finding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alg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give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you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route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from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your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current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location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destination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point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3068526" y="548680"/>
            <a:ext cx="26372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r-TR" sz="32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Introduction</a:t>
            </a:r>
            <a:endParaRPr lang="en-US" sz="32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9552" y="1268413"/>
            <a:ext cx="7777361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u="sng" dirty="0" smtClean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u="sng" dirty="0" smtClean="0">
                <a:solidFill>
                  <a:srgbClr val="254061"/>
                </a:solidFill>
                <a:latin typeface="Comic Sans MS"/>
                <a:cs typeface="Comic Sans MS"/>
              </a:rPr>
              <a:t>SC (n) 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u="sng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err="1">
                <a:solidFill>
                  <a:srgbClr val="254061"/>
                </a:solidFill>
                <a:latin typeface="Comic Sans MS"/>
                <a:cs typeface="Comic Sans MS"/>
              </a:rPr>
              <a:t>i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f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n ≤ 1 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  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return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1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254061"/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lse</a:t>
            </a:r>
            <a:endParaRPr lang="tr-TR" dirty="0" smtClean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  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return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SC (n-1) + SC (n-2) </a:t>
            </a:r>
            <a:endParaRPr lang="tr-TR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41512" y="125946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(4)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5796136" y="162880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6372200" y="162880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149424" y="234888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(3)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877616" y="233958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4788024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364088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6876256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7452320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283968" y="341970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653480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517576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740352" y="342900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4139952" y="378904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4716016" y="378904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707904" y="4499828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076056" y="450912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7856904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9552" y="1268413"/>
            <a:ext cx="7777361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u="sng" dirty="0" smtClean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u="sng" dirty="0" smtClean="0">
                <a:solidFill>
                  <a:srgbClr val="254061"/>
                </a:solidFill>
                <a:latin typeface="Comic Sans MS"/>
                <a:cs typeface="Comic Sans MS"/>
              </a:rPr>
              <a:t>SC (n) 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u="sng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err="1">
                <a:solidFill>
                  <a:srgbClr val="254061"/>
                </a:solidFill>
                <a:latin typeface="Comic Sans MS"/>
                <a:cs typeface="Comic Sans MS"/>
              </a:rPr>
              <a:t>i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f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n ≤ 1 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  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return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1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254061"/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lse</a:t>
            </a:r>
            <a:endParaRPr lang="tr-TR" dirty="0" smtClean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  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return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SC (n-1) + SC (n-2) </a:t>
            </a:r>
            <a:endParaRPr lang="tr-TR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41512" y="125946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(4)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5796136" y="162880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6372200" y="162880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149424" y="234888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(3)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877616" y="233958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4788024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364088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6876256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7452320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283968" y="341970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653480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517576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740352" y="342900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4139952" y="378904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4716016" y="378904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707904" y="4499828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076056" y="450912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11560" y="4941168"/>
            <a:ext cx="72603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In order to calculate SC(4), the program makes 9 recursive calls; 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                                                         5 for SC(3) + 3 for SC(2)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8093895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9552" y="1268413"/>
            <a:ext cx="7777361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u="sng" dirty="0" smtClean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u="sng" dirty="0" smtClean="0">
                <a:solidFill>
                  <a:srgbClr val="254061"/>
                </a:solidFill>
                <a:latin typeface="Comic Sans MS"/>
                <a:cs typeface="Comic Sans MS"/>
              </a:rPr>
              <a:t>SC (n) 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u="sng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err="1">
                <a:solidFill>
                  <a:srgbClr val="254061"/>
                </a:solidFill>
                <a:latin typeface="Comic Sans MS"/>
                <a:cs typeface="Comic Sans MS"/>
              </a:rPr>
              <a:t>i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f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n ≤ 1 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  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return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1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 smtClean="0">
                <a:solidFill>
                  <a:srgbClr val="254061"/>
                </a:solidFill>
                <a:latin typeface="Comic Sans MS"/>
                <a:cs typeface="Comic Sans MS"/>
              </a:rPr>
              <a:t>e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lse</a:t>
            </a:r>
            <a:endParaRPr lang="tr-TR" dirty="0" smtClean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  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return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SC (n-1) + SC (n-2) </a:t>
            </a:r>
            <a:endParaRPr lang="tr-TR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941512" y="125946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(4)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5796136" y="162880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6372200" y="162880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149424" y="234888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(3)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877616" y="233958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4788024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5364088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6876256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7452320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283968" y="341970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653480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517576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740352" y="342900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4139952" y="378904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4716016" y="378904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707904" y="4499828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076056" y="450912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11560" y="4941168"/>
            <a:ext cx="7509287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In order to calculate SC(4), the program makes 9 recursive calls; 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                                                         5 for SC(3) + 3 for SC(2)</a:t>
            </a:r>
          </a:p>
          <a:p>
            <a:r>
              <a:rPr lang="en-US" dirty="0" smtClean="0">
                <a:latin typeface="Comic Sans MS"/>
                <a:cs typeface="Comic Sans MS"/>
              </a:rPr>
              <a:t># of calls for SC(n) = # of calls for SC(n-1) + # of calls for SC(n-2)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# of calls for SC(n) = F(n) ≈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ϕ</a:t>
            </a:r>
            <a:r>
              <a:rPr lang="en-US" baseline="30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; nth Fibonacci number</a:t>
            </a: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 the running time will be exponential O(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ϕ</a:t>
            </a:r>
            <a:r>
              <a:rPr lang="en-US" baseline="30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n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)</a:t>
            </a:r>
            <a:endParaRPr lang="en-US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  </a:t>
            </a:r>
            <a:endParaRPr lang="en-US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9552" y="1268413"/>
            <a:ext cx="7777361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3120" y="125946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(4)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2267744" y="162880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2843808" y="162880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21032" y="234888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(3)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49224" y="233958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1259632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1835696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3347864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3923928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55576" y="341970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125088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989184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11960" y="342900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611560" y="378904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1187624" y="378904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79512" y="4499828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547664" y="450912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11560" y="4941168"/>
            <a:ext cx="50097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We deal with the overlapping </a:t>
            </a:r>
            <a:r>
              <a:rPr lang="en-US" dirty="0" err="1" smtClean="0">
                <a:latin typeface="Comic Sans MS"/>
                <a:cs typeface="Comic Sans MS"/>
              </a:rPr>
              <a:t>subproblems</a:t>
            </a:r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                       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	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1358997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9552" y="1268413"/>
            <a:ext cx="7777361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3120" y="125946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(4)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2267744" y="162880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2843808" y="162880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21032" y="234888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(3)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49224" y="233958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1259632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1835696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3347864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3923928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55576" y="341970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125088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989184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11960" y="342900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611560" y="378904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1187624" y="378904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79512" y="4499828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547664" y="450912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11560" y="4941168"/>
            <a:ext cx="544892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We deal with the overlapping </a:t>
            </a:r>
            <a:r>
              <a:rPr lang="en-US" dirty="0" err="1" smtClean="0">
                <a:latin typeface="Comic Sans MS"/>
                <a:cs typeface="Comic Sans MS"/>
              </a:rPr>
              <a:t>subproblems</a:t>
            </a:r>
            <a:endParaRPr lang="en-US" dirty="0" smtClean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Whenever computing </a:t>
            </a:r>
            <a:r>
              <a:rPr lang="en-US" dirty="0" err="1" smtClean="0">
                <a:latin typeface="Comic Sans MS"/>
                <a:cs typeface="Comic Sans MS"/>
              </a:rPr>
              <a:t>subproblems</a:t>
            </a:r>
            <a:r>
              <a:rPr lang="en-US" dirty="0" smtClean="0">
                <a:latin typeface="Comic Sans MS"/>
                <a:cs typeface="Comic Sans MS"/>
              </a:rPr>
              <a:t>, keep them 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in a table to avoid </a:t>
            </a:r>
            <a:r>
              <a:rPr lang="en-US" dirty="0" err="1" smtClean="0">
                <a:latin typeface="Comic Sans MS"/>
                <a:cs typeface="Comic Sans MS"/>
              </a:rPr>
              <a:t>recomputation</a:t>
            </a:r>
            <a:r>
              <a:rPr lang="en-US" dirty="0" smtClean="0">
                <a:latin typeface="Comic Sans MS"/>
                <a:cs typeface="Comic Sans MS"/>
              </a:rPr>
              <a:t>, and refer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them whenever they are needed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                  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	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721534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9552" y="1268413"/>
            <a:ext cx="7777361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3120" y="125946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(4)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2267744" y="162880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2843808" y="162880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21032" y="234888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(3)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49224" y="233958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1259632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1835696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3347864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3923928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55576" y="341970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125088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989184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11960" y="342900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611560" y="378904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1187624" y="378904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79512" y="4499828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547664" y="450912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11560" y="4941168"/>
            <a:ext cx="5365571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We deal with the overlapping </a:t>
            </a:r>
            <a:r>
              <a:rPr lang="en-US" dirty="0" err="1" smtClean="0">
                <a:latin typeface="Comic Sans MS"/>
                <a:cs typeface="Comic Sans MS"/>
              </a:rPr>
              <a:t>subproblems</a:t>
            </a:r>
            <a:endParaRPr lang="en-US" dirty="0" smtClean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Whenever computing </a:t>
            </a:r>
            <a:r>
              <a:rPr lang="en-US" dirty="0" err="1" smtClean="0">
                <a:latin typeface="Comic Sans MS"/>
                <a:cs typeface="Comic Sans MS"/>
              </a:rPr>
              <a:t>subproblems</a:t>
            </a:r>
            <a:r>
              <a:rPr lang="en-US" dirty="0" smtClean="0">
                <a:latin typeface="Comic Sans MS"/>
                <a:cs typeface="Comic Sans MS"/>
              </a:rPr>
              <a:t>, keep them 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in a table to avoid </a:t>
            </a:r>
            <a:r>
              <a:rPr lang="en-US" dirty="0" err="1" smtClean="0">
                <a:latin typeface="Comic Sans MS"/>
                <a:cs typeface="Comic Sans MS"/>
              </a:rPr>
              <a:t>recomputation</a:t>
            </a:r>
            <a:r>
              <a:rPr lang="en-US" dirty="0" smtClean="0">
                <a:latin typeface="Comic Sans MS"/>
                <a:cs typeface="Comic Sans MS"/>
              </a:rPr>
              <a:t>, and refer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them whenever they are needed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                  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	MEMOIZATION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187583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9552" y="1268413"/>
            <a:ext cx="7777361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3120" y="125946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(4)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2267744" y="162880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2843808" y="162880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21032" y="234888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(3)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49224" y="233958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1259632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1835696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3347864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3923928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55576" y="341970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125088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989184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11960" y="342900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611560" y="378904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1187624" y="378904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79512" y="4499828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547664" y="450912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11560" y="4941168"/>
            <a:ext cx="5365571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We deal with the overlapping </a:t>
            </a:r>
            <a:r>
              <a:rPr lang="en-US" dirty="0" err="1" smtClean="0">
                <a:latin typeface="Comic Sans MS"/>
                <a:cs typeface="Comic Sans MS"/>
              </a:rPr>
              <a:t>subproblems</a:t>
            </a:r>
            <a:endParaRPr lang="en-US" dirty="0" smtClean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Whenever computing </a:t>
            </a:r>
            <a:r>
              <a:rPr lang="en-US" dirty="0" err="1" smtClean="0">
                <a:latin typeface="Comic Sans MS"/>
                <a:cs typeface="Comic Sans MS"/>
              </a:rPr>
              <a:t>subproblems</a:t>
            </a:r>
            <a:r>
              <a:rPr lang="en-US" dirty="0" smtClean="0">
                <a:latin typeface="Comic Sans MS"/>
                <a:cs typeface="Comic Sans MS"/>
              </a:rPr>
              <a:t>, keep them 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in a table to avoid </a:t>
            </a:r>
            <a:r>
              <a:rPr lang="en-US" dirty="0" err="1" smtClean="0">
                <a:latin typeface="Comic Sans MS"/>
                <a:cs typeface="Comic Sans MS"/>
              </a:rPr>
              <a:t>recomputation</a:t>
            </a:r>
            <a:r>
              <a:rPr lang="en-US" dirty="0" smtClean="0">
                <a:latin typeface="Comic Sans MS"/>
                <a:cs typeface="Comic Sans MS"/>
              </a:rPr>
              <a:t>, and refer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them whenever they are needed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                  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	MEMOIZATION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80112" y="1556792"/>
            <a:ext cx="2749183" cy="30931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u="sng" dirty="0">
                <a:solidFill>
                  <a:srgbClr val="254061"/>
                </a:solidFill>
                <a:latin typeface="Comic Sans MS"/>
                <a:cs typeface="Comic Sans MS"/>
              </a:rPr>
              <a:t>SC (n) 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initialize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memory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M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err="1">
                <a:solidFill>
                  <a:srgbClr val="254061"/>
                </a:solidFill>
                <a:latin typeface="Comic Sans MS"/>
                <a:cs typeface="Comic Sans MS"/>
              </a:rPr>
              <a:t>if</a:t>
            </a: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n ≤ 1 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   </a:t>
            </a:r>
            <a:r>
              <a:rPr lang="tr-TR" dirty="0" err="1">
                <a:solidFill>
                  <a:srgbClr val="254061"/>
                </a:solidFill>
                <a:latin typeface="Comic Sans MS"/>
                <a:cs typeface="Comic Sans MS"/>
              </a:rPr>
              <a:t>return</a:t>
            </a: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1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err="1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f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M </a:t>
            </a: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contains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return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M[n]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rgbClr val="254061"/>
                </a:solidFill>
                <a:latin typeface="Comic Sans MS"/>
                <a:cs typeface="Comic Sans MS"/>
              </a:rPr>
              <a:t>e</a:t>
            </a:r>
            <a:r>
              <a:rPr lang="tr-TR" dirty="0" err="1">
                <a:solidFill>
                  <a:srgbClr val="254061"/>
                </a:solidFill>
                <a:latin typeface="Comic Sans MS"/>
                <a:cs typeface="Comic Sans MS"/>
              </a:rPr>
              <a:t>lse</a:t>
            </a:r>
            <a:endParaRPr lang="tr-TR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  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A = SC(n-1) + SC(n-2)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   M[n] = A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  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return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A</a:t>
            </a:r>
            <a:endParaRPr lang="tr-TR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7671550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9552" y="1268413"/>
            <a:ext cx="7777361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3120" y="125946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(4)</a:t>
            </a:r>
            <a:endParaRPr lang="en-US" u="sng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2267744" y="162880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2843808" y="162880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21032" y="234888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(3)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49224" y="233958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1259632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1835696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3347864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3923928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55576" y="341970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(2)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125088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989184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11960" y="342900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611560" y="378904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1187624" y="378904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79512" y="4499828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(1)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547664" y="450912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(0)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11560" y="4941168"/>
            <a:ext cx="5365571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We deal with the overlapping </a:t>
            </a:r>
            <a:r>
              <a:rPr lang="en-US" dirty="0" err="1" smtClean="0">
                <a:latin typeface="Comic Sans MS"/>
                <a:cs typeface="Comic Sans MS"/>
              </a:rPr>
              <a:t>subproblems</a:t>
            </a:r>
            <a:endParaRPr lang="en-US" dirty="0" smtClean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Whenever computing </a:t>
            </a:r>
            <a:r>
              <a:rPr lang="en-US" dirty="0" err="1" smtClean="0">
                <a:latin typeface="Comic Sans MS"/>
                <a:cs typeface="Comic Sans MS"/>
              </a:rPr>
              <a:t>subproblems</a:t>
            </a:r>
            <a:r>
              <a:rPr lang="en-US" dirty="0" smtClean="0">
                <a:latin typeface="Comic Sans MS"/>
                <a:cs typeface="Comic Sans MS"/>
              </a:rPr>
              <a:t>, keep them 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in a table to avoid </a:t>
            </a:r>
            <a:r>
              <a:rPr lang="en-US" dirty="0" err="1" smtClean="0">
                <a:latin typeface="Comic Sans MS"/>
                <a:cs typeface="Comic Sans MS"/>
              </a:rPr>
              <a:t>recomputation</a:t>
            </a:r>
            <a:r>
              <a:rPr lang="en-US" dirty="0" smtClean="0">
                <a:latin typeface="Comic Sans MS"/>
                <a:cs typeface="Comic Sans MS"/>
              </a:rPr>
              <a:t>, and refer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them whenever they are needed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                  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	MEMOIZATION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80112" y="1556792"/>
            <a:ext cx="2749183" cy="30931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u="sng" dirty="0">
                <a:solidFill>
                  <a:srgbClr val="254061"/>
                </a:solidFill>
                <a:latin typeface="Comic Sans MS"/>
                <a:cs typeface="Comic Sans MS"/>
              </a:rPr>
              <a:t>SC (n) 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initialize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memory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M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err="1">
                <a:solidFill>
                  <a:srgbClr val="254061"/>
                </a:solidFill>
                <a:latin typeface="Comic Sans MS"/>
                <a:cs typeface="Comic Sans MS"/>
              </a:rPr>
              <a:t>if</a:t>
            </a: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n ≤ 1 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   </a:t>
            </a:r>
            <a:r>
              <a:rPr lang="tr-TR" dirty="0" err="1">
                <a:solidFill>
                  <a:srgbClr val="254061"/>
                </a:solidFill>
                <a:latin typeface="Comic Sans MS"/>
                <a:cs typeface="Comic Sans MS"/>
              </a:rPr>
              <a:t>return</a:t>
            </a: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1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err="1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f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M </a:t>
            </a: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contains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return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M[n]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rgbClr val="254061"/>
                </a:solidFill>
                <a:latin typeface="Comic Sans MS"/>
                <a:cs typeface="Comic Sans MS"/>
              </a:rPr>
              <a:t>e</a:t>
            </a:r>
            <a:r>
              <a:rPr lang="tr-TR" dirty="0" err="1">
                <a:solidFill>
                  <a:srgbClr val="254061"/>
                </a:solidFill>
                <a:latin typeface="Comic Sans MS"/>
                <a:cs typeface="Comic Sans MS"/>
              </a:rPr>
              <a:t>lse</a:t>
            </a:r>
            <a:endParaRPr lang="tr-TR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  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A = SC(n-1) + SC(n-2)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   M[n] = A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  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return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A</a:t>
            </a:r>
            <a:endParaRPr lang="tr-TR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7845183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9552" y="1268413"/>
            <a:ext cx="7777361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3120" y="125946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(4)</a:t>
            </a:r>
            <a:endParaRPr lang="en-US" u="sng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2267744" y="162880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2843808" y="162880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21032" y="234888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(3)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49224" y="233958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1259632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1835696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3347864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3923928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55576" y="341970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(2)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125088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989184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11960" y="342900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611560" y="378904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1187624" y="378904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79512" y="4499828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(1)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547664" y="450912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(0)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11560" y="4941168"/>
            <a:ext cx="5365571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We deal with the overlapping </a:t>
            </a:r>
            <a:r>
              <a:rPr lang="en-US" dirty="0" err="1" smtClean="0">
                <a:latin typeface="Comic Sans MS"/>
                <a:cs typeface="Comic Sans MS"/>
              </a:rPr>
              <a:t>subproblems</a:t>
            </a:r>
            <a:endParaRPr lang="en-US" dirty="0" smtClean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Whenever computing </a:t>
            </a:r>
            <a:r>
              <a:rPr lang="en-US" dirty="0" err="1" smtClean="0">
                <a:latin typeface="Comic Sans MS"/>
                <a:cs typeface="Comic Sans MS"/>
              </a:rPr>
              <a:t>subproblems</a:t>
            </a:r>
            <a:r>
              <a:rPr lang="en-US" dirty="0" smtClean="0">
                <a:latin typeface="Comic Sans MS"/>
                <a:cs typeface="Comic Sans MS"/>
              </a:rPr>
              <a:t>, keep them 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in a table to avoid </a:t>
            </a:r>
            <a:r>
              <a:rPr lang="en-US" dirty="0" err="1" smtClean="0">
                <a:latin typeface="Comic Sans MS"/>
                <a:cs typeface="Comic Sans MS"/>
              </a:rPr>
              <a:t>recomputation</a:t>
            </a:r>
            <a:r>
              <a:rPr lang="en-US" dirty="0" smtClean="0">
                <a:latin typeface="Comic Sans MS"/>
                <a:cs typeface="Comic Sans MS"/>
              </a:rPr>
              <a:t>, and refer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them whenever they are needed</a:t>
            </a:r>
          </a:p>
          <a:p>
            <a:r>
              <a:rPr lang="en-US" dirty="0" smtClean="0">
                <a:latin typeface="Comic Sans MS"/>
                <a:cs typeface="Comic Sans MS"/>
              </a:rPr>
              <a:t>                          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</a:p>
          <a:p>
            <a:r>
              <a:rPr lang="en-US" dirty="0">
                <a:solidFill>
                  <a:srgbClr val="FF0000"/>
                </a:solidFill>
                <a:latin typeface="Comic Sans MS"/>
                <a:cs typeface="Comic Sans MS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	MEMOIZATION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80112" y="1556792"/>
            <a:ext cx="2749183" cy="30931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u="sng" dirty="0">
                <a:solidFill>
                  <a:srgbClr val="254061"/>
                </a:solidFill>
                <a:latin typeface="Comic Sans MS"/>
                <a:cs typeface="Comic Sans MS"/>
              </a:rPr>
              <a:t>SC (n) 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initialize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memory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M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err="1">
                <a:solidFill>
                  <a:srgbClr val="254061"/>
                </a:solidFill>
                <a:latin typeface="Comic Sans MS"/>
                <a:cs typeface="Comic Sans MS"/>
              </a:rPr>
              <a:t>if</a:t>
            </a: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n ≤ 1 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   </a:t>
            </a:r>
            <a:r>
              <a:rPr lang="tr-TR" dirty="0" err="1">
                <a:solidFill>
                  <a:srgbClr val="254061"/>
                </a:solidFill>
                <a:latin typeface="Comic Sans MS"/>
                <a:cs typeface="Comic Sans MS"/>
              </a:rPr>
              <a:t>return</a:t>
            </a: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1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err="1">
                <a:solidFill>
                  <a:srgbClr val="FF0000"/>
                </a:solidFill>
                <a:latin typeface="Comic Sans MS"/>
                <a:cs typeface="Comic Sans MS"/>
              </a:rPr>
              <a:t>i</a:t>
            </a: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f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M </a:t>
            </a: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contains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return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M[n]</a:t>
            </a:r>
            <a:endParaRPr lang="tr-TR" dirty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rgbClr val="254061"/>
                </a:solidFill>
                <a:latin typeface="Comic Sans MS"/>
                <a:cs typeface="Comic Sans MS"/>
              </a:rPr>
              <a:t>e</a:t>
            </a:r>
            <a:r>
              <a:rPr lang="tr-TR" dirty="0" err="1">
                <a:solidFill>
                  <a:srgbClr val="254061"/>
                </a:solidFill>
                <a:latin typeface="Comic Sans MS"/>
                <a:cs typeface="Comic Sans MS"/>
              </a:rPr>
              <a:t>lse</a:t>
            </a:r>
            <a:endParaRPr lang="tr-TR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  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A = SC(n-1) + SC(n-2)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   M[n] = A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>
                <a:solidFill>
                  <a:srgbClr val="254061"/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  </a:t>
            </a:r>
            <a:r>
              <a:rPr lang="tr-TR" dirty="0" err="1" smtClean="0">
                <a:solidFill>
                  <a:srgbClr val="254061"/>
                </a:solidFill>
                <a:latin typeface="Comic Sans MS"/>
                <a:cs typeface="Comic Sans MS"/>
              </a:rPr>
              <a:t>return</a:t>
            </a: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 A</a:t>
            </a:r>
            <a:endParaRPr lang="tr-TR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660232" y="4653136"/>
            <a:ext cx="1604075" cy="461665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Top-Down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7189777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9552" y="1268413"/>
            <a:ext cx="7777361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3120" y="125946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(4)</a:t>
            </a:r>
            <a:endParaRPr lang="en-US" u="sng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2267744" y="162880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2843808" y="162880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21032" y="234888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(3)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49224" y="233958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1259632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1835696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3347864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3923928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55576" y="341970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(2)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125088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989184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11960" y="342900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611560" y="378904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1187624" y="378904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79512" y="4499828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(1)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547664" y="450912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(0)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331640" y="5301208"/>
            <a:ext cx="5767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Can we come up with simpler program ?</a:t>
            </a:r>
          </a:p>
        </p:txBody>
      </p:sp>
    </p:spTree>
    <p:extLst>
      <p:ext uri="{BB962C8B-B14F-4D97-AF65-F5344CB8AC3E}">
        <p14:creationId xmlns:p14="http://schemas.microsoft.com/office/powerpoint/2010/main" val="130782655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914400" y="16287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Basic goals for an algorithm </a:t>
            </a: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+mn-c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always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correct</a:t>
            </a: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always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terminates</a:t>
            </a: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has good performance  </a:t>
            </a:r>
          </a:p>
          <a:p>
            <a:pPr lvl="3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performance often draws line between what is possible and what is impossible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400" dirty="0">
              <a:solidFill>
                <a:srgbClr val="000099"/>
              </a:solidFill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400" dirty="0">
              <a:solidFill>
                <a:srgbClr val="000099"/>
              </a:solidFill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tr-TR" sz="2400" dirty="0">
              <a:solidFill>
                <a:srgbClr val="000099"/>
              </a:solidFill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tr-TR" sz="2400" dirty="0">
              <a:solidFill>
                <a:srgbClr val="000099"/>
              </a:solidFill>
              <a:cs typeface="+mn-c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cs typeface="+mn-cs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3068526" y="548680"/>
            <a:ext cx="26372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r-TR" sz="32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Introduction</a:t>
            </a:r>
            <a:endParaRPr lang="en-US" sz="32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9552" y="1268413"/>
            <a:ext cx="7777361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3120" y="125946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(4)</a:t>
            </a:r>
            <a:endParaRPr lang="en-US" u="sng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2267744" y="162880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2843808" y="162880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21032" y="234888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(3)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49224" y="233958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1259632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1835696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3347864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3923928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55576" y="341970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(2)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125088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989184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11960" y="342900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611560" y="378904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1187624" y="378904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79512" y="4499828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(1)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547664" y="450912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(0)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331640" y="5301208"/>
            <a:ext cx="5767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Can we come up with simpler program 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411760" y="5805264"/>
            <a:ext cx="32119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get rid of recursion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use a simple for loop</a:t>
            </a:r>
          </a:p>
        </p:txBody>
      </p:sp>
    </p:spTree>
    <p:extLst>
      <p:ext uri="{BB962C8B-B14F-4D97-AF65-F5344CB8AC3E}">
        <p14:creationId xmlns:p14="http://schemas.microsoft.com/office/powerpoint/2010/main" val="388915330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9552" y="1268413"/>
            <a:ext cx="7777361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3120" y="125946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(4)</a:t>
            </a:r>
            <a:endParaRPr lang="en-US" u="sng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2267744" y="162880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2843808" y="162880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21032" y="234888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(3)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49224" y="233958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1259632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1835696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3347864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3923928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55576" y="341970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(2)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125088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989184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11960" y="342900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611560" y="378904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1187624" y="378904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79512" y="4499828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(1)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547664" y="450912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(0)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331640" y="5301208"/>
            <a:ext cx="5767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Can we come up with simpler program 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80112" y="1556792"/>
            <a:ext cx="2867079" cy="1975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u="sng" dirty="0">
                <a:solidFill>
                  <a:srgbClr val="254061"/>
                </a:solidFill>
                <a:latin typeface="Comic Sans MS"/>
                <a:cs typeface="Comic Sans MS"/>
              </a:rPr>
              <a:t>SC (n) 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M[0] = 1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M[1] = 1</a:t>
            </a:r>
          </a:p>
          <a:p>
            <a:r>
              <a:rPr lang="en-US" dirty="0" smtClean="0">
                <a:latin typeface="Comic Sans MS"/>
                <a:cs typeface="Comic Sans MS"/>
              </a:rPr>
              <a:t>for (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=2 to n)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M[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] = M[i-1] + M[i-2]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  <a:r>
              <a:rPr lang="en-US" dirty="0" smtClean="0">
                <a:latin typeface="Comic Sans MS"/>
                <a:cs typeface="Comic Sans MS"/>
              </a:rPr>
              <a:t>eturn M[n]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11760" y="5805264"/>
            <a:ext cx="32119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get rid of recursion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use a simple for loop</a:t>
            </a:r>
          </a:p>
        </p:txBody>
      </p:sp>
    </p:spTree>
    <p:extLst>
      <p:ext uri="{BB962C8B-B14F-4D97-AF65-F5344CB8AC3E}">
        <p14:creationId xmlns:p14="http://schemas.microsoft.com/office/powerpoint/2010/main" val="20332601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Stairs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Climbing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539552" y="1268413"/>
            <a:ext cx="7777361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254061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13120" y="125946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(4)</a:t>
            </a:r>
            <a:endParaRPr lang="en-US" u="sng" dirty="0">
              <a:latin typeface="Comic Sans MS"/>
              <a:cs typeface="Comic Sans M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2267744" y="162880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 flipV="1">
            <a:off x="2843808" y="162880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21032" y="234888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(3)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349224" y="233958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(2)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1259632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 flipV="1">
            <a:off x="1835696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3347864" y="270892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 flipV="1">
            <a:off x="3923928" y="270892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755576" y="3419708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(2)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125088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989184" y="3429000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(1)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11960" y="342900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SC (0)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611560" y="3789040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 flipV="1">
            <a:off x="1187624" y="3789040"/>
            <a:ext cx="720080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79512" y="4499828"/>
            <a:ext cx="82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(1)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547664" y="4509120"/>
            <a:ext cx="862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Comic Sans MS"/>
                <a:cs typeface="Comic Sans MS"/>
              </a:rPr>
              <a:t>SC (0)</a:t>
            </a:r>
            <a:endParaRPr lang="en-US" u="sng" dirty="0">
              <a:latin typeface="Comic Sans MS"/>
              <a:cs typeface="Comic Sans MS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331640" y="5301208"/>
            <a:ext cx="57674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Can we come up with simpler program 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580112" y="1556792"/>
            <a:ext cx="2867079" cy="1975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u="sng" dirty="0">
                <a:solidFill>
                  <a:srgbClr val="254061"/>
                </a:solidFill>
                <a:latin typeface="Comic Sans MS"/>
                <a:cs typeface="Comic Sans MS"/>
              </a:rPr>
              <a:t>SC (n) 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M[0] = 1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dirty="0" smtClean="0">
                <a:solidFill>
                  <a:srgbClr val="254061"/>
                </a:solidFill>
                <a:latin typeface="Comic Sans MS"/>
                <a:cs typeface="Comic Sans MS"/>
              </a:rPr>
              <a:t>M[1] = 1</a:t>
            </a:r>
          </a:p>
          <a:p>
            <a:r>
              <a:rPr lang="en-US" dirty="0" smtClean="0">
                <a:latin typeface="Comic Sans MS"/>
                <a:cs typeface="Comic Sans MS"/>
              </a:rPr>
              <a:t>for (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=2 to n)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M[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] = M[i-1] + M[i-2]</a:t>
            </a:r>
          </a:p>
          <a:p>
            <a:r>
              <a:rPr lang="en-US" dirty="0">
                <a:latin typeface="Comic Sans MS"/>
                <a:cs typeface="Comic Sans MS"/>
              </a:rPr>
              <a:t>r</a:t>
            </a:r>
            <a:r>
              <a:rPr lang="en-US" dirty="0" smtClean="0">
                <a:latin typeface="Comic Sans MS"/>
                <a:cs typeface="Comic Sans MS"/>
              </a:rPr>
              <a:t>eturn M[n]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11760" y="5805264"/>
            <a:ext cx="32119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get rid of recursion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use a simple for loop</a:t>
            </a:r>
          </a:p>
        </p:txBody>
      </p:sp>
      <p:sp>
        <p:nvSpPr>
          <p:cNvPr id="2" name="Rectangle 1"/>
          <p:cNvSpPr/>
          <p:nvPr/>
        </p:nvSpPr>
        <p:spPr>
          <a:xfrm>
            <a:off x="6300192" y="4221088"/>
            <a:ext cx="1751050" cy="461665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Bottom-Up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281731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Dynamic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Programming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628775"/>
            <a:ext cx="799338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a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nalyze structure of the optimal solution and </a:t>
            </a:r>
            <a:r>
              <a:rPr lang="en-US" sz="2000" dirty="0" smtClean="0">
                <a:solidFill>
                  <a:srgbClr val="FF0000"/>
                </a:solidFill>
                <a:latin typeface="Comic Sans MS" charset="0"/>
                <a:cs typeface="Comic Sans MS" charset="0"/>
              </a:rPr>
              <a:t>define </a:t>
            </a:r>
            <a:r>
              <a:rPr lang="en-US" sz="2000" dirty="0" err="1" smtClean="0">
                <a:solidFill>
                  <a:srgbClr val="FF0000"/>
                </a:solidFill>
                <a:latin typeface="Comic Sans MS" charset="0"/>
                <a:cs typeface="Comic Sans MS" charset="0"/>
              </a:rPr>
              <a:t>subproblems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that need to be solved in order to get the optimal solution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e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stablish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relationship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between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optimal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solution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those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subproblems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(</a:t>
            </a:r>
            <a:r>
              <a:rPr lang="tr-TR" sz="2000" dirty="0" err="1" smtClean="0">
                <a:solidFill>
                  <a:srgbClr val="FF0000"/>
                </a:solidFill>
                <a:latin typeface="Comic Sans MS" charset="0"/>
                <a:cs typeface="Comic Sans MS" charset="0"/>
              </a:rPr>
              <a:t>construct</a:t>
            </a:r>
            <a:r>
              <a:rPr lang="tr-TR" sz="2000" dirty="0" smtClean="0">
                <a:solidFill>
                  <a:srgbClr val="FF0000"/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rgbClr val="FF0000"/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 smtClean="0">
                <a:solidFill>
                  <a:srgbClr val="FF0000"/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rgbClr val="FF0000"/>
                </a:solidFill>
                <a:latin typeface="Comic Sans MS" charset="0"/>
                <a:cs typeface="Comic Sans MS" charset="0"/>
              </a:rPr>
              <a:t>recurrence</a:t>
            </a:r>
            <a:r>
              <a:rPr lang="tr-TR" sz="2000" dirty="0" smtClean="0">
                <a:solidFill>
                  <a:srgbClr val="FF0000"/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rgbClr val="FF0000"/>
                </a:solidFill>
                <a:latin typeface="Comic Sans MS" charset="0"/>
                <a:cs typeface="Comic Sans MS" charset="0"/>
              </a:rPr>
              <a:t>relation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)</a:t>
            </a:r>
            <a:endParaRPr lang="tr-TR" altLang="ja-JP" sz="20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c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ompute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optimal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values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subproblems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save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them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in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table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(</a:t>
            </a:r>
            <a:r>
              <a:rPr lang="tr-TR" sz="2000" dirty="0" err="1" smtClean="0">
                <a:solidFill>
                  <a:srgbClr val="FF0000"/>
                </a:solidFill>
                <a:latin typeface="Comic Sans MS" charset="0"/>
                <a:cs typeface="Comic Sans MS" charset="0"/>
              </a:rPr>
              <a:t>memoization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),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compute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optimal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values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larger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subproblems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eventually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compute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optimal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value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original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problem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tr-TR" sz="2400" dirty="0">
              <a:solidFill>
                <a:srgbClr val="000099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59074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914400" y="1628775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set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(I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I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has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starting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s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finishing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f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task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</a:t>
            </a: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pairwise</a:t>
            </a:r>
            <a:r>
              <a:rPr lang="tr-T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nonoverlapping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total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maximized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92549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914400" y="1628775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set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(I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I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has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starting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s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finishing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f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task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</a:t>
            </a: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pairwise</a:t>
            </a:r>
            <a:r>
              <a:rPr lang="tr-T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nonoverlapping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total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maximized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555776" y="4005064"/>
            <a:ext cx="180020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44008" y="4437112"/>
            <a:ext cx="122413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796136" y="4797152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563888" y="4797152"/>
            <a:ext cx="158417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5229200"/>
            <a:ext cx="10081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499992" y="5229200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483768" y="5733256"/>
            <a:ext cx="936104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275856" y="3645024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148064" y="40999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56176" y="447143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139952" y="447143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10906" y="490899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75856" y="4892044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843808" y="540754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21496307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914400" y="1628775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iven a set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(I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I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... 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has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starting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s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finishing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f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our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task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subset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(</a:t>
            </a: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pairwise</a:t>
            </a:r>
            <a:r>
              <a:rPr lang="tr-T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nonoverlapping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such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that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total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weight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maximized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555776" y="4005064"/>
            <a:ext cx="1800200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44008" y="4437112"/>
            <a:ext cx="122413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796136" y="4797152"/>
            <a:ext cx="1080120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563888" y="4797152"/>
            <a:ext cx="1584176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5816" y="5229200"/>
            <a:ext cx="10081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499992" y="5229200"/>
            <a:ext cx="1080120" cy="0"/>
          </a:xfrm>
          <a:prstGeom prst="line">
            <a:avLst/>
          </a:prstGeom>
          <a:ln>
            <a:solidFill>
              <a:srgbClr val="FF0000"/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483768" y="5733256"/>
            <a:ext cx="936104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275856" y="3645024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5148064" y="4099956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56176" y="447143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139952" y="4471438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810906" y="490899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75856" y="4892044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843808" y="540754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4427984" y="3717032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5689172" y="3717032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8325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irst sort all the intervals according to their finishing time : 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… 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such that f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≤ f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... ≤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35125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irst sort all the intervals according to their finishing time : 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… 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such that f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≤ f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... ≤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lvl="2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(j) : value of the optimal solution for</a:t>
            </a:r>
          </a:p>
          <a:p>
            <a:pPr lvl="2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  the first j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1, … , j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19844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irst sort all the intervals according to their finishing time : 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… 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such that f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≤ f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... ≤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lvl="2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(j) : value of the optimal solution for</a:t>
            </a:r>
          </a:p>
          <a:p>
            <a:pPr lvl="2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  the first j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1, … , j</a:t>
            </a:r>
          </a:p>
          <a:p>
            <a:pPr marL="800100" lvl="1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the recurrence relation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94427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tr-TR" sz="2800" b="1">
                <a:solidFill>
                  <a:srgbClr val="006600"/>
                </a:solidFill>
              </a:rPr>
              <a:t> </a:t>
            </a:r>
            <a:endParaRPr lang="en-US" sz="2800" b="1">
              <a:solidFill>
                <a:srgbClr val="F87422"/>
              </a:solidFill>
            </a:endParaRP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914400" y="16287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b="1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+mn-c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How 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do we evaluate efficiency?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using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asymptotic analysis, we can evaluate the efficiency of an algorithm independent of the software and the hardware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en-US" sz="2400" dirty="0">
              <a:solidFill>
                <a:srgbClr val="000099"/>
              </a:solidFill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tr-TR" sz="2400" dirty="0">
              <a:solidFill>
                <a:srgbClr val="000099"/>
              </a:solidFill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tr-TR" sz="2400" dirty="0">
              <a:solidFill>
                <a:srgbClr val="000099"/>
              </a:solidFill>
              <a:cs typeface="+mn-c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cs typeface="+mn-cs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3068526" y="548680"/>
            <a:ext cx="26372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r-TR" sz="32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Introduction</a:t>
            </a:r>
            <a:endParaRPr lang="en-US" sz="32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irst sort all the intervals according to their finishing time : 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… 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such that f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≤ f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... ≤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lvl="2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(j) : value of the optimal solution for</a:t>
            </a:r>
          </a:p>
          <a:p>
            <a:pPr lvl="2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  the first j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1, … , j</a:t>
            </a:r>
          </a:p>
          <a:p>
            <a:pPr marL="800100" lvl="1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the recurrence relation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9552" y="4797152"/>
            <a:ext cx="936104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99592" y="5013176"/>
            <a:ext cx="180020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7704" y="4581128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39552" y="5229200"/>
            <a:ext cx="28083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966024" y="3888811"/>
            <a:ext cx="364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j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47864" y="3779748"/>
            <a:ext cx="290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j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2843808" y="4149080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509537" y="3861048"/>
            <a:ext cx="359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mic Sans MS"/>
                <a:cs typeface="Comic Sans MS"/>
              </a:rPr>
              <a:t>s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63688" y="5229200"/>
            <a:ext cx="53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J-1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99992" y="3789040"/>
            <a:ext cx="4644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Two cases :</a:t>
            </a:r>
          </a:p>
          <a:p>
            <a:endParaRPr lang="en-US" dirty="0" smtClean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850628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irst sort all the intervals according to their finishing time : 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… 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such that f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≤ f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... ≤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lvl="2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(j) : value of the optimal solution for</a:t>
            </a:r>
          </a:p>
          <a:p>
            <a:pPr lvl="2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  the first j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1, … , j</a:t>
            </a:r>
          </a:p>
          <a:p>
            <a:pPr marL="800100" lvl="1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the recurrence relation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9552" y="4797152"/>
            <a:ext cx="936104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99592" y="5013176"/>
            <a:ext cx="180020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7704" y="4581128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39552" y="5229200"/>
            <a:ext cx="28083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966024" y="3888811"/>
            <a:ext cx="364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j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47864" y="3779748"/>
            <a:ext cx="290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j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2843808" y="4149080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509537" y="3861048"/>
            <a:ext cx="359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mic Sans MS"/>
                <a:cs typeface="Comic Sans MS"/>
              </a:rPr>
              <a:t>s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63688" y="5229200"/>
            <a:ext cx="53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J-1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99992" y="3789040"/>
            <a:ext cx="46440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Two cases :</a:t>
            </a:r>
          </a:p>
          <a:p>
            <a:pPr marL="342900" indent="-342900">
              <a:buAutoNum type="arabicParenBoth"/>
            </a:pPr>
            <a:r>
              <a:rPr lang="en-US" dirty="0" smtClean="0">
                <a:latin typeface="Comic Sans MS"/>
                <a:cs typeface="Comic Sans MS"/>
              </a:rPr>
              <a:t>either optimal solution does not</a:t>
            </a:r>
          </a:p>
          <a:p>
            <a:r>
              <a:rPr lang="en-US" dirty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nclude interval j, then continue with </a:t>
            </a:r>
          </a:p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OPT (j-1)</a:t>
            </a:r>
          </a:p>
          <a:p>
            <a:endParaRPr lang="en-US" dirty="0" smtClean="0">
              <a:latin typeface="Comic Sans MS"/>
              <a:cs typeface="Comic Sans MS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3491880" y="4293096"/>
            <a:ext cx="1008112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292490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irst sort all the intervals according to their finishing time : 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… 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such that f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≤ f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... ≤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lvl="2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(j) : value of the optimal solution for</a:t>
            </a:r>
          </a:p>
          <a:p>
            <a:pPr lvl="2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  the first j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1, … , j</a:t>
            </a:r>
          </a:p>
          <a:p>
            <a:pPr marL="800100" lvl="1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the recurrence relation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9552" y="4797152"/>
            <a:ext cx="936104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99592" y="5013176"/>
            <a:ext cx="180020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7704" y="4581128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39552" y="5229200"/>
            <a:ext cx="28083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966024" y="3888811"/>
            <a:ext cx="364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j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47864" y="3779748"/>
            <a:ext cx="290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j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2843808" y="4149080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509537" y="3861048"/>
            <a:ext cx="359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mic Sans MS"/>
                <a:cs typeface="Comic Sans MS"/>
              </a:rPr>
              <a:t>s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63688" y="5229200"/>
            <a:ext cx="53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J-1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99992" y="3789040"/>
            <a:ext cx="46440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Two cases :</a:t>
            </a:r>
          </a:p>
          <a:p>
            <a:pPr marL="342900" indent="-342900">
              <a:buAutoNum type="arabicParenBoth"/>
            </a:pPr>
            <a:r>
              <a:rPr lang="en-US" dirty="0" smtClean="0">
                <a:latin typeface="Comic Sans MS"/>
                <a:cs typeface="Comic Sans MS"/>
              </a:rPr>
              <a:t>either optimal solution does not</a:t>
            </a:r>
          </a:p>
          <a:p>
            <a:r>
              <a:rPr lang="en-US" dirty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nclude interval j, then continue with </a:t>
            </a:r>
          </a:p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OPT (j-1)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(2) or optimal solution includes interval j, then continue with  </a:t>
            </a:r>
            <a:r>
              <a:rPr lang="en-US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+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3491880" y="4221088"/>
            <a:ext cx="1080120" cy="10081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5226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irst sort all the intervals according to their finishing time : 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… 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such that f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≤ f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... ≤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lvl="2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(j) : value of the optimal solution for</a:t>
            </a:r>
          </a:p>
          <a:p>
            <a:pPr lvl="2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  the first j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1, … , j</a:t>
            </a:r>
          </a:p>
          <a:p>
            <a:pPr marL="800100" lvl="1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the recurrence relation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9552" y="4797152"/>
            <a:ext cx="936104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99592" y="5013176"/>
            <a:ext cx="180020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7704" y="4581128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39552" y="5229200"/>
            <a:ext cx="28083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966024" y="3888811"/>
            <a:ext cx="364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j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47864" y="3779748"/>
            <a:ext cx="290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j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2843808" y="4149080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843808" y="3645024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509537" y="3861048"/>
            <a:ext cx="359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mic Sans MS"/>
                <a:cs typeface="Comic Sans MS"/>
              </a:rPr>
              <a:t>s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63688" y="5229200"/>
            <a:ext cx="53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J-1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99992" y="3789040"/>
            <a:ext cx="46440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Two cases :</a:t>
            </a:r>
          </a:p>
          <a:p>
            <a:pPr marL="342900" indent="-342900">
              <a:buAutoNum type="arabicParenBoth"/>
            </a:pPr>
            <a:r>
              <a:rPr lang="en-US" dirty="0" smtClean="0">
                <a:latin typeface="Comic Sans MS"/>
                <a:cs typeface="Comic Sans MS"/>
              </a:rPr>
              <a:t>either optimal solution does not</a:t>
            </a:r>
          </a:p>
          <a:p>
            <a:r>
              <a:rPr lang="en-US" dirty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nclude interval j, then continue with </a:t>
            </a:r>
          </a:p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OPT (j-1)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(2) or optimal solution includes interval j, then continue with  </a:t>
            </a:r>
            <a:r>
              <a:rPr lang="en-US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+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99992" y="5949280"/>
            <a:ext cx="4644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p(j) : </a:t>
            </a:r>
            <a:r>
              <a:rPr lang="en-US" dirty="0" smtClean="0">
                <a:latin typeface="Comic Sans MS"/>
                <a:cs typeface="Comic Sans MS"/>
              </a:rPr>
              <a:t>largest index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such that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 &lt; j and f</a:t>
            </a:r>
            <a:r>
              <a:rPr lang="en-US" baseline="-25000" dirty="0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 &lt; </a:t>
            </a:r>
            <a:r>
              <a:rPr lang="en-US" dirty="0" err="1" smtClean="0">
                <a:latin typeface="Comic Sans MS"/>
                <a:cs typeface="Comic Sans MS"/>
              </a:rPr>
              <a:t>s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r>
              <a:rPr lang="en-US" dirty="0" smtClean="0">
                <a:latin typeface="Comic Sans MS"/>
                <a:cs typeface="Comic Sans MS"/>
              </a:rPr>
              <a:t>   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3491880" y="4221088"/>
            <a:ext cx="1080120" cy="10081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2483768" y="5013176"/>
            <a:ext cx="2088232" cy="10801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82085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irst sort all the intervals according to their finishing time : 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… 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such that f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≤ f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... ≤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lvl="2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(j) : value of the optimal solution for</a:t>
            </a:r>
          </a:p>
          <a:p>
            <a:pPr lvl="2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  the first j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1, … , j</a:t>
            </a:r>
          </a:p>
          <a:p>
            <a:pPr marL="800100" lvl="1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the recurrence relation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9552" y="4797152"/>
            <a:ext cx="936104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99592" y="5013176"/>
            <a:ext cx="180020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7704" y="4581128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39552" y="5229200"/>
            <a:ext cx="28083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966024" y="3888811"/>
            <a:ext cx="364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j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47864" y="3779748"/>
            <a:ext cx="290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j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2843808" y="4149080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843808" y="3645024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509537" y="3861048"/>
            <a:ext cx="359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mic Sans MS"/>
                <a:cs typeface="Comic Sans MS"/>
              </a:rPr>
              <a:t>s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63688" y="5229200"/>
            <a:ext cx="53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J-1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99992" y="3789040"/>
            <a:ext cx="46440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Two cases :</a:t>
            </a:r>
          </a:p>
          <a:p>
            <a:pPr marL="342900" indent="-342900">
              <a:buAutoNum type="arabicParenBoth"/>
            </a:pPr>
            <a:r>
              <a:rPr lang="en-US" dirty="0" smtClean="0">
                <a:latin typeface="Comic Sans MS"/>
                <a:cs typeface="Comic Sans MS"/>
              </a:rPr>
              <a:t>either optimal solution does not</a:t>
            </a:r>
          </a:p>
          <a:p>
            <a:r>
              <a:rPr lang="en-US" dirty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nclude interval j, then continue with </a:t>
            </a:r>
          </a:p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OPT (j-1)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(2) or optimal solution includes interval j, then continue with  </a:t>
            </a:r>
            <a:r>
              <a:rPr lang="en-US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+ OPT (p(j))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99992" y="5949280"/>
            <a:ext cx="4644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p(j) : </a:t>
            </a:r>
            <a:r>
              <a:rPr lang="en-US" dirty="0" smtClean="0">
                <a:latin typeface="Comic Sans MS"/>
                <a:cs typeface="Comic Sans MS"/>
              </a:rPr>
              <a:t>largest index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</a:p>
          <a:p>
            <a:r>
              <a:rPr lang="en-US" dirty="0">
                <a:latin typeface="Comic Sans MS"/>
                <a:cs typeface="Comic Sans MS"/>
              </a:rPr>
              <a:t> </a:t>
            </a:r>
            <a:r>
              <a:rPr lang="en-US" dirty="0" smtClean="0">
                <a:latin typeface="Comic Sans MS"/>
                <a:cs typeface="Comic Sans MS"/>
              </a:rPr>
              <a:t>       such that </a:t>
            </a:r>
            <a:r>
              <a:rPr lang="en-US" dirty="0" err="1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 &lt; j and f</a:t>
            </a:r>
            <a:r>
              <a:rPr lang="en-US" baseline="-25000" dirty="0" smtClean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 &lt; </a:t>
            </a:r>
            <a:r>
              <a:rPr lang="en-US" dirty="0" err="1" smtClean="0">
                <a:latin typeface="Comic Sans MS"/>
                <a:cs typeface="Comic Sans MS"/>
              </a:rPr>
              <a:t>s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r>
              <a:rPr lang="en-US" dirty="0" smtClean="0">
                <a:latin typeface="Comic Sans MS"/>
                <a:cs typeface="Comic Sans MS"/>
              </a:rPr>
              <a:t>   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3491880" y="4221088"/>
            <a:ext cx="1080120" cy="10081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2915816" y="5013176"/>
            <a:ext cx="1656184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54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irst sort all the intervals according to their finishing time : 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 … , i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such that f</a:t>
            </a:r>
            <a:r>
              <a:rPr lang="en-US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≤ f</a:t>
            </a:r>
            <a:r>
              <a:rPr lang="tr-TR" sz="20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≤ ... ≤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lvl="2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(j) : value of the optimal solution for</a:t>
            </a:r>
          </a:p>
          <a:p>
            <a:pPr lvl="2"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  the first j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1, … , j</a:t>
            </a:r>
          </a:p>
          <a:p>
            <a:pPr marL="800100" lvl="1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the recurrence relation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39552" y="4797152"/>
            <a:ext cx="936104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99592" y="5013176"/>
            <a:ext cx="180020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07704" y="4581128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39552" y="5229200"/>
            <a:ext cx="28083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966024" y="3888811"/>
            <a:ext cx="364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mic Sans MS"/>
                <a:cs typeface="Comic Sans MS"/>
              </a:rPr>
              <a:t>f</a:t>
            </a:r>
            <a:r>
              <a:rPr lang="en-US" baseline="-25000" dirty="0" err="1">
                <a:latin typeface="Comic Sans MS"/>
                <a:cs typeface="Comic Sans MS"/>
              </a:rPr>
              <a:t>j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47864" y="3779748"/>
            <a:ext cx="290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j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2843808" y="4149080"/>
            <a:ext cx="1080120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headEnd type="oval" w="lg" len="lg"/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843808" y="3645024"/>
            <a:ext cx="0" cy="2088232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none" w="lg" len="lg"/>
            <a:tailEnd type="none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509537" y="3861048"/>
            <a:ext cx="359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mic Sans MS"/>
                <a:cs typeface="Comic Sans MS"/>
              </a:rPr>
              <a:t>s</a:t>
            </a:r>
            <a:r>
              <a:rPr lang="en-US" baseline="-25000" dirty="0" err="1" smtClean="0">
                <a:latin typeface="Comic Sans MS"/>
                <a:cs typeface="Comic Sans MS"/>
              </a:rPr>
              <a:t>j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763688" y="5229200"/>
            <a:ext cx="53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J-1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99992" y="3789040"/>
            <a:ext cx="46440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Two cases :</a:t>
            </a:r>
          </a:p>
          <a:p>
            <a:pPr marL="342900" indent="-342900">
              <a:buAutoNum type="arabicParenBoth"/>
            </a:pPr>
            <a:r>
              <a:rPr lang="en-US" dirty="0" smtClean="0">
                <a:latin typeface="Comic Sans MS"/>
                <a:cs typeface="Comic Sans MS"/>
              </a:rPr>
              <a:t>either optimal solution does not</a:t>
            </a:r>
          </a:p>
          <a:p>
            <a:r>
              <a:rPr lang="en-US" dirty="0">
                <a:latin typeface="Comic Sans MS"/>
                <a:cs typeface="Comic Sans MS"/>
              </a:rPr>
              <a:t>i</a:t>
            </a:r>
            <a:r>
              <a:rPr lang="en-US" dirty="0" smtClean="0">
                <a:latin typeface="Comic Sans MS"/>
                <a:cs typeface="Comic Sans MS"/>
              </a:rPr>
              <a:t>nclude interval j, then continue with </a:t>
            </a:r>
          </a:p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OPT (j-1)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(2) or optimal solution includes interval j, then continue with  </a:t>
            </a:r>
            <a:r>
              <a:rPr lang="en-US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 + OPT (p(j))  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43808" y="6021288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(j) = max { OPT (j-1),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j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+ OPT (p(j))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3491880" y="4221088"/>
            <a:ext cx="1080120" cy="10081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2915816" y="5013176"/>
            <a:ext cx="1656184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153976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340768"/>
            <a:ext cx="432048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(n)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finishing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 = 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lse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p(n)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OPT (n-1) ≥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OPT (p(n))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OPT (n-1)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else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OPT (p(n))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2000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83968" y="1412776"/>
            <a:ext cx="3294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Similar to stairs climbing, 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# of calls here also F(n) ≈ </a:t>
            </a:r>
            <a:r>
              <a:rPr lang="en-US" dirty="0" err="1" smtClean="0">
                <a:latin typeface="Comic Sans MS"/>
                <a:cs typeface="Comic Sans MS"/>
              </a:rPr>
              <a:t>ϕ</a:t>
            </a:r>
            <a:r>
              <a:rPr lang="en-US" baseline="30000" dirty="0" err="1" smtClean="0">
                <a:latin typeface="Comic Sans MS"/>
                <a:cs typeface="Comic Sans MS"/>
              </a:rPr>
              <a:t>n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340768"/>
            <a:ext cx="432048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(n)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finishing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 = 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lse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p(n)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OPT (n-1) ≥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OPT (p(n))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OPT (n-1)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else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OPT (p(n))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5117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83968" y="1412776"/>
            <a:ext cx="3294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Similar to stairs climbing, 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# of calls here also F(n) ≈ </a:t>
            </a:r>
            <a:r>
              <a:rPr lang="en-US" dirty="0" err="1" smtClean="0">
                <a:latin typeface="Comic Sans MS"/>
                <a:cs typeface="Comic Sans MS"/>
              </a:rPr>
              <a:t>ϕ</a:t>
            </a:r>
            <a:r>
              <a:rPr lang="en-US" baseline="30000" dirty="0" err="1" smtClean="0">
                <a:latin typeface="Comic Sans MS"/>
                <a:cs typeface="Comic Sans MS"/>
              </a:rPr>
              <a:t>n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6016" y="2276872"/>
            <a:ext cx="2465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Do </a:t>
            </a:r>
            <a:r>
              <a:rPr lang="en-US" sz="2400" dirty="0" err="1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r>
              <a:rPr lang="en-US" sz="24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emoization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340768"/>
            <a:ext cx="432048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(n)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finishing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 = 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lse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p(n)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OPT (n-1) ≥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OPT (p(n))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OPT (n-1)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else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OPT (p(n))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8851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83968" y="1412776"/>
            <a:ext cx="3294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Similar to stairs climbing, 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# of calls here also F(n) ≈ </a:t>
            </a:r>
            <a:r>
              <a:rPr lang="en-US" dirty="0" err="1" smtClean="0">
                <a:latin typeface="Comic Sans MS"/>
                <a:cs typeface="Comic Sans MS"/>
              </a:rPr>
              <a:t>ϕ</a:t>
            </a:r>
            <a:r>
              <a:rPr lang="en-US" baseline="30000" dirty="0" err="1" smtClean="0">
                <a:latin typeface="Comic Sans MS"/>
                <a:cs typeface="Comic Sans MS"/>
              </a:rPr>
              <a:t>n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6016" y="2276872"/>
            <a:ext cx="2465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Do </a:t>
            </a:r>
            <a:r>
              <a:rPr lang="en-US" sz="2400" dirty="0" err="1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r>
              <a:rPr lang="en-US" sz="24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emoization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340768"/>
            <a:ext cx="432048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(n)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finishing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 = 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lse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p(n)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OPT (n-1) ≥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OPT (p(n))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OPT (n-1)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else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OPT (p(n)) 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211960" y="3140968"/>
            <a:ext cx="4932040" cy="3118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(n)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finishing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ompute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p(1), ... , p(n)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 to n)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M[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max {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M[p(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)], M[i-1] }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347864" y="2564904"/>
            <a:ext cx="1224136" cy="93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449475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tr-TR" sz="2800" b="1">
                <a:solidFill>
                  <a:srgbClr val="006600"/>
                </a:solidFill>
              </a:rPr>
              <a:t> </a:t>
            </a:r>
            <a:endParaRPr lang="en-US" sz="2800" b="1">
              <a:solidFill>
                <a:srgbClr val="F87422"/>
              </a:solidFill>
            </a:endParaRPr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914400" y="162877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Running time 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depends on input (it’s easy to search an element in a sorted sequence)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parameterized by the input size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It’s desired an upper bound to guarantee the performance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+mn-c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Two kinds of analysis for the running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time</a:t>
            </a: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+mn-c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Worst case analysis (usually), maximum time on any input of size n 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cs typeface="+mn-cs"/>
              </a:rPr>
              <a:t>Average case analysis(sometimes), expected time over all inputs of size n 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tr-TR" sz="2400" dirty="0">
              <a:solidFill>
                <a:srgbClr val="000099"/>
              </a:solidFill>
              <a:cs typeface="+mn-cs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tr-TR" sz="2400" dirty="0">
              <a:solidFill>
                <a:srgbClr val="000099"/>
              </a:solidFill>
              <a:cs typeface="+mn-c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cs typeface="+mn-cs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3068526" y="548680"/>
            <a:ext cx="26372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r-TR" sz="32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cs typeface="Comic Sans MS"/>
              </a:rPr>
              <a:t>Introduction</a:t>
            </a:r>
            <a:endParaRPr lang="en-US" sz="32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cs typeface="Comic Sans MS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5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Weighted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Interval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Scheduling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83968" y="1412776"/>
            <a:ext cx="3294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Similar to stairs climbing, 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# of calls here also F(n) ≈ </a:t>
            </a:r>
            <a:r>
              <a:rPr lang="en-US" dirty="0" err="1" smtClean="0">
                <a:latin typeface="Comic Sans MS"/>
                <a:cs typeface="Comic Sans MS"/>
              </a:rPr>
              <a:t>ϕ</a:t>
            </a:r>
            <a:r>
              <a:rPr lang="en-US" baseline="30000" dirty="0" err="1" smtClean="0">
                <a:latin typeface="Comic Sans MS"/>
                <a:cs typeface="Comic Sans MS"/>
              </a:rPr>
              <a:t>n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6016" y="2276872"/>
            <a:ext cx="2465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Do </a:t>
            </a:r>
            <a:r>
              <a:rPr lang="en-US" sz="2400" dirty="0" err="1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r>
              <a:rPr lang="en-US" sz="24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emoization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340768"/>
            <a:ext cx="432048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(n)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finishing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 = 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lse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p(n)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OPT (n-1) ≥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OPT (p(n))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OPT (n-1)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else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tr-TR" sz="20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OPT (p(n)) 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211960" y="3140968"/>
            <a:ext cx="4932040" cy="3118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OPT (n)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intervals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according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finishing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time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ompute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p(1), ... , p(n)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M[0] = 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 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=1 to n)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M[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max {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</a:t>
            </a:r>
            <a:r>
              <a:rPr lang="en-US" sz="20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+ M[p(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)], M[i-1] }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347864" y="2564904"/>
            <a:ext cx="1224136" cy="9361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724128" y="5805264"/>
            <a:ext cx="1751050" cy="461665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Bottom-Up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187624" y="5085184"/>
            <a:ext cx="1604075" cy="461665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Top-Down</a:t>
            </a:r>
            <a:endParaRPr lang="en-US" sz="24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6733152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two sequence x[1…m] and y[1…n]</a:t>
            </a:r>
            <a:r>
              <a:rPr lang="en-US" sz="2400" dirty="0" smtClean="0">
                <a:solidFill>
                  <a:srgbClr val="000099"/>
                </a:solidFill>
                <a:latin typeface="Comic Sans MS"/>
                <a:cs typeface="Comic Sans MS"/>
              </a:rPr>
              <a:t>,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 a longest subsequence common to both of them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(doesn’t need to be unique)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  B  C  B  D  A  B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B  D  C  A  B  A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0846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two sequence x[1…m] and y[1…n]</a:t>
            </a:r>
            <a:r>
              <a:rPr lang="en-US" sz="2400" dirty="0" smtClean="0">
                <a:solidFill>
                  <a:srgbClr val="000099"/>
                </a:solidFill>
                <a:latin typeface="Comic Sans MS"/>
                <a:cs typeface="Comic Sans MS"/>
              </a:rPr>
              <a:t>,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 a longest subsequence common to both of them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(doesn’t need to be unique)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 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B  D 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          LCS(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x,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= BCAB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D 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A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3923928" y="2636912"/>
            <a:ext cx="360040" cy="1152128"/>
          </a:xfrm>
          <a:prstGeom prst="righ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232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two sequence x[1…m] and y[1…n]</a:t>
            </a:r>
            <a:r>
              <a:rPr lang="en-US" sz="2400" dirty="0" smtClean="0">
                <a:solidFill>
                  <a:srgbClr val="000099"/>
                </a:solidFill>
                <a:latin typeface="Comic Sans MS"/>
                <a:cs typeface="Comic Sans MS"/>
              </a:rPr>
              <a:t>,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 a longest subsequence common to both of them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(doesn’t need to be unique)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A 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B  D 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                          LCS(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x,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= BCAB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y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: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D 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A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these subsets don’t need to be continuous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3923928" y="2636912"/>
            <a:ext cx="360040" cy="1152128"/>
          </a:xfrm>
          <a:prstGeom prst="righ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27732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Brute-Force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b="1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heck every subsequence of x[1…m] whether it is a subsequence of y[1…n]</a:t>
            </a:r>
            <a:r>
              <a:rPr lang="en-US" sz="2400" b="1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en-US" sz="2400" b="1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each check takes O(n) time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2</a:t>
            </a:r>
            <a:r>
              <a:rPr lang="en-US" sz="2400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subsequence of x (each bit-vector defines a subsequence).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otal running time will be O(2</a:t>
            </a:r>
            <a:r>
              <a:rPr lang="en-US" sz="2400" baseline="30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.n)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2579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428" name="Rectangle 4"/>
              <p:cNvSpPr>
                <a:spLocks noChangeArrowheads="1"/>
              </p:cNvSpPr>
              <p:nvPr/>
            </p:nvSpPr>
            <p:spPr bwMode="auto">
              <a:xfrm>
                <a:off x="467544" y="1340768"/>
                <a:ext cx="8219256" cy="47853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000" b="1" u="sng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Simplified Version</a:t>
                </a: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ather than directly calculating LCS(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x,y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), calculate the length of LCS(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x,y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 (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LCS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y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)</m:t>
                        </m:r>
                      </m:e>
                    </m:d>
                  </m:oMath>
                </a14:m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/>
                  <a:buChar char="•"/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d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efine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subproblems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</a:p>
              <a:p>
                <a:pPr lvl="2">
                  <a:lnSpc>
                    <a:spcPct val="80000"/>
                  </a:lnSpc>
                  <a:spcBef>
                    <a:spcPct val="20000"/>
                  </a:spcBef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 </a:t>
                </a: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</p:txBody>
          </p:sp>
        </mc:Choice>
        <mc:Fallback xmlns="">
          <p:sp>
            <p:nvSpPr>
              <p:cNvPr id="103428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7544" y="1340768"/>
                <a:ext cx="8219256" cy="4785395"/>
              </a:xfrm>
              <a:prstGeom prst="rect">
                <a:avLst/>
              </a:prstGeom>
              <a:blipFill>
                <a:blip r:embed="rId3"/>
                <a:stretch>
                  <a:fillRect l="-816" t="-2038" r="-103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08263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428" name="Rectangle 4"/>
              <p:cNvSpPr>
                <a:spLocks noChangeArrowheads="1"/>
              </p:cNvSpPr>
              <p:nvPr/>
            </p:nvSpPr>
            <p:spPr bwMode="auto">
              <a:xfrm>
                <a:off x="467544" y="1340768"/>
                <a:ext cx="8219256" cy="47853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000" b="1" u="sng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Simplified Version</a:t>
                </a: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r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ather than directly calculating LCS(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x,y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), calculate the length of LCS(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x,y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 (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LCS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y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)</m:t>
                        </m:r>
                      </m:e>
                    </m:d>
                  </m:oMath>
                </a14:m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)</a:t>
                </a: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/>
                  <a:buChar char="•"/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/>
                  <a:buChar char="•"/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d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efine 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subproblems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</a:p>
              <a:p>
                <a:pPr lvl="2">
                  <a:lnSpc>
                    <a:spcPct val="80000"/>
                  </a:lnSpc>
                  <a:spcBef>
                    <a:spcPct val="20000"/>
                  </a:spcBef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lvl="2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onsider the 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Comic Sans MS"/>
                    <a:cs typeface="Comic Sans MS"/>
                  </a:rPr>
                  <a:t>prefix x[1…</a:t>
                </a:r>
                <a:r>
                  <a:rPr lang="en-US" sz="2000" dirty="0" err="1" smtClean="0">
                    <a:solidFill>
                      <a:srgbClr val="FF0000"/>
                    </a:solidFill>
                    <a:latin typeface="Comic Sans MS"/>
                    <a:cs typeface="Comic Sans MS"/>
                  </a:rPr>
                  <a:t>i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Comic Sans MS"/>
                    <a:cs typeface="Comic Sans MS"/>
                  </a:rPr>
                  <a:t>]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of x and the </a:t>
                </a:r>
                <a:r>
                  <a:rPr lang="en-US" sz="2000" dirty="0" smtClean="0">
                    <a:solidFill>
                      <a:srgbClr val="FF0000"/>
                    </a:solidFill>
                    <a:latin typeface="Comic Sans MS"/>
                    <a:cs typeface="Comic Sans MS"/>
                  </a:rPr>
                  <a:t>prefix y[1…j]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of y </a:t>
                </a:r>
              </a:p>
              <a:p>
                <a:pPr marL="342900" indent="-342900">
                  <a:lnSpc>
                    <a:spcPct val="80000"/>
                  </a:lnSpc>
                  <a:spcBef>
                    <a:spcPct val="20000"/>
                  </a:spcBef>
                  <a:buFont typeface="Arial"/>
                  <a:buChar char="•"/>
                </a:pP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 lvl="2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c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[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i,j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] =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000" i="1" smtClean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LCS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x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[1…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i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], 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y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[1…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j</m:t>
                        </m:r>
                        <m:r>
                          <m:rPr>
                            <m:nor/>
                          </m:rPr>
                          <a:rPr lang="en-US" sz="2000" dirty="0">
                            <a:solidFill>
                              <a:schemeClr val="tx2">
                                <a:lumMod val="50000"/>
                              </a:schemeClr>
                            </a:solidFill>
                            <a:latin typeface="Comic Sans MS"/>
                            <a:cs typeface="Comic Sans MS"/>
                          </a:rPr>
                          <m:t>])</m:t>
                        </m:r>
                      </m:e>
                    </m:d>
                  </m:oMath>
                </a14:m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: length of the longest</a:t>
                </a:r>
              </a:p>
              <a:p>
                <a:pPr lvl="2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                                               common subsequence of the </a:t>
                </a:r>
              </a:p>
              <a:p>
                <a:pPr lvl="2"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                                               prefixes x[1…</a:t>
                </a:r>
                <a:r>
                  <a:rPr lang="en-US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i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] and y[1…j] </a:t>
                </a:r>
                <a:endParaRPr lang="en-US" sz="20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</a:pPr>
                <a:r>
                  <a:rPr lang="en-US" sz="24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/>
                    <a:cs typeface="Comic Sans MS"/>
                  </a:rPr>
                  <a:t>  </a:t>
                </a:r>
                <a:endParaRPr lang="en-US" sz="2400" dirty="0">
                  <a:solidFill>
                    <a:schemeClr val="tx2">
                      <a:lumMod val="50000"/>
                    </a:schemeClr>
                  </a:solidFill>
                  <a:latin typeface="Comic Sans MS"/>
                  <a:cs typeface="Comic Sans MS"/>
                </a:endParaRPr>
              </a:p>
            </p:txBody>
          </p:sp>
        </mc:Choice>
        <mc:Fallback xmlns="">
          <p:sp>
            <p:nvSpPr>
              <p:cNvPr id="103428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7544" y="1340768"/>
                <a:ext cx="8219256" cy="4785395"/>
              </a:xfrm>
              <a:prstGeom prst="rect">
                <a:avLst/>
              </a:prstGeom>
              <a:blipFill>
                <a:blip r:embed="rId3"/>
                <a:stretch>
                  <a:fillRect l="-816" t="-2038" r="-103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6728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construct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recurrence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relation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4143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construct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recurrence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relation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14" name="Düz Bağlayıcı 13"/>
          <p:cNvCxnSpPr/>
          <p:nvPr/>
        </p:nvCxnSpPr>
        <p:spPr>
          <a:xfrm>
            <a:off x="467544" y="2060848"/>
            <a:ext cx="4176464" cy="0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>
            <a:off x="467544" y="2348880"/>
            <a:ext cx="4176464" cy="0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H="1" flipV="1">
            <a:off x="459160" y="2060848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/>
          <p:nvPr/>
        </p:nvCxnSpPr>
        <p:spPr>
          <a:xfrm flipH="1" flipV="1">
            <a:off x="2284016" y="2060848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23"/>
          <p:cNvCxnSpPr/>
          <p:nvPr/>
        </p:nvCxnSpPr>
        <p:spPr>
          <a:xfrm flipH="1" flipV="1">
            <a:off x="2600862" y="2060848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 flipH="1" flipV="1">
            <a:off x="4635624" y="2060601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 flipH="1" flipV="1">
            <a:off x="4312225" y="2068901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26"/>
          <p:cNvCxnSpPr/>
          <p:nvPr/>
        </p:nvCxnSpPr>
        <p:spPr>
          <a:xfrm>
            <a:off x="467544" y="2870871"/>
            <a:ext cx="3888432" cy="8053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/>
          <p:nvPr/>
        </p:nvCxnSpPr>
        <p:spPr>
          <a:xfrm>
            <a:off x="467544" y="3158903"/>
            <a:ext cx="3888432" cy="6473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 flipH="1" flipV="1">
            <a:off x="459160" y="2870871"/>
            <a:ext cx="8384" cy="286452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/>
          <p:nvPr/>
        </p:nvCxnSpPr>
        <p:spPr>
          <a:xfrm flipH="1" flipV="1">
            <a:off x="1995984" y="2870871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30"/>
          <p:cNvCxnSpPr/>
          <p:nvPr/>
        </p:nvCxnSpPr>
        <p:spPr>
          <a:xfrm flipH="1" flipV="1">
            <a:off x="2312830" y="2870871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/>
          <p:nvPr/>
        </p:nvCxnSpPr>
        <p:spPr>
          <a:xfrm flipH="1" flipV="1">
            <a:off x="4347592" y="2888208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32"/>
          <p:cNvCxnSpPr/>
          <p:nvPr/>
        </p:nvCxnSpPr>
        <p:spPr>
          <a:xfrm flipH="1" flipV="1">
            <a:off x="4024193" y="2878924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Metin kutusu 21"/>
          <p:cNvSpPr txBox="1"/>
          <p:nvPr/>
        </p:nvSpPr>
        <p:spPr>
          <a:xfrm>
            <a:off x="2329706" y="174849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i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2014760" y="3090913"/>
            <a:ext cx="277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j</a:t>
            </a:r>
          </a:p>
        </p:txBody>
      </p:sp>
      <p:sp>
        <p:nvSpPr>
          <p:cNvPr id="38" name="Metin kutusu 37"/>
          <p:cNvSpPr txBox="1"/>
          <p:nvPr/>
        </p:nvSpPr>
        <p:spPr>
          <a:xfrm>
            <a:off x="4353869" y="174849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n</a:t>
            </a:r>
          </a:p>
        </p:txBody>
      </p:sp>
      <p:sp>
        <p:nvSpPr>
          <p:cNvPr id="39" name="Metin kutusu 38"/>
          <p:cNvSpPr txBox="1"/>
          <p:nvPr/>
        </p:nvSpPr>
        <p:spPr>
          <a:xfrm>
            <a:off x="4012204" y="3062002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m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96339" y="1977721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x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91059" y="2825948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y</a:t>
            </a:r>
          </a:p>
        </p:txBody>
      </p:sp>
      <p:sp>
        <p:nvSpPr>
          <p:cNvPr id="42" name="TextBox 31"/>
          <p:cNvSpPr txBox="1"/>
          <p:nvPr/>
        </p:nvSpPr>
        <p:spPr>
          <a:xfrm>
            <a:off x="4951953" y="2554171"/>
            <a:ext cx="46440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Two cases :</a:t>
            </a:r>
          </a:p>
          <a:p>
            <a:endParaRPr lang="en-US" dirty="0" smtClean="0">
              <a:latin typeface="Comic Sans MS"/>
              <a:cs typeface="Comic Sans MS"/>
            </a:endParaRPr>
          </a:p>
          <a:p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214963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construct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recurrence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relation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14" name="Düz Bağlayıcı 13"/>
          <p:cNvCxnSpPr/>
          <p:nvPr/>
        </p:nvCxnSpPr>
        <p:spPr>
          <a:xfrm>
            <a:off x="467544" y="2060848"/>
            <a:ext cx="4176464" cy="0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>
            <a:off x="467544" y="2348880"/>
            <a:ext cx="4176464" cy="0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H="1" flipV="1">
            <a:off x="459160" y="2060848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/>
          <p:nvPr/>
        </p:nvCxnSpPr>
        <p:spPr>
          <a:xfrm flipH="1" flipV="1">
            <a:off x="2284016" y="2060848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23"/>
          <p:cNvCxnSpPr/>
          <p:nvPr/>
        </p:nvCxnSpPr>
        <p:spPr>
          <a:xfrm flipH="1" flipV="1">
            <a:off x="2600862" y="2060848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 flipH="1" flipV="1">
            <a:off x="4635624" y="2060601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 flipH="1" flipV="1">
            <a:off x="4312225" y="2068901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26"/>
          <p:cNvCxnSpPr/>
          <p:nvPr/>
        </p:nvCxnSpPr>
        <p:spPr>
          <a:xfrm>
            <a:off x="467544" y="2870871"/>
            <a:ext cx="3888432" cy="8053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/>
          <p:nvPr/>
        </p:nvCxnSpPr>
        <p:spPr>
          <a:xfrm>
            <a:off x="467544" y="3158903"/>
            <a:ext cx="3888432" cy="6473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 flipH="1" flipV="1">
            <a:off x="459160" y="2870871"/>
            <a:ext cx="8384" cy="286452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/>
          <p:nvPr/>
        </p:nvCxnSpPr>
        <p:spPr>
          <a:xfrm flipH="1" flipV="1">
            <a:off x="1995984" y="2870871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30"/>
          <p:cNvCxnSpPr/>
          <p:nvPr/>
        </p:nvCxnSpPr>
        <p:spPr>
          <a:xfrm flipH="1" flipV="1">
            <a:off x="2312830" y="2870871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/>
          <p:nvPr/>
        </p:nvCxnSpPr>
        <p:spPr>
          <a:xfrm flipH="1" flipV="1">
            <a:off x="4347592" y="2888208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32"/>
          <p:cNvCxnSpPr/>
          <p:nvPr/>
        </p:nvCxnSpPr>
        <p:spPr>
          <a:xfrm flipH="1" flipV="1">
            <a:off x="4024193" y="2878924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Metin kutusu 21"/>
          <p:cNvSpPr txBox="1"/>
          <p:nvPr/>
        </p:nvSpPr>
        <p:spPr>
          <a:xfrm>
            <a:off x="2329706" y="174849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i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2014760" y="3090913"/>
            <a:ext cx="277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j</a:t>
            </a:r>
          </a:p>
        </p:txBody>
      </p:sp>
      <p:sp>
        <p:nvSpPr>
          <p:cNvPr id="38" name="Metin kutusu 37"/>
          <p:cNvSpPr txBox="1"/>
          <p:nvPr/>
        </p:nvSpPr>
        <p:spPr>
          <a:xfrm>
            <a:off x="4353869" y="174849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n</a:t>
            </a:r>
          </a:p>
        </p:txBody>
      </p:sp>
      <p:sp>
        <p:nvSpPr>
          <p:cNvPr id="39" name="Metin kutusu 38"/>
          <p:cNvSpPr txBox="1"/>
          <p:nvPr/>
        </p:nvSpPr>
        <p:spPr>
          <a:xfrm>
            <a:off x="4012204" y="3062002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m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96339" y="1977721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x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91059" y="2825948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y</a:t>
            </a:r>
          </a:p>
        </p:txBody>
      </p:sp>
      <p:sp>
        <p:nvSpPr>
          <p:cNvPr id="42" name="TextBox 31"/>
          <p:cNvSpPr txBox="1"/>
          <p:nvPr/>
        </p:nvSpPr>
        <p:spPr>
          <a:xfrm>
            <a:off x="4951953" y="2554171"/>
            <a:ext cx="46440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Two cases :</a:t>
            </a:r>
          </a:p>
          <a:p>
            <a:pPr marL="342900" indent="-342900">
              <a:buAutoNum type="arabicParenBoth"/>
            </a:pPr>
            <a:r>
              <a:rPr lang="tr-TR" dirty="0" err="1" smtClean="0">
                <a:latin typeface="Comic Sans MS"/>
                <a:cs typeface="Comic Sans MS"/>
              </a:rPr>
              <a:t>if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x[i] = y[j], </a:t>
            </a:r>
            <a:r>
              <a:rPr lang="tr-TR" dirty="0" err="1" smtClean="0">
                <a:latin typeface="Comic Sans MS"/>
                <a:cs typeface="Comic Sans MS"/>
              </a:rPr>
              <a:t>then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continue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with</a:t>
            </a:r>
            <a:endParaRPr lang="en-US" dirty="0" smtClean="0">
              <a:latin typeface="Comic Sans MS"/>
              <a:cs typeface="Comic Sans MS"/>
            </a:endParaRPr>
          </a:p>
          <a:p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c[i-1,j-1] + 1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endParaRPr lang="en-US" dirty="0" smtClean="0">
              <a:latin typeface="Comic Sans MS"/>
              <a:cs typeface="Comic Sans MS"/>
            </a:endParaRPr>
          </a:p>
          <a:p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cxnSp>
        <p:nvCxnSpPr>
          <p:cNvPr id="44" name="Düz Ok Bağlayıcısı 43"/>
          <p:cNvCxnSpPr/>
          <p:nvPr/>
        </p:nvCxnSpPr>
        <p:spPr>
          <a:xfrm flipV="1">
            <a:off x="2161876" y="2200020"/>
            <a:ext cx="274250" cy="831415"/>
          </a:xfrm>
          <a:prstGeom prst="straightConnector1">
            <a:avLst/>
          </a:prstGeom>
          <a:ln>
            <a:headEnd type="oval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Düz Ok Bağlayıcısı 48"/>
          <p:cNvCxnSpPr/>
          <p:nvPr/>
        </p:nvCxnSpPr>
        <p:spPr>
          <a:xfrm flipH="1">
            <a:off x="1814642" y="2183640"/>
            <a:ext cx="338938" cy="890908"/>
          </a:xfrm>
          <a:prstGeom prst="straightConnector1">
            <a:avLst/>
          </a:prstGeom>
          <a:ln>
            <a:headEnd type="arrow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02564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Dynamic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Programming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914400" y="1628775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a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method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for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solving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classical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problems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(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Like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Divide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&amp;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Conquer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,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it’s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not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specific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algorithm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)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‘</a:t>
            </a:r>
            <a:r>
              <a:rPr lang="tr-TR" altLang="ja-JP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programming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’</a:t>
            </a:r>
            <a:r>
              <a:rPr lang="tr-TR" altLang="ja-JP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here not </a:t>
            </a:r>
            <a:r>
              <a:rPr lang="tr-TR" altLang="ja-JP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refering</a:t>
            </a:r>
            <a:r>
              <a:rPr lang="tr-TR" altLang="ja-JP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software. </a:t>
            </a:r>
            <a:r>
              <a:rPr lang="tr-TR" altLang="ja-JP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altLang="ja-JP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altLang="ja-JP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word</a:t>
            </a:r>
            <a:r>
              <a:rPr lang="tr-TR" altLang="ja-JP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altLang="ja-JP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itself</a:t>
            </a:r>
            <a:r>
              <a:rPr lang="tr-TR" altLang="ja-JP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altLang="ja-JP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older</a:t>
            </a:r>
            <a:r>
              <a:rPr lang="tr-TR" altLang="ja-JP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altLang="ja-JP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than</a:t>
            </a:r>
            <a:r>
              <a:rPr lang="tr-TR" altLang="ja-JP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altLang="ja-JP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computer</a:t>
            </a:r>
            <a:r>
              <a:rPr lang="tr-TR" altLang="ja-JP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.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‘</a:t>
            </a:r>
            <a:r>
              <a:rPr lang="tr-TR" altLang="ja-JP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programming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’</a:t>
            </a:r>
            <a:r>
              <a:rPr lang="tr-TR" altLang="ja-JP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altLang="ja-JP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means</a:t>
            </a:r>
            <a:r>
              <a:rPr lang="tr-TR" altLang="ja-JP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altLang="ja-JP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any</a:t>
            </a:r>
            <a:r>
              <a:rPr lang="tr-TR" altLang="ja-JP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tabular </a:t>
            </a:r>
            <a:r>
              <a:rPr lang="tr-TR" altLang="ja-JP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method</a:t>
            </a:r>
            <a:r>
              <a:rPr lang="tr-TR" altLang="ja-JP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altLang="ja-JP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to</a:t>
            </a:r>
            <a:r>
              <a:rPr lang="tr-TR" altLang="ja-JP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altLang="ja-JP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accomplish</a:t>
            </a:r>
            <a:r>
              <a:rPr lang="tr-TR" altLang="ja-JP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a </a:t>
            </a:r>
            <a:r>
              <a:rPr lang="tr-TR" altLang="ja-JP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task</a:t>
            </a:r>
            <a:r>
              <a:rPr lang="tr-TR" altLang="ja-JP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.</a:t>
            </a: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marL="800100" lvl="1" indent="-342900">
              <a:spcBef>
                <a:spcPct val="20000"/>
              </a:spcBef>
              <a:buFontTx/>
              <a:buChar char="•"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introduced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by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Richard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Bellman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in 1949. He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developed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method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with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Lester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Ford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find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shortest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path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 in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graph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.     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tr-TR" sz="2400" dirty="0">
              <a:solidFill>
                <a:srgbClr val="000099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construct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recurrence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relation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14" name="Düz Bağlayıcı 13"/>
          <p:cNvCxnSpPr/>
          <p:nvPr/>
        </p:nvCxnSpPr>
        <p:spPr>
          <a:xfrm>
            <a:off x="467544" y="2060848"/>
            <a:ext cx="4176464" cy="0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>
            <a:off x="467544" y="2348880"/>
            <a:ext cx="4176464" cy="0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H="1" flipV="1">
            <a:off x="459160" y="2060848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/>
          <p:nvPr/>
        </p:nvCxnSpPr>
        <p:spPr>
          <a:xfrm flipH="1" flipV="1">
            <a:off x="2284016" y="2060848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23"/>
          <p:cNvCxnSpPr/>
          <p:nvPr/>
        </p:nvCxnSpPr>
        <p:spPr>
          <a:xfrm flipH="1" flipV="1">
            <a:off x="2600862" y="2060848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 flipH="1" flipV="1">
            <a:off x="4635624" y="2060601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 flipH="1" flipV="1">
            <a:off x="4312225" y="2068901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26"/>
          <p:cNvCxnSpPr/>
          <p:nvPr/>
        </p:nvCxnSpPr>
        <p:spPr>
          <a:xfrm>
            <a:off x="467544" y="2870871"/>
            <a:ext cx="3888432" cy="8053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/>
          <p:nvPr/>
        </p:nvCxnSpPr>
        <p:spPr>
          <a:xfrm>
            <a:off x="467544" y="3158903"/>
            <a:ext cx="3888432" cy="6473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 flipH="1" flipV="1">
            <a:off x="459160" y="2870871"/>
            <a:ext cx="8384" cy="286452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/>
          <p:nvPr/>
        </p:nvCxnSpPr>
        <p:spPr>
          <a:xfrm flipH="1" flipV="1">
            <a:off x="1995984" y="2870871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30"/>
          <p:cNvCxnSpPr/>
          <p:nvPr/>
        </p:nvCxnSpPr>
        <p:spPr>
          <a:xfrm flipH="1" flipV="1">
            <a:off x="2312830" y="2870871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/>
          <p:nvPr/>
        </p:nvCxnSpPr>
        <p:spPr>
          <a:xfrm flipH="1" flipV="1">
            <a:off x="4347592" y="2888208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32"/>
          <p:cNvCxnSpPr/>
          <p:nvPr/>
        </p:nvCxnSpPr>
        <p:spPr>
          <a:xfrm flipH="1" flipV="1">
            <a:off x="4024193" y="2878924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Metin kutusu 21"/>
          <p:cNvSpPr txBox="1"/>
          <p:nvPr/>
        </p:nvSpPr>
        <p:spPr>
          <a:xfrm>
            <a:off x="2329706" y="174849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i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2014760" y="3090913"/>
            <a:ext cx="277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j</a:t>
            </a:r>
          </a:p>
        </p:txBody>
      </p:sp>
      <p:sp>
        <p:nvSpPr>
          <p:cNvPr id="38" name="Metin kutusu 37"/>
          <p:cNvSpPr txBox="1"/>
          <p:nvPr/>
        </p:nvSpPr>
        <p:spPr>
          <a:xfrm>
            <a:off x="4353869" y="174849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n</a:t>
            </a:r>
          </a:p>
        </p:txBody>
      </p:sp>
      <p:sp>
        <p:nvSpPr>
          <p:cNvPr id="39" name="Metin kutusu 38"/>
          <p:cNvSpPr txBox="1"/>
          <p:nvPr/>
        </p:nvSpPr>
        <p:spPr>
          <a:xfrm>
            <a:off x="4012204" y="3062002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m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96339" y="1977721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x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91059" y="2825948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y</a:t>
            </a:r>
          </a:p>
        </p:txBody>
      </p:sp>
      <p:sp>
        <p:nvSpPr>
          <p:cNvPr id="42" name="TextBox 31"/>
          <p:cNvSpPr txBox="1"/>
          <p:nvPr/>
        </p:nvSpPr>
        <p:spPr>
          <a:xfrm>
            <a:off x="4951953" y="2554171"/>
            <a:ext cx="46440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Two cases :</a:t>
            </a:r>
          </a:p>
          <a:p>
            <a:pPr marL="342900" indent="-342900">
              <a:buAutoNum type="arabicParenBoth"/>
            </a:pPr>
            <a:r>
              <a:rPr lang="tr-TR" dirty="0" err="1" smtClean="0">
                <a:latin typeface="Comic Sans MS"/>
                <a:cs typeface="Comic Sans MS"/>
              </a:rPr>
              <a:t>if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x[i] = y[j], </a:t>
            </a:r>
            <a:r>
              <a:rPr lang="tr-TR" dirty="0" err="1" smtClean="0">
                <a:latin typeface="Comic Sans MS"/>
                <a:cs typeface="Comic Sans MS"/>
              </a:rPr>
              <a:t>then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continue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with</a:t>
            </a:r>
            <a:endParaRPr lang="en-US" dirty="0" smtClean="0">
              <a:latin typeface="Comic Sans MS"/>
              <a:cs typeface="Comic Sans MS"/>
            </a:endParaRPr>
          </a:p>
          <a:p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c[i-1,j-1] + 1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(2) </a:t>
            </a:r>
            <a:r>
              <a:rPr lang="tr-TR" dirty="0" err="1">
                <a:latin typeface="Comic Sans MS"/>
                <a:cs typeface="Comic Sans MS"/>
              </a:rPr>
              <a:t>o</a:t>
            </a:r>
            <a:r>
              <a:rPr lang="tr-TR" dirty="0" err="1" smtClean="0">
                <a:latin typeface="Comic Sans MS"/>
                <a:cs typeface="Comic Sans MS"/>
              </a:rPr>
              <a:t>therwise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continue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with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max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{ c[i,j-1], c[i-1,j] }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cxnSp>
        <p:nvCxnSpPr>
          <p:cNvPr id="44" name="Düz Ok Bağlayıcısı 43"/>
          <p:cNvCxnSpPr/>
          <p:nvPr/>
        </p:nvCxnSpPr>
        <p:spPr>
          <a:xfrm flipH="1" flipV="1">
            <a:off x="2117506" y="2212127"/>
            <a:ext cx="44331" cy="798487"/>
          </a:xfrm>
          <a:prstGeom prst="straightConnector1">
            <a:avLst/>
          </a:prstGeom>
          <a:ln>
            <a:headEnd type="oval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Düz Ok Bağlayıcısı 48"/>
          <p:cNvCxnSpPr/>
          <p:nvPr/>
        </p:nvCxnSpPr>
        <p:spPr>
          <a:xfrm flipH="1">
            <a:off x="1876598" y="2216897"/>
            <a:ext cx="577501" cy="793717"/>
          </a:xfrm>
          <a:prstGeom prst="straightConnector1">
            <a:avLst/>
          </a:prstGeom>
          <a:ln>
            <a:headEnd type="oval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1272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construct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recurrence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relation</a:t>
            </a:r>
            <a:endParaRPr lang="tr-TR" sz="20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cxnSp>
        <p:nvCxnSpPr>
          <p:cNvPr id="14" name="Düz Bağlayıcı 13"/>
          <p:cNvCxnSpPr/>
          <p:nvPr/>
        </p:nvCxnSpPr>
        <p:spPr>
          <a:xfrm>
            <a:off x="467544" y="2060848"/>
            <a:ext cx="4176464" cy="0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/>
          <p:cNvCxnSpPr/>
          <p:nvPr/>
        </p:nvCxnSpPr>
        <p:spPr>
          <a:xfrm>
            <a:off x="467544" y="2348880"/>
            <a:ext cx="4176464" cy="0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/>
          <p:cNvCxnSpPr/>
          <p:nvPr/>
        </p:nvCxnSpPr>
        <p:spPr>
          <a:xfrm flipH="1" flipV="1">
            <a:off x="459160" y="2060848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/>
          <p:cNvCxnSpPr/>
          <p:nvPr/>
        </p:nvCxnSpPr>
        <p:spPr>
          <a:xfrm flipH="1" flipV="1">
            <a:off x="2284016" y="2060848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23"/>
          <p:cNvCxnSpPr/>
          <p:nvPr/>
        </p:nvCxnSpPr>
        <p:spPr>
          <a:xfrm flipH="1" flipV="1">
            <a:off x="2600862" y="2060848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Düz Bağlayıcı 24"/>
          <p:cNvCxnSpPr/>
          <p:nvPr/>
        </p:nvCxnSpPr>
        <p:spPr>
          <a:xfrm flipH="1" flipV="1">
            <a:off x="4635624" y="2060601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 flipH="1" flipV="1">
            <a:off x="4312225" y="2068901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26"/>
          <p:cNvCxnSpPr/>
          <p:nvPr/>
        </p:nvCxnSpPr>
        <p:spPr>
          <a:xfrm>
            <a:off x="467544" y="2870871"/>
            <a:ext cx="3888432" cy="8053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Düz Bağlayıcı 27"/>
          <p:cNvCxnSpPr/>
          <p:nvPr/>
        </p:nvCxnSpPr>
        <p:spPr>
          <a:xfrm>
            <a:off x="467544" y="3158903"/>
            <a:ext cx="3888432" cy="6473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 flipH="1" flipV="1">
            <a:off x="459160" y="2870871"/>
            <a:ext cx="8384" cy="286452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/>
          <p:cNvCxnSpPr/>
          <p:nvPr/>
        </p:nvCxnSpPr>
        <p:spPr>
          <a:xfrm flipH="1" flipV="1">
            <a:off x="1995984" y="2870871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Düz Bağlayıcı 30"/>
          <p:cNvCxnSpPr/>
          <p:nvPr/>
        </p:nvCxnSpPr>
        <p:spPr>
          <a:xfrm flipH="1" flipV="1">
            <a:off x="2312830" y="2870871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/>
          <p:cNvCxnSpPr/>
          <p:nvPr/>
        </p:nvCxnSpPr>
        <p:spPr>
          <a:xfrm flipH="1" flipV="1">
            <a:off x="4347592" y="2888208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Düz Bağlayıcı 32"/>
          <p:cNvCxnSpPr/>
          <p:nvPr/>
        </p:nvCxnSpPr>
        <p:spPr>
          <a:xfrm flipH="1" flipV="1">
            <a:off x="4024193" y="2878924"/>
            <a:ext cx="8384" cy="286452"/>
          </a:xfrm>
          <a:prstGeom prst="line">
            <a:avLst/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Metin kutusu 21"/>
          <p:cNvSpPr txBox="1"/>
          <p:nvPr/>
        </p:nvSpPr>
        <p:spPr>
          <a:xfrm>
            <a:off x="2329706" y="1748490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i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7" name="Metin kutusu 36"/>
          <p:cNvSpPr txBox="1"/>
          <p:nvPr/>
        </p:nvSpPr>
        <p:spPr>
          <a:xfrm>
            <a:off x="2014760" y="3090913"/>
            <a:ext cx="277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j</a:t>
            </a:r>
          </a:p>
        </p:txBody>
      </p:sp>
      <p:sp>
        <p:nvSpPr>
          <p:cNvPr id="38" name="Metin kutusu 37"/>
          <p:cNvSpPr txBox="1"/>
          <p:nvPr/>
        </p:nvSpPr>
        <p:spPr>
          <a:xfrm>
            <a:off x="4353869" y="1748490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n</a:t>
            </a:r>
          </a:p>
        </p:txBody>
      </p:sp>
      <p:sp>
        <p:nvSpPr>
          <p:cNvPr id="39" name="Metin kutusu 38"/>
          <p:cNvSpPr txBox="1"/>
          <p:nvPr/>
        </p:nvSpPr>
        <p:spPr>
          <a:xfrm>
            <a:off x="4012204" y="3062002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m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0" name="Metin kutusu 39"/>
          <p:cNvSpPr txBox="1"/>
          <p:nvPr/>
        </p:nvSpPr>
        <p:spPr>
          <a:xfrm>
            <a:off x="96339" y="1977721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x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41" name="Metin kutusu 40"/>
          <p:cNvSpPr txBox="1"/>
          <p:nvPr/>
        </p:nvSpPr>
        <p:spPr>
          <a:xfrm>
            <a:off x="91059" y="2825948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y</a:t>
            </a:r>
          </a:p>
        </p:txBody>
      </p:sp>
      <p:sp>
        <p:nvSpPr>
          <p:cNvPr id="42" name="TextBox 31"/>
          <p:cNvSpPr txBox="1"/>
          <p:nvPr/>
        </p:nvSpPr>
        <p:spPr>
          <a:xfrm>
            <a:off x="4951953" y="2554171"/>
            <a:ext cx="46440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Two cases :</a:t>
            </a:r>
          </a:p>
          <a:p>
            <a:pPr marL="342900" indent="-342900">
              <a:buAutoNum type="arabicParenBoth"/>
            </a:pPr>
            <a:r>
              <a:rPr lang="tr-TR" dirty="0" err="1" smtClean="0">
                <a:latin typeface="Comic Sans MS"/>
                <a:cs typeface="Comic Sans MS"/>
              </a:rPr>
              <a:t>if</a:t>
            </a:r>
            <a:r>
              <a:rPr lang="en-US" dirty="0" smtClean="0">
                <a:latin typeface="Comic Sans MS"/>
                <a:cs typeface="Comic Sans MS"/>
              </a:rPr>
              <a:t> </a:t>
            </a:r>
            <a:r>
              <a:rPr lang="tr-TR" dirty="0" smtClean="0">
                <a:latin typeface="Comic Sans MS"/>
                <a:cs typeface="Comic Sans MS"/>
              </a:rPr>
              <a:t>x[i] = y[j], </a:t>
            </a:r>
            <a:r>
              <a:rPr lang="tr-TR" dirty="0" err="1" smtClean="0">
                <a:latin typeface="Comic Sans MS"/>
                <a:cs typeface="Comic Sans MS"/>
              </a:rPr>
              <a:t>then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continue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with</a:t>
            </a:r>
            <a:endParaRPr lang="en-US" dirty="0" smtClean="0">
              <a:latin typeface="Comic Sans MS"/>
              <a:cs typeface="Comic Sans MS"/>
            </a:endParaRPr>
          </a:p>
          <a:p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c[i-1,j-1] + 1</a:t>
            </a:r>
            <a:endParaRPr lang="en-US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endParaRPr lang="en-US" dirty="0" smtClean="0">
              <a:latin typeface="Comic Sans MS"/>
              <a:cs typeface="Comic Sans MS"/>
            </a:endParaRPr>
          </a:p>
          <a:p>
            <a:r>
              <a:rPr lang="en-US" dirty="0" smtClean="0">
                <a:latin typeface="Comic Sans MS"/>
                <a:cs typeface="Comic Sans MS"/>
              </a:rPr>
              <a:t>(2) </a:t>
            </a:r>
            <a:r>
              <a:rPr lang="tr-TR" dirty="0" err="1">
                <a:latin typeface="Comic Sans MS"/>
                <a:cs typeface="Comic Sans MS"/>
              </a:rPr>
              <a:t>o</a:t>
            </a:r>
            <a:r>
              <a:rPr lang="tr-TR" dirty="0" err="1" smtClean="0">
                <a:latin typeface="Comic Sans MS"/>
                <a:cs typeface="Comic Sans MS"/>
              </a:rPr>
              <a:t>therwise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continue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with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max</a:t>
            </a:r>
            <a:r>
              <a:rPr lang="tr-TR" dirty="0" smtClean="0">
                <a:solidFill>
                  <a:srgbClr val="FF0000"/>
                </a:solidFill>
                <a:latin typeface="Comic Sans MS"/>
                <a:cs typeface="Comic Sans MS"/>
              </a:rPr>
              <a:t> { c[i,j-1], c[i-1,j] }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4" name="Dikdörtgen 33"/>
          <p:cNvSpPr/>
          <p:nvPr/>
        </p:nvSpPr>
        <p:spPr>
          <a:xfrm>
            <a:off x="924093" y="5197273"/>
            <a:ext cx="9525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c[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endParaRPr lang="tr-TR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5" name="Sol Ayraç 34"/>
          <p:cNvSpPr/>
          <p:nvPr/>
        </p:nvSpPr>
        <p:spPr>
          <a:xfrm>
            <a:off x="1780913" y="4985628"/>
            <a:ext cx="288032" cy="801380"/>
          </a:xfrm>
          <a:prstGeom prst="leftBrac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6" name="Dikdörtgen 45"/>
          <p:cNvSpPr/>
          <p:nvPr/>
        </p:nvSpPr>
        <p:spPr>
          <a:xfrm>
            <a:off x="2193232" y="4916094"/>
            <a:ext cx="409439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c[i-1,j-1] + 1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    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x[i] = y[j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</a:p>
          <a:p>
            <a:endParaRPr lang="tr-TR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r>
              <a:rPr lang="tr-TR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c[i,j-1], c[i-1,j]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}   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otherwise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tr-TR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44" name="Düz Ok Bağlayıcısı 43"/>
          <p:cNvCxnSpPr/>
          <p:nvPr/>
        </p:nvCxnSpPr>
        <p:spPr>
          <a:xfrm flipH="1" flipV="1">
            <a:off x="2117506" y="2212127"/>
            <a:ext cx="44331" cy="798487"/>
          </a:xfrm>
          <a:prstGeom prst="straightConnector1">
            <a:avLst/>
          </a:prstGeom>
          <a:ln>
            <a:headEnd type="oval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Düz Ok Bağlayıcısı 48"/>
          <p:cNvCxnSpPr/>
          <p:nvPr/>
        </p:nvCxnSpPr>
        <p:spPr>
          <a:xfrm flipH="1">
            <a:off x="1876598" y="2216897"/>
            <a:ext cx="577501" cy="793717"/>
          </a:xfrm>
          <a:prstGeom prst="straightConnector1">
            <a:avLst/>
          </a:prstGeom>
          <a:ln>
            <a:headEnd type="oval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51220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899592" y="2204864"/>
            <a:ext cx="7128792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LCS (</a:t>
            </a: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x,y,n,m</a:t>
            </a:r>
            <a:r>
              <a:rPr lang="tr-TR" sz="20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0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and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 = 0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0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latin typeface="Comic Sans MS"/>
                <a:cs typeface="Comic Sans MS"/>
              </a:rPr>
              <a:t>x[n] </a:t>
            </a:r>
            <a:r>
              <a:rPr lang="tr-TR" sz="2000" dirty="0">
                <a:latin typeface="Comic Sans MS"/>
                <a:cs typeface="Comic Sans MS"/>
              </a:rPr>
              <a:t>= </a:t>
            </a:r>
            <a:r>
              <a:rPr lang="tr-TR" sz="2000" dirty="0" smtClean="0">
                <a:latin typeface="Comic Sans MS"/>
                <a:cs typeface="Comic Sans MS"/>
              </a:rPr>
              <a:t>y[m]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c[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LCS(x,y,n-1,m-1) + 1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else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c[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LCS(x,y,n-1,m), LCS(x,y,n,m-1) }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c[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502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Let’s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check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it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= 6, n = 7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2"/>
          <p:cNvSpPr txBox="1"/>
          <p:nvPr/>
        </p:nvSpPr>
        <p:spPr>
          <a:xfrm>
            <a:off x="4014699" y="174851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7,6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7" name="Straight Connector 5"/>
          <p:cNvCxnSpPr>
            <a:endCxn id="9" idx="0"/>
          </p:cNvCxnSpPr>
          <p:nvPr/>
        </p:nvCxnSpPr>
        <p:spPr>
          <a:xfrm flipH="1">
            <a:off x="2150547" y="2123564"/>
            <a:ext cx="2134783" cy="749241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/>
          <p:cNvCxnSpPr>
            <a:stCxn id="10" idx="0"/>
          </p:cNvCxnSpPr>
          <p:nvPr/>
        </p:nvCxnSpPr>
        <p:spPr>
          <a:xfrm flipH="1" flipV="1">
            <a:off x="4285330" y="2123565"/>
            <a:ext cx="2136021" cy="74924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27"/>
          <p:cNvSpPr txBox="1"/>
          <p:nvPr/>
        </p:nvSpPr>
        <p:spPr>
          <a:xfrm>
            <a:off x="1885089" y="2872805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0" name="TextBox 31"/>
          <p:cNvSpPr txBox="1"/>
          <p:nvPr/>
        </p:nvSpPr>
        <p:spPr>
          <a:xfrm>
            <a:off x="6155893" y="2872805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7,5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1" name="Straight Connector 32"/>
          <p:cNvCxnSpPr/>
          <p:nvPr/>
        </p:nvCxnSpPr>
        <p:spPr>
          <a:xfrm flipH="1">
            <a:off x="1398553" y="3232845"/>
            <a:ext cx="684529" cy="50062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34"/>
          <p:cNvCxnSpPr/>
          <p:nvPr/>
        </p:nvCxnSpPr>
        <p:spPr>
          <a:xfrm flipH="1" flipV="1">
            <a:off x="2081722" y="3235684"/>
            <a:ext cx="656114" cy="47330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37"/>
          <p:cNvCxnSpPr/>
          <p:nvPr/>
        </p:nvCxnSpPr>
        <p:spPr>
          <a:xfrm flipH="1">
            <a:off x="5720413" y="3199077"/>
            <a:ext cx="673943" cy="50991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39"/>
          <p:cNvCxnSpPr/>
          <p:nvPr/>
        </p:nvCxnSpPr>
        <p:spPr>
          <a:xfrm flipH="1" flipV="1">
            <a:off x="6447695" y="3203684"/>
            <a:ext cx="686721" cy="472073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42"/>
          <p:cNvSpPr txBox="1"/>
          <p:nvPr/>
        </p:nvSpPr>
        <p:spPr>
          <a:xfrm>
            <a:off x="971600" y="370774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5,6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8" name="Straight Connector 46"/>
          <p:cNvCxnSpPr/>
          <p:nvPr/>
        </p:nvCxnSpPr>
        <p:spPr>
          <a:xfrm flipH="1">
            <a:off x="657756" y="4071868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47"/>
          <p:cNvCxnSpPr/>
          <p:nvPr/>
        </p:nvCxnSpPr>
        <p:spPr>
          <a:xfrm flipH="1" flipV="1">
            <a:off x="1233820" y="4071868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42"/>
          <p:cNvSpPr txBox="1"/>
          <p:nvPr/>
        </p:nvSpPr>
        <p:spPr>
          <a:xfrm>
            <a:off x="2627784" y="370253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42"/>
          <p:cNvSpPr txBox="1"/>
          <p:nvPr/>
        </p:nvSpPr>
        <p:spPr>
          <a:xfrm>
            <a:off x="5292080" y="370253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42"/>
          <p:cNvSpPr txBox="1"/>
          <p:nvPr/>
        </p:nvSpPr>
        <p:spPr>
          <a:xfrm>
            <a:off x="6993413" y="367575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2" name="Straight Connector 46"/>
          <p:cNvCxnSpPr/>
          <p:nvPr/>
        </p:nvCxnSpPr>
        <p:spPr>
          <a:xfrm flipH="1">
            <a:off x="2376164" y="4071868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47"/>
          <p:cNvCxnSpPr/>
          <p:nvPr/>
        </p:nvCxnSpPr>
        <p:spPr>
          <a:xfrm flipH="1" flipV="1">
            <a:off x="2952228" y="4071868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46"/>
          <p:cNvCxnSpPr/>
          <p:nvPr/>
        </p:nvCxnSpPr>
        <p:spPr>
          <a:xfrm flipH="1">
            <a:off x="4946691" y="4035261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47"/>
          <p:cNvCxnSpPr/>
          <p:nvPr/>
        </p:nvCxnSpPr>
        <p:spPr>
          <a:xfrm flipH="1" flipV="1">
            <a:off x="5522755" y="4035261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46"/>
          <p:cNvCxnSpPr/>
          <p:nvPr/>
        </p:nvCxnSpPr>
        <p:spPr>
          <a:xfrm flipH="1">
            <a:off x="6781353" y="4021807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47"/>
          <p:cNvCxnSpPr/>
          <p:nvPr/>
        </p:nvCxnSpPr>
        <p:spPr>
          <a:xfrm flipH="1" flipV="1">
            <a:off x="7357417" y="4021807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42"/>
          <p:cNvSpPr txBox="1"/>
          <p:nvPr/>
        </p:nvSpPr>
        <p:spPr>
          <a:xfrm>
            <a:off x="402665" y="474188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4</a:t>
            </a:r>
            <a:r>
              <a:rPr lang="tr-TR" dirty="0" smtClean="0">
                <a:latin typeface="Comic Sans MS"/>
                <a:cs typeface="Comic Sans MS"/>
              </a:rPr>
              <a:t>,6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0" name="TextBox 42"/>
          <p:cNvSpPr txBox="1"/>
          <p:nvPr/>
        </p:nvSpPr>
        <p:spPr>
          <a:xfrm>
            <a:off x="1397173" y="475218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1" name="TextBox 42"/>
          <p:cNvSpPr txBox="1"/>
          <p:nvPr/>
        </p:nvSpPr>
        <p:spPr>
          <a:xfrm>
            <a:off x="2107469" y="474903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3161819" y="474903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66063" y="471693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2"/>
          <p:cNvSpPr txBox="1"/>
          <p:nvPr/>
        </p:nvSpPr>
        <p:spPr>
          <a:xfrm>
            <a:off x="5720413" y="471693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5" name="TextBox 42"/>
          <p:cNvSpPr txBox="1"/>
          <p:nvPr/>
        </p:nvSpPr>
        <p:spPr>
          <a:xfrm>
            <a:off x="6508946" y="472802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2"/>
          <p:cNvSpPr txBox="1"/>
          <p:nvPr/>
        </p:nvSpPr>
        <p:spPr>
          <a:xfrm>
            <a:off x="7563296" y="472802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0" name="TextBox 27"/>
          <p:cNvSpPr txBox="1"/>
          <p:nvPr/>
        </p:nvSpPr>
        <p:spPr>
          <a:xfrm>
            <a:off x="2907790" y="5446965"/>
            <a:ext cx="34644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dirty="0" smtClean="0">
                <a:latin typeface="Comic Sans MS"/>
                <a:cs typeface="Comic Sans MS"/>
              </a:rPr>
              <a:t>The </a:t>
            </a:r>
            <a:r>
              <a:rPr lang="tr-TR" dirty="0" err="1" smtClean="0">
                <a:latin typeface="Comic Sans MS"/>
                <a:cs typeface="Comic Sans MS"/>
              </a:rPr>
              <a:t>height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tree</a:t>
            </a:r>
            <a:r>
              <a:rPr lang="tr-TR" dirty="0" smtClean="0">
                <a:latin typeface="Comic Sans MS"/>
                <a:cs typeface="Comic Sans MS"/>
              </a:rPr>
              <a:t>  m + n, </a:t>
            </a:r>
          </a:p>
          <a:p>
            <a:pPr algn="ctr"/>
            <a:r>
              <a:rPr lang="tr-TR" dirty="0" smtClean="0">
                <a:latin typeface="Comic Sans MS"/>
                <a:cs typeface="Comic Sans MS"/>
              </a:rPr>
              <a:t> 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3099729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Let’s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check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it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= 6, n = 7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2"/>
          <p:cNvSpPr txBox="1"/>
          <p:nvPr/>
        </p:nvSpPr>
        <p:spPr>
          <a:xfrm>
            <a:off x="4014699" y="174851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7,6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7" name="Straight Connector 5"/>
          <p:cNvCxnSpPr>
            <a:endCxn id="9" idx="0"/>
          </p:cNvCxnSpPr>
          <p:nvPr/>
        </p:nvCxnSpPr>
        <p:spPr>
          <a:xfrm flipH="1">
            <a:off x="2150547" y="2123564"/>
            <a:ext cx="2134783" cy="749241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/>
          <p:cNvCxnSpPr>
            <a:stCxn id="10" idx="0"/>
          </p:cNvCxnSpPr>
          <p:nvPr/>
        </p:nvCxnSpPr>
        <p:spPr>
          <a:xfrm flipH="1" flipV="1">
            <a:off x="4285330" y="2123565"/>
            <a:ext cx="2136021" cy="74924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27"/>
          <p:cNvSpPr txBox="1"/>
          <p:nvPr/>
        </p:nvSpPr>
        <p:spPr>
          <a:xfrm>
            <a:off x="1885089" y="2872805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0" name="TextBox 31"/>
          <p:cNvSpPr txBox="1"/>
          <p:nvPr/>
        </p:nvSpPr>
        <p:spPr>
          <a:xfrm>
            <a:off x="6155893" y="2872805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7,5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1" name="Straight Connector 32"/>
          <p:cNvCxnSpPr/>
          <p:nvPr/>
        </p:nvCxnSpPr>
        <p:spPr>
          <a:xfrm flipH="1">
            <a:off x="1398553" y="3232845"/>
            <a:ext cx="684529" cy="50062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34"/>
          <p:cNvCxnSpPr/>
          <p:nvPr/>
        </p:nvCxnSpPr>
        <p:spPr>
          <a:xfrm flipH="1" flipV="1">
            <a:off x="2081722" y="3235684"/>
            <a:ext cx="656114" cy="47330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37"/>
          <p:cNvCxnSpPr/>
          <p:nvPr/>
        </p:nvCxnSpPr>
        <p:spPr>
          <a:xfrm flipH="1">
            <a:off x="5720413" y="3199077"/>
            <a:ext cx="673943" cy="50991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39"/>
          <p:cNvCxnSpPr/>
          <p:nvPr/>
        </p:nvCxnSpPr>
        <p:spPr>
          <a:xfrm flipH="1" flipV="1">
            <a:off x="6447695" y="3203684"/>
            <a:ext cx="686721" cy="472073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42"/>
          <p:cNvSpPr txBox="1"/>
          <p:nvPr/>
        </p:nvSpPr>
        <p:spPr>
          <a:xfrm>
            <a:off x="971600" y="370774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5,6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8" name="Straight Connector 46"/>
          <p:cNvCxnSpPr/>
          <p:nvPr/>
        </p:nvCxnSpPr>
        <p:spPr>
          <a:xfrm flipH="1">
            <a:off x="657756" y="4071868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47"/>
          <p:cNvCxnSpPr/>
          <p:nvPr/>
        </p:nvCxnSpPr>
        <p:spPr>
          <a:xfrm flipH="1" flipV="1">
            <a:off x="1233820" y="4071868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42"/>
          <p:cNvSpPr txBox="1"/>
          <p:nvPr/>
        </p:nvSpPr>
        <p:spPr>
          <a:xfrm>
            <a:off x="2627784" y="370253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42"/>
          <p:cNvSpPr txBox="1"/>
          <p:nvPr/>
        </p:nvSpPr>
        <p:spPr>
          <a:xfrm>
            <a:off x="5292080" y="370253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42"/>
          <p:cNvSpPr txBox="1"/>
          <p:nvPr/>
        </p:nvSpPr>
        <p:spPr>
          <a:xfrm>
            <a:off x="6993413" y="367575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2" name="Straight Connector 46"/>
          <p:cNvCxnSpPr/>
          <p:nvPr/>
        </p:nvCxnSpPr>
        <p:spPr>
          <a:xfrm flipH="1">
            <a:off x="2376164" y="4071868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47"/>
          <p:cNvCxnSpPr/>
          <p:nvPr/>
        </p:nvCxnSpPr>
        <p:spPr>
          <a:xfrm flipH="1" flipV="1">
            <a:off x="2952228" y="4071868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46"/>
          <p:cNvCxnSpPr/>
          <p:nvPr/>
        </p:nvCxnSpPr>
        <p:spPr>
          <a:xfrm flipH="1">
            <a:off x="4946691" y="4035261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47"/>
          <p:cNvCxnSpPr/>
          <p:nvPr/>
        </p:nvCxnSpPr>
        <p:spPr>
          <a:xfrm flipH="1" flipV="1">
            <a:off x="5522755" y="4035261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46"/>
          <p:cNvCxnSpPr/>
          <p:nvPr/>
        </p:nvCxnSpPr>
        <p:spPr>
          <a:xfrm flipH="1">
            <a:off x="6781353" y="4021807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47"/>
          <p:cNvCxnSpPr/>
          <p:nvPr/>
        </p:nvCxnSpPr>
        <p:spPr>
          <a:xfrm flipH="1" flipV="1">
            <a:off x="7357417" y="4021807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42"/>
          <p:cNvSpPr txBox="1"/>
          <p:nvPr/>
        </p:nvSpPr>
        <p:spPr>
          <a:xfrm>
            <a:off x="402665" y="474188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4</a:t>
            </a:r>
            <a:r>
              <a:rPr lang="tr-TR" dirty="0" smtClean="0">
                <a:latin typeface="Comic Sans MS"/>
                <a:cs typeface="Comic Sans MS"/>
              </a:rPr>
              <a:t>,6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0" name="TextBox 42"/>
          <p:cNvSpPr txBox="1"/>
          <p:nvPr/>
        </p:nvSpPr>
        <p:spPr>
          <a:xfrm>
            <a:off x="1397173" y="475218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1" name="TextBox 42"/>
          <p:cNvSpPr txBox="1"/>
          <p:nvPr/>
        </p:nvSpPr>
        <p:spPr>
          <a:xfrm>
            <a:off x="2107469" y="474903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3161819" y="474903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66063" y="471693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2"/>
          <p:cNvSpPr txBox="1"/>
          <p:nvPr/>
        </p:nvSpPr>
        <p:spPr>
          <a:xfrm>
            <a:off x="5720413" y="471693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5" name="TextBox 42"/>
          <p:cNvSpPr txBox="1"/>
          <p:nvPr/>
        </p:nvSpPr>
        <p:spPr>
          <a:xfrm>
            <a:off x="6508946" y="472802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2"/>
          <p:cNvSpPr txBox="1"/>
          <p:nvPr/>
        </p:nvSpPr>
        <p:spPr>
          <a:xfrm>
            <a:off x="7563296" y="472802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7" name="TextBox 27"/>
          <p:cNvSpPr txBox="1"/>
          <p:nvPr/>
        </p:nvSpPr>
        <p:spPr>
          <a:xfrm>
            <a:off x="1763688" y="5445224"/>
            <a:ext cx="5807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height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tree</a:t>
            </a:r>
            <a:r>
              <a:rPr lang="tr-TR" dirty="0" smtClean="0">
                <a:latin typeface="Comic Sans MS"/>
                <a:cs typeface="Comic Sans MS"/>
              </a:rPr>
              <a:t> m + n,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S</a:t>
            </a:r>
            <a:r>
              <a:rPr lang="tr-TR" dirty="0" smtClean="0">
                <a:latin typeface="Comic Sans MS"/>
                <a:cs typeface="Comic Sans MS"/>
              </a:rPr>
              <a:t>o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running</a:t>
            </a:r>
            <a:r>
              <a:rPr lang="tr-TR" dirty="0" smtClean="0">
                <a:latin typeface="Comic Sans MS"/>
                <a:cs typeface="Comic Sans MS"/>
              </a:rPr>
              <a:t> time </a:t>
            </a:r>
            <a:r>
              <a:rPr lang="tr-TR" dirty="0" err="1" smtClean="0">
                <a:latin typeface="Comic Sans MS"/>
                <a:cs typeface="Comic Sans MS"/>
              </a:rPr>
              <a:t>will</a:t>
            </a:r>
            <a:r>
              <a:rPr lang="tr-TR" dirty="0" smtClean="0">
                <a:latin typeface="Comic Sans MS"/>
                <a:cs typeface="Comic Sans MS"/>
              </a:rPr>
              <a:t> be O(2</a:t>
            </a:r>
            <a:r>
              <a:rPr lang="tr-TR" baseline="30000" dirty="0" smtClean="0">
                <a:latin typeface="Comic Sans MS"/>
                <a:cs typeface="Comic Sans MS"/>
              </a:rPr>
              <a:t>m+n</a:t>
            </a:r>
            <a:r>
              <a:rPr lang="tr-TR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1313589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Let’s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check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it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= 6, n = 7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2"/>
          <p:cNvSpPr txBox="1"/>
          <p:nvPr/>
        </p:nvSpPr>
        <p:spPr>
          <a:xfrm>
            <a:off x="4014699" y="174851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7,6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7" name="Straight Connector 5"/>
          <p:cNvCxnSpPr>
            <a:endCxn id="9" idx="0"/>
          </p:cNvCxnSpPr>
          <p:nvPr/>
        </p:nvCxnSpPr>
        <p:spPr>
          <a:xfrm flipH="1">
            <a:off x="2150547" y="2123564"/>
            <a:ext cx="2134783" cy="749241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/>
          <p:cNvCxnSpPr>
            <a:stCxn id="10" idx="0"/>
          </p:cNvCxnSpPr>
          <p:nvPr/>
        </p:nvCxnSpPr>
        <p:spPr>
          <a:xfrm flipH="1" flipV="1">
            <a:off x="4285330" y="2123565"/>
            <a:ext cx="2136021" cy="74924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27"/>
          <p:cNvSpPr txBox="1"/>
          <p:nvPr/>
        </p:nvSpPr>
        <p:spPr>
          <a:xfrm>
            <a:off x="1885089" y="2872805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0" name="TextBox 31"/>
          <p:cNvSpPr txBox="1"/>
          <p:nvPr/>
        </p:nvSpPr>
        <p:spPr>
          <a:xfrm>
            <a:off x="6155893" y="2872805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7,5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1" name="Straight Connector 32"/>
          <p:cNvCxnSpPr/>
          <p:nvPr/>
        </p:nvCxnSpPr>
        <p:spPr>
          <a:xfrm flipH="1">
            <a:off x="1398553" y="3232845"/>
            <a:ext cx="684529" cy="50062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34"/>
          <p:cNvCxnSpPr/>
          <p:nvPr/>
        </p:nvCxnSpPr>
        <p:spPr>
          <a:xfrm flipH="1" flipV="1">
            <a:off x="2081722" y="3235684"/>
            <a:ext cx="656114" cy="47330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37"/>
          <p:cNvCxnSpPr/>
          <p:nvPr/>
        </p:nvCxnSpPr>
        <p:spPr>
          <a:xfrm flipH="1">
            <a:off x="5720413" y="3199077"/>
            <a:ext cx="673943" cy="50991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39"/>
          <p:cNvCxnSpPr/>
          <p:nvPr/>
        </p:nvCxnSpPr>
        <p:spPr>
          <a:xfrm flipH="1" flipV="1">
            <a:off x="6447695" y="3203684"/>
            <a:ext cx="686721" cy="472073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42"/>
          <p:cNvSpPr txBox="1"/>
          <p:nvPr/>
        </p:nvSpPr>
        <p:spPr>
          <a:xfrm>
            <a:off x="971600" y="370774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5,6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8" name="Straight Connector 46"/>
          <p:cNvCxnSpPr/>
          <p:nvPr/>
        </p:nvCxnSpPr>
        <p:spPr>
          <a:xfrm flipH="1">
            <a:off x="657756" y="4071868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47"/>
          <p:cNvCxnSpPr/>
          <p:nvPr/>
        </p:nvCxnSpPr>
        <p:spPr>
          <a:xfrm flipH="1" flipV="1">
            <a:off x="1233820" y="4071868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42"/>
          <p:cNvSpPr txBox="1"/>
          <p:nvPr/>
        </p:nvSpPr>
        <p:spPr>
          <a:xfrm>
            <a:off x="2627784" y="370253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42"/>
          <p:cNvSpPr txBox="1"/>
          <p:nvPr/>
        </p:nvSpPr>
        <p:spPr>
          <a:xfrm>
            <a:off x="5292080" y="370253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42"/>
          <p:cNvSpPr txBox="1"/>
          <p:nvPr/>
        </p:nvSpPr>
        <p:spPr>
          <a:xfrm>
            <a:off x="6993413" y="367575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2" name="Straight Connector 46"/>
          <p:cNvCxnSpPr/>
          <p:nvPr/>
        </p:nvCxnSpPr>
        <p:spPr>
          <a:xfrm flipH="1">
            <a:off x="2376164" y="4071868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47"/>
          <p:cNvCxnSpPr/>
          <p:nvPr/>
        </p:nvCxnSpPr>
        <p:spPr>
          <a:xfrm flipH="1" flipV="1">
            <a:off x="2952228" y="4071868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46"/>
          <p:cNvCxnSpPr/>
          <p:nvPr/>
        </p:nvCxnSpPr>
        <p:spPr>
          <a:xfrm flipH="1">
            <a:off x="4946691" y="4035261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47"/>
          <p:cNvCxnSpPr/>
          <p:nvPr/>
        </p:nvCxnSpPr>
        <p:spPr>
          <a:xfrm flipH="1" flipV="1">
            <a:off x="5522755" y="4035261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46"/>
          <p:cNvCxnSpPr/>
          <p:nvPr/>
        </p:nvCxnSpPr>
        <p:spPr>
          <a:xfrm flipH="1">
            <a:off x="6781353" y="4021807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47"/>
          <p:cNvCxnSpPr/>
          <p:nvPr/>
        </p:nvCxnSpPr>
        <p:spPr>
          <a:xfrm flipH="1" flipV="1">
            <a:off x="7357417" y="4021807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42"/>
          <p:cNvSpPr txBox="1"/>
          <p:nvPr/>
        </p:nvSpPr>
        <p:spPr>
          <a:xfrm>
            <a:off x="402665" y="474188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4</a:t>
            </a:r>
            <a:r>
              <a:rPr lang="tr-TR" dirty="0" smtClean="0">
                <a:latin typeface="Comic Sans MS"/>
                <a:cs typeface="Comic Sans MS"/>
              </a:rPr>
              <a:t>,6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0" name="TextBox 42"/>
          <p:cNvSpPr txBox="1"/>
          <p:nvPr/>
        </p:nvSpPr>
        <p:spPr>
          <a:xfrm>
            <a:off x="1397173" y="475218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1" name="TextBox 42"/>
          <p:cNvSpPr txBox="1"/>
          <p:nvPr/>
        </p:nvSpPr>
        <p:spPr>
          <a:xfrm>
            <a:off x="2107469" y="474903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3161819" y="474903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66063" y="471693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2"/>
          <p:cNvSpPr txBox="1"/>
          <p:nvPr/>
        </p:nvSpPr>
        <p:spPr>
          <a:xfrm>
            <a:off x="5720413" y="471693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5" name="TextBox 42"/>
          <p:cNvSpPr txBox="1"/>
          <p:nvPr/>
        </p:nvSpPr>
        <p:spPr>
          <a:xfrm>
            <a:off x="6508946" y="472802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2"/>
          <p:cNvSpPr txBox="1"/>
          <p:nvPr/>
        </p:nvSpPr>
        <p:spPr>
          <a:xfrm>
            <a:off x="7563296" y="472802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Serbest Form 24"/>
          <p:cNvSpPr/>
          <p:nvPr/>
        </p:nvSpPr>
        <p:spPr>
          <a:xfrm>
            <a:off x="1916723" y="3560885"/>
            <a:ext cx="1925515" cy="1837592"/>
          </a:xfrm>
          <a:custGeom>
            <a:avLst/>
            <a:gdLst>
              <a:gd name="connsiteX0" fmla="*/ 861646 w 1925515"/>
              <a:gd name="connsiteY0" fmla="*/ 17584 h 1837592"/>
              <a:gd name="connsiteX1" fmla="*/ 861646 w 1925515"/>
              <a:gd name="connsiteY1" fmla="*/ 17584 h 1837592"/>
              <a:gd name="connsiteX2" fmla="*/ 782515 w 1925515"/>
              <a:gd name="connsiteY2" fmla="*/ 61546 h 1837592"/>
              <a:gd name="connsiteX3" fmla="*/ 712177 w 1925515"/>
              <a:gd name="connsiteY3" fmla="*/ 158261 h 1837592"/>
              <a:gd name="connsiteX4" fmla="*/ 703385 w 1925515"/>
              <a:gd name="connsiteY4" fmla="*/ 184638 h 1837592"/>
              <a:gd name="connsiteX5" fmla="*/ 685800 w 1925515"/>
              <a:gd name="connsiteY5" fmla="*/ 211015 h 1837592"/>
              <a:gd name="connsiteX6" fmla="*/ 659423 w 1925515"/>
              <a:gd name="connsiteY6" fmla="*/ 254977 h 1837592"/>
              <a:gd name="connsiteX7" fmla="*/ 633046 w 1925515"/>
              <a:gd name="connsiteY7" fmla="*/ 307730 h 1837592"/>
              <a:gd name="connsiteX8" fmla="*/ 624254 w 1925515"/>
              <a:gd name="connsiteY8" fmla="*/ 334107 h 1837592"/>
              <a:gd name="connsiteX9" fmla="*/ 571500 w 1925515"/>
              <a:gd name="connsiteY9" fmla="*/ 413238 h 1837592"/>
              <a:gd name="connsiteX10" fmla="*/ 536331 w 1925515"/>
              <a:gd name="connsiteY10" fmla="*/ 465992 h 1837592"/>
              <a:gd name="connsiteX11" fmla="*/ 527539 w 1925515"/>
              <a:gd name="connsiteY11" fmla="*/ 492369 h 1837592"/>
              <a:gd name="connsiteX12" fmla="*/ 483577 w 1925515"/>
              <a:gd name="connsiteY12" fmla="*/ 545123 h 1837592"/>
              <a:gd name="connsiteX13" fmla="*/ 448408 w 1925515"/>
              <a:gd name="connsiteY13" fmla="*/ 597877 h 1837592"/>
              <a:gd name="connsiteX14" fmla="*/ 439615 w 1925515"/>
              <a:gd name="connsiteY14" fmla="*/ 624253 h 1837592"/>
              <a:gd name="connsiteX15" fmla="*/ 378069 w 1925515"/>
              <a:gd name="connsiteY15" fmla="*/ 677007 h 1837592"/>
              <a:gd name="connsiteX16" fmla="*/ 351692 w 1925515"/>
              <a:gd name="connsiteY16" fmla="*/ 738553 h 1837592"/>
              <a:gd name="connsiteX17" fmla="*/ 325315 w 1925515"/>
              <a:gd name="connsiteY17" fmla="*/ 773723 h 1837592"/>
              <a:gd name="connsiteX18" fmla="*/ 290146 w 1925515"/>
              <a:gd name="connsiteY18" fmla="*/ 826477 h 1837592"/>
              <a:gd name="connsiteX19" fmla="*/ 263769 w 1925515"/>
              <a:gd name="connsiteY19" fmla="*/ 861646 h 1837592"/>
              <a:gd name="connsiteX20" fmla="*/ 175846 w 1925515"/>
              <a:gd name="connsiteY20" fmla="*/ 993530 h 1837592"/>
              <a:gd name="connsiteX21" fmla="*/ 149469 w 1925515"/>
              <a:gd name="connsiteY21" fmla="*/ 1019907 h 1837592"/>
              <a:gd name="connsiteX22" fmla="*/ 96715 w 1925515"/>
              <a:gd name="connsiteY22" fmla="*/ 1099038 h 1837592"/>
              <a:gd name="connsiteX23" fmla="*/ 70339 w 1925515"/>
              <a:gd name="connsiteY23" fmla="*/ 1116623 h 1837592"/>
              <a:gd name="connsiteX24" fmla="*/ 17585 w 1925515"/>
              <a:gd name="connsiteY24" fmla="*/ 1169377 h 1837592"/>
              <a:gd name="connsiteX25" fmla="*/ 8792 w 1925515"/>
              <a:gd name="connsiteY25" fmla="*/ 1213338 h 1837592"/>
              <a:gd name="connsiteX26" fmla="*/ 0 w 1925515"/>
              <a:gd name="connsiteY26" fmla="*/ 1248507 h 1837592"/>
              <a:gd name="connsiteX27" fmla="*/ 17585 w 1925515"/>
              <a:gd name="connsiteY27" fmla="*/ 1415561 h 1837592"/>
              <a:gd name="connsiteX28" fmla="*/ 35169 w 1925515"/>
              <a:gd name="connsiteY28" fmla="*/ 1441938 h 1837592"/>
              <a:gd name="connsiteX29" fmla="*/ 52754 w 1925515"/>
              <a:gd name="connsiteY29" fmla="*/ 1477107 h 1837592"/>
              <a:gd name="connsiteX30" fmla="*/ 70339 w 1925515"/>
              <a:gd name="connsiteY30" fmla="*/ 1503484 h 1837592"/>
              <a:gd name="connsiteX31" fmla="*/ 105508 w 1925515"/>
              <a:gd name="connsiteY31" fmla="*/ 1565030 h 1837592"/>
              <a:gd name="connsiteX32" fmla="*/ 131885 w 1925515"/>
              <a:gd name="connsiteY32" fmla="*/ 1591407 h 1837592"/>
              <a:gd name="connsiteX33" fmla="*/ 149469 w 1925515"/>
              <a:gd name="connsiteY33" fmla="*/ 1617784 h 1837592"/>
              <a:gd name="connsiteX34" fmla="*/ 158262 w 1925515"/>
              <a:gd name="connsiteY34" fmla="*/ 1644161 h 1837592"/>
              <a:gd name="connsiteX35" fmla="*/ 184639 w 1925515"/>
              <a:gd name="connsiteY35" fmla="*/ 1652953 h 1837592"/>
              <a:gd name="connsiteX36" fmla="*/ 228600 w 1925515"/>
              <a:gd name="connsiteY36" fmla="*/ 1696915 h 1837592"/>
              <a:gd name="connsiteX37" fmla="*/ 360485 w 1925515"/>
              <a:gd name="connsiteY37" fmla="*/ 1749669 h 1837592"/>
              <a:gd name="connsiteX38" fmla="*/ 457200 w 1925515"/>
              <a:gd name="connsiteY38" fmla="*/ 1776046 h 1837592"/>
              <a:gd name="connsiteX39" fmla="*/ 509954 w 1925515"/>
              <a:gd name="connsiteY39" fmla="*/ 1784838 h 1837592"/>
              <a:gd name="connsiteX40" fmla="*/ 580292 w 1925515"/>
              <a:gd name="connsiteY40" fmla="*/ 1802423 h 1837592"/>
              <a:gd name="connsiteX41" fmla="*/ 624254 w 1925515"/>
              <a:gd name="connsiteY41" fmla="*/ 1811215 h 1837592"/>
              <a:gd name="connsiteX42" fmla="*/ 659423 w 1925515"/>
              <a:gd name="connsiteY42" fmla="*/ 1820007 h 1837592"/>
              <a:gd name="connsiteX43" fmla="*/ 747346 w 1925515"/>
              <a:gd name="connsiteY43" fmla="*/ 1837592 h 1837592"/>
              <a:gd name="connsiteX44" fmla="*/ 958362 w 1925515"/>
              <a:gd name="connsiteY44" fmla="*/ 1828800 h 1837592"/>
              <a:gd name="connsiteX45" fmla="*/ 984739 w 1925515"/>
              <a:gd name="connsiteY45" fmla="*/ 1811215 h 1837592"/>
              <a:gd name="connsiteX46" fmla="*/ 1037492 w 1925515"/>
              <a:gd name="connsiteY46" fmla="*/ 1802423 h 1837592"/>
              <a:gd name="connsiteX47" fmla="*/ 1063869 w 1925515"/>
              <a:gd name="connsiteY47" fmla="*/ 1793630 h 1837592"/>
              <a:gd name="connsiteX48" fmla="*/ 1125415 w 1925515"/>
              <a:gd name="connsiteY48" fmla="*/ 1776046 h 1837592"/>
              <a:gd name="connsiteX49" fmla="*/ 1160585 w 1925515"/>
              <a:gd name="connsiteY49" fmla="*/ 1758461 h 1837592"/>
              <a:gd name="connsiteX50" fmla="*/ 1204546 w 1925515"/>
              <a:gd name="connsiteY50" fmla="*/ 1740877 h 1837592"/>
              <a:gd name="connsiteX51" fmla="*/ 1230923 w 1925515"/>
              <a:gd name="connsiteY51" fmla="*/ 1723292 h 1837592"/>
              <a:gd name="connsiteX52" fmla="*/ 1301262 w 1925515"/>
              <a:gd name="connsiteY52" fmla="*/ 1705707 h 1837592"/>
              <a:gd name="connsiteX53" fmla="*/ 1336431 w 1925515"/>
              <a:gd name="connsiteY53" fmla="*/ 1688123 h 1837592"/>
              <a:gd name="connsiteX54" fmla="*/ 1371600 w 1925515"/>
              <a:gd name="connsiteY54" fmla="*/ 1679330 h 1837592"/>
              <a:gd name="connsiteX55" fmla="*/ 1397977 w 1925515"/>
              <a:gd name="connsiteY55" fmla="*/ 1670538 h 1837592"/>
              <a:gd name="connsiteX56" fmla="*/ 1441939 w 1925515"/>
              <a:gd name="connsiteY56" fmla="*/ 1652953 h 1837592"/>
              <a:gd name="connsiteX57" fmla="*/ 1485900 w 1925515"/>
              <a:gd name="connsiteY57" fmla="*/ 1644161 h 1837592"/>
              <a:gd name="connsiteX58" fmla="*/ 1512277 w 1925515"/>
              <a:gd name="connsiteY58" fmla="*/ 1635369 h 1837592"/>
              <a:gd name="connsiteX59" fmla="*/ 1547446 w 1925515"/>
              <a:gd name="connsiteY59" fmla="*/ 1626577 h 1837592"/>
              <a:gd name="connsiteX60" fmla="*/ 1573823 w 1925515"/>
              <a:gd name="connsiteY60" fmla="*/ 1608992 h 1837592"/>
              <a:gd name="connsiteX61" fmla="*/ 1670539 w 1925515"/>
              <a:gd name="connsiteY61" fmla="*/ 1600200 h 1837592"/>
              <a:gd name="connsiteX62" fmla="*/ 1696915 w 1925515"/>
              <a:gd name="connsiteY62" fmla="*/ 1591407 h 1837592"/>
              <a:gd name="connsiteX63" fmla="*/ 1749669 w 1925515"/>
              <a:gd name="connsiteY63" fmla="*/ 1556238 h 1837592"/>
              <a:gd name="connsiteX64" fmla="*/ 1784839 w 1925515"/>
              <a:gd name="connsiteY64" fmla="*/ 1529861 h 1837592"/>
              <a:gd name="connsiteX65" fmla="*/ 1811215 w 1925515"/>
              <a:gd name="connsiteY65" fmla="*/ 1512277 h 1837592"/>
              <a:gd name="connsiteX66" fmla="*/ 1872762 w 1925515"/>
              <a:gd name="connsiteY66" fmla="*/ 1406769 h 1837592"/>
              <a:gd name="connsiteX67" fmla="*/ 1899139 w 1925515"/>
              <a:gd name="connsiteY67" fmla="*/ 1354015 h 1837592"/>
              <a:gd name="connsiteX68" fmla="*/ 1907931 w 1925515"/>
              <a:gd name="connsiteY68" fmla="*/ 1318846 h 1837592"/>
              <a:gd name="connsiteX69" fmla="*/ 1925515 w 1925515"/>
              <a:gd name="connsiteY69" fmla="*/ 1266092 h 1837592"/>
              <a:gd name="connsiteX70" fmla="*/ 1916723 w 1925515"/>
              <a:gd name="connsiteY70" fmla="*/ 1099038 h 1837592"/>
              <a:gd name="connsiteX71" fmla="*/ 1899139 w 1925515"/>
              <a:gd name="connsiteY71" fmla="*/ 1063869 h 1837592"/>
              <a:gd name="connsiteX72" fmla="*/ 1872762 w 1925515"/>
              <a:gd name="connsiteY72" fmla="*/ 967153 h 1837592"/>
              <a:gd name="connsiteX73" fmla="*/ 1828800 w 1925515"/>
              <a:gd name="connsiteY73" fmla="*/ 896815 h 1837592"/>
              <a:gd name="connsiteX74" fmla="*/ 1811215 w 1925515"/>
              <a:gd name="connsiteY74" fmla="*/ 861646 h 1837592"/>
              <a:gd name="connsiteX75" fmla="*/ 1793631 w 1925515"/>
              <a:gd name="connsiteY75" fmla="*/ 835269 h 1837592"/>
              <a:gd name="connsiteX76" fmla="*/ 1776046 w 1925515"/>
              <a:gd name="connsiteY76" fmla="*/ 782515 h 1837592"/>
              <a:gd name="connsiteX77" fmla="*/ 1732085 w 1925515"/>
              <a:gd name="connsiteY77" fmla="*/ 703384 h 1837592"/>
              <a:gd name="connsiteX78" fmla="*/ 1679331 w 1925515"/>
              <a:gd name="connsiteY78" fmla="*/ 624253 h 1837592"/>
              <a:gd name="connsiteX79" fmla="*/ 1644162 w 1925515"/>
              <a:gd name="connsiteY79" fmla="*/ 553915 h 1837592"/>
              <a:gd name="connsiteX80" fmla="*/ 1591408 w 1925515"/>
              <a:gd name="connsiteY80" fmla="*/ 465992 h 1837592"/>
              <a:gd name="connsiteX81" fmla="*/ 1565031 w 1925515"/>
              <a:gd name="connsiteY81" fmla="*/ 439615 h 1837592"/>
              <a:gd name="connsiteX82" fmla="*/ 1512277 w 1925515"/>
              <a:gd name="connsiteY82" fmla="*/ 369277 h 1837592"/>
              <a:gd name="connsiteX83" fmla="*/ 1485900 w 1925515"/>
              <a:gd name="connsiteY83" fmla="*/ 342900 h 1837592"/>
              <a:gd name="connsiteX84" fmla="*/ 1468315 w 1925515"/>
              <a:gd name="connsiteY84" fmla="*/ 316523 h 1837592"/>
              <a:gd name="connsiteX85" fmla="*/ 1433146 w 1925515"/>
              <a:gd name="connsiteY85" fmla="*/ 290146 h 1837592"/>
              <a:gd name="connsiteX86" fmla="*/ 1397977 w 1925515"/>
              <a:gd name="connsiteY86" fmla="*/ 228600 h 1837592"/>
              <a:gd name="connsiteX87" fmla="*/ 1336431 w 1925515"/>
              <a:gd name="connsiteY87" fmla="*/ 167053 h 1837592"/>
              <a:gd name="connsiteX88" fmla="*/ 1292469 w 1925515"/>
              <a:gd name="connsiteY88" fmla="*/ 105507 h 1837592"/>
              <a:gd name="connsiteX89" fmla="*/ 1239715 w 1925515"/>
              <a:gd name="connsiteY89" fmla="*/ 52753 h 1837592"/>
              <a:gd name="connsiteX90" fmla="*/ 1222131 w 1925515"/>
              <a:gd name="connsiteY90" fmla="*/ 26377 h 1837592"/>
              <a:gd name="connsiteX91" fmla="*/ 1169377 w 1925515"/>
              <a:gd name="connsiteY91" fmla="*/ 0 h 1837592"/>
              <a:gd name="connsiteX92" fmla="*/ 967154 w 1925515"/>
              <a:gd name="connsiteY92" fmla="*/ 26377 h 1837592"/>
              <a:gd name="connsiteX93" fmla="*/ 870439 w 1925515"/>
              <a:gd name="connsiteY93" fmla="*/ 52753 h 1837592"/>
              <a:gd name="connsiteX94" fmla="*/ 835269 w 1925515"/>
              <a:gd name="connsiteY94" fmla="*/ 61546 h 1837592"/>
              <a:gd name="connsiteX95" fmla="*/ 800100 w 1925515"/>
              <a:gd name="connsiteY95" fmla="*/ 52753 h 1837592"/>
              <a:gd name="connsiteX96" fmla="*/ 861646 w 1925515"/>
              <a:gd name="connsiteY96" fmla="*/ 17584 h 1837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1925515" h="1837592">
                <a:moveTo>
                  <a:pt x="861646" y="17584"/>
                </a:moveTo>
                <a:lnTo>
                  <a:pt x="861646" y="17584"/>
                </a:lnTo>
                <a:cubicBezTo>
                  <a:pt x="835269" y="32238"/>
                  <a:pt x="805317" y="41784"/>
                  <a:pt x="782515" y="61546"/>
                </a:cubicBezTo>
                <a:cubicBezTo>
                  <a:pt x="766967" y="75021"/>
                  <a:pt x="730318" y="131050"/>
                  <a:pt x="712177" y="158261"/>
                </a:cubicBezTo>
                <a:cubicBezTo>
                  <a:pt x="709246" y="167053"/>
                  <a:pt x="707530" y="176349"/>
                  <a:pt x="703385" y="184638"/>
                </a:cubicBezTo>
                <a:cubicBezTo>
                  <a:pt x="698659" y="194090"/>
                  <a:pt x="691401" y="202054"/>
                  <a:pt x="685800" y="211015"/>
                </a:cubicBezTo>
                <a:cubicBezTo>
                  <a:pt x="676743" y="225507"/>
                  <a:pt x="667066" y="239692"/>
                  <a:pt x="659423" y="254977"/>
                </a:cubicBezTo>
                <a:cubicBezTo>
                  <a:pt x="623024" y="327776"/>
                  <a:pt x="683440" y="232140"/>
                  <a:pt x="633046" y="307730"/>
                </a:cubicBezTo>
                <a:cubicBezTo>
                  <a:pt x="630115" y="316522"/>
                  <a:pt x="628399" y="325818"/>
                  <a:pt x="624254" y="334107"/>
                </a:cubicBezTo>
                <a:cubicBezTo>
                  <a:pt x="603002" y="376612"/>
                  <a:pt x="597272" y="376421"/>
                  <a:pt x="571500" y="413238"/>
                </a:cubicBezTo>
                <a:cubicBezTo>
                  <a:pt x="559380" y="430552"/>
                  <a:pt x="543014" y="445942"/>
                  <a:pt x="536331" y="465992"/>
                </a:cubicBezTo>
                <a:cubicBezTo>
                  <a:pt x="533400" y="474784"/>
                  <a:pt x="531684" y="484080"/>
                  <a:pt x="527539" y="492369"/>
                </a:cubicBezTo>
                <a:cubicBezTo>
                  <a:pt x="515299" y="516850"/>
                  <a:pt x="503021" y="525679"/>
                  <a:pt x="483577" y="545123"/>
                </a:cubicBezTo>
                <a:cubicBezTo>
                  <a:pt x="462673" y="607836"/>
                  <a:pt x="492313" y="532022"/>
                  <a:pt x="448408" y="597877"/>
                </a:cubicBezTo>
                <a:cubicBezTo>
                  <a:pt x="443267" y="605588"/>
                  <a:pt x="445002" y="616712"/>
                  <a:pt x="439615" y="624253"/>
                </a:cubicBezTo>
                <a:cubicBezTo>
                  <a:pt x="420230" y="651392"/>
                  <a:pt x="403418" y="660108"/>
                  <a:pt x="378069" y="677007"/>
                </a:cubicBezTo>
                <a:cubicBezTo>
                  <a:pt x="369522" y="702650"/>
                  <a:pt x="367215" y="713717"/>
                  <a:pt x="351692" y="738553"/>
                </a:cubicBezTo>
                <a:cubicBezTo>
                  <a:pt x="343925" y="750980"/>
                  <a:pt x="333718" y="761718"/>
                  <a:pt x="325315" y="773723"/>
                </a:cubicBezTo>
                <a:cubicBezTo>
                  <a:pt x="313196" y="791037"/>
                  <a:pt x="302266" y="809163"/>
                  <a:pt x="290146" y="826477"/>
                </a:cubicBezTo>
                <a:cubicBezTo>
                  <a:pt x="281743" y="838482"/>
                  <a:pt x="271535" y="849220"/>
                  <a:pt x="263769" y="861646"/>
                </a:cubicBezTo>
                <a:cubicBezTo>
                  <a:pt x="220786" y="930419"/>
                  <a:pt x="276924" y="892452"/>
                  <a:pt x="175846" y="993530"/>
                </a:cubicBezTo>
                <a:cubicBezTo>
                  <a:pt x="167054" y="1002322"/>
                  <a:pt x="156930" y="1009960"/>
                  <a:pt x="149469" y="1019907"/>
                </a:cubicBezTo>
                <a:cubicBezTo>
                  <a:pt x="124351" y="1053398"/>
                  <a:pt x="125801" y="1069951"/>
                  <a:pt x="96715" y="1099038"/>
                </a:cubicBezTo>
                <a:cubicBezTo>
                  <a:pt x="89243" y="1106510"/>
                  <a:pt x="78237" y="1109603"/>
                  <a:pt x="70339" y="1116623"/>
                </a:cubicBezTo>
                <a:cubicBezTo>
                  <a:pt x="51752" y="1133145"/>
                  <a:pt x="17585" y="1169377"/>
                  <a:pt x="17585" y="1169377"/>
                </a:cubicBezTo>
                <a:cubicBezTo>
                  <a:pt x="14654" y="1184031"/>
                  <a:pt x="12034" y="1198750"/>
                  <a:pt x="8792" y="1213338"/>
                </a:cubicBezTo>
                <a:cubicBezTo>
                  <a:pt x="6171" y="1225134"/>
                  <a:pt x="0" y="1236423"/>
                  <a:pt x="0" y="1248507"/>
                </a:cubicBezTo>
                <a:cubicBezTo>
                  <a:pt x="0" y="1251706"/>
                  <a:pt x="737" y="1376249"/>
                  <a:pt x="17585" y="1415561"/>
                </a:cubicBezTo>
                <a:cubicBezTo>
                  <a:pt x="21748" y="1425274"/>
                  <a:pt x="29926" y="1432763"/>
                  <a:pt x="35169" y="1441938"/>
                </a:cubicBezTo>
                <a:cubicBezTo>
                  <a:pt x="41672" y="1453318"/>
                  <a:pt x="46251" y="1465727"/>
                  <a:pt x="52754" y="1477107"/>
                </a:cubicBezTo>
                <a:cubicBezTo>
                  <a:pt x="57997" y="1486282"/>
                  <a:pt x="65096" y="1494309"/>
                  <a:pt x="70339" y="1503484"/>
                </a:cubicBezTo>
                <a:cubicBezTo>
                  <a:pt x="85977" y="1530851"/>
                  <a:pt x="86032" y="1541658"/>
                  <a:pt x="105508" y="1565030"/>
                </a:cubicBezTo>
                <a:cubicBezTo>
                  <a:pt x="113468" y="1574582"/>
                  <a:pt x="123925" y="1581855"/>
                  <a:pt x="131885" y="1591407"/>
                </a:cubicBezTo>
                <a:cubicBezTo>
                  <a:pt x="138650" y="1599525"/>
                  <a:pt x="144743" y="1608333"/>
                  <a:pt x="149469" y="1617784"/>
                </a:cubicBezTo>
                <a:cubicBezTo>
                  <a:pt x="153614" y="1626074"/>
                  <a:pt x="151708" y="1637608"/>
                  <a:pt x="158262" y="1644161"/>
                </a:cubicBezTo>
                <a:cubicBezTo>
                  <a:pt x="164815" y="1650714"/>
                  <a:pt x="175847" y="1650022"/>
                  <a:pt x="184639" y="1652953"/>
                </a:cubicBezTo>
                <a:cubicBezTo>
                  <a:pt x="199293" y="1667607"/>
                  <a:pt x="211840" y="1684726"/>
                  <a:pt x="228600" y="1696915"/>
                </a:cubicBezTo>
                <a:cubicBezTo>
                  <a:pt x="261439" y="1720798"/>
                  <a:pt x="326036" y="1738186"/>
                  <a:pt x="360485" y="1749669"/>
                </a:cubicBezTo>
                <a:cubicBezTo>
                  <a:pt x="394574" y="1761032"/>
                  <a:pt x="417548" y="1769438"/>
                  <a:pt x="457200" y="1776046"/>
                </a:cubicBezTo>
                <a:cubicBezTo>
                  <a:pt x="474785" y="1778977"/>
                  <a:pt x="492523" y="1781103"/>
                  <a:pt x="509954" y="1784838"/>
                </a:cubicBezTo>
                <a:cubicBezTo>
                  <a:pt x="533585" y="1789902"/>
                  <a:pt x="556594" y="1797684"/>
                  <a:pt x="580292" y="1802423"/>
                </a:cubicBezTo>
                <a:cubicBezTo>
                  <a:pt x="594946" y="1805354"/>
                  <a:pt x="609666" y="1807973"/>
                  <a:pt x="624254" y="1811215"/>
                </a:cubicBezTo>
                <a:cubicBezTo>
                  <a:pt x="636050" y="1813836"/>
                  <a:pt x="647607" y="1817475"/>
                  <a:pt x="659423" y="1820007"/>
                </a:cubicBezTo>
                <a:cubicBezTo>
                  <a:pt x="688648" y="1826269"/>
                  <a:pt x="747346" y="1837592"/>
                  <a:pt x="747346" y="1837592"/>
                </a:cubicBezTo>
                <a:cubicBezTo>
                  <a:pt x="817685" y="1834661"/>
                  <a:pt x="888393" y="1836574"/>
                  <a:pt x="958362" y="1828800"/>
                </a:cubicBezTo>
                <a:cubicBezTo>
                  <a:pt x="968864" y="1827633"/>
                  <a:pt x="974714" y="1814557"/>
                  <a:pt x="984739" y="1811215"/>
                </a:cubicBezTo>
                <a:cubicBezTo>
                  <a:pt x="1001651" y="1805578"/>
                  <a:pt x="1019908" y="1805354"/>
                  <a:pt x="1037492" y="1802423"/>
                </a:cubicBezTo>
                <a:cubicBezTo>
                  <a:pt x="1046284" y="1799492"/>
                  <a:pt x="1054992" y="1796293"/>
                  <a:pt x="1063869" y="1793630"/>
                </a:cubicBezTo>
                <a:cubicBezTo>
                  <a:pt x="1084305" y="1787499"/>
                  <a:pt x="1105363" y="1783337"/>
                  <a:pt x="1125415" y="1776046"/>
                </a:cubicBezTo>
                <a:cubicBezTo>
                  <a:pt x="1137733" y="1771567"/>
                  <a:pt x="1148608" y="1763784"/>
                  <a:pt x="1160585" y="1758461"/>
                </a:cubicBezTo>
                <a:cubicBezTo>
                  <a:pt x="1175007" y="1752051"/>
                  <a:pt x="1190430" y="1747935"/>
                  <a:pt x="1204546" y="1740877"/>
                </a:cubicBezTo>
                <a:cubicBezTo>
                  <a:pt x="1213998" y="1736151"/>
                  <a:pt x="1221029" y="1727002"/>
                  <a:pt x="1230923" y="1723292"/>
                </a:cubicBezTo>
                <a:cubicBezTo>
                  <a:pt x="1341049" y="1681995"/>
                  <a:pt x="1225311" y="1738258"/>
                  <a:pt x="1301262" y="1705707"/>
                </a:cubicBezTo>
                <a:cubicBezTo>
                  <a:pt x="1313309" y="1700544"/>
                  <a:pt x="1324159" y="1692725"/>
                  <a:pt x="1336431" y="1688123"/>
                </a:cubicBezTo>
                <a:cubicBezTo>
                  <a:pt x="1347745" y="1683880"/>
                  <a:pt x="1359981" y="1682650"/>
                  <a:pt x="1371600" y="1679330"/>
                </a:cubicBezTo>
                <a:cubicBezTo>
                  <a:pt x="1380511" y="1676784"/>
                  <a:pt x="1389299" y="1673792"/>
                  <a:pt x="1397977" y="1670538"/>
                </a:cubicBezTo>
                <a:cubicBezTo>
                  <a:pt x="1412755" y="1664996"/>
                  <a:pt x="1426822" y="1657488"/>
                  <a:pt x="1441939" y="1652953"/>
                </a:cubicBezTo>
                <a:cubicBezTo>
                  <a:pt x="1456253" y="1648659"/>
                  <a:pt x="1471402" y="1647785"/>
                  <a:pt x="1485900" y="1644161"/>
                </a:cubicBezTo>
                <a:cubicBezTo>
                  <a:pt x="1494891" y="1641913"/>
                  <a:pt x="1503366" y="1637915"/>
                  <a:pt x="1512277" y="1635369"/>
                </a:cubicBezTo>
                <a:cubicBezTo>
                  <a:pt x="1523896" y="1632049"/>
                  <a:pt x="1535723" y="1629508"/>
                  <a:pt x="1547446" y="1626577"/>
                </a:cubicBezTo>
                <a:cubicBezTo>
                  <a:pt x="1556238" y="1620715"/>
                  <a:pt x="1563490" y="1611206"/>
                  <a:pt x="1573823" y="1608992"/>
                </a:cubicBezTo>
                <a:cubicBezTo>
                  <a:pt x="1605476" y="1602209"/>
                  <a:pt x="1638493" y="1604778"/>
                  <a:pt x="1670539" y="1600200"/>
                </a:cubicBezTo>
                <a:cubicBezTo>
                  <a:pt x="1679714" y="1598889"/>
                  <a:pt x="1688123" y="1594338"/>
                  <a:pt x="1696915" y="1591407"/>
                </a:cubicBezTo>
                <a:cubicBezTo>
                  <a:pt x="1758297" y="1530025"/>
                  <a:pt x="1690289" y="1590169"/>
                  <a:pt x="1749669" y="1556238"/>
                </a:cubicBezTo>
                <a:cubicBezTo>
                  <a:pt x="1762392" y="1548968"/>
                  <a:pt x="1772914" y="1538378"/>
                  <a:pt x="1784839" y="1529861"/>
                </a:cubicBezTo>
                <a:cubicBezTo>
                  <a:pt x="1793437" y="1523719"/>
                  <a:pt x="1802423" y="1518138"/>
                  <a:pt x="1811215" y="1512277"/>
                </a:cubicBezTo>
                <a:cubicBezTo>
                  <a:pt x="1882959" y="1404663"/>
                  <a:pt x="1813055" y="1514242"/>
                  <a:pt x="1872762" y="1406769"/>
                </a:cubicBezTo>
                <a:cubicBezTo>
                  <a:pt x="1895426" y="1365973"/>
                  <a:pt x="1887057" y="1396300"/>
                  <a:pt x="1899139" y="1354015"/>
                </a:cubicBezTo>
                <a:cubicBezTo>
                  <a:pt x="1902459" y="1342396"/>
                  <a:pt x="1904459" y="1330420"/>
                  <a:pt x="1907931" y="1318846"/>
                </a:cubicBezTo>
                <a:cubicBezTo>
                  <a:pt x="1913257" y="1301092"/>
                  <a:pt x="1925515" y="1266092"/>
                  <a:pt x="1925515" y="1266092"/>
                </a:cubicBezTo>
                <a:cubicBezTo>
                  <a:pt x="1922584" y="1210407"/>
                  <a:pt x="1923935" y="1154331"/>
                  <a:pt x="1916723" y="1099038"/>
                </a:cubicBezTo>
                <a:cubicBezTo>
                  <a:pt x="1915028" y="1086041"/>
                  <a:pt x="1903284" y="1076303"/>
                  <a:pt x="1899139" y="1063869"/>
                </a:cubicBezTo>
                <a:cubicBezTo>
                  <a:pt x="1879848" y="1005997"/>
                  <a:pt x="1903583" y="1028793"/>
                  <a:pt x="1872762" y="967153"/>
                </a:cubicBezTo>
                <a:cubicBezTo>
                  <a:pt x="1828206" y="878043"/>
                  <a:pt x="1885869" y="988124"/>
                  <a:pt x="1828800" y="896815"/>
                </a:cubicBezTo>
                <a:cubicBezTo>
                  <a:pt x="1821853" y="885701"/>
                  <a:pt x="1817718" y="873026"/>
                  <a:pt x="1811215" y="861646"/>
                </a:cubicBezTo>
                <a:cubicBezTo>
                  <a:pt x="1805972" y="852471"/>
                  <a:pt x="1797923" y="844925"/>
                  <a:pt x="1793631" y="835269"/>
                </a:cubicBezTo>
                <a:cubicBezTo>
                  <a:pt x="1786103" y="818331"/>
                  <a:pt x="1782930" y="799725"/>
                  <a:pt x="1776046" y="782515"/>
                </a:cubicBezTo>
                <a:cubicBezTo>
                  <a:pt x="1763387" y="750869"/>
                  <a:pt x="1748818" y="734062"/>
                  <a:pt x="1732085" y="703384"/>
                </a:cubicBezTo>
                <a:cubicBezTo>
                  <a:pt x="1693760" y="633121"/>
                  <a:pt x="1723650" y="668572"/>
                  <a:pt x="1679331" y="624253"/>
                </a:cubicBezTo>
                <a:cubicBezTo>
                  <a:pt x="1664464" y="564784"/>
                  <a:pt x="1680846" y="610979"/>
                  <a:pt x="1644162" y="553915"/>
                </a:cubicBezTo>
                <a:cubicBezTo>
                  <a:pt x="1625680" y="525165"/>
                  <a:pt x="1608993" y="495300"/>
                  <a:pt x="1591408" y="465992"/>
                </a:cubicBezTo>
                <a:cubicBezTo>
                  <a:pt x="1585011" y="455330"/>
                  <a:pt x="1572905" y="449239"/>
                  <a:pt x="1565031" y="439615"/>
                </a:cubicBezTo>
                <a:cubicBezTo>
                  <a:pt x="1546472" y="416932"/>
                  <a:pt x="1533001" y="390001"/>
                  <a:pt x="1512277" y="369277"/>
                </a:cubicBezTo>
                <a:cubicBezTo>
                  <a:pt x="1503485" y="360485"/>
                  <a:pt x="1493860" y="352452"/>
                  <a:pt x="1485900" y="342900"/>
                </a:cubicBezTo>
                <a:cubicBezTo>
                  <a:pt x="1479135" y="334782"/>
                  <a:pt x="1475787" y="323995"/>
                  <a:pt x="1468315" y="316523"/>
                </a:cubicBezTo>
                <a:cubicBezTo>
                  <a:pt x="1457953" y="306161"/>
                  <a:pt x="1444869" y="298938"/>
                  <a:pt x="1433146" y="290146"/>
                </a:cubicBezTo>
                <a:cubicBezTo>
                  <a:pt x="1424322" y="272497"/>
                  <a:pt x="1411960" y="244137"/>
                  <a:pt x="1397977" y="228600"/>
                </a:cubicBezTo>
                <a:cubicBezTo>
                  <a:pt x="1378568" y="207035"/>
                  <a:pt x="1352525" y="191193"/>
                  <a:pt x="1336431" y="167053"/>
                </a:cubicBezTo>
                <a:cubicBezTo>
                  <a:pt x="1324202" y="148711"/>
                  <a:pt x="1306485" y="121080"/>
                  <a:pt x="1292469" y="105507"/>
                </a:cubicBezTo>
                <a:cubicBezTo>
                  <a:pt x="1275833" y="87022"/>
                  <a:pt x="1253510" y="73445"/>
                  <a:pt x="1239715" y="52753"/>
                </a:cubicBezTo>
                <a:cubicBezTo>
                  <a:pt x="1233854" y="43961"/>
                  <a:pt x="1229603" y="33849"/>
                  <a:pt x="1222131" y="26377"/>
                </a:cubicBezTo>
                <a:cubicBezTo>
                  <a:pt x="1205086" y="9332"/>
                  <a:pt x="1190831" y="7151"/>
                  <a:pt x="1169377" y="0"/>
                </a:cubicBezTo>
                <a:cubicBezTo>
                  <a:pt x="1096727" y="7647"/>
                  <a:pt x="1033676" y="6420"/>
                  <a:pt x="967154" y="26377"/>
                </a:cubicBezTo>
                <a:cubicBezTo>
                  <a:pt x="849519" y="61668"/>
                  <a:pt x="973454" y="29860"/>
                  <a:pt x="870439" y="52753"/>
                </a:cubicBezTo>
                <a:cubicBezTo>
                  <a:pt x="858643" y="55374"/>
                  <a:pt x="835269" y="61546"/>
                  <a:pt x="835269" y="61546"/>
                </a:cubicBezTo>
                <a:lnTo>
                  <a:pt x="800100" y="52753"/>
                </a:lnTo>
                <a:lnTo>
                  <a:pt x="861646" y="17584"/>
                </a:lnTo>
                <a:close/>
              </a:path>
            </a:pathLst>
          </a:custGeom>
          <a:noFill/>
          <a:ln w="2222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7" name="Serbest Form 46"/>
          <p:cNvSpPr/>
          <p:nvPr/>
        </p:nvSpPr>
        <p:spPr>
          <a:xfrm>
            <a:off x="4517008" y="3603112"/>
            <a:ext cx="1925515" cy="1837592"/>
          </a:xfrm>
          <a:custGeom>
            <a:avLst/>
            <a:gdLst>
              <a:gd name="connsiteX0" fmla="*/ 861646 w 1925515"/>
              <a:gd name="connsiteY0" fmla="*/ 17584 h 1837592"/>
              <a:gd name="connsiteX1" fmla="*/ 861646 w 1925515"/>
              <a:gd name="connsiteY1" fmla="*/ 17584 h 1837592"/>
              <a:gd name="connsiteX2" fmla="*/ 782515 w 1925515"/>
              <a:gd name="connsiteY2" fmla="*/ 61546 h 1837592"/>
              <a:gd name="connsiteX3" fmla="*/ 712177 w 1925515"/>
              <a:gd name="connsiteY3" fmla="*/ 158261 h 1837592"/>
              <a:gd name="connsiteX4" fmla="*/ 703385 w 1925515"/>
              <a:gd name="connsiteY4" fmla="*/ 184638 h 1837592"/>
              <a:gd name="connsiteX5" fmla="*/ 685800 w 1925515"/>
              <a:gd name="connsiteY5" fmla="*/ 211015 h 1837592"/>
              <a:gd name="connsiteX6" fmla="*/ 659423 w 1925515"/>
              <a:gd name="connsiteY6" fmla="*/ 254977 h 1837592"/>
              <a:gd name="connsiteX7" fmla="*/ 633046 w 1925515"/>
              <a:gd name="connsiteY7" fmla="*/ 307730 h 1837592"/>
              <a:gd name="connsiteX8" fmla="*/ 624254 w 1925515"/>
              <a:gd name="connsiteY8" fmla="*/ 334107 h 1837592"/>
              <a:gd name="connsiteX9" fmla="*/ 571500 w 1925515"/>
              <a:gd name="connsiteY9" fmla="*/ 413238 h 1837592"/>
              <a:gd name="connsiteX10" fmla="*/ 536331 w 1925515"/>
              <a:gd name="connsiteY10" fmla="*/ 465992 h 1837592"/>
              <a:gd name="connsiteX11" fmla="*/ 527539 w 1925515"/>
              <a:gd name="connsiteY11" fmla="*/ 492369 h 1837592"/>
              <a:gd name="connsiteX12" fmla="*/ 483577 w 1925515"/>
              <a:gd name="connsiteY12" fmla="*/ 545123 h 1837592"/>
              <a:gd name="connsiteX13" fmla="*/ 448408 w 1925515"/>
              <a:gd name="connsiteY13" fmla="*/ 597877 h 1837592"/>
              <a:gd name="connsiteX14" fmla="*/ 439615 w 1925515"/>
              <a:gd name="connsiteY14" fmla="*/ 624253 h 1837592"/>
              <a:gd name="connsiteX15" fmla="*/ 378069 w 1925515"/>
              <a:gd name="connsiteY15" fmla="*/ 677007 h 1837592"/>
              <a:gd name="connsiteX16" fmla="*/ 351692 w 1925515"/>
              <a:gd name="connsiteY16" fmla="*/ 738553 h 1837592"/>
              <a:gd name="connsiteX17" fmla="*/ 325315 w 1925515"/>
              <a:gd name="connsiteY17" fmla="*/ 773723 h 1837592"/>
              <a:gd name="connsiteX18" fmla="*/ 290146 w 1925515"/>
              <a:gd name="connsiteY18" fmla="*/ 826477 h 1837592"/>
              <a:gd name="connsiteX19" fmla="*/ 263769 w 1925515"/>
              <a:gd name="connsiteY19" fmla="*/ 861646 h 1837592"/>
              <a:gd name="connsiteX20" fmla="*/ 175846 w 1925515"/>
              <a:gd name="connsiteY20" fmla="*/ 993530 h 1837592"/>
              <a:gd name="connsiteX21" fmla="*/ 149469 w 1925515"/>
              <a:gd name="connsiteY21" fmla="*/ 1019907 h 1837592"/>
              <a:gd name="connsiteX22" fmla="*/ 96715 w 1925515"/>
              <a:gd name="connsiteY22" fmla="*/ 1099038 h 1837592"/>
              <a:gd name="connsiteX23" fmla="*/ 70339 w 1925515"/>
              <a:gd name="connsiteY23" fmla="*/ 1116623 h 1837592"/>
              <a:gd name="connsiteX24" fmla="*/ 17585 w 1925515"/>
              <a:gd name="connsiteY24" fmla="*/ 1169377 h 1837592"/>
              <a:gd name="connsiteX25" fmla="*/ 8792 w 1925515"/>
              <a:gd name="connsiteY25" fmla="*/ 1213338 h 1837592"/>
              <a:gd name="connsiteX26" fmla="*/ 0 w 1925515"/>
              <a:gd name="connsiteY26" fmla="*/ 1248507 h 1837592"/>
              <a:gd name="connsiteX27" fmla="*/ 17585 w 1925515"/>
              <a:gd name="connsiteY27" fmla="*/ 1415561 h 1837592"/>
              <a:gd name="connsiteX28" fmla="*/ 35169 w 1925515"/>
              <a:gd name="connsiteY28" fmla="*/ 1441938 h 1837592"/>
              <a:gd name="connsiteX29" fmla="*/ 52754 w 1925515"/>
              <a:gd name="connsiteY29" fmla="*/ 1477107 h 1837592"/>
              <a:gd name="connsiteX30" fmla="*/ 70339 w 1925515"/>
              <a:gd name="connsiteY30" fmla="*/ 1503484 h 1837592"/>
              <a:gd name="connsiteX31" fmla="*/ 105508 w 1925515"/>
              <a:gd name="connsiteY31" fmla="*/ 1565030 h 1837592"/>
              <a:gd name="connsiteX32" fmla="*/ 131885 w 1925515"/>
              <a:gd name="connsiteY32" fmla="*/ 1591407 h 1837592"/>
              <a:gd name="connsiteX33" fmla="*/ 149469 w 1925515"/>
              <a:gd name="connsiteY33" fmla="*/ 1617784 h 1837592"/>
              <a:gd name="connsiteX34" fmla="*/ 158262 w 1925515"/>
              <a:gd name="connsiteY34" fmla="*/ 1644161 h 1837592"/>
              <a:gd name="connsiteX35" fmla="*/ 184639 w 1925515"/>
              <a:gd name="connsiteY35" fmla="*/ 1652953 h 1837592"/>
              <a:gd name="connsiteX36" fmla="*/ 228600 w 1925515"/>
              <a:gd name="connsiteY36" fmla="*/ 1696915 h 1837592"/>
              <a:gd name="connsiteX37" fmla="*/ 360485 w 1925515"/>
              <a:gd name="connsiteY37" fmla="*/ 1749669 h 1837592"/>
              <a:gd name="connsiteX38" fmla="*/ 457200 w 1925515"/>
              <a:gd name="connsiteY38" fmla="*/ 1776046 h 1837592"/>
              <a:gd name="connsiteX39" fmla="*/ 509954 w 1925515"/>
              <a:gd name="connsiteY39" fmla="*/ 1784838 h 1837592"/>
              <a:gd name="connsiteX40" fmla="*/ 580292 w 1925515"/>
              <a:gd name="connsiteY40" fmla="*/ 1802423 h 1837592"/>
              <a:gd name="connsiteX41" fmla="*/ 624254 w 1925515"/>
              <a:gd name="connsiteY41" fmla="*/ 1811215 h 1837592"/>
              <a:gd name="connsiteX42" fmla="*/ 659423 w 1925515"/>
              <a:gd name="connsiteY42" fmla="*/ 1820007 h 1837592"/>
              <a:gd name="connsiteX43" fmla="*/ 747346 w 1925515"/>
              <a:gd name="connsiteY43" fmla="*/ 1837592 h 1837592"/>
              <a:gd name="connsiteX44" fmla="*/ 958362 w 1925515"/>
              <a:gd name="connsiteY44" fmla="*/ 1828800 h 1837592"/>
              <a:gd name="connsiteX45" fmla="*/ 984739 w 1925515"/>
              <a:gd name="connsiteY45" fmla="*/ 1811215 h 1837592"/>
              <a:gd name="connsiteX46" fmla="*/ 1037492 w 1925515"/>
              <a:gd name="connsiteY46" fmla="*/ 1802423 h 1837592"/>
              <a:gd name="connsiteX47" fmla="*/ 1063869 w 1925515"/>
              <a:gd name="connsiteY47" fmla="*/ 1793630 h 1837592"/>
              <a:gd name="connsiteX48" fmla="*/ 1125415 w 1925515"/>
              <a:gd name="connsiteY48" fmla="*/ 1776046 h 1837592"/>
              <a:gd name="connsiteX49" fmla="*/ 1160585 w 1925515"/>
              <a:gd name="connsiteY49" fmla="*/ 1758461 h 1837592"/>
              <a:gd name="connsiteX50" fmla="*/ 1204546 w 1925515"/>
              <a:gd name="connsiteY50" fmla="*/ 1740877 h 1837592"/>
              <a:gd name="connsiteX51" fmla="*/ 1230923 w 1925515"/>
              <a:gd name="connsiteY51" fmla="*/ 1723292 h 1837592"/>
              <a:gd name="connsiteX52" fmla="*/ 1301262 w 1925515"/>
              <a:gd name="connsiteY52" fmla="*/ 1705707 h 1837592"/>
              <a:gd name="connsiteX53" fmla="*/ 1336431 w 1925515"/>
              <a:gd name="connsiteY53" fmla="*/ 1688123 h 1837592"/>
              <a:gd name="connsiteX54" fmla="*/ 1371600 w 1925515"/>
              <a:gd name="connsiteY54" fmla="*/ 1679330 h 1837592"/>
              <a:gd name="connsiteX55" fmla="*/ 1397977 w 1925515"/>
              <a:gd name="connsiteY55" fmla="*/ 1670538 h 1837592"/>
              <a:gd name="connsiteX56" fmla="*/ 1441939 w 1925515"/>
              <a:gd name="connsiteY56" fmla="*/ 1652953 h 1837592"/>
              <a:gd name="connsiteX57" fmla="*/ 1485900 w 1925515"/>
              <a:gd name="connsiteY57" fmla="*/ 1644161 h 1837592"/>
              <a:gd name="connsiteX58" fmla="*/ 1512277 w 1925515"/>
              <a:gd name="connsiteY58" fmla="*/ 1635369 h 1837592"/>
              <a:gd name="connsiteX59" fmla="*/ 1547446 w 1925515"/>
              <a:gd name="connsiteY59" fmla="*/ 1626577 h 1837592"/>
              <a:gd name="connsiteX60" fmla="*/ 1573823 w 1925515"/>
              <a:gd name="connsiteY60" fmla="*/ 1608992 h 1837592"/>
              <a:gd name="connsiteX61" fmla="*/ 1670539 w 1925515"/>
              <a:gd name="connsiteY61" fmla="*/ 1600200 h 1837592"/>
              <a:gd name="connsiteX62" fmla="*/ 1696915 w 1925515"/>
              <a:gd name="connsiteY62" fmla="*/ 1591407 h 1837592"/>
              <a:gd name="connsiteX63" fmla="*/ 1749669 w 1925515"/>
              <a:gd name="connsiteY63" fmla="*/ 1556238 h 1837592"/>
              <a:gd name="connsiteX64" fmla="*/ 1784839 w 1925515"/>
              <a:gd name="connsiteY64" fmla="*/ 1529861 h 1837592"/>
              <a:gd name="connsiteX65" fmla="*/ 1811215 w 1925515"/>
              <a:gd name="connsiteY65" fmla="*/ 1512277 h 1837592"/>
              <a:gd name="connsiteX66" fmla="*/ 1872762 w 1925515"/>
              <a:gd name="connsiteY66" fmla="*/ 1406769 h 1837592"/>
              <a:gd name="connsiteX67" fmla="*/ 1899139 w 1925515"/>
              <a:gd name="connsiteY67" fmla="*/ 1354015 h 1837592"/>
              <a:gd name="connsiteX68" fmla="*/ 1907931 w 1925515"/>
              <a:gd name="connsiteY68" fmla="*/ 1318846 h 1837592"/>
              <a:gd name="connsiteX69" fmla="*/ 1925515 w 1925515"/>
              <a:gd name="connsiteY69" fmla="*/ 1266092 h 1837592"/>
              <a:gd name="connsiteX70" fmla="*/ 1916723 w 1925515"/>
              <a:gd name="connsiteY70" fmla="*/ 1099038 h 1837592"/>
              <a:gd name="connsiteX71" fmla="*/ 1899139 w 1925515"/>
              <a:gd name="connsiteY71" fmla="*/ 1063869 h 1837592"/>
              <a:gd name="connsiteX72" fmla="*/ 1872762 w 1925515"/>
              <a:gd name="connsiteY72" fmla="*/ 967153 h 1837592"/>
              <a:gd name="connsiteX73" fmla="*/ 1828800 w 1925515"/>
              <a:gd name="connsiteY73" fmla="*/ 896815 h 1837592"/>
              <a:gd name="connsiteX74" fmla="*/ 1811215 w 1925515"/>
              <a:gd name="connsiteY74" fmla="*/ 861646 h 1837592"/>
              <a:gd name="connsiteX75" fmla="*/ 1793631 w 1925515"/>
              <a:gd name="connsiteY75" fmla="*/ 835269 h 1837592"/>
              <a:gd name="connsiteX76" fmla="*/ 1776046 w 1925515"/>
              <a:gd name="connsiteY76" fmla="*/ 782515 h 1837592"/>
              <a:gd name="connsiteX77" fmla="*/ 1732085 w 1925515"/>
              <a:gd name="connsiteY77" fmla="*/ 703384 h 1837592"/>
              <a:gd name="connsiteX78" fmla="*/ 1679331 w 1925515"/>
              <a:gd name="connsiteY78" fmla="*/ 624253 h 1837592"/>
              <a:gd name="connsiteX79" fmla="*/ 1644162 w 1925515"/>
              <a:gd name="connsiteY79" fmla="*/ 553915 h 1837592"/>
              <a:gd name="connsiteX80" fmla="*/ 1591408 w 1925515"/>
              <a:gd name="connsiteY80" fmla="*/ 465992 h 1837592"/>
              <a:gd name="connsiteX81" fmla="*/ 1565031 w 1925515"/>
              <a:gd name="connsiteY81" fmla="*/ 439615 h 1837592"/>
              <a:gd name="connsiteX82" fmla="*/ 1512277 w 1925515"/>
              <a:gd name="connsiteY82" fmla="*/ 369277 h 1837592"/>
              <a:gd name="connsiteX83" fmla="*/ 1485900 w 1925515"/>
              <a:gd name="connsiteY83" fmla="*/ 342900 h 1837592"/>
              <a:gd name="connsiteX84" fmla="*/ 1468315 w 1925515"/>
              <a:gd name="connsiteY84" fmla="*/ 316523 h 1837592"/>
              <a:gd name="connsiteX85" fmla="*/ 1433146 w 1925515"/>
              <a:gd name="connsiteY85" fmla="*/ 290146 h 1837592"/>
              <a:gd name="connsiteX86" fmla="*/ 1397977 w 1925515"/>
              <a:gd name="connsiteY86" fmla="*/ 228600 h 1837592"/>
              <a:gd name="connsiteX87" fmla="*/ 1336431 w 1925515"/>
              <a:gd name="connsiteY87" fmla="*/ 167053 h 1837592"/>
              <a:gd name="connsiteX88" fmla="*/ 1292469 w 1925515"/>
              <a:gd name="connsiteY88" fmla="*/ 105507 h 1837592"/>
              <a:gd name="connsiteX89" fmla="*/ 1239715 w 1925515"/>
              <a:gd name="connsiteY89" fmla="*/ 52753 h 1837592"/>
              <a:gd name="connsiteX90" fmla="*/ 1222131 w 1925515"/>
              <a:gd name="connsiteY90" fmla="*/ 26377 h 1837592"/>
              <a:gd name="connsiteX91" fmla="*/ 1169377 w 1925515"/>
              <a:gd name="connsiteY91" fmla="*/ 0 h 1837592"/>
              <a:gd name="connsiteX92" fmla="*/ 967154 w 1925515"/>
              <a:gd name="connsiteY92" fmla="*/ 26377 h 1837592"/>
              <a:gd name="connsiteX93" fmla="*/ 870439 w 1925515"/>
              <a:gd name="connsiteY93" fmla="*/ 52753 h 1837592"/>
              <a:gd name="connsiteX94" fmla="*/ 835269 w 1925515"/>
              <a:gd name="connsiteY94" fmla="*/ 61546 h 1837592"/>
              <a:gd name="connsiteX95" fmla="*/ 800100 w 1925515"/>
              <a:gd name="connsiteY95" fmla="*/ 52753 h 1837592"/>
              <a:gd name="connsiteX96" fmla="*/ 861646 w 1925515"/>
              <a:gd name="connsiteY96" fmla="*/ 17584 h 1837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1925515" h="1837592">
                <a:moveTo>
                  <a:pt x="861646" y="17584"/>
                </a:moveTo>
                <a:lnTo>
                  <a:pt x="861646" y="17584"/>
                </a:lnTo>
                <a:cubicBezTo>
                  <a:pt x="835269" y="32238"/>
                  <a:pt x="805317" y="41784"/>
                  <a:pt x="782515" y="61546"/>
                </a:cubicBezTo>
                <a:cubicBezTo>
                  <a:pt x="766967" y="75021"/>
                  <a:pt x="730318" y="131050"/>
                  <a:pt x="712177" y="158261"/>
                </a:cubicBezTo>
                <a:cubicBezTo>
                  <a:pt x="709246" y="167053"/>
                  <a:pt x="707530" y="176349"/>
                  <a:pt x="703385" y="184638"/>
                </a:cubicBezTo>
                <a:cubicBezTo>
                  <a:pt x="698659" y="194090"/>
                  <a:pt x="691401" y="202054"/>
                  <a:pt x="685800" y="211015"/>
                </a:cubicBezTo>
                <a:cubicBezTo>
                  <a:pt x="676743" y="225507"/>
                  <a:pt x="667066" y="239692"/>
                  <a:pt x="659423" y="254977"/>
                </a:cubicBezTo>
                <a:cubicBezTo>
                  <a:pt x="623024" y="327776"/>
                  <a:pt x="683440" y="232140"/>
                  <a:pt x="633046" y="307730"/>
                </a:cubicBezTo>
                <a:cubicBezTo>
                  <a:pt x="630115" y="316522"/>
                  <a:pt x="628399" y="325818"/>
                  <a:pt x="624254" y="334107"/>
                </a:cubicBezTo>
                <a:cubicBezTo>
                  <a:pt x="603002" y="376612"/>
                  <a:pt x="597272" y="376421"/>
                  <a:pt x="571500" y="413238"/>
                </a:cubicBezTo>
                <a:cubicBezTo>
                  <a:pt x="559380" y="430552"/>
                  <a:pt x="543014" y="445942"/>
                  <a:pt x="536331" y="465992"/>
                </a:cubicBezTo>
                <a:cubicBezTo>
                  <a:pt x="533400" y="474784"/>
                  <a:pt x="531684" y="484080"/>
                  <a:pt x="527539" y="492369"/>
                </a:cubicBezTo>
                <a:cubicBezTo>
                  <a:pt x="515299" y="516850"/>
                  <a:pt x="503021" y="525679"/>
                  <a:pt x="483577" y="545123"/>
                </a:cubicBezTo>
                <a:cubicBezTo>
                  <a:pt x="462673" y="607836"/>
                  <a:pt x="492313" y="532022"/>
                  <a:pt x="448408" y="597877"/>
                </a:cubicBezTo>
                <a:cubicBezTo>
                  <a:pt x="443267" y="605588"/>
                  <a:pt x="445002" y="616712"/>
                  <a:pt x="439615" y="624253"/>
                </a:cubicBezTo>
                <a:cubicBezTo>
                  <a:pt x="420230" y="651392"/>
                  <a:pt x="403418" y="660108"/>
                  <a:pt x="378069" y="677007"/>
                </a:cubicBezTo>
                <a:cubicBezTo>
                  <a:pt x="369522" y="702650"/>
                  <a:pt x="367215" y="713717"/>
                  <a:pt x="351692" y="738553"/>
                </a:cubicBezTo>
                <a:cubicBezTo>
                  <a:pt x="343925" y="750980"/>
                  <a:pt x="333718" y="761718"/>
                  <a:pt x="325315" y="773723"/>
                </a:cubicBezTo>
                <a:cubicBezTo>
                  <a:pt x="313196" y="791037"/>
                  <a:pt x="302266" y="809163"/>
                  <a:pt x="290146" y="826477"/>
                </a:cubicBezTo>
                <a:cubicBezTo>
                  <a:pt x="281743" y="838482"/>
                  <a:pt x="271535" y="849220"/>
                  <a:pt x="263769" y="861646"/>
                </a:cubicBezTo>
                <a:cubicBezTo>
                  <a:pt x="220786" y="930419"/>
                  <a:pt x="276924" y="892452"/>
                  <a:pt x="175846" y="993530"/>
                </a:cubicBezTo>
                <a:cubicBezTo>
                  <a:pt x="167054" y="1002322"/>
                  <a:pt x="156930" y="1009960"/>
                  <a:pt x="149469" y="1019907"/>
                </a:cubicBezTo>
                <a:cubicBezTo>
                  <a:pt x="124351" y="1053398"/>
                  <a:pt x="125801" y="1069951"/>
                  <a:pt x="96715" y="1099038"/>
                </a:cubicBezTo>
                <a:cubicBezTo>
                  <a:pt x="89243" y="1106510"/>
                  <a:pt x="78237" y="1109603"/>
                  <a:pt x="70339" y="1116623"/>
                </a:cubicBezTo>
                <a:cubicBezTo>
                  <a:pt x="51752" y="1133145"/>
                  <a:pt x="17585" y="1169377"/>
                  <a:pt x="17585" y="1169377"/>
                </a:cubicBezTo>
                <a:cubicBezTo>
                  <a:pt x="14654" y="1184031"/>
                  <a:pt x="12034" y="1198750"/>
                  <a:pt x="8792" y="1213338"/>
                </a:cubicBezTo>
                <a:cubicBezTo>
                  <a:pt x="6171" y="1225134"/>
                  <a:pt x="0" y="1236423"/>
                  <a:pt x="0" y="1248507"/>
                </a:cubicBezTo>
                <a:cubicBezTo>
                  <a:pt x="0" y="1251706"/>
                  <a:pt x="737" y="1376249"/>
                  <a:pt x="17585" y="1415561"/>
                </a:cubicBezTo>
                <a:cubicBezTo>
                  <a:pt x="21748" y="1425274"/>
                  <a:pt x="29926" y="1432763"/>
                  <a:pt x="35169" y="1441938"/>
                </a:cubicBezTo>
                <a:cubicBezTo>
                  <a:pt x="41672" y="1453318"/>
                  <a:pt x="46251" y="1465727"/>
                  <a:pt x="52754" y="1477107"/>
                </a:cubicBezTo>
                <a:cubicBezTo>
                  <a:pt x="57997" y="1486282"/>
                  <a:pt x="65096" y="1494309"/>
                  <a:pt x="70339" y="1503484"/>
                </a:cubicBezTo>
                <a:cubicBezTo>
                  <a:pt x="85977" y="1530851"/>
                  <a:pt x="86032" y="1541658"/>
                  <a:pt x="105508" y="1565030"/>
                </a:cubicBezTo>
                <a:cubicBezTo>
                  <a:pt x="113468" y="1574582"/>
                  <a:pt x="123925" y="1581855"/>
                  <a:pt x="131885" y="1591407"/>
                </a:cubicBezTo>
                <a:cubicBezTo>
                  <a:pt x="138650" y="1599525"/>
                  <a:pt x="144743" y="1608333"/>
                  <a:pt x="149469" y="1617784"/>
                </a:cubicBezTo>
                <a:cubicBezTo>
                  <a:pt x="153614" y="1626074"/>
                  <a:pt x="151708" y="1637608"/>
                  <a:pt x="158262" y="1644161"/>
                </a:cubicBezTo>
                <a:cubicBezTo>
                  <a:pt x="164815" y="1650714"/>
                  <a:pt x="175847" y="1650022"/>
                  <a:pt x="184639" y="1652953"/>
                </a:cubicBezTo>
                <a:cubicBezTo>
                  <a:pt x="199293" y="1667607"/>
                  <a:pt x="211840" y="1684726"/>
                  <a:pt x="228600" y="1696915"/>
                </a:cubicBezTo>
                <a:cubicBezTo>
                  <a:pt x="261439" y="1720798"/>
                  <a:pt x="326036" y="1738186"/>
                  <a:pt x="360485" y="1749669"/>
                </a:cubicBezTo>
                <a:cubicBezTo>
                  <a:pt x="394574" y="1761032"/>
                  <a:pt x="417548" y="1769438"/>
                  <a:pt x="457200" y="1776046"/>
                </a:cubicBezTo>
                <a:cubicBezTo>
                  <a:pt x="474785" y="1778977"/>
                  <a:pt x="492523" y="1781103"/>
                  <a:pt x="509954" y="1784838"/>
                </a:cubicBezTo>
                <a:cubicBezTo>
                  <a:pt x="533585" y="1789902"/>
                  <a:pt x="556594" y="1797684"/>
                  <a:pt x="580292" y="1802423"/>
                </a:cubicBezTo>
                <a:cubicBezTo>
                  <a:pt x="594946" y="1805354"/>
                  <a:pt x="609666" y="1807973"/>
                  <a:pt x="624254" y="1811215"/>
                </a:cubicBezTo>
                <a:cubicBezTo>
                  <a:pt x="636050" y="1813836"/>
                  <a:pt x="647607" y="1817475"/>
                  <a:pt x="659423" y="1820007"/>
                </a:cubicBezTo>
                <a:cubicBezTo>
                  <a:pt x="688648" y="1826269"/>
                  <a:pt x="747346" y="1837592"/>
                  <a:pt x="747346" y="1837592"/>
                </a:cubicBezTo>
                <a:cubicBezTo>
                  <a:pt x="817685" y="1834661"/>
                  <a:pt x="888393" y="1836574"/>
                  <a:pt x="958362" y="1828800"/>
                </a:cubicBezTo>
                <a:cubicBezTo>
                  <a:pt x="968864" y="1827633"/>
                  <a:pt x="974714" y="1814557"/>
                  <a:pt x="984739" y="1811215"/>
                </a:cubicBezTo>
                <a:cubicBezTo>
                  <a:pt x="1001651" y="1805578"/>
                  <a:pt x="1019908" y="1805354"/>
                  <a:pt x="1037492" y="1802423"/>
                </a:cubicBezTo>
                <a:cubicBezTo>
                  <a:pt x="1046284" y="1799492"/>
                  <a:pt x="1054992" y="1796293"/>
                  <a:pt x="1063869" y="1793630"/>
                </a:cubicBezTo>
                <a:cubicBezTo>
                  <a:pt x="1084305" y="1787499"/>
                  <a:pt x="1105363" y="1783337"/>
                  <a:pt x="1125415" y="1776046"/>
                </a:cubicBezTo>
                <a:cubicBezTo>
                  <a:pt x="1137733" y="1771567"/>
                  <a:pt x="1148608" y="1763784"/>
                  <a:pt x="1160585" y="1758461"/>
                </a:cubicBezTo>
                <a:cubicBezTo>
                  <a:pt x="1175007" y="1752051"/>
                  <a:pt x="1190430" y="1747935"/>
                  <a:pt x="1204546" y="1740877"/>
                </a:cubicBezTo>
                <a:cubicBezTo>
                  <a:pt x="1213998" y="1736151"/>
                  <a:pt x="1221029" y="1727002"/>
                  <a:pt x="1230923" y="1723292"/>
                </a:cubicBezTo>
                <a:cubicBezTo>
                  <a:pt x="1341049" y="1681995"/>
                  <a:pt x="1225311" y="1738258"/>
                  <a:pt x="1301262" y="1705707"/>
                </a:cubicBezTo>
                <a:cubicBezTo>
                  <a:pt x="1313309" y="1700544"/>
                  <a:pt x="1324159" y="1692725"/>
                  <a:pt x="1336431" y="1688123"/>
                </a:cubicBezTo>
                <a:cubicBezTo>
                  <a:pt x="1347745" y="1683880"/>
                  <a:pt x="1359981" y="1682650"/>
                  <a:pt x="1371600" y="1679330"/>
                </a:cubicBezTo>
                <a:cubicBezTo>
                  <a:pt x="1380511" y="1676784"/>
                  <a:pt x="1389299" y="1673792"/>
                  <a:pt x="1397977" y="1670538"/>
                </a:cubicBezTo>
                <a:cubicBezTo>
                  <a:pt x="1412755" y="1664996"/>
                  <a:pt x="1426822" y="1657488"/>
                  <a:pt x="1441939" y="1652953"/>
                </a:cubicBezTo>
                <a:cubicBezTo>
                  <a:pt x="1456253" y="1648659"/>
                  <a:pt x="1471402" y="1647785"/>
                  <a:pt x="1485900" y="1644161"/>
                </a:cubicBezTo>
                <a:cubicBezTo>
                  <a:pt x="1494891" y="1641913"/>
                  <a:pt x="1503366" y="1637915"/>
                  <a:pt x="1512277" y="1635369"/>
                </a:cubicBezTo>
                <a:cubicBezTo>
                  <a:pt x="1523896" y="1632049"/>
                  <a:pt x="1535723" y="1629508"/>
                  <a:pt x="1547446" y="1626577"/>
                </a:cubicBezTo>
                <a:cubicBezTo>
                  <a:pt x="1556238" y="1620715"/>
                  <a:pt x="1563490" y="1611206"/>
                  <a:pt x="1573823" y="1608992"/>
                </a:cubicBezTo>
                <a:cubicBezTo>
                  <a:pt x="1605476" y="1602209"/>
                  <a:pt x="1638493" y="1604778"/>
                  <a:pt x="1670539" y="1600200"/>
                </a:cubicBezTo>
                <a:cubicBezTo>
                  <a:pt x="1679714" y="1598889"/>
                  <a:pt x="1688123" y="1594338"/>
                  <a:pt x="1696915" y="1591407"/>
                </a:cubicBezTo>
                <a:cubicBezTo>
                  <a:pt x="1758297" y="1530025"/>
                  <a:pt x="1690289" y="1590169"/>
                  <a:pt x="1749669" y="1556238"/>
                </a:cubicBezTo>
                <a:cubicBezTo>
                  <a:pt x="1762392" y="1548968"/>
                  <a:pt x="1772914" y="1538378"/>
                  <a:pt x="1784839" y="1529861"/>
                </a:cubicBezTo>
                <a:cubicBezTo>
                  <a:pt x="1793437" y="1523719"/>
                  <a:pt x="1802423" y="1518138"/>
                  <a:pt x="1811215" y="1512277"/>
                </a:cubicBezTo>
                <a:cubicBezTo>
                  <a:pt x="1882959" y="1404663"/>
                  <a:pt x="1813055" y="1514242"/>
                  <a:pt x="1872762" y="1406769"/>
                </a:cubicBezTo>
                <a:cubicBezTo>
                  <a:pt x="1895426" y="1365973"/>
                  <a:pt x="1887057" y="1396300"/>
                  <a:pt x="1899139" y="1354015"/>
                </a:cubicBezTo>
                <a:cubicBezTo>
                  <a:pt x="1902459" y="1342396"/>
                  <a:pt x="1904459" y="1330420"/>
                  <a:pt x="1907931" y="1318846"/>
                </a:cubicBezTo>
                <a:cubicBezTo>
                  <a:pt x="1913257" y="1301092"/>
                  <a:pt x="1925515" y="1266092"/>
                  <a:pt x="1925515" y="1266092"/>
                </a:cubicBezTo>
                <a:cubicBezTo>
                  <a:pt x="1922584" y="1210407"/>
                  <a:pt x="1923935" y="1154331"/>
                  <a:pt x="1916723" y="1099038"/>
                </a:cubicBezTo>
                <a:cubicBezTo>
                  <a:pt x="1915028" y="1086041"/>
                  <a:pt x="1903284" y="1076303"/>
                  <a:pt x="1899139" y="1063869"/>
                </a:cubicBezTo>
                <a:cubicBezTo>
                  <a:pt x="1879848" y="1005997"/>
                  <a:pt x="1903583" y="1028793"/>
                  <a:pt x="1872762" y="967153"/>
                </a:cubicBezTo>
                <a:cubicBezTo>
                  <a:pt x="1828206" y="878043"/>
                  <a:pt x="1885869" y="988124"/>
                  <a:pt x="1828800" y="896815"/>
                </a:cubicBezTo>
                <a:cubicBezTo>
                  <a:pt x="1821853" y="885701"/>
                  <a:pt x="1817718" y="873026"/>
                  <a:pt x="1811215" y="861646"/>
                </a:cubicBezTo>
                <a:cubicBezTo>
                  <a:pt x="1805972" y="852471"/>
                  <a:pt x="1797923" y="844925"/>
                  <a:pt x="1793631" y="835269"/>
                </a:cubicBezTo>
                <a:cubicBezTo>
                  <a:pt x="1786103" y="818331"/>
                  <a:pt x="1782930" y="799725"/>
                  <a:pt x="1776046" y="782515"/>
                </a:cubicBezTo>
                <a:cubicBezTo>
                  <a:pt x="1763387" y="750869"/>
                  <a:pt x="1748818" y="734062"/>
                  <a:pt x="1732085" y="703384"/>
                </a:cubicBezTo>
                <a:cubicBezTo>
                  <a:pt x="1693760" y="633121"/>
                  <a:pt x="1723650" y="668572"/>
                  <a:pt x="1679331" y="624253"/>
                </a:cubicBezTo>
                <a:cubicBezTo>
                  <a:pt x="1664464" y="564784"/>
                  <a:pt x="1680846" y="610979"/>
                  <a:pt x="1644162" y="553915"/>
                </a:cubicBezTo>
                <a:cubicBezTo>
                  <a:pt x="1625680" y="525165"/>
                  <a:pt x="1608993" y="495300"/>
                  <a:pt x="1591408" y="465992"/>
                </a:cubicBezTo>
                <a:cubicBezTo>
                  <a:pt x="1585011" y="455330"/>
                  <a:pt x="1572905" y="449239"/>
                  <a:pt x="1565031" y="439615"/>
                </a:cubicBezTo>
                <a:cubicBezTo>
                  <a:pt x="1546472" y="416932"/>
                  <a:pt x="1533001" y="390001"/>
                  <a:pt x="1512277" y="369277"/>
                </a:cubicBezTo>
                <a:cubicBezTo>
                  <a:pt x="1503485" y="360485"/>
                  <a:pt x="1493860" y="352452"/>
                  <a:pt x="1485900" y="342900"/>
                </a:cubicBezTo>
                <a:cubicBezTo>
                  <a:pt x="1479135" y="334782"/>
                  <a:pt x="1475787" y="323995"/>
                  <a:pt x="1468315" y="316523"/>
                </a:cubicBezTo>
                <a:cubicBezTo>
                  <a:pt x="1457953" y="306161"/>
                  <a:pt x="1444869" y="298938"/>
                  <a:pt x="1433146" y="290146"/>
                </a:cubicBezTo>
                <a:cubicBezTo>
                  <a:pt x="1424322" y="272497"/>
                  <a:pt x="1411960" y="244137"/>
                  <a:pt x="1397977" y="228600"/>
                </a:cubicBezTo>
                <a:cubicBezTo>
                  <a:pt x="1378568" y="207035"/>
                  <a:pt x="1352525" y="191193"/>
                  <a:pt x="1336431" y="167053"/>
                </a:cubicBezTo>
                <a:cubicBezTo>
                  <a:pt x="1324202" y="148711"/>
                  <a:pt x="1306485" y="121080"/>
                  <a:pt x="1292469" y="105507"/>
                </a:cubicBezTo>
                <a:cubicBezTo>
                  <a:pt x="1275833" y="87022"/>
                  <a:pt x="1253510" y="73445"/>
                  <a:pt x="1239715" y="52753"/>
                </a:cubicBezTo>
                <a:cubicBezTo>
                  <a:pt x="1233854" y="43961"/>
                  <a:pt x="1229603" y="33849"/>
                  <a:pt x="1222131" y="26377"/>
                </a:cubicBezTo>
                <a:cubicBezTo>
                  <a:pt x="1205086" y="9332"/>
                  <a:pt x="1190831" y="7151"/>
                  <a:pt x="1169377" y="0"/>
                </a:cubicBezTo>
                <a:cubicBezTo>
                  <a:pt x="1096727" y="7647"/>
                  <a:pt x="1033676" y="6420"/>
                  <a:pt x="967154" y="26377"/>
                </a:cubicBezTo>
                <a:cubicBezTo>
                  <a:pt x="849519" y="61668"/>
                  <a:pt x="973454" y="29860"/>
                  <a:pt x="870439" y="52753"/>
                </a:cubicBezTo>
                <a:cubicBezTo>
                  <a:pt x="858643" y="55374"/>
                  <a:pt x="835269" y="61546"/>
                  <a:pt x="835269" y="61546"/>
                </a:cubicBezTo>
                <a:lnTo>
                  <a:pt x="800100" y="52753"/>
                </a:lnTo>
                <a:lnTo>
                  <a:pt x="861646" y="17584"/>
                </a:lnTo>
                <a:close/>
              </a:path>
            </a:pathLst>
          </a:custGeom>
          <a:noFill/>
          <a:ln w="2222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Yay 26"/>
          <p:cNvSpPr/>
          <p:nvPr/>
        </p:nvSpPr>
        <p:spPr>
          <a:xfrm rot="9087165">
            <a:off x="1553391" y="4399532"/>
            <a:ext cx="1292346" cy="751171"/>
          </a:xfrm>
          <a:prstGeom prst="arc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9" name="Yay 48"/>
          <p:cNvSpPr/>
          <p:nvPr/>
        </p:nvSpPr>
        <p:spPr>
          <a:xfrm rot="9087165">
            <a:off x="5899286" y="4376157"/>
            <a:ext cx="1292346" cy="751171"/>
          </a:xfrm>
          <a:prstGeom prst="arc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8" name="TextBox 27"/>
          <p:cNvSpPr txBox="1"/>
          <p:nvPr/>
        </p:nvSpPr>
        <p:spPr>
          <a:xfrm>
            <a:off x="1763688" y="5445224"/>
            <a:ext cx="5807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height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tree</a:t>
            </a:r>
            <a:r>
              <a:rPr lang="tr-TR" dirty="0" smtClean="0">
                <a:latin typeface="Comic Sans MS"/>
                <a:cs typeface="Comic Sans MS"/>
              </a:rPr>
              <a:t> m + n,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S</a:t>
            </a:r>
            <a:r>
              <a:rPr lang="tr-TR" dirty="0" smtClean="0">
                <a:latin typeface="Comic Sans MS"/>
                <a:cs typeface="Comic Sans MS"/>
              </a:rPr>
              <a:t>o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running</a:t>
            </a:r>
            <a:r>
              <a:rPr lang="tr-TR" dirty="0" smtClean="0">
                <a:latin typeface="Comic Sans MS"/>
                <a:cs typeface="Comic Sans MS"/>
              </a:rPr>
              <a:t> time </a:t>
            </a:r>
            <a:r>
              <a:rPr lang="tr-TR" dirty="0" err="1" smtClean="0">
                <a:latin typeface="Comic Sans MS"/>
                <a:cs typeface="Comic Sans MS"/>
              </a:rPr>
              <a:t>will</a:t>
            </a:r>
            <a:r>
              <a:rPr lang="tr-TR" dirty="0" smtClean="0">
                <a:latin typeface="Comic Sans MS"/>
                <a:cs typeface="Comic Sans MS"/>
              </a:rPr>
              <a:t> be O(2</a:t>
            </a:r>
            <a:r>
              <a:rPr lang="tr-TR" baseline="30000" dirty="0" smtClean="0">
                <a:latin typeface="Comic Sans MS"/>
                <a:cs typeface="Comic Sans MS"/>
              </a:rPr>
              <a:t>m+n</a:t>
            </a:r>
            <a:r>
              <a:rPr lang="tr-TR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785081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Let’s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check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it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= 6, n = 7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2"/>
          <p:cNvSpPr txBox="1"/>
          <p:nvPr/>
        </p:nvSpPr>
        <p:spPr>
          <a:xfrm>
            <a:off x="4014699" y="174851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7,6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7" name="Straight Connector 5"/>
          <p:cNvCxnSpPr>
            <a:endCxn id="9" idx="0"/>
          </p:cNvCxnSpPr>
          <p:nvPr/>
        </p:nvCxnSpPr>
        <p:spPr>
          <a:xfrm flipH="1">
            <a:off x="2150547" y="2123564"/>
            <a:ext cx="2134783" cy="749241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/>
          <p:cNvCxnSpPr>
            <a:stCxn id="10" idx="0"/>
          </p:cNvCxnSpPr>
          <p:nvPr/>
        </p:nvCxnSpPr>
        <p:spPr>
          <a:xfrm flipH="1" flipV="1">
            <a:off x="4285330" y="2123565"/>
            <a:ext cx="2136021" cy="74924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27"/>
          <p:cNvSpPr txBox="1"/>
          <p:nvPr/>
        </p:nvSpPr>
        <p:spPr>
          <a:xfrm>
            <a:off x="1885089" y="2872805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0" name="TextBox 31"/>
          <p:cNvSpPr txBox="1"/>
          <p:nvPr/>
        </p:nvSpPr>
        <p:spPr>
          <a:xfrm>
            <a:off x="6155893" y="2872805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7,5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1" name="Straight Connector 32"/>
          <p:cNvCxnSpPr/>
          <p:nvPr/>
        </p:nvCxnSpPr>
        <p:spPr>
          <a:xfrm flipH="1">
            <a:off x="1398553" y="3232845"/>
            <a:ext cx="684529" cy="50062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34"/>
          <p:cNvCxnSpPr/>
          <p:nvPr/>
        </p:nvCxnSpPr>
        <p:spPr>
          <a:xfrm flipH="1" flipV="1">
            <a:off x="2081722" y="3235684"/>
            <a:ext cx="656114" cy="47330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37"/>
          <p:cNvCxnSpPr/>
          <p:nvPr/>
        </p:nvCxnSpPr>
        <p:spPr>
          <a:xfrm flipH="1">
            <a:off x="5720413" y="3199077"/>
            <a:ext cx="673943" cy="50991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39"/>
          <p:cNvCxnSpPr/>
          <p:nvPr/>
        </p:nvCxnSpPr>
        <p:spPr>
          <a:xfrm flipH="1" flipV="1">
            <a:off x="6447695" y="3203684"/>
            <a:ext cx="686721" cy="472073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42"/>
          <p:cNvSpPr txBox="1"/>
          <p:nvPr/>
        </p:nvSpPr>
        <p:spPr>
          <a:xfrm>
            <a:off x="971600" y="370774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5,6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8" name="Straight Connector 46"/>
          <p:cNvCxnSpPr/>
          <p:nvPr/>
        </p:nvCxnSpPr>
        <p:spPr>
          <a:xfrm flipH="1">
            <a:off x="657756" y="4071868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47"/>
          <p:cNvCxnSpPr/>
          <p:nvPr/>
        </p:nvCxnSpPr>
        <p:spPr>
          <a:xfrm flipH="1" flipV="1">
            <a:off x="1233820" y="4071868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42"/>
          <p:cNvSpPr txBox="1"/>
          <p:nvPr/>
        </p:nvSpPr>
        <p:spPr>
          <a:xfrm>
            <a:off x="2627784" y="370253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42"/>
          <p:cNvSpPr txBox="1"/>
          <p:nvPr/>
        </p:nvSpPr>
        <p:spPr>
          <a:xfrm>
            <a:off x="5292080" y="370253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42"/>
          <p:cNvSpPr txBox="1"/>
          <p:nvPr/>
        </p:nvSpPr>
        <p:spPr>
          <a:xfrm>
            <a:off x="6993413" y="367575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2" name="Straight Connector 46"/>
          <p:cNvCxnSpPr/>
          <p:nvPr/>
        </p:nvCxnSpPr>
        <p:spPr>
          <a:xfrm flipH="1">
            <a:off x="2376164" y="4071868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47"/>
          <p:cNvCxnSpPr/>
          <p:nvPr/>
        </p:nvCxnSpPr>
        <p:spPr>
          <a:xfrm flipH="1" flipV="1">
            <a:off x="2952228" y="4071868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46"/>
          <p:cNvCxnSpPr/>
          <p:nvPr/>
        </p:nvCxnSpPr>
        <p:spPr>
          <a:xfrm flipH="1">
            <a:off x="4946691" y="4035261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47"/>
          <p:cNvCxnSpPr/>
          <p:nvPr/>
        </p:nvCxnSpPr>
        <p:spPr>
          <a:xfrm flipH="1" flipV="1">
            <a:off x="5522755" y="4035261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46"/>
          <p:cNvCxnSpPr/>
          <p:nvPr/>
        </p:nvCxnSpPr>
        <p:spPr>
          <a:xfrm flipH="1">
            <a:off x="6781353" y="4021807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47"/>
          <p:cNvCxnSpPr/>
          <p:nvPr/>
        </p:nvCxnSpPr>
        <p:spPr>
          <a:xfrm flipH="1" flipV="1">
            <a:off x="7357417" y="4021807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42"/>
          <p:cNvSpPr txBox="1"/>
          <p:nvPr/>
        </p:nvSpPr>
        <p:spPr>
          <a:xfrm>
            <a:off x="402665" y="474188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4</a:t>
            </a:r>
            <a:r>
              <a:rPr lang="tr-TR" dirty="0" smtClean="0">
                <a:latin typeface="Comic Sans MS"/>
                <a:cs typeface="Comic Sans MS"/>
              </a:rPr>
              <a:t>,6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0" name="TextBox 42"/>
          <p:cNvSpPr txBox="1"/>
          <p:nvPr/>
        </p:nvSpPr>
        <p:spPr>
          <a:xfrm>
            <a:off x="1397173" y="475218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1" name="TextBox 42"/>
          <p:cNvSpPr txBox="1"/>
          <p:nvPr/>
        </p:nvSpPr>
        <p:spPr>
          <a:xfrm>
            <a:off x="2107469" y="474903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3161819" y="474903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66063" y="471693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2"/>
          <p:cNvSpPr txBox="1"/>
          <p:nvPr/>
        </p:nvSpPr>
        <p:spPr>
          <a:xfrm>
            <a:off x="5720413" y="471693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5" name="TextBox 42"/>
          <p:cNvSpPr txBox="1"/>
          <p:nvPr/>
        </p:nvSpPr>
        <p:spPr>
          <a:xfrm>
            <a:off x="6508946" y="472802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2"/>
          <p:cNvSpPr txBox="1"/>
          <p:nvPr/>
        </p:nvSpPr>
        <p:spPr>
          <a:xfrm>
            <a:off x="7563296" y="472802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Serbest Form 24"/>
          <p:cNvSpPr/>
          <p:nvPr/>
        </p:nvSpPr>
        <p:spPr>
          <a:xfrm>
            <a:off x="1916723" y="3560885"/>
            <a:ext cx="1925515" cy="1837592"/>
          </a:xfrm>
          <a:custGeom>
            <a:avLst/>
            <a:gdLst>
              <a:gd name="connsiteX0" fmla="*/ 861646 w 1925515"/>
              <a:gd name="connsiteY0" fmla="*/ 17584 h 1837592"/>
              <a:gd name="connsiteX1" fmla="*/ 861646 w 1925515"/>
              <a:gd name="connsiteY1" fmla="*/ 17584 h 1837592"/>
              <a:gd name="connsiteX2" fmla="*/ 782515 w 1925515"/>
              <a:gd name="connsiteY2" fmla="*/ 61546 h 1837592"/>
              <a:gd name="connsiteX3" fmla="*/ 712177 w 1925515"/>
              <a:gd name="connsiteY3" fmla="*/ 158261 h 1837592"/>
              <a:gd name="connsiteX4" fmla="*/ 703385 w 1925515"/>
              <a:gd name="connsiteY4" fmla="*/ 184638 h 1837592"/>
              <a:gd name="connsiteX5" fmla="*/ 685800 w 1925515"/>
              <a:gd name="connsiteY5" fmla="*/ 211015 h 1837592"/>
              <a:gd name="connsiteX6" fmla="*/ 659423 w 1925515"/>
              <a:gd name="connsiteY6" fmla="*/ 254977 h 1837592"/>
              <a:gd name="connsiteX7" fmla="*/ 633046 w 1925515"/>
              <a:gd name="connsiteY7" fmla="*/ 307730 h 1837592"/>
              <a:gd name="connsiteX8" fmla="*/ 624254 w 1925515"/>
              <a:gd name="connsiteY8" fmla="*/ 334107 h 1837592"/>
              <a:gd name="connsiteX9" fmla="*/ 571500 w 1925515"/>
              <a:gd name="connsiteY9" fmla="*/ 413238 h 1837592"/>
              <a:gd name="connsiteX10" fmla="*/ 536331 w 1925515"/>
              <a:gd name="connsiteY10" fmla="*/ 465992 h 1837592"/>
              <a:gd name="connsiteX11" fmla="*/ 527539 w 1925515"/>
              <a:gd name="connsiteY11" fmla="*/ 492369 h 1837592"/>
              <a:gd name="connsiteX12" fmla="*/ 483577 w 1925515"/>
              <a:gd name="connsiteY12" fmla="*/ 545123 h 1837592"/>
              <a:gd name="connsiteX13" fmla="*/ 448408 w 1925515"/>
              <a:gd name="connsiteY13" fmla="*/ 597877 h 1837592"/>
              <a:gd name="connsiteX14" fmla="*/ 439615 w 1925515"/>
              <a:gd name="connsiteY14" fmla="*/ 624253 h 1837592"/>
              <a:gd name="connsiteX15" fmla="*/ 378069 w 1925515"/>
              <a:gd name="connsiteY15" fmla="*/ 677007 h 1837592"/>
              <a:gd name="connsiteX16" fmla="*/ 351692 w 1925515"/>
              <a:gd name="connsiteY16" fmla="*/ 738553 h 1837592"/>
              <a:gd name="connsiteX17" fmla="*/ 325315 w 1925515"/>
              <a:gd name="connsiteY17" fmla="*/ 773723 h 1837592"/>
              <a:gd name="connsiteX18" fmla="*/ 290146 w 1925515"/>
              <a:gd name="connsiteY18" fmla="*/ 826477 h 1837592"/>
              <a:gd name="connsiteX19" fmla="*/ 263769 w 1925515"/>
              <a:gd name="connsiteY19" fmla="*/ 861646 h 1837592"/>
              <a:gd name="connsiteX20" fmla="*/ 175846 w 1925515"/>
              <a:gd name="connsiteY20" fmla="*/ 993530 h 1837592"/>
              <a:gd name="connsiteX21" fmla="*/ 149469 w 1925515"/>
              <a:gd name="connsiteY21" fmla="*/ 1019907 h 1837592"/>
              <a:gd name="connsiteX22" fmla="*/ 96715 w 1925515"/>
              <a:gd name="connsiteY22" fmla="*/ 1099038 h 1837592"/>
              <a:gd name="connsiteX23" fmla="*/ 70339 w 1925515"/>
              <a:gd name="connsiteY23" fmla="*/ 1116623 h 1837592"/>
              <a:gd name="connsiteX24" fmla="*/ 17585 w 1925515"/>
              <a:gd name="connsiteY24" fmla="*/ 1169377 h 1837592"/>
              <a:gd name="connsiteX25" fmla="*/ 8792 w 1925515"/>
              <a:gd name="connsiteY25" fmla="*/ 1213338 h 1837592"/>
              <a:gd name="connsiteX26" fmla="*/ 0 w 1925515"/>
              <a:gd name="connsiteY26" fmla="*/ 1248507 h 1837592"/>
              <a:gd name="connsiteX27" fmla="*/ 17585 w 1925515"/>
              <a:gd name="connsiteY27" fmla="*/ 1415561 h 1837592"/>
              <a:gd name="connsiteX28" fmla="*/ 35169 w 1925515"/>
              <a:gd name="connsiteY28" fmla="*/ 1441938 h 1837592"/>
              <a:gd name="connsiteX29" fmla="*/ 52754 w 1925515"/>
              <a:gd name="connsiteY29" fmla="*/ 1477107 h 1837592"/>
              <a:gd name="connsiteX30" fmla="*/ 70339 w 1925515"/>
              <a:gd name="connsiteY30" fmla="*/ 1503484 h 1837592"/>
              <a:gd name="connsiteX31" fmla="*/ 105508 w 1925515"/>
              <a:gd name="connsiteY31" fmla="*/ 1565030 h 1837592"/>
              <a:gd name="connsiteX32" fmla="*/ 131885 w 1925515"/>
              <a:gd name="connsiteY32" fmla="*/ 1591407 h 1837592"/>
              <a:gd name="connsiteX33" fmla="*/ 149469 w 1925515"/>
              <a:gd name="connsiteY33" fmla="*/ 1617784 h 1837592"/>
              <a:gd name="connsiteX34" fmla="*/ 158262 w 1925515"/>
              <a:gd name="connsiteY34" fmla="*/ 1644161 h 1837592"/>
              <a:gd name="connsiteX35" fmla="*/ 184639 w 1925515"/>
              <a:gd name="connsiteY35" fmla="*/ 1652953 h 1837592"/>
              <a:gd name="connsiteX36" fmla="*/ 228600 w 1925515"/>
              <a:gd name="connsiteY36" fmla="*/ 1696915 h 1837592"/>
              <a:gd name="connsiteX37" fmla="*/ 360485 w 1925515"/>
              <a:gd name="connsiteY37" fmla="*/ 1749669 h 1837592"/>
              <a:gd name="connsiteX38" fmla="*/ 457200 w 1925515"/>
              <a:gd name="connsiteY38" fmla="*/ 1776046 h 1837592"/>
              <a:gd name="connsiteX39" fmla="*/ 509954 w 1925515"/>
              <a:gd name="connsiteY39" fmla="*/ 1784838 h 1837592"/>
              <a:gd name="connsiteX40" fmla="*/ 580292 w 1925515"/>
              <a:gd name="connsiteY40" fmla="*/ 1802423 h 1837592"/>
              <a:gd name="connsiteX41" fmla="*/ 624254 w 1925515"/>
              <a:gd name="connsiteY41" fmla="*/ 1811215 h 1837592"/>
              <a:gd name="connsiteX42" fmla="*/ 659423 w 1925515"/>
              <a:gd name="connsiteY42" fmla="*/ 1820007 h 1837592"/>
              <a:gd name="connsiteX43" fmla="*/ 747346 w 1925515"/>
              <a:gd name="connsiteY43" fmla="*/ 1837592 h 1837592"/>
              <a:gd name="connsiteX44" fmla="*/ 958362 w 1925515"/>
              <a:gd name="connsiteY44" fmla="*/ 1828800 h 1837592"/>
              <a:gd name="connsiteX45" fmla="*/ 984739 w 1925515"/>
              <a:gd name="connsiteY45" fmla="*/ 1811215 h 1837592"/>
              <a:gd name="connsiteX46" fmla="*/ 1037492 w 1925515"/>
              <a:gd name="connsiteY46" fmla="*/ 1802423 h 1837592"/>
              <a:gd name="connsiteX47" fmla="*/ 1063869 w 1925515"/>
              <a:gd name="connsiteY47" fmla="*/ 1793630 h 1837592"/>
              <a:gd name="connsiteX48" fmla="*/ 1125415 w 1925515"/>
              <a:gd name="connsiteY48" fmla="*/ 1776046 h 1837592"/>
              <a:gd name="connsiteX49" fmla="*/ 1160585 w 1925515"/>
              <a:gd name="connsiteY49" fmla="*/ 1758461 h 1837592"/>
              <a:gd name="connsiteX50" fmla="*/ 1204546 w 1925515"/>
              <a:gd name="connsiteY50" fmla="*/ 1740877 h 1837592"/>
              <a:gd name="connsiteX51" fmla="*/ 1230923 w 1925515"/>
              <a:gd name="connsiteY51" fmla="*/ 1723292 h 1837592"/>
              <a:gd name="connsiteX52" fmla="*/ 1301262 w 1925515"/>
              <a:gd name="connsiteY52" fmla="*/ 1705707 h 1837592"/>
              <a:gd name="connsiteX53" fmla="*/ 1336431 w 1925515"/>
              <a:gd name="connsiteY53" fmla="*/ 1688123 h 1837592"/>
              <a:gd name="connsiteX54" fmla="*/ 1371600 w 1925515"/>
              <a:gd name="connsiteY54" fmla="*/ 1679330 h 1837592"/>
              <a:gd name="connsiteX55" fmla="*/ 1397977 w 1925515"/>
              <a:gd name="connsiteY55" fmla="*/ 1670538 h 1837592"/>
              <a:gd name="connsiteX56" fmla="*/ 1441939 w 1925515"/>
              <a:gd name="connsiteY56" fmla="*/ 1652953 h 1837592"/>
              <a:gd name="connsiteX57" fmla="*/ 1485900 w 1925515"/>
              <a:gd name="connsiteY57" fmla="*/ 1644161 h 1837592"/>
              <a:gd name="connsiteX58" fmla="*/ 1512277 w 1925515"/>
              <a:gd name="connsiteY58" fmla="*/ 1635369 h 1837592"/>
              <a:gd name="connsiteX59" fmla="*/ 1547446 w 1925515"/>
              <a:gd name="connsiteY59" fmla="*/ 1626577 h 1837592"/>
              <a:gd name="connsiteX60" fmla="*/ 1573823 w 1925515"/>
              <a:gd name="connsiteY60" fmla="*/ 1608992 h 1837592"/>
              <a:gd name="connsiteX61" fmla="*/ 1670539 w 1925515"/>
              <a:gd name="connsiteY61" fmla="*/ 1600200 h 1837592"/>
              <a:gd name="connsiteX62" fmla="*/ 1696915 w 1925515"/>
              <a:gd name="connsiteY62" fmla="*/ 1591407 h 1837592"/>
              <a:gd name="connsiteX63" fmla="*/ 1749669 w 1925515"/>
              <a:gd name="connsiteY63" fmla="*/ 1556238 h 1837592"/>
              <a:gd name="connsiteX64" fmla="*/ 1784839 w 1925515"/>
              <a:gd name="connsiteY64" fmla="*/ 1529861 h 1837592"/>
              <a:gd name="connsiteX65" fmla="*/ 1811215 w 1925515"/>
              <a:gd name="connsiteY65" fmla="*/ 1512277 h 1837592"/>
              <a:gd name="connsiteX66" fmla="*/ 1872762 w 1925515"/>
              <a:gd name="connsiteY66" fmla="*/ 1406769 h 1837592"/>
              <a:gd name="connsiteX67" fmla="*/ 1899139 w 1925515"/>
              <a:gd name="connsiteY67" fmla="*/ 1354015 h 1837592"/>
              <a:gd name="connsiteX68" fmla="*/ 1907931 w 1925515"/>
              <a:gd name="connsiteY68" fmla="*/ 1318846 h 1837592"/>
              <a:gd name="connsiteX69" fmla="*/ 1925515 w 1925515"/>
              <a:gd name="connsiteY69" fmla="*/ 1266092 h 1837592"/>
              <a:gd name="connsiteX70" fmla="*/ 1916723 w 1925515"/>
              <a:gd name="connsiteY70" fmla="*/ 1099038 h 1837592"/>
              <a:gd name="connsiteX71" fmla="*/ 1899139 w 1925515"/>
              <a:gd name="connsiteY71" fmla="*/ 1063869 h 1837592"/>
              <a:gd name="connsiteX72" fmla="*/ 1872762 w 1925515"/>
              <a:gd name="connsiteY72" fmla="*/ 967153 h 1837592"/>
              <a:gd name="connsiteX73" fmla="*/ 1828800 w 1925515"/>
              <a:gd name="connsiteY73" fmla="*/ 896815 h 1837592"/>
              <a:gd name="connsiteX74" fmla="*/ 1811215 w 1925515"/>
              <a:gd name="connsiteY74" fmla="*/ 861646 h 1837592"/>
              <a:gd name="connsiteX75" fmla="*/ 1793631 w 1925515"/>
              <a:gd name="connsiteY75" fmla="*/ 835269 h 1837592"/>
              <a:gd name="connsiteX76" fmla="*/ 1776046 w 1925515"/>
              <a:gd name="connsiteY76" fmla="*/ 782515 h 1837592"/>
              <a:gd name="connsiteX77" fmla="*/ 1732085 w 1925515"/>
              <a:gd name="connsiteY77" fmla="*/ 703384 h 1837592"/>
              <a:gd name="connsiteX78" fmla="*/ 1679331 w 1925515"/>
              <a:gd name="connsiteY78" fmla="*/ 624253 h 1837592"/>
              <a:gd name="connsiteX79" fmla="*/ 1644162 w 1925515"/>
              <a:gd name="connsiteY79" fmla="*/ 553915 h 1837592"/>
              <a:gd name="connsiteX80" fmla="*/ 1591408 w 1925515"/>
              <a:gd name="connsiteY80" fmla="*/ 465992 h 1837592"/>
              <a:gd name="connsiteX81" fmla="*/ 1565031 w 1925515"/>
              <a:gd name="connsiteY81" fmla="*/ 439615 h 1837592"/>
              <a:gd name="connsiteX82" fmla="*/ 1512277 w 1925515"/>
              <a:gd name="connsiteY82" fmla="*/ 369277 h 1837592"/>
              <a:gd name="connsiteX83" fmla="*/ 1485900 w 1925515"/>
              <a:gd name="connsiteY83" fmla="*/ 342900 h 1837592"/>
              <a:gd name="connsiteX84" fmla="*/ 1468315 w 1925515"/>
              <a:gd name="connsiteY84" fmla="*/ 316523 h 1837592"/>
              <a:gd name="connsiteX85" fmla="*/ 1433146 w 1925515"/>
              <a:gd name="connsiteY85" fmla="*/ 290146 h 1837592"/>
              <a:gd name="connsiteX86" fmla="*/ 1397977 w 1925515"/>
              <a:gd name="connsiteY86" fmla="*/ 228600 h 1837592"/>
              <a:gd name="connsiteX87" fmla="*/ 1336431 w 1925515"/>
              <a:gd name="connsiteY87" fmla="*/ 167053 h 1837592"/>
              <a:gd name="connsiteX88" fmla="*/ 1292469 w 1925515"/>
              <a:gd name="connsiteY88" fmla="*/ 105507 h 1837592"/>
              <a:gd name="connsiteX89" fmla="*/ 1239715 w 1925515"/>
              <a:gd name="connsiteY89" fmla="*/ 52753 h 1837592"/>
              <a:gd name="connsiteX90" fmla="*/ 1222131 w 1925515"/>
              <a:gd name="connsiteY90" fmla="*/ 26377 h 1837592"/>
              <a:gd name="connsiteX91" fmla="*/ 1169377 w 1925515"/>
              <a:gd name="connsiteY91" fmla="*/ 0 h 1837592"/>
              <a:gd name="connsiteX92" fmla="*/ 967154 w 1925515"/>
              <a:gd name="connsiteY92" fmla="*/ 26377 h 1837592"/>
              <a:gd name="connsiteX93" fmla="*/ 870439 w 1925515"/>
              <a:gd name="connsiteY93" fmla="*/ 52753 h 1837592"/>
              <a:gd name="connsiteX94" fmla="*/ 835269 w 1925515"/>
              <a:gd name="connsiteY94" fmla="*/ 61546 h 1837592"/>
              <a:gd name="connsiteX95" fmla="*/ 800100 w 1925515"/>
              <a:gd name="connsiteY95" fmla="*/ 52753 h 1837592"/>
              <a:gd name="connsiteX96" fmla="*/ 861646 w 1925515"/>
              <a:gd name="connsiteY96" fmla="*/ 17584 h 1837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1925515" h="1837592">
                <a:moveTo>
                  <a:pt x="861646" y="17584"/>
                </a:moveTo>
                <a:lnTo>
                  <a:pt x="861646" y="17584"/>
                </a:lnTo>
                <a:cubicBezTo>
                  <a:pt x="835269" y="32238"/>
                  <a:pt x="805317" y="41784"/>
                  <a:pt x="782515" y="61546"/>
                </a:cubicBezTo>
                <a:cubicBezTo>
                  <a:pt x="766967" y="75021"/>
                  <a:pt x="730318" y="131050"/>
                  <a:pt x="712177" y="158261"/>
                </a:cubicBezTo>
                <a:cubicBezTo>
                  <a:pt x="709246" y="167053"/>
                  <a:pt x="707530" y="176349"/>
                  <a:pt x="703385" y="184638"/>
                </a:cubicBezTo>
                <a:cubicBezTo>
                  <a:pt x="698659" y="194090"/>
                  <a:pt x="691401" y="202054"/>
                  <a:pt x="685800" y="211015"/>
                </a:cubicBezTo>
                <a:cubicBezTo>
                  <a:pt x="676743" y="225507"/>
                  <a:pt x="667066" y="239692"/>
                  <a:pt x="659423" y="254977"/>
                </a:cubicBezTo>
                <a:cubicBezTo>
                  <a:pt x="623024" y="327776"/>
                  <a:pt x="683440" y="232140"/>
                  <a:pt x="633046" y="307730"/>
                </a:cubicBezTo>
                <a:cubicBezTo>
                  <a:pt x="630115" y="316522"/>
                  <a:pt x="628399" y="325818"/>
                  <a:pt x="624254" y="334107"/>
                </a:cubicBezTo>
                <a:cubicBezTo>
                  <a:pt x="603002" y="376612"/>
                  <a:pt x="597272" y="376421"/>
                  <a:pt x="571500" y="413238"/>
                </a:cubicBezTo>
                <a:cubicBezTo>
                  <a:pt x="559380" y="430552"/>
                  <a:pt x="543014" y="445942"/>
                  <a:pt x="536331" y="465992"/>
                </a:cubicBezTo>
                <a:cubicBezTo>
                  <a:pt x="533400" y="474784"/>
                  <a:pt x="531684" y="484080"/>
                  <a:pt x="527539" y="492369"/>
                </a:cubicBezTo>
                <a:cubicBezTo>
                  <a:pt x="515299" y="516850"/>
                  <a:pt x="503021" y="525679"/>
                  <a:pt x="483577" y="545123"/>
                </a:cubicBezTo>
                <a:cubicBezTo>
                  <a:pt x="462673" y="607836"/>
                  <a:pt x="492313" y="532022"/>
                  <a:pt x="448408" y="597877"/>
                </a:cubicBezTo>
                <a:cubicBezTo>
                  <a:pt x="443267" y="605588"/>
                  <a:pt x="445002" y="616712"/>
                  <a:pt x="439615" y="624253"/>
                </a:cubicBezTo>
                <a:cubicBezTo>
                  <a:pt x="420230" y="651392"/>
                  <a:pt x="403418" y="660108"/>
                  <a:pt x="378069" y="677007"/>
                </a:cubicBezTo>
                <a:cubicBezTo>
                  <a:pt x="369522" y="702650"/>
                  <a:pt x="367215" y="713717"/>
                  <a:pt x="351692" y="738553"/>
                </a:cubicBezTo>
                <a:cubicBezTo>
                  <a:pt x="343925" y="750980"/>
                  <a:pt x="333718" y="761718"/>
                  <a:pt x="325315" y="773723"/>
                </a:cubicBezTo>
                <a:cubicBezTo>
                  <a:pt x="313196" y="791037"/>
                  <a:pt x="302266" y="809163"/>
                  <a:pt x="290146" y="826477"/>
                </a:cubicBezTo>
                <a:cubicBezTo>
                  <a:pt x="281743" y="838482"/>
                  <a:pt x="271535" y="849220"/>
                  <a:pt x="263769" y="861646"/>
                </a:cubicBezTo>
                <a:cubicBezTo>
                  <a:pt x="220786" y="930419"/>
                  <a:pt x="276924" y="892452"/>
                  <a:pt x="175846" y="993530"/>
                </a:cubicBezTo>
                <a:cubicBezTo>
                  <a:pt x="167054" y="1002322"/>
                  <a:pt x="156930" y="1009960"/>
                  <a:pt x="149469" y="1019907"/>
                </a:cubicBezTo>
                <a:cubicBezTo>
                  <a:pt x="124351" y="1053398"/>
                  <a:pt x="125801" y="1069951"/>
                  <a:pt x="96715" y="1099038"/>
                </a:cubicBezTo>
                <a:cubicBezTo>
                  <a:pt x="89243" y="1106510"/>
                  <a:pt x="78237" y="1109603"/>
                  <a:pt x="70339" y="1116623"/>
                </a:cubicBezTo>
                <a:cubicBezTo>
                  <a:pt x="51752" y="1133145"/>
                  <a:pt x="17585" y="1169377"/>
                  <a:pt x="17585" y="1169377"/>
                </a:cubicBezTo>
                <a:cubicBezTo>
                  <a:pt x="14654" y="1184031"/>
                  <a:pt x="12034" y="1198750"/>
                  <a:pt x="8792" y="1213338"/>
                </a:cubicBezTo>
                <a:cubicBezTo>
                  <a:pt x="6171" y="1225134"/>
                  <a:pt x="0" y="1236423"/>
                  <a:pt x="0" y="1248507"/>
                </a:cubicBezTo>
                <a:cubicBezTo>
                  <a:pt x="0" y="1251706"/>
                  <a:pt x="737" y="1376249"/>
                  <a:pt x="17585" y="1415561"/>
                </a:cubicBezTo>
                <a:cubicBezTo>
                  <a:pt x="21748" y="1425274"/>
                  <a:pt x="29926" y="1432763"/>
                  <a:pt x="35169" y="1441938"/>
                </a:cubicBezTo>
                <a:cubicBezTo>
                  <a:pt x="41672" y="1453318"/>
                  <a:pt x="46251" y="1465727"/>
                  <a:pt x="52754" y="1477107"/>
                </a:cubicBezTo>
                <a:cubicBezTo>
                  <a:pt x="57997" y="1486282"/>
                  <a:pt x="65096" y="1494309"/>
                  <a:pt x="70339" y="1503484"/>
                </a:cubicBezTo>
                <a:cubicBezTo>
                  <a:pt x="85977" y="1530851"/>
                  <a:pt x="86032" y="1541658"/>
                  <a:pt x="105508" y="1565030"/>
                </a:cubicBezTo>
                <a:cubicBezTo>
                  <a:pt x="113468" y="1574582"/>
                  <a:pt x="123925" y="1581855"/>
                  <a:pt x="131885" y="1591407"/>
                </a:cubicBezTo>
                <a:cubicBezTo>
                  <a:pt x="138650" y="1599525"/>
                  <a:pt x="144743" y="1608333"/>
                  <a:pt x="149469" y="1617784"/>
                </a:cubicBezTo>
                <a:cubicBezTo>
                  <a:pt x="153614" y="1626074"/>
                  <a:pt x="151708" y="1637608"/>
                  <a:pt x="158262" y="1644161"/>
                </a:cubicBezTo>
                <a:cubicBezTo>
                  <a:pt x="164815" y="1650714"/>
                  <a:pt x="175847" y="1650022"/>
                  <a:pt x="184639" y="1652953"/>
                </a:cubicBezTo>
                <a:cubicBezTo>
                  <a:pt x="199293" y="1667607"/>
                  <a:pt x="211840" y="1684726"/>
                  <a:pt x="228600" y="1696915"/>
                </a:cubicBezTo>
                <a:cubicBezTo>
                  <a:pt x="261439" y="1720798"/>
                  <a:pt x="326036" y="1738186"/>
                  <a:pt x="360485" y="1749669"/>
                </a:cubicBezTo>
                <a:cubicBezTo>
                  <a:pt x="394574" y="1761032"/>
                  <a:pt x="417548" y="1769438"/>
                  <a:pt x="457200" y="1776046"/>
                </a:cubicBezTo>
                <a:cubicBezTo>
                  <a:pt x="474785" y="1778977"/>
                  <a:pt x="492523" y="1781103"/>
                  <a:pt x="509954" y="1784838"/>
                </a:cubicBezTo>
                <a:cubicBezTo>
                  <a:pt x="533585" y="1789902"/>
                  <a:pt x="556594" y="1797684"/>
                  <a:pt x="580292" y="1802423"/>
                </a:cubicBezTo>
                <a:cubicBezTo>
                  <a:pt x="594946" y="1805354"/>
                  <a:pt x="609666" y="1807973"/>
                  <a:pt x="624254" y="1811215"/>
                </a:cubicBezTo>
                <a:cubicBezTo>
                  <a:pt x="636050" y="1813836"/>
                  <a:pt x="647607" y="1817475"/>
                  <a:pt x="659423" y="1820007"/>
                </a:cubicBezTo>
                <a:cubicBezTo>
                  <a:pt x="688648" y="1826269"/>
                  <a:pt x="747346" y="1837592"/>
                  <a:pt x="747346" y="1837592"/>
                </a:cubicBezTo>
                <a:cubicBezTo>
                  <a:pt x="817685" y="1834661"/>
                  <a:pt x="888393" y="1836574"/>
                  <a:pt x="958362" y="1828800"/>
                </a:cubicBezTo>
                <a:cubicBezTo>
                  <a:pt x="968864" y="1827633"/>
                  <a:pt x="974714" y="1814557"/>
                  <a:pt x="984739" y="1811215"/>
                </a:cubicBezTo>
                <a:cubicBezTo>
                  <a:pt x="1001651" y="1805578"/>
                  <a:pt x="1019908" y="1805354"/>
                  <a:pt x="1037492" y="1802423"/>
                </a:cubicBezTo>
                <a:cubicBezTo>
                  <a:pt x="1046284" y="1799492"/>
                  <a:pt x="1054992" y="1796293"/>
                  <a:pt x="1063869" y="1793630"/>
                </a:cubicBezTo>
                <a:cubicBezTo>
                  <a:pt x="1084305" y="1787499"/>
                  <a:pt x="1105363" y="1783337"/>
                  <a:pt x="1125415" y="1776046"/>
                </a:cubicBezTo>
                <a:cubicBezTo>
                  <a:pt x="1137733" y="1771567"/>
                  <a:pt x="1148608" y="1763784"/>
                  <a:pt x="1160585" y="1758461"/>
                </a:cubicBezTo>
                <a:cubicBezTo>
                  <a:pt x="1175007" y="1752051"/>
                  <a:pt x="1190430" y="1747935"/>
                  <a:pt x="1204546" y="1740877"/>
                </a:cubicBezTo>
                <a:cubicBezTo>
                  <a:pt x="1213998" y="1736151"/>
                  <a:pt x="1221029" y="1727002"/>
                  <a:pt x="1230923" y="1723292"/>
                </a:cubicBezTo>
                <a:cubicBezTo>
                  <a:pt x="1341049" y="1681995"/>
                  <a:pt x="1225311" y="1738258"/>
                  <a:pt x="1301262" y="1705707"/>
                </a:cubicBezTo>
                <a:cubicBezTo>
                  <a:pt x="1313309" y="1700544"/>
                  <a:pt x="1324159" y="1692725"/>
                  <a:pt x="1336431" y="1688123"/>
                </a:cubicBezTo>
                <a:cubicBezTo>
                  <a:pt x="1347745" y="1683880"/>
                  <a:pt x="1359981" y="1682650"/>
                  <a:pt x="1371600" y="1679330"/>
                </a:cubicBezTo>
                <a:cubicBezTo>
                  <a:pt x="1380511" y="1676784"/>
                  <a:pt x="1389299" y="1673792"/>
                  <a:pt x="1397977" y="1670538"/>
                </a:cubicBezTo>
                <a:cubicBezTo>
                  <a:pt x="1412755" y="1664996"/>
                  <a:pt x="1426822" y="1657488"/>
                  <a:pt x="1441939" y="1652953"/>
                </a:cubicBezTo>
                <a:cubicBezTo>
                  <a:pt x="1456253" y="1648659"/>
                  <a:pt x="1471402" y="1647785"/>
                  <a:pt x="1485900" y="1644161"/>
                </a:cubicBezTo>
                <a:cubicBezTo>
                  <a:pt x="1494891" y="1641913"/>
                  <a:pt x="1503366" y="1637915"/>
                  <a:pt x="1512277" y="1635369"/>
                </a:cubicBezTo>
                <a:cubicBezTo>
                  <a:pt x="1523896" y="1632049"/>
                  <a:pt x="1535723" y="1629508"/>
                  <a:pt x="1547446" y="1626577"/>
                </a:cubicBezTo>
                <a:cubicBezTo>
                  <a:pt x="1556238" y="1620715"/>
                  <a:pt x="1563490" y="1611206"/>
                  <a:pt x="1573823" y="1608992"/>
                </a:cubicBezTo>
                <a:cubicBezTo>
                  <a:pt x="1605476" y="1602209"/>
                  <a:pt x="1638493" y="1604778"/>
                  <a:pt x="1670539" y="1600200"/>
                </a:cubicBezTo>
                <a:cubicBezTo>
                  <a:pt x="1679714" y="1598889"/>
                  <a:pt x="1688123" y="1594338"/>
                  <a:pt x="1696915" y="1591407"/>
                </a:cubicBezTo>
                <a:cubicBezTo>
                  <a:pt x="1758297" y="1530025"/>
                  <a:pt x="1690289" y="1590169"/>
                  <a:pt x="1749669" y="1556238"/>
                </a:cubicBezTo>
                <a:cubicBezTo>
                  <a:pt x="1762392" y="1548968"/>
                  <a:pt x="1772914" y="1538378"/>
                  <a:pt x="1784839" y="1529861"/>
                </a:cubicBezTo>
                <a:cubicBezTo>
                  <a:pt x="1793437" y="1523719"/>
                  <a:pt x="1802423" y="1518138"/>
                  <a:pt x="1811215" y="1512277"/>
                </a:cubicBezTo>
                <a:cubicBezTo>
                  <a:pt x="1882959" y="1404663"/>
                  <a:pt x="1813055" y="1514242"/>
                  <a:pt x="1872762" y="1406769"/>
                </a:cubicBezTo>
                <a:cubicBezTo>
                  <a:pt x="1895426" y="1365973"/>
                  <a:pt x="1887057" y="1396300"/>
                  <a:pt x="1899139" y="1354015"/>
                </a:cubicBezTo>
                <a:cubicBezTo>
                  <a:pt x="1902459" y="1342396"/>
                  <a:pt x="1904459" y="1330420"/>
                  <a:pt x="1907931" y="1318846"/>
                </a:cubicBezTo>
                <a:cubicBezTo>
                  <a:pt x="1913257" y="1301092"/>
                  <a:pt x="1925515" y="1266092"/>
                  <a:pt x="1925515" y="1266092"/>
                </a:cubicBezTo>
                <a:cubicBezTo>
                  <a:pt x="1922584" y="1210407"/>
                  <a:pt x="1923935" y="1154331"/>
                  <a:pt x="1916723" y="1099038"/>
                </a:cubicBezTo>
                <a:cubicBezTo>
                  <a:pt x="1915028" y="1086041"/>
                  <a:pt x="1903284" y="1076303"/>
                  <a:pt x="1899139" y="1063869"/>
                </a:cubicBezTo>
                <a:cubicBezTo>
                  <a:pt x="1879848" y="1005997"/>
                  <a:pt x="1903583" y="1028793"/>
                  <a:pt x="1872762" y="967153"/>
                </a:cubicBezTo>
                <a:cubicBezTo>
                  <a:pt x="1828206" y="878043"/>
                  <a:pt x="1885869" y="988124"/>
                  <a:pt x="1828800" y="896815"/>
                </a:cubicBezTo>
                <a:cubicBezTo>
                  <a:pt x="1821853" y="885701"/>
                  <a:pt x="1817718" y="873026"/>
                  <a:pt x="1811215" y="861646"/>
                </a:cubicBezTo>
                <a:cubicBezTo>
                  <a:pt x="1805972" y="852471"/>
                  <a:pt x="1797923" y="844925"/>
                  <a:pt x="1793631" y="835269"/>
                </a:cubicBezTo>
                <a:cubicBezTo>
                  <a:pt x="1786103" y="818331"/>
                  <a:pt x="1782930" y="799725"/>
                  <a:pt x="1776046" y="782515"/>
                </a:cubicBezTo>
                <a:cubicBezTo>
                  <a:pt x="1763387" y="750869"/>
                  <a:pt x="1748818" y="734062"/>
                  <a:pt x="1732085" y="703384"/>
                </a:cubicBezTo>
                <a:cubicBezTo>
                  <a:pt x="1693760" y="633121"/>
                  <a:pt x="1723650" y="668572"/>
                  <a:pt x="1679331" y="624253"/>
                </a:cubicBezTo>
                <a:cubicBezTo>
                  <a:pt x="1664464" y="564784"/>
                  <a:pt x="1680846" y="610979"/>
                  <a:pt x="1644162" y="553915"/>
                </a:cubicBezTo>
                <a:cubicBezTo>
                  <a:pt x="1625680" y="525165"/>
                  <a:pt x="1608993" y="495300"/>
                  <a:pt x="1591408" y="465992"/>
                </a:cubicBezTo>
                <a:cubicBezTo>
                  <a:pt x="1585011" y="455330"/>
                  <a:pt x="1572905" y="449239"/>
                  <a:pt x="1565031" y="439615"/>
                </a:cubicBezTo>
                <a:cubicBezTo>
                  <a:pt x="1546472" y="416932"/>
                  <a:pt x="1533001" y="390001"/>
                  <a:pt x="1512277" y="369277"/>
                </a:cubicBezTo>
                <a:cubicBezTo>
                  <a:pt x="1503485" y="360485"/>
                  <a:pt x="1493860" y="352452"/>
                  <a:pt x="1485900" y="342900"/>
                </a:cubicBezTo>
                <a:cubicBezTo>
                  <a:pt x="1479135" y="334782"/>
                  <a:pt x="1475787" y="323995"/>
                  <a:pt x="1468315" y="316523"/>
                </a:cubicBezTo>
                <a:cubicBezTo>
                  <a:pt x="1457953" y="306161"/>
                  <a:pt x="1444869" y="298938"/>
                  <a:pt x="1433146" y="290146"/>
                </a:cubicBezTo>
                <a:cubicBezTo>
                  <a:pt x="1424322" y="272497"/>
                  <a:pt x="1411960" y="244137"/>
                  <a:pt x="1397977" y="228600"/>
                </a:cubicBezTo>
                <a:cubicBezTo>
                  <a:pt x="1378568" y="207035"/>
                  <a:pt x="1352525" y="191193"/>
                  <a:pt x="1336431" y="167053"/>
                </a:cubicBezTo>
                <a:cubicBezTo>
                  <a:pt x="1324202" y="148711"/>
                  <a:pt x="1306485" y="121080"/>
                  <a:pt x="1292469" y="105507"/>
                </a:cubicBezTo>
                <a:cubicBezTo>
                  <a:pt x="1275833" y="87022"/>
                  <a:pt x="1253510" y="73445"/>
                  <a:pt x="1239715" y="52753"/>
                </a:cubicBezTo>
                <a:cubicBezTo>
                  <a:pt x="1233854" y="43961"/>
                  <a:pt x="1229603" y="33849"/>
                  <a:pt x="1222131" y="26377"/>
                </a:cubicBezTo>
                <a:cubicBezTo>
                  <a:pt x="1205086" y="9332"/>
                  <a:pt x="1190831" y="7151"/>
                  <a:pt x="1169377" y="0"/>
                </a:cubicBezTo>
                <a:cubicBezTo>
                  <a:pt x="1096727" y="7647"/>
                  <a:pt x="1033676" y="6420"/>
                  <a:pt x="967154" y="26377"/>
                </a:cubicBezTo>
                <a:cubicBezTo>
                  <a:pt x="849519" y="61668"/>
                  <a:pt x="973454" y="29860"/>
                  <a:pt x="870439" y="52753"/>
                </a:cubicBezTo>
                <a:cubicBezTo>
                  <a:pt x="858643" y="55374"/>
                  <a:pt x="835269" y="61546"/>
                  <a:pt x="835269" y="61546"/>
                </a:cubicBezTo>
                <a:lnTo>
                  <a:pt x="800100" y="52753"/>
                </a:lnTo>
                <a:lnTo>
                  <a:pt x="861646" y="17584"/>
                </a:lnTo>
                <a:close/>
              </a:path>
            </a:pathLst>
          </a:custGeom>
          <a:noFill/>
          <a:ln w="2222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7" name="Serbest Form 46"/>
          <p:cNvSpPr/>
          <p:nvPr/>
        </p:nvSpPr>
        <p:spPr>
          <a:xfrm>
            <a:off x="4517008" y="3603112"/>
            <a:ext cx="1925515" cy="1837592"/>
          </a:xfrm>
          <a:custGeom>
            <a:avLst/>
            <a:gdLst>
              <a:gd name="connsiteX0" fmla="*/ 861646 w 1925515"/>
              <a:gd name="connsiteY0" fmla="*/ 17584 h 1837592"/>
              <a:gd name="connsiteX1" fmla="*/ 861646 w 1925515"/>
              <a:gd name="connsiteY1" fmla="*/ 17584 h 1837592"/>
              <a:gd name="connsiteX2" fmla="*/ 782515 w 1925515"/>
              <a:gd name="connsiteY2" fmla="*/ 61546 h 1837592"/>
              <a:gd name="connsiteX3" fmla="*/ 712177 w 1925515"/>
              <a:gd name="connsiteY3" fmla="*/ 158261 h 1837592"/>
              <a:gd name="connsiteX4" fmla="*/ 703385 w 1925515"/>
              <a:gd name="connsiteY4" fmla="*/ 184638 h 1837592"/>
              <a:gd name="connsiteX5" fmla="*/ 685800 w 1925515"/>
              <a:gd name="connsiteY5" fmla="*/ 211015 h 1837592"/>
              <a:gd name="connsiteX6" fmla="*/ 659423 w 1925515"/>
              <a:gd name="connsiteY6" fmla="*/ 254977 h 1837592"/>
              <a:gd name="connsiteX7" fmla="*/ 633046 w 1925515"/>
              <a:gd name="connsiteY7" fmla="*/ 307730 h 1837592"/>
              <a:gd name="connsiteX8" fmla="*/ 624254 w 1925515"/>
              <a:gd name="connsiteY8" fmla="*/ 334107 h 1837592"/>
              <a:gd name="connsiteX9" fmla="*/ 571500 w 1925515"/>
              <a:gd name="connsiteY9" fmla="*/ 413238 h 1837592"/>
              <a:gd name="connsiteX10" fmla="*/ 536331 w 1925515"/>
              <a:gd name="connsiteY10" fmla="*/ 465992 h 1837592"/>
              <a:gd name="connsiteX11" fmla="*/ 527539 w 1925515"/>
              <a:gd name="connsiteY11" fmla="*/ 492369 h 1837592"/>
              <a:gd name="connsiteX12" fmla="*/ 483577 w 1925515"/>
              <a:gd name="connsiteY12" fmla="*/ 545123 h 1837592"/>
              <a:gd name="connsiteX13" fmla="*/ 448408 w 1925515"/>
              <a:gd name="connsiteY13" fmla="*/ 597877 h 1837592"/>
              <a:gd name="connsiteX14" fmla="*/ 439615 w 1925515"/>
              <a:gd name="connsiteY14" fmla="*/ 624253 h 1837592"/>
              <a:gd name="connsiteX15" fmla="*/ 378069 w 1925515"/>
              <a:gd name="connsiteY15" fmla="*/ 677007 h 1837592"/>
              <a:gd name="connsiteX16" fmla="*/ 351692 w 1925515"/>
              <a:gd name="connsiteY16" fmla="*/ 738553 h 1837592"/>
              <a:gd name="connsiteX17" fmla="*/ 325315 w 1925515"/>
              <a:gd name="connsiteY17" fmla="*/ 773723 h 1837592"/>
              <a:gd name="connsiteX18" fmla="*/ 290146 w 1925515"/>
              <a:gd name="connsiteY18" fmla="*/ 826477 h 1837592"/>
              <a:gd name="connsiteX19" fmla="*/ 263769 w 1925515"/>
              <a:gd name="connsiteY19" fmla="*/ 861646 h 1837592"/>
              <a:gd name="connsiteX20" fmla="*/ 175846 w 1925515"/>
              <a:gd name="connsiteY20" fmla="*/ 993530 h 1837592"/>
              <a:gd name="connsiteX21" fmla="*/ 149469 w 1925515"/>
              <a:gd name="connsiteY21" fmla="*/ 1019907 h 1837592"/>
              <a:gd name="connsiteX22" fmla="*/ 96715 w 1925515"/>
              <a:gd name="connsiteY22" fmla="*/ 1099038 h 1837592"/>
              <a:gd name="connsiteX23" fmla="*/ 70339 w 1925515"/>
              <a:gd name="connsiteY23" fmla="*/ 1116623 h 1837592"/>
              <a:gd name="connsiteX24" fmla="*/ 17585 w 1925515"/>
              <a:gd name="connsiteY24" fmla="*/ 1169377 h 1837592"/>
              <a:gd name="connsiteX25" fmla="*/ 8792 w 1925515"/>
              <a:gd name="connsiteY25" fmla="*/ 1213338 h 1837592"/>
              <a:gd name="connsiteX26" fmla="*/ 0 w 1925515"/>
              <a:gd name="connsiteY26" fmla="*/ 1248507 h 1837592"/>
              <a:gd name="connsiteX27" fmla="*/ 17585 w 1925515"/>
              <a:gd name="connsiteY27" fmla="*/ 1415561 h 1837592"/>
              <a:gd name="connsiteX28" fmla="*/ 35169 w 1925515"/>
              <a:gd name="connsiteY28" fmla="*/ 1441938 h 1837592"/>
              <a:gd name="connsiteX29" fmla="*/ 52754 w 1925515"/>
              <a:gd name="connsiteY29" fmla="*/ 1477107 h 1837592"/>
              <a:gd name="connsiteX30" fmla="*/ 70339 w 1925515"/>
              <a:gd name="connsiteY30" fmla="*/ 1503484 h 1837592"/>
              <a:gd name="connsiteX31" fmla="*/ 105508 w 1925515"/>
              <a:gd name="connsiteY31" fmla="*/ 1565030 h 1837592"/>
              <a:gd name="connsiteX32" fmla="*/ 131885 w 1925515"/>
              <a:gd name="connsiteY32" fmla="*/ 1591407 h 1837592"/>
              <a:gd name="connsiteX33" fmla="*/ 149469 w 1925515"/>
              <a:gd name="connsiteY33" fmla="*/ 1617784 h 1837592"/>
              <a:gd name="connsiteX34" fmla="*/ 158262 w 1925515"/>
              <a:gd name="connsiteY34" fmla="*/ 1644161 h 1837592"/>
              <a:gd name="connsiteX35" fmla="*/ 184639 w 1925515"/>
              <a:gd name="connsiteY35" fmla="*/ 1652953 h 1837592"/>
              <a:gd name="connsiteX36" fmla="*/ 228600 w 1925515"/>
              <a:gd name="connsiteY36" fmla="*/ 1696915 h 1837592"/>
              <a:gd name="connsiteX37" fmla="*/ 360485 w 1925515"/>
              <a:gd name="connsiteY37" fmla="*/ 1749669 h 1837592"/>
              <a:gd name="connsiteX38" fmla="*/ 457200 w 1925515"/>
              <a:gd name="connsiteY38" fmla="*/ 1776046 h 1837592"/>
              <a:gd name="connsiteX39" fmla="*/ 509954 w 1925515"/>
              <a:gd name="connsiteY39" fmla="*/ 1784838 h 1837592"/>
              <a:gd name="connsiteX40" fmla="*/ 580292 w 1925515"/>
              <a:gd name="connsiteY40" fmla="*/ 1802423 h 1837592"/>
              <a:gd name="connsiteX41" fmla="*/ 624254 w 1925515"/>
              <a:gd name="connsiteY41" fmla="*/ 1811215 h 1837592"/>
              <a:gd name="connsiteX42" fmla="*/ 659423 w 1925515"/>
              <a:gd name="connsiteY42" fmla="*/ 1820007 h 1837592"/>
              <a:gd name="connsiteX43" fmla="*/ 747346 w 1925515"/>
              <a:gd name="connsiteY43" fmla="*/ 1837592 h 1837592"/>
              <a:gd name="connsiteX44" fmla="*/ 958362 w 1925515"/>
              <a:gd name="connsiteY44" fmla="*/ 1828800 h 1837592"/>
              <a:gd name="connsiteX45" fmla="*/ 984739 w 1925515"/>
              <a:gd name="connsiteY45" fmla="*/ 1811215 h 1837592"/>
              <a:gd name="connsiteX46" fmla="*/ 1037492 w 1925515"/>
              <a:gd name="connsiteY46" fmla="*/ 1802423 h 1837592"/>
              <a:gd name="connsiteX47" fmla="*/ 1063869 w 1925515"/>
              <a:gd name="connsiteY47" fmla="*/ 1793630 h 1837592"/>
              <a:gd name="connsiteX48" fmla="*/ 1125415 w 1925515"/>
              <a:gd name="connsiteY48" fmla="*/ 1776046 h 1837592"/>
              <a:gd name="connsiteX49" fmla="*/ 1160585 w 1925515"/>
              <a:gd name="connsiteY49" fmla="*/ 1758461 h 1837592"/>
              <a:gd name="connsiteX50" fmla="*/ 1204546 w 1925515"/>
              <a:gd name="connsiteY50" fmla="*/ 1740877 h 1837592"/>
              <a:gd name="connsiteX51" fmla="*/ 1230923 w 1925515"/>
              <a:gd name="connsiteY51" fmla="*/ 1723292 h 1837592"/>
              <a:gd name="connsiteX52" fmla="*/ 1301262 w 1925515"/>
              <a:gd name="connsiteY52" fmla="*/ 1705707 h 1837592"/>
              <a:gd name="connsiteX53" fmla="*/ 1336431 w 1925515"/>
              <a:gd name="connsiteY53" fmla="*/ 1688123 h 1837592"/>
              <a:gd name="connsiteX54" fmla="*/ 1371600 w 1925515"/>
              <a:gd name="connsiteY54" fmla="*/ 1679330 h 1837592"/>
              <a:gd name="connsiteX55" fmla="*/ 1397977 w 1925515"/>
              <a:gd name="connsiteY55" fmla="*/ 1670538 h 1837592"/>
              <a:gd name="connsiteX56" fmla="*/ 1441939 w 1925515"/>
              <a:gd name="connsiteY56" fmla="*/ 1652953 h 1837592"/>
              <a:gd name="connsiteX57" fmla="*/ 1485900 w 1925515"/>
              <a:gd name="connsiteY57" fmla="*/ 1644161 h 1837592"/>
              <a:gd name="connsiteX58" fmla="*/ 1512277 w 1925515"/>
              <a:gd name="connsiteY58" fmla="*/ 1635369 h 1837592"/>
              <a:gd name="connsiteX59" fmla="*/ 1547446 w 1925515"/>
              <a:gd name="connsiteY59" fmla="*/ 1626577 h 1837592"/>
              <a:gd name="connsiteX60" fmla="*/ 1573823 w 1925515"/>
              <a:gd name="connsiteY60" fmla="*/ 1608992 h 1837592"/>
              <a:gd name="connsiteX61" fmla="*/ 1670539 w 1925515"/>
              <a:gd name="connsiteY61" fmla="*/ 1600200 h 1837592"/>
              <a:gd name="connsiteX62" fmla="*/ 1696915 w 1925515"/>
              <a:gd name="connsiteY62" fmla="*/ 1591407 h 1837592"/>
              <a:gd name="connsiteX63" fmla="*/ 1749669 w 1925515"/>
              <a:gd name="connsiteY63" fmla="*/ 1556238 h 1837592"/>
              <a:gd name="connsiteX64" fmla="*/ 1784839 w 1925515"/>
              <a:gd name="connsiteY64" fmla="*/ 1529861 h 1837592"/>
              <a:gd name="connsiteX65" fmla="*/ 1811215 w 1925515"/>
              <a:gd name="connsiteY65" fmla="*/ 1512277 h 1837592"/>
              <a:gd name="connsiteX66" fmla="*/ 1872762 w 1925515"/>
              <a:gd name="connsiteY66" fmla="*/ 1406769 h 1837592"/>
              <a:gd name="connsiteX67" fmla="*/ 1899139 w 1925515"/>
              <a:gd name="connsiteY67" fmla="*/ 1354015 h 1837592"/>
              <a:gd name="connsiteX68" fmla="*/ 1907931 w 1925515"/>
              <a:gd name="connsiteY68" fmla="*/ 1318846 h 1837592"/>
              <a:gd name="connsiteX69" fmla="*/ 1925515 w 1925515"/>
              <a:gd name="connsiteY69" fmla="*/ 1266092 h 1837592"/>
              <a:gd name="connsiteX70" fmla="*/ 1916723 w 1925515"/>
              <a:gd name="connsiteY70" fmla="*/ 1099038 h 1837592"/>
              <a:gd name="connsiteX71" fmla="*/ 1899139 w 1925515"/>
              <a:gd name="connsiteY71" fmla="*/ 1063869 h 1837592"/>
              <a:gd name="connsiteX72" fmla="*/ 1872762 w 1925515"/>
              <a:gd name="connsiteY72" fmla="*/ 967153 h 1837592"/>
              <a:gd name="connsiteX73" fmla="*/ 1828800 w 1925515"/>
              <a:gd name="connsiteY73" fmla="*/ 896815 h 1837592"/>
              <a:gd name="connsiteX74" fmla="*/ 1811215 w 1925515"/>
              <a:gd name="connsiteY74" fmla="*/ 861646 h 1837592"/>
              <a:gd name="connsiteX75" fmla="*/ 1793631 w 1925515"/>
              <a:gd name="connsiteY75" fmla="*/ 835269 h 1837592"/>
              <a:gd name="connsiteX76" fmla="*/ 1776046 w 1925515"/>
              <a:gd name="connsiteY76" fmla="*/ 782515 h 1837592"/>
              <a:gd name="connsiteX77" fmla="*/ 1732085 w 1925515"/>
              <a:gd name="connsiteY77" fmla="*/ 703384 h 1837592"/>
              <a:gd name="connsiteX78" fmla="*/ 1679331 w 1925515"/>
              <a:gd name="connsiteY78" fmla="*/ 624253 h 1837592"/>
              <a:gd name="connsiteX79" fmla="*/ 1644162 w 1925515"/>
              <a:gd name="connsiteY79" fmla="*/ 553915 h 1837592"/>
              <a:gd name="connsiteX80" fmla="*/ 1591408 w 1925515"/>
              <a:gd name="connsiteY80" fmla="*/ 465992 h 1837592"/>
              <a:gd name="connsiteX81" fmla="*/ 1565031 w 1925515"/>
              <a:gd name="connsiteY81" fmla="*/ 439615 h 1837592"/>
              <a:gd name="connsiteX82" fmla="*/ 1512277 w 1925515"/>
              <a:gd name="connsiteY82" fmla="*/ 369277 h 1837592"/>
              <a:gd name="connsiteX83" fmla="*/ 1485900 w 1925515"/>
              <a:gd name="connsiteY83" fmla="*/ 342900 h 1837592"/>
              <a:gd name="connsiteX84" fmla="*/ 1468315 w 1925515"/>
              <a:gd name="connsiteY84" fmla="*/ 316523 h 1837592"/>
              <a:gd name="connsiteX85" fmla="*/ 1433146 w 1925515"/>
              <a:gd name="connsiteY85" fmla="*/ 290146 h 1837592"/>
              <a:gd name="connsiteX86" fmla="*/ 1397977 w 1925515"/>
              <a:gd name="connsiteY86" fmla="*/ 228600 h 1837592"/>
              <a:gd name="connsiteX87" fmla="*/ 1336431 w 1925515"/>
              <a:gd name="connsiteY87" fmla="*/ 167053 h 1837592"/>
              <a:gd name="connsiteX88" fmla="*/ 1292469 w 1925515"/>
              <a:gd name="connsiteY88" fmla="*/ 105507 h 1837592"/>
              <a:gd name="connsiteX89" fmla="*/ 1239715 w 1925515"/>
              <a:gd name="connsiteY89" fmla="*/ 52753 h 1837592"/>
              <a:gd name="connsiteX90" fmla="*/ 1222131 w 1925515"/>
              <a:gd name="connsiteY90" fmla="*/ 26377 h 1837592"/>
              <a:gd name="connsiteX91" fmla="*/ 1169377 w 1925515"/>
              <a:gd name="connsiteY91" fmla="*/ 0 h 1837592"/>
              <a:gd name="connsiteX92" fmla="*/ 967154 w 1925515"/>
              <a:gd name="connsiteY92" fmla="*/ 26377 h 1837592"/>
              <a:gd name="connsiteX93" fmla="*/ 870439 w 1925515"/>
              <a:gd name="connsiteY93" fmla="*/ 52753 h 1837592"/>
              <a:gd name="connsiteX94" fmla="*/ 835269 w 1925515"/>
              <a:gd name="connsiteY94" fmla="*/ 61546 h 1837592"/>
              <a:gd name="connsiteX95" fmla="*/ 800100 w 1925515"/>
              <a:gd name="connsiteY95" fmla="*/ 52753 h 1837592"/>
              <a:gd name="connsiteX96" fmla="*/ 861646 w 1925515"/>
              <a:gd name="connsiteY96" fmla="*/ 17584 h 1837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1925515" h="1837592">
                <a:moveTo>
                  <a:pt x="861646" y="17584"/>
                </a:moveTo>
                <a:lnTo>
                  <a:pt x="861646" y="17584"/>
                </a:lnTo>
                <a:cubicBezTo>
                  <a:pt x="835269" y="32238"/>
                  <a:pt x="805317" y="41784"/>
                  <a:pt x="782515" y="61546"/>
                </a:cubicBezTo>
                <a:cubicBezTo>
                  <a:pt x="766967" y="75021"/>
                  <a:pt x="730318" y="131050"/>
                  <a:pt x="712177" y="158261"/>
                </a:cubicBezTo>
                <a:cubicBezTo>
                  <a:pt x="709246" y="167053"/>
                  <a:pt x="707530" y="176349"/>
                  <a:pt x="703385" y="184638"/>
                </a:cubicBezTo>
                <a:cubicBezTo>
                  <a:pt x="698659" y="194090"/>
                  <a:pt x="691401" y="202054"/>
                  <a:pt x="685800" y="211015"/>
                </a:cubicBezTo>
                <a:cubicBezTo>
                  <a:pt x="676743" y="225507"/>
                  <a:pt x="667066" y="239692"/>
                  <a:pt x="659423" y="254977"/>
                </a:cubicBezTo>
                <a:cubicBezTo>
                  <a:pt x="623024" y="327776"/>
                  <a:pt x="683440" y="232140"/>
                  <a:pt x="633046" y="307730"/>
                </a:cubicBezTo>
                <a:cubicBezTo>
                  <a:pt x="630115" y="316522"/>
                  <a:pt x="628399" y="325818"/>
                  <a:pt x="624254" y="334107"/>
                </a:cubicBezTo>
                <a:cubicBezTo>
                  <a:pt x="603002" y="376612"/>
                  <a:pt x="597272" y="376421"/>
                  <a:pt x="571500" y="413238"/>
                </a:cubicBezTo>
                <a:cubicBezTo>
                  <a:pt x="559380" y="430552"/>
                  <a:pt x="543014" y="445942"/>
                  <a:pt x="536331" y="465992"/>
                </a:cubicBezTo>
                <a:cubicBezTo>
                  <a:pt x="533400" y="474784"/>
                  <a:pt x="531684" y="484080"/>
                  <a:pt x="527539" y="492369"/>
                </a:cubicBezTo>
                <a:cubicBezTo>
                  <a:pt x="515299" y="516850"/>
                  <a:pt x="503021" y="525679"/>
                  <a:pt x="483577" y="545123"/>
                </a:cubicBezTo>
                <a:cubicBezTo>
                  <a:pt x="462673" y="607836"/>
                  <a:pt x="492313" y="532022"/>
                  <a:pt x="448408" y="597877"/>
                </a:cubicBezTo>
                <a:cubicBezTo>
                  <a:pt x="443267" y="605588"/>
                  <a:pt x="445002" y="616712"/>
                  <a:pt x="439615" y="624253"/>
                </a:cubicBezTo>
                <a:cubicBezTo>
                  <a:pt x="420230" y="651392"/>
                  <a:pt x="403418" y="660108"/>
                  <a:pt x="378069" y="677007"/>
                </a:cubicBezTo>
                <a:cubicBezTo>
                  <a:pt x="369522" y="702650"/>
                  <a:pt x="367215" y="713717"/>
                  <a:pt x="351692" y="738553"/>
                </a:cubicBezTo>
                <a:cubicBezTo>
                  <a:pt x="343925" y="750980"/>
                  <a:pt x="333718" y="761718"/>
                  <a:pt x="325315" y="773723"/>
                </a:cubicBezTo>
                <a:cubicBezTo>
                  <a:pt x="313196" y="791037"/>
                  <a:pt x="302266" y="809163"/>
                  <a:pt x="290146" y="826477"/>
                </a:cubicBezTo>
                <a:cubicBezTo>
                  <a:pt x="281743" y="838482"/>
                  <a:pt x="271535" y="849220"/>
                  <a:pt x="263769" y="861646"/>
                </a:cubicBezTo>
                <a:cubicBezTo>
                  <a:pt x="220786" y="930419"/>
                  <a:pt x="276924" y="892452"/>
                  <a:pt x="175846" y="993530"/>
                </a:cubicBezTo>
                <a:cubicBezTo>
                  <a:pt x="167054" y="1002322"/>
                  <a:pt x="156930" y="1009960"/>
                  <a:pt x="149469" y="1019907"/>
                </a:cubicBezTo>
                <a:cubicBezTo>
                  <a:pt x="124351" y="1053398"/>
                  <a:pt x="125801" y="1069951"/>
                  <a:pt x="96715" y="1099038"/>
                </a:cubicBezTo>
                <a:cubicBezTo>
                  <a:pt x="89243" y="1106510"/>
                  <a:pt x="78237" y="1109603"/>
                  <a:pt x="70339" y="1116623"/>
                </a:cubicBezTo>
                <a:cubicBezTo>
                  <a:pt x="51752" y="1133145"/>
                  <a:pt x="17585" y="1169377"/>
                  <a:pt x="17585" y="1169377"/>
                </a:cubicBezTo>
                <a:cubicBezTo>
                  <a:pt x="14654" y="1184031"/>
                  <a:pt x="12034" y="1198750"/>
                  <a:pt x="8792" y="1213338"/>
                </a:cubicBezTo>
                <a:cubicBezTo>
                  <a:pt x="6171" y="1225134"/>
                  <a:pt x="0" y="1236423"/>
                  <a:pt x="0" y="1248507"/>
                </a:cubicBezTo>
                <a:cubicBezTo>
                  <a:pt x="0" y="1251706"/>
                  <a:pt x="737" y="1376249"/>
                  <a:pt x="17585" y="1415561"/>
                </a:cubicBezTo>
                <a:cubicBezTo>
                  <a:pt x="21748" y="1425274"/>
                  <a:pt x="29926" y="1432763"/>
                  <a:pt x="35169" y="1441938"/>
                </a:cubicBezTo>
                <a:cubicBezTo>
                  <a:pt x="41672" y="1453318"/>
                  <a:pt x="46251" y="1465727"/>
                  <a:pt x="52754" y="1477107"/>
                </a:cubicBezTo>
                <a:cubicBezTo>
                  <a:pt x="57997" y="1486282"/>
                  <a:pt x="65096" y="1494309"/>
                  <a:pt x="70339" y="1503484"/>
                </a:cubicBezTo>
                <a:cubicBezTo>
                  <a:pt x="85977" y="1530851"/>
                  <a:pt x="86032" y="1541658"/>
                  <a:pt x="105508" y="1565030"/>
                </a:cubicBezTo>
                <a:cubicBezTo>
                  <a:pt x="113468" y="1574582"/>
                  <a:pt x="123925" y="1581855"/>
                  <a:pt x="131885" y="1591407"/>
                </a:cubicBezTo>
                <a:cubicBezTo>
                  <a:pt x="138650" y="1599525"/>
                  <a:pt x="144743" y="1608333"/>
                  <a:pt x="149469" y="1617784"/>
                </a:cubicBezTo>
                <a:cubicBezTo>
                  <a:pt x="153614" y="1626074"/>
                  <a:pt x="151708" y="1637608"/>
                  <a:pt x="158262" y="1644161"/>
                </a:cubicBezTo>
                <a:cubicBezTo>
                  <a:pt x="164815" y="1650714"/>
                  <a:pt x="175847" y="1650022"/>
                  <a:pt x="184639" y="1652953"/>
                </a:cubicBezTo>
                <a:cubicBezTo>
                  <a:pt x="199293" y="1667607"/>
                  <a:pt x="211840" y="1684726"/>
                  <a:pt x="228600" y="1696915"/>
                </a:cubicBezTo>
                <a:cubicBezTo>
                  <a:pt x="261439" y="1720798"/>
                  <a:pt x="326036" y="1738186"/>
                  <a:pt x="360485" y="1749669"/>
                </a:cubicBezTo>
                <a:cubicBezTo>
                  <a:pt x="394574" y="1761032"/>
                  <a:pt x="417548" y="1769438"/>
                  <a:pt x="457200" y="1776046"/>
                </a:cubicBezTo>
                <a:cubicBezTo>
                  <a:pt x="474785" y="1778977"/>
                  <a:pt x="492523" y="1781103"/>
                  <a:pt x="509954" y="1784838"/>
                </a:cubicBezTo>
                <a:cubicBezTo>
                  <a:pt x="533585" y="1789902"/>
                  <a:pt x="556594" y="1797684"/>
                  <a:pt x="580292" y="1802423"/>
                </a:cubicBezTo>
                <a:cubicBezTo>
                  <a:pt x="594946" y="1805354"/>
                  <a:pt x="609666" y="1807973"/>
                  <a:pt x="624254" y="1811215"/>
                </a:cubicBezTo>
                <a:cubicBezTo>
                  <a:pt x="636050" y="1813836"/>
                  <a:pt x="647607" y="1817475"/>
                  <a:pt x="659423" y="1820007"/>
                </a:cubicBezTo>
                <a:cubicBezTo>
                  <a:pt x="688648" y="1826269"/>
                  <a:pt x="747346" y="1837592"/>
                  <a:pt x="747346" y="1837592"/>
                </a:cubicBezTo>
                <a:cubicBezTo>
                  <a:pt x="817685" y="1834661"/>
                  <a:pt x="888393" y="1836574"/>
                  <a:pt x="958362" y="1828800"/>
                </a:cubicBezTo>
                <a:cubicBezTo>
                  <a:pt x="968864" y="1827633"/>
                  <a:pt x="974714" y="1814557"/>
                  <a:pt x="984739" y="1811215"/>
                </a:cubicBezTo>
                <a:cubicBezTo>
                  <a:pt x="1001651" y="1805578"/>
                  <a:pt x="1019908" y="1805354"/>
                  <a:pt x="1037492" y="1802423"/>
                </a:cubicBezTo>
                <a:cubicBezTo>
                  <a:pt x="1046284" y="1799492"/>
                  <a:pt x="1054992" y="1796293"/>
                  <a:pt x="1063869" y="1793630"/>
                </a:cubicBezTo>
                <a:cubicBezTo>
                  <a:pt x="1084305" y="1787499"/>
                  <a:pt x="1105363" y="1783337"/>
                  <a:pt x="1125415" y="1776046"/>
                </a:cubicBezTo>
                <a:cubicBezTo>
                  <a:pt x="1137733" y="1771567"/>
                  <a:pt x="1148608" y="1763784"/>
                  <a:pt x="1160585" y="1758461"/>
                </a:cubicBezTo>
                <a:cubicBezTo>
                  <a:pt x="1175007" y="1752051"/>
                  <a:pt x="1190430" y="1747935"/>
                  <a:pt x="1204546" y="1740877"/>
                </a:cubicBezTo>
                <a:cubicBezTo>
                  <a:pt x="1213998" y="1736151"/>
                  <a:pt x="1221029" y="1727002"/>
                  <a:pt x="1230923" y="1723292"/>
                </a:cubicBezTo>
                <a:cubicBezTo>
                  <a:pt x="1341049" y="1681995"/>
                  <a:pt x="1225311" y="1738258"/>
                  <a:pt x="1301262" y="1705707"/>
                </a:cubicBezTo>
                <a:cubicBezTo>
                  <a:pt x="1313309" y="1700544"/>
                  <a:pt x="1324159" y="1692725"/>
                  <a:pt x="1336431" y="1688123"/>
                </a:cubicBezTo>
                <a:cubicBezTo>
                  <a:pt x="1347745" y="1683880"/>
                  <a:pt x="1359981" y="1682650"/>
                  <a:pt x="1371600" y="1679330"/>
                </a:cubicBezTo>
                <a:cubicBezTo>
                  <a:pt x="1380511" y="1676784"/>
                  <a:pt x="1389299" y="1673792"/>
                  <a:pt x="1397977" y="1670538"/>
                </a:cubicBezTo>
                <a:cubicBezTo>
                  <a:pt x="1412755" y="1664996"/>
                  <a:pt x="1426822" y="1657488"/>
                  <a:pt x="1441939" y="1652953"/>
                </a:cubicBezTo>
                <a:cubicBezTo>
                  <a:pt x="1456253" y="1648659"/>
                  <a:pt x="1471402" y="1647785"/>
                  <a:pt x="1485900" y="1644161"/>
                </a:cubicBezTo>
                <a:cubicBezTo>
                  <a:pt x="1494891" y="1641913"/>
                  <a:pt x="1503366" y="1637915"/>
                  <a:pt x="1512277" y="1635369"/>
                </a:cubicBezTo>
                <a:cubicBezTo>
                  <a:pt x="1523896" y="1632049"/>
                  <a:pt x="1535723" y="1629508"/>
                  <a:pt x="1547446" y="1626577"/>
                </a:cubicBezTo>
                <a:cubicBezTo>
                  <a:pt x="1556238" y="1620715"/>
                  <a:pt x="1563490" y="1611206"/>
                  <a:pt x="1573823" y="1608992"/>
                </a:cubicBezTo>
                <a:cubicBezTo>
                  <a:pt x="1605476" y="1602209"/>
                  <a:pt x="1638493" y="1604778"/>
                  <a:pt x="1670539" y="1600200"/>
                </a:cubicBezTo>
                <a:cubicBezTo>
                  <a:pt x="1679714" y="1598889"/>
                  <a:pt x="1688123" y="1594338"/>
                  <a:pt x="1696915" y="1591407"/>
                </a:cubicBezTo>
                <a:cubicBezTo>
                  <a:pt x="1758297" y="1530025"/>
                  <a:pt x="1690289" y="1590169"/>
                  <a:pt x="1749669" y="1556238"/>
                </a:cubicBezTo>
                <a:cubicBezTo>
                  <a:pt x="1762392" y="1548968"/>
                  <a:pt x="1772914" y="1538378"/>
                  <a:pt x="1784839" y="1529861"/>
                </a:cubicBezTo>
                <a:cubicBezTo>
                  <a:pt x="1793437" y="1523719"/>
                  <a:pt x="1802423" y="1518138"/>
                  <a:pt x="1811215" y="1512277"/>
                </a:cubicBezTo>
                <a:cubicBezTo>
                  <a:pt x="1882959" y="1404663"/>
                  <a:pt x="1813055" y="1514242"/>
                  <a:pt x="1872762" y="1406769"/>
                </a:cubicBezTo>
                <a:cubicBezTo>
                  <a:pt x="1895426" y="1365973"/>
                  <a:pt x="1887057" y="1396300"/>
                  <a:pt x="1899139" y="1354015"/>
                </a:cubicBezTo>
                <a:cubicBezTo>
                  <a:pt x="1902459" y="1342396"/>
                  <a:pt x="1904459" y="1330420"/>
                  <a:pt x="1907931" y="1318846"/>
                </a:cubicBezTo>
                <a:cubicBezTo>
                  <a:pt x="1913257" y="1301092"/>
                  <a:pt x="1925515" y="1266092"/>
                  <a:pt x="1925515" y="1266092"/>
                </a:cubicBezTo>
                <a:cubicBezTo>
                  <a:pt x="1922584" y="1210407"/>
                  <a:pt x="1923935" y="1154331"/>
                  <a:pt x="1916723" y="1099038"/>
                </a:cubicBezTo>
                <a:cubicBezTo>
                  <a:pt x="1915028" y="1086041"/>
                  <a:pt x="1903284" y="1076303"/>
                  <a:pt x="1899139" y="1063869"/>
                </a:cubicBezTo>
                <a:cubicBezTo>
                  <a:pt x="1879848" y="1005997"/>
                  <a:pt x="1903583" y="1028793"/>
                  <a:pt x="1872762" y="967153"/>
                </a:cubicBezTo>
                <a:cubicBezTo>
                  <a:pt x="1828206" y="878043"/>
                  <a:pt x="1885869" y="988124"/>
                  <a:pt x="1828800" y="896815"/>
                </a:cubicBezTo>
                <a:cubicBezTo>
                  <a:pt x="1821853" y="885701"/>
                  <a:pt x="1817718" y="873026"/>
                  <a:pt x="1811215" y="861646"/>
                </a:cubicBezTo>
                <a:cubicBezTo>
                  <a:pt x="1805972" y="852471"/>
                  <a:pt x="1797923" y="844925"/>
                  <a:pt x="1793631" y="835269"/>
                </a:cubicBezTo>
                <a:cubicBezTo>
                  <a:pt x="1786103" y="818331"/>
                  <a:pt x="1782930" y="799725"/>
                  <a:pt x="1776046" y="782515"/>
                </a:cubicBezTo>
                <a:cubicBezTo>
                  <a:pt x="1763387" y="750869"/>
                  <a:pt x="1748818" y="734062"/>
                  <a:pt x="1732085" y="703384"/>
                </a:cubicBezTo>
                <a:cubicBezTo>
                  <a:pt x="1693760" y="633121"/>
                  <a:pt x="1723650" y="668572"/>
                  <a:pt x="1679331" y="624253"/>
                </a:cubicBezTo>
                <a:cubicBezTo>
                  <a:pt x="1664464" y="564784"/>
                  <a:pt x="1680846" y="610979"/>
                  <a:pt x="1644162" y="553915"/>
                </a:cubicBezTo>
                <a:cubicBezTo>
                  <a:pt x="1625680" y="525165"/>
                  <a:pt x="1608993" y="495300"/>
                  <a:pt x="1591408" y="465992"/>
                </a:cubicBezTo>
                <a:cubicBezTo>
                  <a:pt x="1585011" y="455330"/>
                  <a:pt x="1572905" y="449239"/>
                  <a:pt x="1565031" y="439615"/>
                </a:cubicBezTo>
                <a:cubicBezTo>
                  <a:pt x="1546472" y="416932"/>
                  <a:pt x="1533001" y="390001"/>
                  <a:pt x="1512277" y="369277"/>
                </a:cubicBezTo>
                <a:cubicBezTo>
                  <a:pt x="1503485" y="360485"/>
                  <a:pt x="1493860" y="352452"/>
                  <a:pt x="1485900" y="342900"/>
                </a:cubicBezTo>
                <a:cubicBezTo>
                  <a:pt x="1479135" y="334782"/>
                  <a:pt x="1475787" y="323995"/>
                  <a:pt x="1468315" y="316523"/>
                </a:cubicBezTo>
                <a:cubicBezTo>
                  <a:pt x="1457953" y="306161"/>
                  <a:pt x="1444869" y="298938"/>
                  <a:pt x="1433146" y="290146"/>
                </a:cubicBezTo>
                <a:cubicBezTo>
                  <a:pt x="1424322" y="272497"/>
                  <a:pt x="1411960" y="244137"/>
                  <a:pt x="1397977" y="228600"/>
                </a:cubicBezTo>
                <a:cubicBezTo>
                  <a:pt x="1378568" y="207035"/>
                  <a:pt x="1352525" y="191193"/>
                  <a:pt x="1336431" y="167053"/>
                </a:cubicBezTo>
                <a:cubicBezTo>
                  <a:pt x="1324202" y="148711"/>
                  <a:pt x="1306485" y="121080"/>
                  <a:pt x="1292469" y="105507"/>
                </a:cubicBezTo>
                <a:cubicBezTo>
                  <a:pt x="1275833" y="87022"/>
                  <a:pt x="1253510" y="73445"/>
                  <a:pt x="1239715" y="52753"/>
                </a:cubicBezTo>
                <a:cubicBezTo>
                  <a:pt x="1233854" y="43961"/>
                  <a:pt x="1229603" y="33849"/>
                  <a:pt x="1222131" y="26377"/>
                </a:cubicBezTo>
                <a:cubicBezTo>
                  <a:pt x="1205086" y="9332"/>
                  <a:pt x="1190831" y="7151"/>
                  <a:pt x="1169377" y="0"/>
                </a:cubicBezTo>
                <a:cubicBezTo>
                  <a:pt x="1096727" y="7647"/>
                  <a:pt x="1033676" y="6420"/>
                  <a:pt x="967154" y="26377"/>
                </a:cubicBezTo>
                <a:cubicBezTo>
                  <a:pt x="849519" y="61668"/>
                  <a:pt x="973454" y="29860"/>
                  <a:pt x="870439" y="52753"/>
                </a:cubicBezTo>
                <a:cubicBezTo>
                  <a:pt x="858643" y="55374"/>
                  <a:pt x="835269" y="61546"/>
                  <a:pt x="835269" y="61546"/>
                </a:cubicBezTo>
                <a:lnTo>
                  <a:pt x="800100" y="52753"/>
                </a:lnTo>
                <a:lnTo>
                  <a:pt x="861646" y="17584"/>
                </a:lnTo>
                <a:close/>
              </a:path>
            </a:pathLst>
          </a:custGeom>
          <a:noFill/>
          <a:ln w="2222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Yay 26"/>
          <p:cNvSpPr/>
          <p:nvPr/>
        </p:nvSpPr>
        <p:spPr>
          <a:xfrm rot="9087165">
            <a:off x="1553391" y="4399532"/>
            <a:ext cx="1292346" cy="751171"/>
          </a:xfrm>
          <a:prstGeom prst="arc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9" name="Yay 48"/>
          <p:cNvSpPr/>
          <p:nvPr/>
        </p:nvSpPr>
        <p:spPr>
          <a:xfrm rot="9087165">
            <a:off x="5899286" y="4376157"/>
            <a:ext cx="1292346" cy="751171"/>
          </a:xfrm>
          <a:prstGeom prst="arc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8" name="TextBox 27"/>
          <p:cNvSpPr txBox="1"/>
          <p:nvPr/>
        </p:nvSpPr>
        <p:spPr>
          <a:xfrm>
            <a:off x="1982424" y="6035668"/>
            <a:ext cx="5629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How </a:t>
            </a:r>
            <a:r>
              <a:rPr lang="tr-TR" dirty="0" err="1" smtClean="0">
                <a:latin typeface="Comic Sans MS"/>
                <a:cs typeface="Comic Sans MS"/>
              </a:rPr>
              <a:t>many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different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subproblems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are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there</a:t>
            </a:r>
            <a:r>
              <a:rPr lang="tr-TR" dirty="0" smtClean="0">
                <a:latin typeface="Comic Sans MS"/>
                <a:cs typeface="Comic Sans MS"/>
              </a:rPr>
              <a:t>? 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27"/>
          <p:cNvSpPr txBox="1"/>
          <p:nvPr/>
        </p:nvSpPr>
        <p:spPr>
          <a:xfrm>
            <a:off x="1763688" y="5445224"/>
            <a:ext cx="5807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height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tree</a:t>
            </a:r>
            <a:r>
              <a:rPr lang="tr-TR" dirty="0" smtClean="0">
                <a:latin typeface="Comic Sans MS"/>
                <a:cs typeface="Comic Sans MS"/>
              </a:rPr>
              <a:t> m + n,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S</a:t>
            </a:r>
            <a:r>
              <a:rPr lang="tr-TR" dirty="0" smtClean="0">
                <a:latin typeface="Comic Sans MS"/>
                <a:cs typeface="Comic Sans MS"/>
              </a:rPr>
              <a:t>o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running</a:t>
            </a:r>
            <a:r>
              <a:rPr lang="tr-TR" dirty="0" smtClean="0">
                <a:latin typeface="Comic Sans MS"/>
                <a:cs typeface="Comic Sans MS"/>
              </a:rPr>
              <a:t> time </a:t>
            </a:r>
            <a:r>
              <a:rPr lang="tr-TR" dirty="0" err="1" smtClean="0">
                <a:latin typeface="Comic Sans MS"/>
                <a:cs typeface="Comic Sans MS"/>
              </a:rPr>
              <a:t>will</a:t>
            </a:r>
            <a:r>
              <a:rPr lang="tr-TR" dirty="0" smtClean="0">
                <a:latin typeface="Comic Sans MS"/>
                <a:cs typeface="Comic Sans MS"/>
              </a:rPr>
              <a:t> be O(2</a:t>
            </a:r>
            <a:r>
              <a:rPr lang="tr-TR" baseline="30000" dirty="0" smtClean="0">
                <a:latin typeface="Comic Sans MS"/>
                <a:cs typeface="Comic Sans MS"/>
              </a:rPr>
              <a:t>m+n</a:t>
            </a:r>
            <a:r>
              <a:rPr lang="tr-TR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5571233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Let’s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check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it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= 6, n = 7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2"/>
          <p:cNvSpPr txBox="1"/>
          <p:nvPr/>
        </p:nvSpPr>
        <p:spPr>
          <a:xfrm>
            <a:off x="4014699" y="174851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7,6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7" name="Straight Connector 5"/>
          <p:cNvCxnSpPr>
            <a:endCxn id="9" idx="0"/>
          </p:cNvCxnSpPr>
          <p:nvPr/>
        </p:nvCxnSpPr>
        <p:spPr>
          <a:xfrm flipH="1">
            <a:off x="2150547" y="2123564"/>
            <a:ext cx="2134783" cy="749241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/>
          <p:cNvCxnSpPr>
            <a:stCxn id="10" idx="0"/>
          </p:cNvCxnSpPr>
          <p:nvPr/>
        </p:nvCxnSpPr>
        <p:spPr>
          <a:xfrm flipH="1" flipV="1">
            <a:off x="4285330" y="2123565"/>
            <a:ext cx="2136021" cy="74924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27"/>
          <p:cNvSpPr txBox="1"/>
          <p:nvPr/>
        </p:nvSpPr>
        <p:spPr>
          <a:xfrm>
            <a:off x="1885089" y="2872805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0" name="TextBox 31"/>
          <p:cNvSpPr txBox="1"/>
          <p:nvPr/>
        </p:nvSpPr>
        <p:spPr>
          <a:xfrm>
            <a:off x="6155893" y="2872805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7,5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1" name="Straight Connector 32"/>
          <p:cNvCxnSpPr/>
          <p:nvPr/>
        </p:nvCxnSpPr>
        <p:spPr>
          <a:xfrm flipH="1">
            <a:off x="1398553" y="3232845"/>
            <a:ext cx="684529" cy="50062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34"/>
          <p:cNvCxnSpPr/>
          <p:nvPr/>
        </p:nvCxnSpPr>
        <p:spPr>
          <a:xfrm flipH="1" flipV="1">
            <a:off x="2081722" y="3235684"/>
            <a:ext cx="656114" cy="47330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37"/>
          <p:cNvCxnSpPr/>
          <p:nvPr/>
        </p:nvCxnSpPr>
        <p:spPr>
          <a:xfrm flipH="1">
            <a:off x="5720413" y="3199077"/>
            <a:ext cx="673943" cy="50991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39"/>
          <p:cNvCxnSpPr/>
          <p:nvPr/>
        </p:nvCxnSpPr>
        <p:spPr>
          <a:xfrm flipH="1" flipV="1">
            <a:off x="6447695" y="3203684"/>
            <a:ext cx="686721" cy="472073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42"/>
          <p:cNvSpPr txBox="1"/>
          <p:nvPr/>
        </p:nvSpPr>
        <p:spPr>
          <a:xfrm>
            <a:off x="971600" y="370774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5,6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8" name="Straight Connector 46"/>
          <p:cNvCxnSpPr/>
          <p:nvPr/>
        </p:nvCxnSpPr>
        <p:spPr>
          <a:xfrm flipH="1">
            <a:off x="657756" y="4071868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47"/>
          <p:cNvCxnSpPr/>
          <p:nvPr/>
        </p:nvCxnSpPr>
        <p:spPr>
          <a:xfrm flipH="1" flipV="1">
            <a:off x="1233820" y="4071868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42"/>
          <p:cNvSpPr txBox="1"/>
          <p:nvPr/>
        </p:nvSpPr>
        <p:spPr>
          <a:xfrm>
            <a:off x="2627784" y="370253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42"/>
          <p:cNvSpPr txBox="1"/>
          <p:nvPr/>
        </p:nvSpPr>
        <p:spPr>
          <a:xfrm>
            <a:off x="5292080" y="370253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42"/>
          <p:cNvSpPr txBox="1"/>
          <p:nvPr/>
        </p:nvSpPr>
        <p:spPr>
          <a:xfrm>
            <a:off x="6993413" y="367575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2" name="Straight Connector 46"/>
          <p:cNvCxnSpPr/>
          <p:nvPr/>
        </p:nvCxnSpPr>
        <p:spPr>
          <a:xfrm flipH="1">
            <a:off x="2376164" y="4071868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47"/>
          <p:cNvCxnSpPr/>
          <p:nvPr/>
        </p:nvCxnSpPr>
        <p:spPr>
          <a:xfrm flipH="1" flipV="1">
            <a:off x="2952228" y="4071868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46"/>
          <p:cNvCxnSpPr/>
          <p:nvPr/>
        </p:nvCxnSpPr>
        <p:spPr>
          <a:xfrm flipH="1">
            <a:off x="4946691" y="4035261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47"/>
          <p:cNvCxnSpPr/>
          <p:nvPr/>
        </p:nvCxnSpPr>
        <p:spPr>
          <a:xfrm flipH="1" flipV="1">
            <a:off x="5522755" y="4035261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46"/>
          <p:cNvCxnSpPr/>
          <p:nvPr/>
        </p:nvCxnSpPr>
        <p:spPr>
          <a:xfrm flipH="1">
            <a:off x="6781353" y="4021807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47"/>
          <p:cNvCxnSpPr/>
          <p:nvPr/>
        </p:nvCxnSpPr>
        <p:spPr>
          <a:xfrm flipH="1" flipV="1">
            <a:off x="7357417" y="4021807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42"/>
          <p:cNvSpPr txBox="1"/>
          <p:nvPr/>
        </p:nvSpPr>
        <p:spPr>
          <a:xfrm>
            <a:off x="402665" y="474188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4</a:t>
            </a:r>
            <a:r>
              <a:rPr lang="tr-TR" dirty="0" smtClean="0">
                <a:latin typeface="Comic Sans MS"/>
                <a:cs typeface="Comic Sans MS"/>
              </a:rPr>
              <a:t>,6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0" name="TextBox 42"/>
          <p:cNvSpPr txBox="1"/>
          <p:nvPr/>
        </p:nvSpPr>
        <p:spPr>
          <a:xfrm>
            <a:off x="1397173" y="475218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1" name="TextBox 42"/>
          <p:cNvSpPr txBox="1"/>
          <p:nvPr/>
        </p:nvSpPr>
        <p:spPr>
          <a:xfrm>
            <a:off x="2107469" y="474903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3161819" y="474903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66063" y="471693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2"/>
          <p:cNvSpPr txBox="1"/>
          <p:nvPr/>
        </p:nvSpPr>
        <p:spPr>
          <a:xfrm>
            <a:off x="5720413" y="471693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5" name="TextBox 42"/>
          <p:cNvSpPr txBox="1"/>
          <p:nvPr/>
        </p:nvSpPr>
        <p:spPr>
          <a:xfrm>
            <a:off x="6508946" y="472802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2"/>
          <p:cNvSpPr txBox="1"/>
          <p:nvPr/>
        </p:nvSpPr>
        <p:spPr>
          <a:xfrm>
            <a:off x="7563296" y="472802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Serbest Form 24"/>
          <p:cNvSpPr/>
          <p:nvPr/>
        </p:nvSpPr>
        <p:spPr>
          <a:xfrm>
            <a:off x="1916723" y="3560885"/>
            <a:ext cx="1925515" cy="1837592"/>
          </a:xfrm>
          <a:custGeom>
            <a:avLst/>
            <a:gdLst>
              <a:gd name="connsiteX0" fmla="*/ 861646 w 1925515"/>
              <a:gd name="connsiteY0" fmla="*/ 17584 h 1837592"/>
              <a:gd name="connsiteX1" fmla="*/ 861646 w 1925515"/>
              <a:gd name="connsiteY1" fmla="*/ 17584 h 1837592"/>
              <a:gd name="connsiteX2" fmla="*/ 782515 w 1925515"/>
              <a:gd name="connsiteY2" fmla="*/ 61546 h 1837592"/>
              <a:gd name="connsiteX3" fmla="*/ 712177 w 1925515"/>
              <a:gd name="connsiteY3" fmla="*/ 158261 h 1837592"/>
              <a:gd name="connsiteX4" fmla="*/ 703385 w 1925515"/>
              <a:gd name="connsiteY4" fmla="*/ 184638 h 1837592"/>
              <a:gd name="connsiteX5" fmla="*/ 685800 w 1925515"/>
              <a:gd name="connsiteY5" fmla="*/ 211015 h 1837592"/>
              <a:gd name="connsiteX6" fmla="*/ 659423 w 1925515"/>
              <a:gd name="connsiteY6" fmla="*/ 254977 h 1837592"/>
              <a:gd name="connsiteX7" fmla="*/ 633046 w 1925515"/>
              <a:gd name="connsiteY7" fmla="*/ 307730 h 1837592"/>
              <a:gd name="connsiteX8" fmla="*/ 624254 w 1925515"/>
              <a:gd name="connsiteY8" fmla="*/ 334107 h 1837592"/>
              <a:gd name="connsiteX9" fmla="*/ 571500 w 1925515"/>
              <a:gd name="connsiteY9" fmla="*/ 413238 h 1837592"/>
              <a:gd name="connsiteX10" fmla="*/ 536331 w 1925515"/>
              <a:gd name="connsiteY10" fmla="*/ 465992 h 1837592"/>
              <a:gd name="connsiteX11" fmla="*/ 527539 w 1925515"/>
              <a:gd name="connsiteY11" fmla="*/ 492369 h 1837592"/>
              <a:gd name="connsiteX12" fmla="*/ 483577 w 1925515"/>
              <a:gd name="connsiteY12" fmla="*/ 545123 h 1837592"/>
              <a:gd name="connsiteX13" fmla="*/ 448408 w 1925515"/>
              <a:gd name="connsiteY13" fmla="*/ 597877 h 1837592"/>
              <a:gd name="connsiteX14" fmla="*/ 439615 w 1925515"/>
              <a:gd name="connsiteY14" fmla="*/ 624253 h 1837592"/>
              <a:gd name="connsiteX15" fmla="*/ 378069 w 1925515"/>
              <a:gd name="connsiteY15" fmla="*/ 677007 h 1837592"/>
              <a:gd name="connsiteX16" fmla="*/ 351692 w 1925515"/>
              <a:gd name="connsiteY16" fmla="*/ 738553 h 1837592"/>
              <a:gd name="connsiteX17" fmla="*/ 325315 w 1925515"/>
              <a:gd name="connsiteY17" fmla="*/ 773723 h 1837592"/>
              <a:gd name="connsiteX18" fmla="*/ 290146 w 1925515"/>
              <a:gd name="connsiteY18" fmla="*/ 826477 h 1837592"/>
              <a:gd name="connsiteX19" fmla="*/ 263769 w 1925515"/>
              <a:gd name="connsiteY19" fmla="*/ 861646 h 1837592"/>
              <a:gd name="connsiteX20" fmla="*/ 175846 w 1925515"/>
              <a:gd name="connsiteY20" fmla="*/ 993530 h 1837592"/>
              <a:gd name="connsiteX21" fmla="*/ 149469 w 1925515"/>
              <a:gd name="connsiteY21" fmla="*/ 1019907 h 1837592"/>
              <a:gd name="connsiteX22" fmla="*/ 96715 w 1925515"/>
              <a:gd name="connsiteY22" fmla="*/ 1099038 h 1837592"/>
              <a:gd name="connsiteX23" fmla="*/ 70339 w 1925515"/>
              <a:gd name="connsiteY23" fmla="*/ 1116623 h 1837592"/>
              <a:gd name="connsiteX24" fmla="*/ 17585 w 1925515"/>
              <a:gd name="connsiteY24" fmla="*/ 1169377 h 1837592"/>
              <a:gd name="connsiteX25" fmla="*/ 8792 w 1925515"/>
              <a:gd name="connsiteY25" fmla="*/ 1213338 h 1837592"/>
              <a:gd name="connsiteX26" fmla="*/ 0 w 1925515"/>
              <a:gd name="connsiteY26" fmla="*/ 1248507 h 1837592"/>
              <a:gd name="connsiteX27" fmla="*/ 17585 w 1925515"/>
              <a:gd name="connsiteY27" fmla="*/ 1415561 h 1837592"/>
              <a:gd name="connsiteX28" fmla="*/ 35169 w 1925515"/>
              <a:gd name="connsiteY28" fmla="*/ 1441938 h 1837592"/>
              <a:gd name="connsiteX29" fmla="*/ 52754 w 1925515"/>
              <a:gd name="connsiteY29" fmla="*/ 1477107 h 1837592"/>
              <a:gd name="connsiteX30" fmla="*/ 70339 w 1925515"/>
              <a:gd name="connsiteY30" fmla="*/ 1503484 h 1837592"/>
              <a:gd name="connsiteX31" fmla="*/ 105508 w 1925515"/>
              <a:gd name="connsiteY31" fmla="*/ 1565030 h 1837592"/>
              <a:gd name="connsiteX32" fmla="*/ 131885 w 1925515"/>
              <a:gd name="connsiteY32" fmla="*/ 1591407 h 1837592"/>
              <a:gd name="connsiteX33" fmla="*/ 149469 w 1925515"/>
              <a:gd name="connsiteY33" fmla="*/ 1617784 h 1837592"/>
              <a:gd name="connsiteX34" fmla="*/ 158262 w 1925515"/>
              <a:gd name="connsiteY34" fmla="*/ 1644161 h 1837592"/>
              <a:gd name="connsiteX35" fmla="*/ 184639 w 1925515"/>
              <a:gd name="connsiteY35" fmla="*/ 1652953 h 1837592"/>
              <a:gd name="connsiteX36" fmla="*/ 228600 w 1925515"/>
              <a:gd name="connsiteY36" fmla="*/ 1696915 h 1837592"/>
              <a:gd name="connsiteX37" fmla="*/ 360485 w 1925515"/>
              <a:gd name="connsiteY37" fmla="*/ 1749669 h 1837592"/>
              <a:gd name="connsiteX38" fmla="*/ 457200 w 1925515"/>
              <a:gd name="connsiteY38" fmla="*/ 1776046 h 1837592"/>
              <a:gd name="connsiteX39" fmla="*/ 509954 w 1925515"/>
              <a:gd name="connsiteY39" fmla="*/ 1784838 h 1837592"/>
              <a:gd name="connsiteX40" fmla="*/ 580292 w 1925515"/>
              <a:gd name="connsiteY40" fmla="*/ 1802423 h 1837592"/>
              <a:gd name="connsiteX41" fmla="*/ 624254 w 1925515"/>
              <a:gd name="connsiteY41" fmla="*/ 1811215 h 1837592"/>
              <a:gd name="connsiteX42" fmla="*/ 659423 w 1925515"/>
              <a:gd name="connsiteY42" fmla="*/ 1820007 h 1837592"/>
              <a:gd name="connsiteX43" fmla="*/ 747346 w 1925515"/>
              <a:gd name="connsiteY43" fmla="*/ 1837592 h 1837592"/>
              <a:gd name="connsiteX44" fmla="*/ 958362 w 1925515"/>
              <a:gd name="connsiteY44" fmla="*/ 1828800 h 1837592"/>
              <a:gd name="connsiteX45" fmla="*/ 984739 w 1925515"/>
              <a:gd name="connsiteY45" fmla="*/ 1811215 h 1837592"/>
              <a:gd name="connsiteX46" fmla="*/ 1037492 w 1925515"/>
              <a:gd name="connsiteY46" fmla="*/ 1802423 h 1837592"/>
              <a:gd name="connsiteX47" fmla="*/ 1063869 w 1925515"/>
              <a:gd name="connsiteY47" fmla="*/ 1793630 h 1837592"/>
              <a:gd name="connsiteX48" fmla="*/ 1125415 w 1925515"/>
              <a:gd name="connsiteY48" fmla="*/ 1776046 h 1837592"/>
              <a:gd name="connsiteX49" fmla="*/ 1160585 w 1925515"/>
              <a:gd name="connsiteY49" fmla="*/ 1758461 h 1837592"/>
              <a:gd name="connsiteX50" fmla="*/ 1204546 w 1925515"/>
              <a:gd name="connsiteY50" fmla="*/ 1740877 h 1837592"/>
              <a:gd name="connsiteX51" fmla="*/ 1230923 w 1925515"/>
              <a:gd name="connsiteY51" fmla="*/ 1723292 h 1837592"/>
              <a:gd name="connsiteX52" fmla="*/ 1301262 w 1925515"/>
              <a:gd name="connsiteY52" fmla="*/ 1705707 h 1837592"/>
              <a:gd name="connsiteX53" fmla="*/ 1336431 w 1925515"/>
              <a:gd name="connsiteY53" fmla="*/ 1688123 h 1837592"/>
              <a:gd name="connsiteX54" fmla="*/ 1371600 w 1925515"/>
              <a:gd name="connsiteY54" fmla="*/ 1679330 h 1837592"/>
              <a:gd name="connsiteX55" fmla="*/ 1397977 w 1925515"/>
              <a:gd name="connsiteY55" fmla="*/ 1670538 h 1837592"/>
              <a:gd name="connsiteX56" fmla="*/ 1441939 w 1925515"/>
              <a:gd name="connsiteY56" fmla="*/ 1652953 h 1837592"/>
              <a:gd name="connsiteX57" fmla="*/ 1485900 w 1925515"/>
              <a:gd name="connsiteY57" fmla="*/ 1644161 h 1837592"/>
              <a:gd name="connsiteX58" fmla="*/ 1512277 w 1925515"/>
              <a:gd name="connsiteY58" fmla="*/ 1635369 h 1837592"/>
              <a:gd name="connsiteX59" fmla="*/ 1547446 w 1925515"/>
              <a:gd name="connsiteY59" fmla="*/ 1626577 h 1837592"/>
              <a:gd name="connsiteX60" fmla="*/ 1573823 w 1925515"/>
              <a:gd name="connsiteY60" fmla="*/ 1608992 h 1837592"/>
              <a:gd name="connsiteX61" fmla="*/ 1670539 w 1925515"/>
              <a:gd name="connsiteY61" fmla="*/ 1600200 h 1837592"/>
              <a:gd name="connsiteX62" fmla="*/ 1696915 w 1925515"/>
              <a:gd name="connsiteY62" fmla="*/ 1591407 h 1837592"/>
              <a:gd name="connsiteX63" fmla="*/ 1749669 w 1925515"/>
              <a:gd name="connsiteY63" fmla="*/ 1556238 h 1837592"/>
              <a:gd name="connsiteX64" fmla="*/ 1784839 w 1925515"/>
              <a:gd name="connsiteY64" fmla="*/ 1529861 h 1837592"/>
              <a:gd name="connsiteX65" fmla="*/ 1811215 w 1925515"/>
              <a:gd name="connsiteY65" fmla="*/ 1512277 h 1837592"/>
              <a:gd name="connsiteX66" fmla="*/ 1872762 w 1925515"/>
              <a:gd name="connsiteY66" fmla="*/ 1406769 h 1837592"/>
              <a:gd name="connsiteX67" fmla="*/ 1899139 w 1925515"/>
              <a:gd name="connsiteY67" fmla="*/ 1354015 h 1837592"/>
              <a:gd name="connsiteX68" fmla="*/ 1907931 w 1925515"/>
              <a:gd name="connsiteY68" fmla="*/ 1318846 h 1837592"/>
              <a:gd name="connsiteX69" fmla="*/ 1925515 w 1925515"/>
              <a:gd name="connsiteY69" fmla="*/ 1266092 h 1837592"/>
              <a:gd name="connsiteX70" fmla="*/ 1916723 w 1925515"/>
              <a:gd name="connsiteY70" fmla="*/ 1099038 h 1837592"/>
              <a:gd name="connsiteX71" fmla="*/ 1899139 w 1925515"/>
              <a:gd name="connsiteY71" fmla="*/ 1063869 h 1837592"/>
              <a:gd name="connsiteX72" fmla="*/ 1872762 w 1925515"/>
              <a:gd name="connsiteY72" fmla="*/ 967153 h 1837592"/>
              <a:gd name="connsiteX73" fmla="*/ 1828800 w 1925515"/>
              <a:gd name="connsiteY73" fmla="*/ 896815 h 1837592"/>
              <a:gd name="connsiteX74" fmla="*/ 1811215 w 1925515"/>
              <a:gd name="connsiteY74" fmla="*/ 861646 h 1837592"/>
              <a:gd name="connsiteX75" fmla="*/ 1793631 w 1925515"/>
              <a:gd name="connsiteY75" fmla="*/ 835269 h 1837592"/>
              <a:gd name="connsiteX76" fmla="*/ 1776046 w 1925515"/>
              <a:gd name="connsiteY76" fmla="*/ 782515 h 1837592"/>
              <a:gd name="connsiteX77" fmla="*/ 1732085 w 1925515"/>
              <a:gd name="connsiteY77" fmla="*/ 703384 h 1837592"/>
              <a:gd name="connsiteX78" fmla="*/ 1679331 w 1925515"/>
              <a:gd name="connsiteY78" fmla="*/ 624253 h 1837592"/>
              <a:gd name="connsiteX79" fmla="*/ 1644162 w 1925515"/>
              <a:gd name="connsiteY79" fmla="*/ 553915 h 1837592"/>
              <a:gd name="connsiteX80" fmla="*/ 1591408 w 1925515"/>
              <a:gd name="connsiteY80" fmla="*/ 465992 h 1837592"/>
              <a:gd name="connsiteX81" fmla="*/ 1565031 w 1925515"/>
              <a:gd name="connsiteY81" fmla="*/ 439615 h 1837592"/>
              <a:gd name="connsiteX82" fmla="*/ 1512277 w 1925515"/>
              <a:gd name="connsiteY82" fmla="*/ 369277 h 1837592"/>
              <a:gd name="connsiteX83" fmla="*/ 1485900 w 1925515"/>
              <a:gd name="connsiteY83" fmla="*/ 342900 h 1837592"/>
              <a:gd name="connsiteX84" fmla="*/ 1468315 w 1925515"/>
              <a:gd name="connsiteY84" fmla="*/ 316523 h 1837592"/>
              <a:gd name="connsiteX85" fmla="*/ 1433146 w 1925515"/>
              <a:gd name="connsiteY85" fmla="*/ 290146 h 1837592"/>
              <a:gd name="connsiteX86" fmla="*/ 1397977 w 1925515"/>
              <a:gd name="connsiteY86" fmla="*/ 228600 h 1837592"/>
              <a:gd name="connsiteX87" fmla="*/ 1336431 w 1925515"/>
              <a:gd name="connsiteY87" fmla="*/ 167053 h 1837592"/>
              <a:gd name="connsiteX88" fmla="*/ 1292469 w 1925515"/>
              <a:gd name="connsiteY88" fmla="*/ 105507 h 1837592"/>
              <a:gd name="connsiteX89" fmla="*/ 1239715 w 1925515"/>
              <a:gd name="connsiteY89" fmla="*/ 52753 h 1837592"/>
              <a:gd name="connsiteX90" fmla="*/ 1222131 w 1925515"/>
              <a:gd name="connsiteY90" fmla="*/ 26377 h 1837592"/>
              <a:gd name="connsiteX91" fmla="*/ 1169377 w 1925515"/>
              <a:gd name="connsiteY91" fmla="*/ 0 h 1837592"/>
              <a:gd name="connsiteX92" fmla="*/ 967154 w 1925515"/>
              <a:gd name="connsiteY92" fmla="*/ 26377 h 1837592"/>
              <a:gd name="connsiteX93" fmla="*/ 870439 w 1925515"/>
              <a:gd name="connsiteY93" fmla="*/ 52753 h 1837592"/>
              <a:gd name="connsiteX94" fmla="*/ 835269 w 1925515"/>
              <a:gd name="connsiteY94" fmla="*/ 61546 h 1837592"/>
              <a:gd name="connsiteX95" fmla="*/ 800100 w 1925515"/>
              <a:gd name="connsiteY95" fmla="*/ 52753 h 1837592"/>
              <a:gd name="connsiteX96" fmla="*/ 861646 w 1925515"/>
              <a:gd name="connsiteY96" fmla="*/ 17584 h 1837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1925515" h="1837592">
                <a:moveTo>
                  <a:pt x="861646" y="17584"/>
                </a:moveTo>
                <a:lnTo>
                  <a:pt x="861646" y="17584"/>
                </a:lnTo>
                <a:cubicBezTo>
                  <a:pt x="835269" y="32238"/>
                  <a:pt x="805317" y="41784"/>
                  <a:pt x="782515" y="61546"/>
                </a:cubicBezTo>
                <a:cubicBezTo>
                  <a:pt x="766967" y="75021"/>
                  <a:pt x="730318" y="131050"/>
                  <a:pt x="712177" y="158261"/>
                </a:cubicBezTo>
                <a:cubicBezTo>
                  <a:pt x="709246" y="167053"/>
                  <a:pt x="707530" y="176349"/>
                  <a:pt x="703385" y="184638"/>
                </a:cubicBezTo>
                <a:cubicBezTo>
                  <a:pt x="698659" y="194090"/>
                  <a:pt x="691401" y="202054"/>
                  <a:pt x="685800" y="211015"/>
                </a:cubicBezTo>
                <a:cubicBezTo>
                  <a:pt x="676743" y="225507"/>
                  <a:pt x="667066" y="239692"/>
                  <a:pt x="659423" y="254977"/>
                </a:cubicBezTo>
                <a:cubicBezTo>
                  <a:pt x="623024" y="327776"/>
                  <a:pt x="683440" y="232140"/>
                  <a:pt x="633046" y="307730"/>
                </a:cubicBezTo>
                <a:cubicBezTo>
                  <a:pt x="630115" y="316522"/>
                  <a:pt x="628399" y="325818"/>
                  <a:pt x="624254" y="334107"/>
                </a:cubicBezTo>
                <a:cubicBezTo>
                  <a:pt x="603002" y="376612"/>
                  <a:pt x="597272" y="376421"/>
                  <a:pt x="571500" y="413238"/>
                </a:cubicBezTo>
                <a:cubicBezTo>
                  <a:pt x="559380" y="430552"/>
                  <a:pt x="543014" y="445942"/>
                  <a:pt x="536331" y="465992"/>
                </a:cubicBezTo>
                <a:cubicBezTo>
                  <a:pt x="533400" y="474784"/>
                  <a:pt x="531684" y="484080"/>
                  <a:pt x="527539" y="492369"/>
                </a:cubicBezTo>
                <a:cubicBezTo>
                  <a:pt x="515299" y="516850"/>
                  <a:pt x="503021" y="525679"/>
                  <a:pt x="483577" y="545123"/>
                </a:cubicBezTo>
                <a:cubicBezTo>
                  <a:pt x="462673" y="607836"/>
                  <a:pt x="492313" y="532022"/>
                  <a:pt x="448408" y="597877"/>
                </a:cubicBezTo>
                <a:cubicBezTo>
                  <a:pt x="443267" y="605588"/>
                  <a:pt x="445002" y="616712"/>
                  <a:pt x="439615" y="624253"/>
                </a:cubicBezTo>
                <a:cubicBezTo>
                  <a:pt x="420230" y="651392"/>
                  <a:pt x="403418" y="660108"/>
                  <a:pt x="378069" y="677007"/>
                </a:cubicBezTo>
                <a:cubicBezTo>
                  <a:pt x="369522" y="702650"/>
                  <a:pt x="367215" y="713717"/>
                  <a:pt x="351692" y="738553"/>
                </a:cubicBezTo>
                <a:cubicBezTo>
                  <a:pt x="343925" y="750980"/>
                  <a:pt x="333718" y="761718"/>
                  <a:pt x="325315" y="773723"/>
                </a:cubicBezTo>
                <a:cubicBezTo>
                  <a:pt x="313196" y="791037"/>
                  <a:pt x="302266" y="809163"/>
                  <a:pt x="290146" y="826477"/>
                </a:cubicBezTo>
                <a:cubicBezTo>
                  <a:pt x="281743" y="838482"/>
                  <a:pt x="271535" y="849220"/>
                  <a:pt x="263769" y="861646"/>
                </a:cubicBezTo>
                <a:cubicBezTo>
                  <a:pt x="220786" y="930419"/>
                  <a:pt x="276924" y="892452"/>
                  <a:pt x="175846" y="993530"/>
                </a:cubicBezTo>
                <a:cubicBezTo>
                  <a:pt x="167054" y="1002322"/>
                  <a:pt x="156930" y="1009960"/>
                  <a:pt x="149469" y="1019907"/>
                </a:cubicBezTo>
                <a:cubicBezTo>
                  <a:pt x="124351" y="1053398"/>
                  <a:pt x="125801" y="1069951"/>
                  <a:pt x="96715" y="1099038"/>
                </a:cubicBezTo>
                <a:cubicBezTo>
                  <a:pt x="89243" y="1106510"/>
                  <a:pt x="78237" y="1109603"/>
                  <a:pt x="70339" y="1116623"/>
                </a:cubicBezTo>
                <a:cubicBezTo>
                  <a:pt x="51752" y="1133145"/>
                  <a:pt x="17585" y="1169377"/>
                  <a:pt x="17585" y="1169377"/>
                </a:cubicBezTo>
                <a:cubicBezTo>
                  <a:pt x="14654" y="1184031"/>
                  <a:pt x="12034" y="1198750"/>
                  <a:pt x="8792" y="1213338"/>
                </a:cubicBezTo>
                <a:cubicBezTo>
                  <a:pt x="6171" y="1225134"/>
                  <a:pt x="0" y="1236423"/>
                  <a:pt x="0" y="1248507"/>
                </a:cubicBezTo>
                <a:cubicBezTo>
                  <a:pt x="0" y="1251706"/>
                  <a:pt x="737" y="1376249"/>
                  <a:pt x="17585" y="1415561"/>
                </a:cubicBezTo>
                <a:cubicBezTo>
                  <a:pt x="21748" y="1425274"/>
                  <a:pt x="29926" y="1432763"/>
                  <a:pt x="35169" y="1441938"/>
                </a:cubicBezTo>
                <a:cubicBezTo>
                  <a:pt x="41672" y="1453318"/>
                  <a:pt x="46251" y="1465727"/>
                  <a:pt x="52754" y="1477107"/>
                </a:cubicBezTo>
                <a:cubicBezTo>
                  <a:pt x="57997" y="1486282"/>
                  <a:pt x="65096" y="1494309"/>
                  <a:pt x="70339" y="1503484"/>
                </a:cubicBezTo>
                <a:cubicBezTo>
                  <a:pt x="85977" y="1530851"/>
                  <a:pt x="86032" y="1541658"/>
                  <a:pt x="105508" y="1565030"/>
                </a:cubicBezTo>
                <a:cubicBezTo>
                  <a:pt x="113468" y="1574582"/>
                  <a:pt x="123925" y="1581855"/>
                  <a:pt x="131885" y="1591407"/>
                </a:cubicBezTo>
                <a:cubicBezTo>
                  <a:pt x="138650" y="1599525"/>
                  <a:pt x="144743" y="1608333"/>
                  <a:pt x="149469" y="1617784"/>
                </a:cubicBezTo>
                <a:cubicBezTo>
                  <a:pt x="153614" y="1626074"/>
                  <a:pt x="151708" y="1637608"/>
                  <a:pt x="158262" y="1644161"/>
                </a:cubicBezTo>
                <a:cubicBezTo>
                  <a:pt x="164815" y="1650714"/>
                  <a:pt x="175847" y="1650022"/>
                  <a:pt x="184639" y="1652953"/>
                </a:cubicBezTo>
                <a:cubicBezTo>
                  <a:pt x="199293" y="1667607"/>
                  <a:pt x="211840" y="1684726"/>
                  <a:pt x="228600" y="1696915"/>
                </a:cubicBezTo>
                <a:cubicBezTo>
                  <a:pt x="261439" y="1720798"/>
                  <a:pt x="326036" y="1738186"/>
                  <a:pt x="360485" y="1749669"/>
                </a:cubicBezTo>
                <a:cubicBezTo>
                  <a:pt x="394574" y="1761032"/>
                  <a:pt x="417548" y="1769438"/>
                  <a:pt x="457200" y="1776046"/>
                </a:cubicBezTo>
                <a:cubicBezTo>
                  <a:pt x="474785" y="1778977"/>
                  <a:pt x="492523" y="1781103"/>
                  <a:pt x="509954" y="1784838"/>
                </a:cubicBezTo>
                <a:cubicBezTo>
                  <a:pt x="533585" y="1789902"/>
                  <a:pt x="556594" y="1797684"/>
                  <a:pt x="580292" y="1802423"/>
                </a:cubicBezTo>
                <a:cubicBezTo>
                  <a:pt x="594946" y="1805354"/>
                  <a:pt x="609666" y="1807973"/>
                  <a:pt x="624254" y="1811215"/>
                </a:cubicBezTo>
                <a:cubicBezTo>
                  <a:pt x="636050" y="1813836"/>
                  <a:pt x="647607" y="1817475"/>
                  <a:pt x="659423" y="1820007"/>
                </a:cubicBezTo>
                <a:cubicBezTo>
                  <a:pt x="688648" y="1826269"/>
                  <a:pt x="747346" y="1837592"/>
                  <a:pt x="747346" y="1837592"/>
                </a:cubicBezTo>
                <a:cubicBezTo>
                  <a:pt x="817685" y="1834661"/>
                  <a:pt x="888393" y="1836574"/>
                  <a:pt x="958362" y="1828800"/>
                </a:cubicBezTo>
                <a:cubicBezTo>
                  <a:pt x="968864" y="1827633"/>
                  <a:pt x="974714" y="1814557"/>
                  <a:pt x="984739" y="1811215"/>
                </a:cubicBezTo>
                <a:cubicBezTo>
                  <a:pt x="1001651" y="1805578"/>
                  <a:pt x="1019908" y="1805354"/>
                  <a:pt x="1037492" y="1802423"/>
                </a:cubicBezTo>
                <a:cubicBezTo>
                  <a:pt x="1046284" y="1799492"/>
                  <a:pt x="1054992" y="1796293"/>
                  <a:pt x="1063869" y="1793630"/>
                </a:cubicBezTo>
                <a:cubicBezTo>
                  <a:pt x="1084305" y="1787499"/>
                  <a:pt x="1105363" y="1783337"/>
                  <a:pt x="1125415" y="1776046"/>
                </a:cubicBezTo>
                <a:cubicBezTo>
                  <a:pt x="1137733" y="1771567"/>
                  <a:pt x="1148608" y="1763784"/>
                  <a:pt x="1160585" y="1758461"/>
                </a:cubicBezTo>
                <a:cubicBezTo>
                  <a:pt x="1175007" y="1752051"/>
                  <a:pt x="1190430" y="1747935"/>
                  <a:pt x="1204546" y="1740877"/>
                </a:cubicBezTo>
                <a:cubicBezTo>
                  <a:pt x="1213998" y="1736151"/>
                  <a:pt x="1221029" y="1727002"/>
                  <a:pt x="1230923" y="1723292"/>
                </a:cubicBezTo>
                <a:cubicBezTo>
                  <a:pt x="1341049" y="1681995"/>
                  <a:pt x="1225311" y="1738258"/>
                  <a:pt x="1301262" y="1705707"/>
                </a:cubicBezTo>
                <a:cubicBezTo>
                  <a:pt x="1313309" y="1700544"/>
                  <a:pt x="1324159" y="1692725"/>
                  <a:pt x="1336431" y="1688123"/>
                </a:cubicBezTo>
                <a:cubicBezTo>
                  <a:pt x="1347745" y="1683880"/>
                  <a:pt x="1359981" y="1682650"/>
                  <a:pt x="1371600" y="1679330"/>
                </a:cubicBezTo>
                <a:cubicBezTo>
                  <a:pt x="1380511" y="1676784"/>
                  <a:pt x="1389299" y="1673792"/>
                  <a:pt x="1397977" y="1670538"/>
                </a:cubicBezTo>
                <a:cubicBezTo>
                  <a:pt x="1412755" y="1664996"/>
                  <a:pt x="1426822" y="1657488"/>
                  <a:pt x="1441939" y="1652953"/>
                </a:cubicBezTo>
                <a:cubicBezTo>
                  <a:pt x="1456253" y="1648659"/>
                  <a:pt x="1471402" y="1647785"/>
                  <a:pt x="1485900" y="1644161"/>
                </a:cubicBezTo>
                <a:cubicBezTo>
                  <a:pt x="1494891" y="1641913"/>
                  <a:pt x="1503366" y="1637915"/>
                  <a:pt x="1512277" y="1635369"/>
                </a:cubicBezTo>
                <a:cubicBezTo>
                  <a:pt x="1523896" y="1632049"/>
                  <a:pt x="1535723" y="1629508"/>
                  <a:pt x="1547446" y="1626577"/>
                </a:cubicBezTo>
                <a:cubicBezTo>
                  <a:pt x="1556238" y="1620715"/>
                  <a:pt x="1563490" y="1611206"/>
                  <a:pt x="1573823" y="1608992"/>
                </a:cubicBezTo>
                <a:cubicBezTo>
                  <a:pt x="1605476" y="1602209"/>
                  <a:pt x="1638493" y="1604778"/>
                  <a:pt x="1670539" y="1600200"/>
                </a:cubicBezTo>
                <a:cubicBezTo>
                  <a:pt x="1679714" y="1598889"/>
                  <a:pt x="1688123" y="1594338"/>
                  <a:pt x="1696915" y="1591407"/>
                </a:cubicBezTo>
                <a:cubicBezTo>
                  <a:pt x="1758297" y="1530025"/>
                  <a:pt x="1690289" y="1590169"/>
                  <a:pt x="1749669" y="1556238"/>
                </a:cubicBezTo>
                <a:cubicBezTo>
                  <a:pt x="1762392" y="1548968"/>
                  <a:pt x="1772914" y="1538378"/>
                  <a:pt x="1784839" y="1529861"/>
                </a:cubicBezTo>
                <a:cubicBezTo>
                  <a:pt x="1793437" y="1523719"/>
                  <a:pt x="1802423" y="1518138"/>
                  <a:pt x="1811215" y="1512277"/>
                </a:cubicBezTo>
                <a:cubicBezTo>
                  <a:pt x="1882959" y="1404663"/>
                  <a:pt x="1813055" y="1514242"/>
                  <a:pt x="1872762" y="1406769"/>
                </a:cubicBezTo>
                <a:cubicBezTo>
                  <a:pt x="1895426" y="1365973"/>
                  <a:pt x="1887057" y="1396300"/>
                  <a:pt x="1899139" y="1354015"/>
                </a:cubicBezTo>
                <a:cubicBezTo>
                  <a:pt x="1902459" y="1342396"/>
                  <a:pt x="1904459" y="1330420"/>
                  <a:pt x="1907931" y="1318846"/>
                </a:cubicBezTo>
                <a:cubicBezTo>
                  <a:pt x="1913257" y="1301092"/>
                  <a:pt x="1925515" y="1266092"/>
                  <a:pt x="1925515" y="1266092"/>
                </a:cubicBezTo>
                <a:cubicBezTo>
                  <a:pt x="1922584" y="1210407"/>
                  <a:pt x="1923935" y="1154331"/>
                  <a:pt x="1916723" y="1099038"/>
                </a:cubicBezTo>
                <a:cubicBezTo>
                  <a:pt x="1915028" y="1086041"/>
                  <a:pt x="1903284" y="1076303"/>
                  <a:pt x="1899139" y="1063869"/>
                </a:cubicBezTo>
                <a:cubicBezTo>
                  <a:pt x="1879848" y="1005997"/>
                  <a:pt x="1903583" y="1028793"/>
                  <a:pt x="1872762" y="967153"/>
                </a:cubicBezTo>
                <a:cubicBezTo>
                  <a:pt x="1828206" y="878043"/>
                  <a:pt x="1885869" y="988124"/>
                  <a:pt x="1828800" y="896815"/>
                </a:cubicBezTo>
                <a:cubicBezTo>
                  <a:pt x="1821853" y="885701"/>
                  <a:pt x="1817718" y="873026"/>
                  <a:pt x="1811215" y="861646"/>
                </a:cubicBezTo>
                <a:cubicBezTo>
                  <a:pt x="1805972" y="852471"/>
                  <a:pt x="1797923" y="844925"/>
                  <a:pt x="1793631" y="835269"/>
                </a:cubicBezTo>
                <a:cubicBezTo>
                  <a:pt x="1786103" y="818331"/>
                  <a:pt x="1782930" y="799725"/>
                  <a:pt x="1776046" y="782515"/>
                </a:cubicBezTo>
                <a:cubicBezTo>
                  <a:pt x="1763387" y="750869"/>
                  <a:pt x="1748818" y="734062"/>
                  <a:pt x="1732085" y="703384"/>
                </a:cubicBezTo>
                <a:cubicBezTo>
                  <a:pt x="1693760" y="633121"/>
                  <a:pt x="1723650" y="668572"/>
                  <a:pt x="1679331" y="624253"/>
                </a:cubicBezTo>
                <a:cubicBezTo>
                  <a:pt x="1664464" y="564784"/>
                  <a:pt x="1680846" y="610979"/>
                  <a:pt x="1644162" y="553915"/>
                </a:cubicBezTo>
                <a:cubicBezTo>
                  <a:pt x="1625680" y="525165"/>
                  <a:pt x="1608993" y="495300"/>
                  <a:pt x="1591408" y="465992"/>
                </a:cubicBezTo>
                <a:cubicBezTo>
                  <a:pt x="1585011" y="455330"/>
                  <a:pt x="1572905" y="449239"/>
                  <a:pt x="1565031" y="439615"/>
                </a:cubicBezTo>
                <a:cubicBezTo>
                  <a:pt x="1546472" y="416932"/>
                  <a:pt x="1533001" y="390001"/>
                  <a:pt x="1512277" y="369277"/>
                </a:cubicBezTo>
                <a:cubicBezTo>
                  <a:pt x="1503485" y="360485"/>
                  <a:pt x="1493860" y="352452"/>
                  <a:pt x="1485900" y="342900"/>
                </a:cubicBezTo>
                <a:cubicBezTo>
                  <a:pt x="1479135" y="334782"/>
                  <a:pt x="1475787" y="323995"/>
                  <a:pt x="1468315" y="316523"/>
                </a:cubicBezTo>
                <a:cubicBezTo>
                  <a:pt x="1457953" y="306161"/>
                  <a:pt x="1444869" y="298938"/>
                  <a:pt x="1433146" y="290146"/>
                </a:cubicBezTo>
                <a:cubicBezTo>
                  <a:pt x="1424322" y="272497"/>
                  <a:pt x="1411960" y="244137"/>
                  <a:pt x="1397977" y="228600"/>
                </a:cubicBezTo>
                <a:cubicBezTo>
                  <a:pt x="1378568" y="207035"/>
                  <a:pt x="1352525" y="191193"/>
                  <a:pt x="1336431" y="167053"/>
                </a:cubicBezTo>
                <a:cubicBezTo>
                  <a:pt x="1324202" y="148711"/>
                  <a:pt x="1306485" y="121080"/>
                  <a:pt x="1292469" y="105507"/>
                </a:cubicBezTo>
                <a:cubicBezTo>
                  <a:pt x="1275833" y="87022"/>
                  <a:pt x="1253510" y="73445"/>
                  <a:pt x="1239715" y="52753"/>
                </a:cubicBezTo>
                <a:cubicBezTo>
                  <a:pt x="1233854" y="43961"/>
                  <a:pt x="1229603" y="33849"/>
                  <a:pt x="1222131" y="26377"/>
                </a:cubicBezTo>
                <a:cubicBezTo>
                  <a:pt x="1205086" y="9332"/>
                  <a:pt x="1190831" y="7151"/>
                  <a:pt x="1169377" y="0"/>
                </a:cubicBezTo>
                <a:cubicBezTo>
                  <a:pt x="1096727" y="7647"/>
                  <a:pt x="1033676" y="6420"/>
                  <a:pt x="967154" y="26377"/>
                </a:cubicBezTo>
                <a:cubicBezTo>
                  <a:pt x="849519" y="61668"/>
                  <a:pt x="973454" y="29860"/>
                  <a:pt x="870439" y="52753"/>
                </a:cubicBezTo>
                <a:cubicBezTo>
                  <a:pt x="858643" y="55374"/>
                  <a:pt x="835269" y="61546"/>
                  <a:pt x="835269" y="61546"/>
                </a:cubicBezTo>
                <a:lnTo>
                  <a:pt x="800100" y="52753"/>
                </a:lnTo>
                <a:lnTo>
                  <a:pt x="861646" y="17584"/>
                </a:lnTo>
                <a:close/>
              </a:path>
            </a:pathLst>
          </a:custGeom>
          <a:noFill/>
          <a:ln w="2222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7" name="Serbest Form 46"/>
          <p:cNvSpPr/>
          <p:nvPr/>
        </p:nvSpPr>
        <p:spPr>
          <a:xfrm>
            <a:off x="4517008" y="3603112"/>
            <a:ext cx="1925515" cy="1837592"/>
          </a:xfrm>
          <a:custGeom>
            <a:avLst/>
            <a:gdLst>
              <a:gd name="connsiteX0" fmla="*/ 861646 w 1925515"/>
              <a:gd name="connsiteY0" fmla="*/ 17584 h 1837592"/>
              <a:gd name="connsiteX1" fmla="*/ 861646 w 1925515"/>
              <a:gd name="connsiteY1" fmla="*/ 17584 h 1837592"/>
              <a:gd name="connsiteX2" fmla="*/ 782515 w 1925515"/>
              <a:gd name="connsiteY2" fmla="*/ 61546 h 1837592"/>
              <a:gd name="connsiteX3" fmla="*/ 712177 w 1925515"/>
              <a:gd name="connsiteY3" fmla="*/ 158261 h 1837592"/>
              <a:gd name="connsiteX4" fmla="*/ 703385 w 1925515"/>
              <a:gd name="connsiteY4" fmla="*/ 184638 h 1837592"/>
              <a:gd name="connsiteX5" fmla="*/ 685800 w 1925515"/>
              <a:gd name="connsiteY5" fmla="*/ 211015 h 1837592"/>
              <a:gd name="connsiteX6" fmla="*/ 659423 w 1925515"/>
              <a:gd name="connsiteY6" fmla="*/ 254977 h 1837592"/>
              <a:gd name="connsiteX7" fmla="*/ 633046 w 1925515"/>
              <a:gd name="connsiteY7" fmla="*/ 307730 h 1837592"/>
              <a:gd name="connsiteX8" fmla="*/ 624254 w 1925515"/>
              <a:gd name="connsiteY8" fmla="*/ 334107 h 1837592"/>
              <a:gd name="connsiteX9" fmla="*/ 571500 w 1925515"/>
              <a:gd name="connsiteY9" fmla="*/ 413238 h 1837592"/>
              <a:gd name="connsiteX10" fmla="*/ 536331 w 1925515"/>
              <a:gd name="connsiteY10" fmla="*/ 465992 h 1837592"/>
              <a:gd name="connsiteX11" fmla="*/ 527539 w 1925515"/>
              <a:gd name="connsiteY11" fmla="*/ 492369 h 1837592"/>
              <a:gd name="connsiteX12" fmla="*/ 483577 w 1925515"/>
              <a:gd name="connsiteY12" fmla="*/ 545123 h 1837592"/>
              <a:gd name="connsiteX13" fmla="*/ 448408 w 1925515"/>
              <a:gd name="connsiteY13" fmla="*/ 597877 h 1837592"/>
              <a:gd name="connsiteX14" fmla="*/ 439615 w 1925515"/>
              <a:gd name="connsiteY14" fmla="*/ 624253 h 1837592"/>
              <a:gd name="connsiteX15" fmla="*/ 378069 w 1925515"/>
              <a:gd name="connsiteY15" fmla="*/ 677007 h 1837592"/>
              <a:gd name="connsiteX16" fmla="*/ 351692 w 1925515"/>
              <a:gd name="connsiteY16" fmla="*/ 738553 h 1837592"/>
              <a:gd name="connsiteX17" fmla="*/ 325315 w 1925515"/>
              <a:gd name="connsiteY17" fmla="*/ 773723 h 1837592"/>
              <a:gd name="connsiteX18" fmla="*/ 290146 w 1925515"/>
              <a:gd name="connsiteY18" fmla="*/ 826477 h 1837592"/>
              <a:gd name="connsiteX19" fmla="*/ 263769 w 1925515"/>
              <a:gd name="connsiteY19" fmla="*/ 861646 h 1837592"/>
              <a:gd name="connsiteX20" fmla="*/ 175846 w 1925515"/>
              <a:gd name="connsiteY20" fmla="*/ 993530 h 1837592"/>
              <a:gd name="connsiteX21" fmla="*/ 149469 w 1925515"/>
              <a:gd name="connsiteY21" fmla="*/ 1019907 h 1837592"/>
              <a:gd name="connsiteX22" fmla="*/ 96715 w 1925515"/>
              <a:gd name="connsiteY22" fmla="*/ 1099038 h 1837592"/>
              <a:gd name="connsiteX23" fmla="*/ 70339 w 1925515"/>
              <a:gd name="connsiteY23" fmla="*/ 1116623 h 1837592"/>
              <a:gd name="connsiteX24" fmla="*/ 17585 w 1925515"/>
              <a:gd name="connsiteY24" fmla="*/ 1169377 h 1837592"/>
              <a:gd name="connsiteX25" fmla="*/ 8792 w 1925515"/>
              <a:gd name="connsiteY25" fmla="*/ 1213338 h 1837592"/>
              <a:gd name="connsiteX26" fmla="*/ 0 w 1925515"/>
              <a:gd name="connsiteY26" fmla="*/ 1248507 h 1837592"/>
              <a:gd name="connsiteX27" fmla="*/ 17585 w 1925515"/>
              <a:gd name="connsiteY27" fmla="*/ 1415561 h 1837592"/>
              <a:gd name="connsiteX28" fmla="*/ 35169 w 1925515"/>
              <a:gd name="connsiteY28" fmla="*/ 1441938 h 1837592"/>
              <a:gd name="connsiteX29" fmla="*/ 52754 w 1925515"/>
              <a:gd name="connsiteY29" fmla="*/ 1477107 h 1837592"/>
              <a:gd name="connsiteX30" fmla="*/ 70339 w 1925515"/>
              <a:gd name="connsiteY30" fmla="*/ 1503484 h 1837592"/>
              <a:gd name="connsiteX31" fmla="*/ 105508 w 1925515"/>
              <a:gd name="connsiteY31" fmla="*/ 1565030 h 1837592"/>
              <a:gd name="connsiteX32" fmla="*/ 131885 w 1925515"/>
              <a:gd name="connsiteY32" fmla="*/ 1591407 h 1837592"/>
              <a:gd name="connsiteX33" fmla="*/ 149469 w 1925515"/>
              <a:gd name="connsiteY33" fmla="*/ 1617784 h 1837592"/>
              <a:gd name="connsiteX34" fmla="*/ 158262 w 1925515"/>
              <a:gd name="connsiteY34" fmla="*/ 1644161 h 1837592"/>
              <a:gd name="connsiteX35" fmla="*/ 184639 w 1925515"/>
              <a:gd name="connsiteY35" fmla="*/ 1652953 h 1837592"/>
              <a:gd name="connsiteX36" fmla="*/ 228600 w 1925515"/>
              <a:gd name="connsiteY36" fmla="*/ 1696915 h 1837592"/>
              <a:gd name="connsiteX37" fmla="*/ 360485 w 1925515"/>
              <a:gd name="connsiteY37" fmla="*/ 1749669 h 1837592"/>
              <a:gd name="connsiteX38" fmla="*/ 457200 w 1925515"/>
              <a:gd name="connsiteY38" fmla="*/ 1776046 h 1837592"/>
              <a:gd name="connsiteX39" fmla="*/ 509954 w 1925515"/>
              <a:gd name="connsiteY39" fmla="*/ 1784838 h 1837592"/>
              <a:gd name="connsiteX40" fmla="*/ 580292 w 1925515"/>
              <a:gd name="connsiteY40" fmla="*/ 1802423 h 1837592"/>
              <a:gd name="connsiteX41" fmla="*/ 624254 w 1925515"/>
              <a:gd name="connsiteY41" fmla="*/ 1811215 h 1837592"/>
              <a:gd name="connsiteX42" fmla="*/ 659423 w 1925515"/>
              <a:gd name="connsiteY42" fmla="*/ 1820007 h 1837592"/>
              <a:gd name="connsiteX43" fmla="*/ 747346 w 1925515"/>
              <a:gd name="connsiteY43" fmla="*/ 1837592 h 1837592"/>
              <a:gd name="connsiteX44" fmla="*/ 958362 w 1925515"/>
              <a:gd name="connsiteY44" fmla="*/ 1828800 h 1837592"/>
              <a:gd name="connsiteX45" fmla="*/ 984739 w 1925515"/>
              <a:gd name="connsiteY45" fmla="*/ 1811215 h 1837592"/>
              <a:gd name="connsiteX46" fmla="*/ 1037492 w 1925515"/>
              <a:gd name="connsiteY46" fmla="*/ 1802423 h 1837592"/>
              <a:gd name="connsiteX47" fmla="*/ 1063869 w 1925515"/>
              <a:gd name="connsiteY47" fmla="*/ 1793630 h 1837592"/>
              <a:gd name="connsiteX48" fmla="*/ 1125415 w 1925515"/>
              <a:gd name="connsiteY48" fmla="*/ 1776046 h 1837592"/>
              <a:gd name="connsiteX49" fmla="*/ 1160585 w 1925515"/>
              <a:gd name="connsiteY49" fmla="*/ 1758461 h 1837592"/>
              <a:gd name="connsiteX50" fmla="*/ 1204546 w 1925515"/>
              <a:gd name="connsiteY50" fmla="*/ 1740877 h 1837592"/>
              <a:gd name="connsiteX51" fmla="*/ 1230923 w 1925515"/>
              <a:gd name="connsiteY51" fmla="*/ 1723292 h 1837592"/>
              <a:gd name="connsiteX52" fmla="*/ 1301262 w 1925515"/>
              <a:gd name="connsiteY52" fmla="*/ 1705707 h 1837592"/>
              <a:gd name="connsiteX53" fmla="*/ 1336431 w 1925515"/>
              <a:gd name="connsiteY53" fmla="*/ 1688123 h 1837592"/>
              <a:gd name="connsiteX54" fmla="*/ 1371600 w 1925515"/>
              <a:gd name="connsiteY54" fmla="*/ 1679330 h 1837592"/>
              <a:gd name="connsiteX55" fmla="*/ 1397977 w 1925515"/>
              <a:gd name="connsiteY55" fmla="*/ 1670538 h 1837592"/>
              <a:gd name="connsiteX56" fmla="*/ 1441939 w 1925515"/>
              <a:gd name="connsiteY56" fmla="*/ 1652953 h 1837592"/>
              <a:gd name="connsiteX57" fmla="*/ 1485900 w 1925515"/>
              <a:gd name="connsiteY57" fmla="*/ 1644161 h 1837592"/>
              <a:gd name="connsiteX58" fmla="*/ 1512277 w 1925515"/>
              <a:gd name="connsiteY58" fmla="*/ 1635369 h 1837592"/>
              <a:gd name="connsiteX59" fmla="*/ 1547446 w 1925515"/>
              <a:gd name="connsiteY59" fmla="*/ 1626577 h 1837592"/>
              <a:gd name="connsiteX60" fmla="*/ 1573823 w 1925515"/>
              <a:gd name="connsiteY60" fmla="*/ 1608992 h 1837592"/>
              <a:gd name="connsiteX61" fmla="*/ 1670539 w 1925515"/>
              <a:gd name="connsiteY61" fmla="*/ 1600200 h 1837592"/>
              <a:gd name="connsiteX62" fmla="*/ 1696915 w 1925515"/>
              <a:gd name="connsiteY62" fmla="*/ 1591407 h 1837592"/>
              <a:gd name="connsiteX63" fmla="*/ 1749669 w 1925515"/>
              <a:gd name="connsiteY63" fmla="*/ 1556238 h 1837592"/>
              <a:gd name="connsiteX64" fmla="*/ 1784839 w 1925515"/>
              <a:gd name="connsiteY64" fmla="*/ 1529861 h 1837592"/>
              <a:gd name="connsiteX65" fmla="*/ 1811215 w 1925515"/>
              <a:gd name="connsiteY65" fmla="*/ 1512277 h 1837592"/>
              <a:gd name="connsiteX66" fmla="*/ 1872762 w 1925515"/>
              <a:gd name="connsiteY66" fmla="*/ 1406769 h 1837592"/>
              <a:gd name="connsiteX67" fmla="*/ 1899139 w 1925515"/>
              <a:gd name="connsiteY67" fmla="*/ 1354015 h 1837592"/>
              <a:gd name="connsiteX68" fmla="*/ 1907931 w 1925515"/>
              <a:gd name="connsiteY68" fmla="*/ 1318846 h 1837592"/>
              <a:gd name="connsiteX69" fmla="*/ 1925515 w 1925515"/>
              <a:gd name="connsiteY69" fmla="*/ 1266092 h 1837592"/>
              <a:gd name="connsiteX70" fmla="*/ 1916723 w 1925515"/>
              <a:gd name="connsiteY70" fmla="*/ 1099038 h 1837592"/>
              <a:gd name="connsiteX71" fmla="*/ 1899139 w 1925515"/>
              <a:gd name="connsiteY71" fmla="*/ 1063869 h 1837592"/>
              <a:gd name="connsiteX72" fmla="*/ 1872762 w 1925515"/>
              <a:gd name="connsiteY72" fmla="*/ 967153 h 1837592"/>
              <a:gd name="connsiteX73" fmla="*/ 1828800 w 1925515"/>
              <a:gd name="connsiteY73" fmla="*/ 896815 h 1837592"/>
              <a:gd name="connsiteX74" fmla="*/ 1811215 w 1925515"/>
              <a:gd name="connsiteY74" fmla="*/ 861646 h 1837592"/>
              <a:gd name="connsiteX75" fmla="*/ 1793631 w 1925515"/>
              <a:gd name="connsiteY75" fmla="*/ 835269 h 1837592"/>
              <a:gd name="connsiteX76" fmla="*/ 1776046 w 1925515"/>
              <a:gd name="connsiteY76" fmla="*/ 782515 h 1837592"/>
              <a:gd name="connsiteX77" fmla="*/ 1732085 w 1925515"/>
              <a:gd name="connsiteY77" fmla="*/ 703384 h 1837592"/>
              <a:gd name="connsiteX78" fmla="*/ 1679331 w 1925515"/>
              <a:gd name="connsiteY78" fmla="*/ 624253 h 1837592"/>
              <a:gd name="connsiteX79" fmla="*/ 1644162 w 1925515"/>
              <a:gd name="connsiteY79" fmla="*/ 553915 h 1837592"/>
              <a:gd name="connsiteX80" fmla="*/ 1591408 w 1925515"/>
              <a:gd name="connsiteY80" fmla="*/ 465992 h 1837592"/>
              <a:gd name="connsiteX81" fmla="*/ 1565031 w 1925515"/>
              <a:gd name="connsiteY81" fmla="*/ 439615 h 1837592"/>
              <a:gd name="connsiteX82" fmla="*/ 1512277 w 1925515"/>
              <a:gd name="connsiteY82" fmla="*/ 369277 h 1837592"/>
              <a:gd name="connsiteX83" fmla="*/ 1485900 w 1925515"/>
              <a:gd name="connsiteY83" fmla="*/ 342900 h 1837592"/>
              <a:gd name="connsiteX84" fmla="*/ 1468315 w 1925515"/>
              <a:gd name="connsiteY84" fmla="*/ 316523 h 1837592"/>
              <a:gd name="connsiteX85" fmla="*/ 1433146 w 1925515"/>
              <a:gd name="connsiteY85" fmla="*/ 290146 h 1837592"/>
              <a:gd name="connsiteX86" fmla="*/ 1397977 w 1925515"/>
              <a:gd name="connsiteY86" fmla="*/ 228600 h 1837592"/>
              <a:gd name="connsiteX87" fmla="*/ 1336431 w 1925515"/>
              <a:gd name="connsiteY87" fmla="*/ 167053 h 1837592"/>
              <a:gd name="connsiteX88" fmla="*/ 1292469 w 1925515"/>
              <a:gd name="connsiteY88" fmla="*/ 105507 h 1837592"/>
              <a:gd name="connsiteX89" fmla="*/ 1239715 w 1925515"/>
              <a:gd name="connsiteY89" fmla="*/ 52753 h 1837592"/>
              <a:gd name="connsiteX90" fmla="*/ 1222131 w 1925515"/>
              <a:gd name="connsiteY90" fmla="*/ 26377 h 1837592"/>
              <a:gd name="connsiteX91" fmla="*/ 1169377 w 1925515"/>
              <a:gd name="connsiteY91" fmla="*/ 0 h 1837592"/>
              <a:gd name="connsiteX92" fmla="*/ 967154 w 1925515"/>
              <a:gd name="connsiteY92" fmla="*/ 26377 h 1837592"/>
              <a:gd name="connsiteX93" fmla="*/ 870439 w 1925515"/>
              <a:gd name="connsiteY93" fmla="*/ 52753 h 1837592"/>
              <a:gd name="connsiteX94" fmla="*/ 835269 w 1925515"/>
              <a:gd name="connsiteY94" fmla="*/ 61546 h 1837592"/>
              <a:gd name="connsiteX95" fmla="*/ 800100 w 1925515"/>
              <a:gd name="connsiteY95" fmla="*/ 52753 h 1837592"/>
              <a:gd name="connsiteX96" fmla="*/ 861646 w 1925515"/>
              <a:gd name="connsiteY96" fmla="*/ 17584 h 1837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1925515" h="1837592">
                <a:moveTo>
                  <a:pt x="861646" y="17584"/>
                </a:moveTo>
                <a:lnTo>
                  <a:pt x="861646" y="17584"/>
                </a:lnTo>
                <a:cubicBezTo>
                  <a:pt x="835269" y="32238"/>
                  <a:pt x="805317" y="41784"/>
                  <a:pt x="782515" y="61546"/>
                </a:cubicBezTo>
                <a:cubicBezTo>
                  <a:pt x="766967" y="75021"/>
                  <a:pt x="730318" y="131050"/>
                  <a:pt x="712177" y="158261"/>
                </a:cubicBezTo>
                <a:cubicBezTo>
                  <a:pt x="709246" y="167053"/>
                  <a:pt x="707530" y="176349"/>
                  <a:pt x="703385" y="184638"/>
                </a:cubicBezTo>
                <a:cubicBezTo>
                  <a:pt x="698659" y="194090"/>
                  <a:pt x="691401" y="202054"/>
                  <a:pt x="685800" y="211015"/>
                </a:cubicBezTo>
                <a:cubicBezTo>
                  <a:pt x="676743" y="225507"/>
                  <a:pt x="667066" y="239692"/>
                  <a:pt x="659423" y="254977"/>
                </a:cubicBezTo>
                <a:cubicBezTo>
                  <a:pt x="623024" y="327776"/>
                  <a:pt x="683440" y="232140"/>
                  <a:pt x="633046" y="307730"/>
                </a:cubicBezTo>
                <a:cubicBezTo>
                  <a:pt x="630115" y="316522"/>
                  <a:pt x="628399" y="325818"/>
                  <a:pt x="624254" y="334107"/>
                </a:cubicBezTo>
                <a:cubicBezTo>
                  <a:pt x="603002" y="376612"/>
                  <a:pt x="597272" y="376421"/>
                  <a:pt x="571500" y="413238"/>
                </a:cubicBezTo>
                <a:cubicBezTo>
                  <a:pt x="559380" y="430552"/>
                  <a:pt x="543014" y="445942"/>
                  <a:pt x="536331" y="465992"/>
                </a:cubicBezTo>
                <a:cubicBezTo>
                  <a:pt x="533400" y="474784"/>
                  <a:pt x="531684" y="484080"/>
                  <a:pt x="527539" y="492369"/>
                </a:cubicBezTo>
                <a:cubicBezTo>
                  <a:pt x="515299" y="516850"/>
                  <a:pt x="503021" y="525679"/>
                  <a:pt x="483577" y="545123"/>
                </a:cubicBezTo>
                <a:cubicBezTo>
                  <a:pt x="462673" y="607836"/>
                  <a:pt x="492313" y="532022"/>
                  <a:pt x="448408" y="597877"/>
                </a:cubicBezTo>
                <a:cubicBezTo>
                  <a:pt x="443267" y="605588"/>
                  <a:pt x="445002" y="616712"/>
                  <a:pt x="439615" y="624253"/>
                </a:cubicBezTo>
                <a:cubicBezTo>
                  <a:pt x="420230" y="651392"/>
                  <a:pt x="403418" y="660108"/>
                  <a:pt x="378069" y="677007"/>
                </a:cubicBezTo>
                <a:cubicBezTo>
                  <a:pt x="369522" y="702650"/>
                  <a:pt x="367215" y="713717"/>
                  <a:pt x="351692" y="738553"/>
                </a:cubicBezTo>
                <a:cubicBezTo>
                  <a:pt x="343925" y="750980"/>
                  <a:pt x="333718" y="761718"/>
                  <a:pt x="325315" y="773723"/>
                </a:cubicBezTo>
                <a:cubicBezTo>
                  <a:pt x="313196" y="791037"/>
                  <a:pt x="302266" y="809163"/>
                  <a:pt x="290146" y="826477"/>
                </a:cubicBezTo>
                <a:cubicBezTo>
                  <a:pt x="281743" y="838482"/>
                  <a:pt x="271535" y="849220"/>
                  <a:pt x="263769" y="861646"/>
                </a:cubicBezTo>
                <a:cubicBezTo>
                  <a:pt x="220786" y="930419"/>
                  <a:pt x="276924" y="892452"/>
                  <a:pt x="175846" y="993530"/>
                </a:cubicBezTo>
                <a:cubicBezTo>
                  <a:pt x="167054" y="1002322"/>
                  <a:pt x="156930" y="1009960"/>
                  <a:pt x="149469" y="1019907"/>
                </a:cubicBezTo>
                <a:cubicBezTo>
                  <a:pt x="124351" y="1053398"/>
                  <a:pt x="125801" y="1069951"/>
                  <a:pt x="96715" y="1099038"/>
                </a:cubicBezTo>
                <a:cubicBezTo>
                  <a:pt x="89243" y="1106510"/>
                  <a:pt x="78237" y="1109603"/>
                  <a:pt x="70339" y="1116623"/>
                </a:cubicBezTo>
                <a:cubicBezTo>
                  <a:pt x="51752" y="1133145"/>
                  <a:pt x="17585" y="1169377"/>
                  <a:pt x="17585" y="1169377"/>
                </a:cubicBezTo>
                <a:cubicBezTo>
                  <a:pt x="14654" y="1184031"/>
                  <a:pt x="12034" y="1198750"/>
                  <a:pt x="8792" y="1213338"/>
                </a:cubicBezTo>
                <a:cubicBezTo>
                  <a:pt x="6171" y="1225134"/>
                  <a:pt x="0" y="1236423"/>
                  <a:pt x="0" y="1248507"/>
                </a:cubicBezTo>
                <a:cubicBezTo>
                  <a:pt x="0" y="1251706"/>
                  <a:pt x="737" y="1376249"/>
                  <a:pt x="17585" y="1415561"/>
                </a:cubicBezTo>
                <a:cubicBezTo>
                  <a:pt x="21748" y="1425274"/>
                  <a:pt x="29926" y="1432763"/>
                  <a:pt x="35169" y="1441938"/>
                </a:cubicBezTo>
                <a:cubicBezTo>
                  <a:pt x="41672" y="1453318"/>
                  <a:pt x="46251" y="1465727"/>
                  <a:pt x="52754" y="1477107"/>
                </a:cubicBezTo>
                <a:cubicBezTo>
                  <a:pt x="57997" y="1486282"/>
                  <a:pt x="65096" y="1494309"/>
                  <a:pt x="70339" y="1503484"/>
                </a:cubicBezTo>
                <a:cubicBezTo>
                  <a:pt x="85977" y="1530851"/>
                  <a:pt x="86032" y="1541658"/>
                  <a:pt x="105508" y="1565030"/>
                </a:cubicBezTo>
                <a:cubicBezTo>
                  <a:pt x="113468" y="1574582"/>
                  <a:pt x="123925" y="1581855"/>
                  <a:pt x="131885" y="1591407"/>
                </a:cubicBezTo>
                <a:cubicBezTo>
                  <a:pt x="138650" y="1599525"/>
                  <a:pt x="144743" y="1608333"/>
                  <a:pt x="149469" y="1617784"/>
                </a:cubicBezTo>
                <a:cubicBezTo>
                  <a:pt x="153614" y="1626074"/>
                  <a:pt x="151708" y="1637608"/>
                  <a:pt x="158262" y="1644161"/>
                </a:cubicBezTo>
                <a:cubicBezTo>
                  <a:pt x="164815" y="1650714"/>
                  <a:pt x="175847" y="1650022"/>
                  <a:pt x="184639" y="1652953"/>
                </a:cubicBezTo>
                <a:cubicBezTo>
                  <a:pt x="199293" y="1667607"/>
                  <a:pt x="211840" y="1684726"/>
                  <a:pt x="228600" y="1696915"/>
                </a:cubicBezTo>
                <a:cubicBezTo>
                  <a:pt x="261439" y="1720798"/>
                  <a:pt x="326036" y="1738186"/>
                  <a:pt x="360485" y="1749669"/>
                </a:cubicBezTo>
                <a:cubicBezTo>
                  <a:pt x="394574" y="1761032"/>
                  <a:pt x="417548" y="1769438"/>
                  <a:pt x="457200" y="1776046"/>
                </a:cubicBezTo>
                <a:cubicBezTo>
                  <a:pt x="474785" y="1778977"/>
                  <a:pt x="492523" y="1781103"/>
                  <a:pt x="509954" y="1784838"/>
                </a:cubicBezTo>
                <a:cubicBezTo>
                  <a:pt x="533585" y="1789902"/>
                  <a:pt x="556594" y="1797684"/>
                  <a:pt x="580292" y="1802423"/>
                </a:cubicBezTo>
                <a:cubicBezTo>
                  <a:pt x="594946" y="1805354"/>
                  <a:pt x="609666" y="1807973"/>
                  <a:pt x="624254" y="1811215"/>
                </a:cubicBezTo>
                <a:cubicBezTo>
                  <a:pt x="636050" y="1813836"/>
                  <a:pt x="647607" y="1817475"/>
                  <a:pt x="659423" y="1820007"/>
                </a:cubicBezTo>
                <a:cubicBezTo>
                  <a:pt x="688648" y="1826269"/>
                  <a:pt x="747346" y="1837592"/>
                  <a:pt x="747346" y="1837592"/>
                </a:cubicBezTo>
                <a:cubicBezTo>
                  <a:pt x="817685" y="1834661"/>
                  <a:pt x="888393" y="1836574"/>
                  <a:pt x="958362" y="1828800"/>
                </a:cubicBezTo>
                <a:cubicBezTo>
                  <a:pt x="968864" y="1827633"/>
                  <a:pt x="974714" y="1814557"/>
                  <a:pt x="984739" y="1811215"/>
                </a:cubicBezTo>
                <a:cubicBezTo>
                  <a:pt x="1001651" y="1805578"/>
                  <a:pt x="1019908" y="1805354"/>
                  <a:pt x="1037492" y="1802423"/>
                </a:cubicBezTo>
                <a:cubicBezTo>
                  <a:pt x="1046284" y="1799492"/>
                  <a:pt x="1054992" y="1796293"/>
                  <a:pt x="1063869" y="1793630"/>
                </a:cubicBezTo>
                <a:cubicBezTo>
                  <a:pt x="1084305" y="1787499"/>
                  <a:pt x="1105363" y="1783337"/>
                  <a:pt x="1125415" y="1776046"/>
                </a:cubicBezTo>
                <a:cubicBezTo>
                  <a:pt x="1137733" y="1771567"/>
                  <a:pt x="1148608" y="1763784"/>
                  <a:pt x="1160585" y="1758461"/>
                </a:cubicBezTo>
                <a:cubicBezTo>
                  <a:pt x="1175007" y="1752051"/>
                  <a:pt x="1190430" y="1747935"/>
                  <a:pt x="1204546" y="1740877"/>
                </a:cubicBezTo>
                <a:cubicBezTo>
                  <a:pt x="1213998" y="1736151"/>
                  <a:pt x="1221029" y="1727002"/>
                  <a:pt x="1230923" y="1723292"/>
                </a:cubicBezTo>
                <a:cubicBezTo>
                  <a:pt x="1341049" y="1681995"/>
                  <a:pt x="1225311" y="1738258"/>
                  <a:pt x="1301262" y="1705707"/>
                </a:cubicBezTo>
                <a:cubicBezTo>
                  <a:pt x="1313309" y="1700544"/>
                  <a:pt x="1324159" y="1692725"/>
                  <a:pt x="1336431" y="1688123"/>
                </a:cubicBezTo>
                <a:cubicBezTo>
                  <a:pt x="1347745" y="1683880"/>
                  <a:pt x="1359981" y="1682650"/>
                  <a:pt x="1371600" y="1679330"/>
                </a:cubicBezTo>
                <a:cubicBezTo>
                  <a:pt x="1380511" y="1676784"/>
                  <a:pt x="1389299" y="1673792"/>
                  <a:pt x="1397977" y="1670538"/>
                </a:cubicBezTo>
                <a:cubicBezTo>
                  <a:pt x="1412755" y="1664996"/>
                  <a:pt x="1426822" y="1657488"/>
                  <a:pt x="1441939" y="1652953"/>
                </a:cubicBezTo>
                <a:cubicBezTo>
                  <a:pt x="1456253" y="1648659"/>
                  <a:pt x="1471402" y="1647785"/>
                  <a:pt x="1485900" y="1644161"/>
                </a:cubicBezTo>
                <a:cubicBezTo>
                  <a:pt x="1494891" y="1641913"/>
                  <a:pt x="1503366" y="1637915"/>
                  <a:pt x="1512277" y="1635369"/>
                </a:cubicBezTo>
                <a:cubicBezTo>
                  <a:pt x="1523896" y="1632049"/>
                  <a:pt x="1535723" y="1629508"/>
                  <a:pt x="1547446" y="1626577"/>
                </a:cubicBezTo>
                <a:cubicBezTo>
                  <a:pt x="1556238" y="1620715"/>
                  <a:pt x="1563490" y="1611206"/>
                  <a:pt x="1573823" y="1608992"/>
                </a:cubicBezTo>
                <a:cubicBezTo>
                  <a:pt x="1605476" y="1602209"/>
                  <a:pt x="1638493" y="1604778"/>
                  <a:pt x="1670539" y="1600200"/>
                </a:cubicBezTo>
                <a:cubicBezTo>
                  <a:pt x="1679714" y="1598889"/>
                  <a:pt x="1688123" y="1594338"/>
                  <a:pt x="1696915" y="1591407"/>
                </a:cubicBezTo>
                <a:cubicBezTo>
                  <a:pt x="1758297" y="1530025"/>
                  <a:pt x="1690289" y="1590169"/>
                  <a:pt x="1749669" y="1556238"/>
                </a:cubicBezTo>
                <a:cubicBezTo>
                  <a:pt x="1762392" y="1548968"/>
                  <a:pt x="1772914" y="1538378"/>
                  <a:pt x="1784839" y="1529861"/>
                </a:cubicBezTo>
                <a:cubicBezTo>
                  <a:pt x="1793437" y="1523719"/>
                  <a:pt x="1802423" y="1518138"/>
                  <a:pt x="1811215" y="1512277"/>
                </a:cubicBezTo>
                <a:cubicBezTo>
                  <a:pt x="1882959" y="1404663"/>
                  <a:pt x="1813055" y="1514242"/>
                  <a:pt x="1872762" y="1406769"/>
                </a:cubicBezTo>
                <a:cubicBezTo>
                  <a:pt x="1895426" y="1365973"/>
                  <a:pt x="1887057" y="1396300"/>
                  <a:pt x="1899139" y="1354015"/>
                </a:cubicBezTo>
                <a:cubicBezTo>
                  <a:pt x="1902459" y="1342396"/>
                  <a:pt x="1904459" y="1330420"/>
                  <a:pt x="1907931" y="1318846"/>
                </a:cubicBezTo>
                <a:cubicBezTo>
                  <a:pt x="1913257" y="1301092"/>
                  <a:pt x="1925515" y="1266092"/>
                  <a:pt x="1925515" y="1266092"/>
                </a:cubicBezTo>
                <a:cubicBezTo>
                  <a:pt x="1922584" y="1210407"/>
                  <a:pt x="1923935" y="1154331"/>
                  <a:pt x="1916723" y="1099038"/>
                </a:cubicBezTo>
                <a:cubicBezTo>
                  <a:pt x="1915028" y="1086041"/>
                  <a:pt x="1903284" y="1076303"/>
                  <a:pt x="1899139" y="1063869"/>
                </a:cubicBezTo>
                <a:cubicBezTo>
                  <a:pt x="1879848" y="1005997"/>
                  <a:pt x="1903583" y="1028793"/>
                  <a:pt x="1872762" y="967153"/>
                </a:cubicBezTo>
                <a:cubicBezTo>
                  <a:pt x="1828206" y="878043"/>
                  <a:pt x="1885869" y="988124"/>
                  <a:pt x="1828800" y="896815"/>
                </a:cubicBezTo>
                <a:cubicBezTo>
                  <a:pt x="1821853" y="885701"/>
                  <a:pt x="1817718" y="873026"/>
                  <a:pt x="1811215" y="861646"/>
                </a:cubicBezTo>
                <a:cubicBezTo>
                  <a:pt x="1805972" y="852471"/>
                  <a:pt x="1797923" y="844925"/>
                  <a:pt x="1793631" y="835269"/>
                </a:cubicBezTo>
                <a:cubicBezTo>
                  <a:pt x="1786103" y="818331"/>
                  <a:pt x="1782930" y="799725"/>
                  <a:pt x="1776046" y="782515"/>
                </a:cubicBezTo>
                <a:cubicBezTo>
                  <a:pt x="1763387" y="750869"/>
                  <a:pt x="1748818" y="734062"/>
                  <a:pt x="1732085" y="703384"/>
                </a:cubicBezTo>
                <a:cubicBezTo>
                  <a:pt x="1693760" y="633121"/>
                  <a:pt x="1723650" y="668572"/>
                  <a:pt x="1679331" y="624253"/>
                </a:cubicBezTo>
                <a:cubicBezTo>
                  <a:pt x="1664464" y="564784"/>
                  <a:pt x="1680846" y="610979"/>
                  <a:pt x="1644162" y="553915"/>
                </a:cubicBezTo>
                <a:cubicBezTo>
                  <a:pt x="1625680" y="525165"/>
                  <a:pt x="1608993" y="495300"/>
                  <a:pt x="1591408" y="465992"/>
                </a:cubicBezTo>
                <a:cubicBezTo>
                  <a:pt x="1585011" y="455330"/>
                  <a:pt x="1572905" y="449239"/>
                  <a:pt x="1565031" y="439615"/>
                </a:cubicBezTo>
                <a:cubicBezTo>
                  <a:pt x="1546472" y="416932"/>
                  <a:pt x="1533001" y="390001"/>
                  <a:pt x="1512277" y="369277"/>
                </a:cubicBezTo>
                <a:cubicBezTo>
                  <a:pt x="1503485" y="360485"/>
                  <a:pt x="1493860" y="352452"/>
                  <a:pt x="1485900" y="342900"/>
                </a:cubicBezTo>
                <a:cubicBezTo>
                  <a:pt x="1479135" y="334782"/>
                  <a:pt x="1475787" y="323995"/>
                  <a:pt x="1468315" y="316523"/>
                </a:cubicBezTo>
                <a:cubicBezTo>
                  <a:pt x="1457953" y="306161"/>
                  <a:pt x="1444869" y="298938"/>
                  <a:pt x="1433146" y="290146"/>
                </a:cubicBezTo>
                <a:cubicBezTo>
                  <a:pt x="1424322" y="272497"/>
                  <a:pt x="1411960" y="244137"/>
                  <a:pt x="1397977" y="228600"/>
                </a:cubicBezTo>
                <a:cubicBezTo>
                  <a:pt x="1378568" y="207035"/>
                  <a:pt x="1352525" y="191193"/>
                  <a:pt x="1336431" y="167053"/>
                </a:cubicBezTo>
                <a:cubicBezTo>
                  <a:pt x="1324202" y="148711"/>
                  <a:pt x="1306485" y="121080"/>
                  <a:pt x="1292469" y="105507"/>
                </a:cubicBezTo>
                <a:cubicBezTo>
                  <a:pt x="1275833" y="87022"/>
                  <a:pt x="1253510" y="73445"/>
                  <a:pt x="1239715" y="52753"/>
                </a:cubicBezTo>
                <a:cubicBezTo>
                  <a:pt x="1233854" y="43961"/>
                  <a:pt x="1229603" y="33849"/>
                  <a:pt x="1222131" y="26377"/>
                </a:cubicBezTo>
                <a:cubicBezTo>
                  <a:pt x="1205086" y="9332"/>
                  <a:pt x="1190831" y="7151"/>
                  <a:pt x="1169377" y="0"/>
                </a:cubicBezTo>
                <a:cubicBezTo>
                  <a:pt x="1096727" y="7647"/>
                  <a:pt x="1033676" y="6420"/>
                  <a:pt x="967154" y="26377"/>
                </a:cubicBezTo>
                <a:cubicBezTo>
                  <a:pt x="849519" y="61668"/>
                  <a:pt x="973454" y="29860"/>
                  <a:pt x="870439" y="52753"/>
                </a:cubicBezTo>
                <a:cubicBezTo>
                  <a:pt x="858643" y="55374"/>
                  <a:pt x="835269" y="61546"/>
                  <a:pt x="835269" y="61546"/>
                </a:cubicBezTo>
                <a:lnTo>
                  <a:pt x="800100" y="52753"/>
                </a:lnTo>
                <a:lnTo>
                  <a:pt x="861646" y="17584"/>
                </a:lnTo>
                <a:close/>
              </a:path>
            </a:pathLst>
          </a:custGeom>
          <a:noFill/>
          <a:ln w="2222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Yay 26"/>
          <p:cNvSpPr/>
          <p:nvPr/>
        </p:nvSpPr>
        <p:spPr>
          <a:xfrm rot="9087165">
            <a:off x="1553391" y="4399532"/>
            <a:ext cx="1292346" cy="751171"/>
          </a:xfrm>
          <a:prstGeom prst="arc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9" name="Yay 48"/>
          <p:cNvSpPr/>
          <p:nvPr/>
        </p:nvSpPr>
        <p:spPr>
          <a:xfrm rot="9087165">
            <a:off x="5899286" y="4376157"/>
            <a:ext cx="1292346" cy="751171"/>
          </a:xfrm>
          <a:prstGeom prst="arc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8" name="TextBox 27"/>
          <p:cNvSpPr txBox="1"/>
          <p:nvPr/>
        </p:nvSpPr>
        <p:spPr>
          <a:xfrm>
            <a:off x="1982423" y="6035668"/>
            <a:ext cx="5807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How </a:t>
            </a:r>
            <a:r>
              <a:rPr lang="tr-TR" dirty="0" err="1" smtClean="0">
                <a:latin typeface="Comic Sans MS"/>
                <a:cs typeface="Comic Sans MS"/>
              </a:rPr>
              <a:t>many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different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subproblems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are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there</a:t>
            </a:r>
            <a:r>
              <a:rPr lang="tr-TR" dirty="0" smtClean="0">
                <a:latin typeface="Comic Sans MS"/>
                <a:cs typeface="Comic Sans MS"/>
              </a:rPr>
              <a:t>? ( </a:t>
            </a:r>
            <a:r>
              <a:rPr lang="tr-TR" dirty="0" err="1" smtClean="0">
                <a:latin typeface="Comic Sans MS"/>
                <a:cs typeface="Comic Sans MS"/>
              </a:rPr>
              <a:t>m.n</a:t>
            </a:r>
            <a:r>
              <a:rPr lang="tr-TR" dirty="0" smtClean="0">
                <a:latin typeface="Comic Sans MS"/>
                <a:cs typeface="Comic Sans MS"/>
              </a:rPr>
              <a:t> ) 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27"/>
          <p:cNvSpPr txBox="1"/>
          <p:nvPr/>
        </p:nvSpPr>
        <p:spPr>
          <a:xfrm>
            <a:off x="1763688" y="5445224"/>
            <a:ext cx="5807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height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tree</a:t>
            </a:r>
            <a:r>
              <a:rPr lang="tr-TR" dirty="0" smtClean="0">
                <a:latin typeface="Comic Sans MS"/>
                <a:cs typeface="Comic Sans MS"/>
              </a:rPr>
              <a:t> m + n,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S</a:t>
            </a:r>
            <a:r>
              <a:rPr lang="tr-TR" dirty="0" smtClean="0">
                <a:latin typeface="Comic Sans MS"/>
                <a:cs typeface="Comic Sans MS"/>
              </a:rPr>
              <a:t>o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running</a:t>
            </a:r>
            <a:r>
              <a:rPr lang="tr-TR" dirty="0" smtClean="0">
                <a:latin typeface="Comic Sans MS"/>
                <a:cs typeface="Comic Sans MS"/>
              </a:rPr>
              <a:t> time </a:t>
            </a:r>
            <a:r>
              <a:rPr lang="tr-TR" dirty="0" err="1" smtClean="0">
                <a:latin typeface="Comic Sans MS"/>
                <a:cs typeface="Comic Sans MS"/>
              </a:rPr>
              <a:t>will</a:t>
            </a:r>
            <a:r>
              <a:rPr lang="tr-TR" dirty="0" smtClean="0">
                <a:latin typeface="Comic Sans MS"/>
                <a:cs typeface="Comic Sans MS"/>
              </a:rPr>
              <a:t> be O(2</a:t>
            </a:r>
            <a:r>
              <a:rPr lang="tr-TR" baseline="30000" dirty="0" smtClean="0">
                <a:latin typeface="Comic Sans MS"/>
                <a:cs typeface="Comic Sans MS"/>
              </a:rPr>
              <a:t>m+n</a:t>
            </a:r>
            <a:r>
              <a:rPr lang="tr-TR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3916999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Let’s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check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it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= 6, n = 7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6" name="TextBox 2"/>
          <p:cNvSpPr txBox="1"/>
          <p:nvPr/>
        </p:nvSpPr>
        <p:spPr>
          <a:xfrm>
            <a:off x="4014699" y="174851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7,6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7" name="Straight Connector 5"/>
          <p:cNvCxnSpPr>
            <a:endCxn id="9" idx="0"/>
          </p:cNvCxnSpPr>
          <p:nvPr/>
        </p:nvCxnSpPr>
        <p:spPr>
          <a:xfrm flipH="1">
            <a:off x="2150547" y="2123564"/>
            <a:ext cx="2134783" cy="749241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2"/>
          <p:cNvCxnSpPr>
            <a:stCxn id="10" idx="0"/>
          </p:cNvCxnSpPr>
          <p:nvPr/>
        </p:nvCxnSpPr>
        <p:spPr>
          <a:xfrm flipH="1" flipV="1">
            <a:off x="4285330" y="2123565"/>
            <a:ext cx="2136021" cy="74924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27"/>
          <p:cNvSpPr txBox="1"/>
          <p:nvPr/>
        </p:nvSpPr>
        <p:spPr>
          <a:xfrm>
            <a:off x="1885089" y="2872805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0" name="TextBox 31"/>
          <p:cNvSpPr txBox="1"/>
          <p:nvPr/>
        </p:nvSpPr>
        <p:spPr>
          <a:xfrm>
            <a:off x="6155893" y="2872805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7,5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1" name="Straight Connector 32"/>
          <p:cNvCxnSpPr/>
          <p:nvPr/>
        </p:nvCxnSpPr>
        <p:spPr>
          <a:xfrm flipH="1">
            <a:off x="1398553" y="3232845"/>
            <a:ext cx="684529" cy="50062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34"/>
          <p:cNvCxnSpPr/>
          <p:nvPr/>
        </p:nvCxnSpPr>
        <p:spPr>
          <a:xfrm flipH="1" flipV="1">
            <a:off x="2081722" y="3235684"/>
            <a:ext cx="656114" cy="473305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37"/>
          <p:cNvCxnSpPr/>
          <p:nvPr/>
        </p:nvCxnSpPr>
        <p:spPr>
          <a:xfrm flipH="1">
            <a:off x="5720413" y="3199077"/>
            <a:ext cx="673943" cy="509912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39"/>
          <p:cNvCxnSpPr/>
          <p:nvPr/>
        </p:nvCxnSpPr>
        <p:spPr>
          <a:xfrm flipH="1" flipV="1">
            <a:off x="6447695" y="3203684"/>
            <a:ext cx="686721" cy="472073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42"/>
          <p:cNvSpPr txBox="1"/>
          <p:nvPr/>
        </p:nvSpPr>
        <p:spPr>
          <a:xfrm>
            <a:off x="971600" y="370774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5,6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8" name="Straight Connector 46"/>
          <p:cNvCxnSpPr/>
          <p:nvPr/>
        </p:nvCxnSpPr>
        <p:spPr>
          <a:xfrm flipH="1">
            <a:off x="657756" y="4071868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47"/>
          <p:cNvCxnSpPr/>
          <p:nvPr/>
        </p:nvCxnSpPr>
        <p:spPr>
          <a:xfrm flipH="1" flipV="1">
            <a:off x="1233820" y="4071868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42"/>
          <p:cNvSpPr txBox="1"/>
          <p:nvPr/>
        </p:nvSpPr>
        <p:spPr>
          <a:xfrm>
            <a:off x="2627784" y="370253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42"/>
          <p:cNvSpPr txBox="1"/>
          <p:nvPr/>
        </p:nvSpPr>
        <p:spPr>
          <a:xfrm>
            <a:off x="5292080" y="370253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TextBox 42"/>
          <p:cNvSpPr txBox="1"/>
          <p:nvPr/>
        </p:nvSpPr>
        <p:spPr>
          <a:xfrm>
            <a:off x="6993413" y="367575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2" name="Straight Connector 46"/>
          <p:cNvCxnSpPr/>
          <p:nvPr/>
        </p:nvCxnSpPr>
        <p:spPr>
          <a:xfrm flipH="1">
            <a:off x="2376164" y="4071868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47"/>
          <p:cNvCxnSpPr/>
          <p:nvPr/>
        </p:nvCxnSpPr>
        <p:spPr>
          <a:xfrm flipH="1" flipV="1">
            <a:off x="2952228" y="4071868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46"/>
          <p:cNvCxnSpPr/>
          <p:nvPr/>
        </p:nvCxnSpPr>
        <p:spPr>
          <a:xfrm flipH="1">
            <a:off x="4946691" y="4035261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47"/>
          <p:cNvCxnSpPr/>
          <p:nvPr/>
        </p:nvCxnSpPr>
        <p:spPr>
          <a:xfrm flipH="1" flipV="1">
            <a:off x="5522755" y="4035261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46"/>
          <p:cNvCxnSpPr/>
          <p:nvPr/>
        </p:nvCxnSpPr>
        <p:spPr>
          <a:xfrm flipH="1">
            <a:off x="6781353" y="4021807"/>
            <a:ext cx="576064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47"/>
          <p:cNvCxnSpPr/>
          <p:nvPr/>
        </p:nvCxnSpPr>
        <p:spPr>
          <a:xfrm flipH="1" flipV="1">
            <a:off x="7357417" y="4021807"/>
            <a:ext cx="432048" cy="72008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42"/>
          <p:cNvSpPr txBox="1"/>
          <p:nvPr/>
        </p:nvSpPr>
        <p:spPr>
          <a:xfrm>
            <a:off x="402665" y="4741887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4</a:t>
            </a:r>
            <a:r>
              <a:rPr lang="tr-TR" dirty="0" smtClean="0">
                <a:latin typeface="Comic Sans MS"/>
                <a:cs typeface="Comic Sans MS"/>
              </a:rPr>
              <a:t>,6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0" name="TextBox 42"/>
          <p:cNvSpPr txBox="1"/>
          <p:nvPr/>
        </p:nvSpPr>
        <p:spPr>
          <a:xfrm>
            <a:off x="1397173" y="4752186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1" name="TextBox 42"/>
          <p:cNvSpPr txBox="1"/>
          <p:nvPr/>
        </p:nvSpPr>
        <p:spPr>
          <a:xfrm>
            <a:off x="2107469" y="474903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2" name="TextBox 42"/>
          <p:cNvSpPr txBox="1"/>
          <p:nvPr/>
        </p:nvSpPr>
        <p:spPr>
          <a:xfrm>
            <a:off x="3161819" y="4749031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66063" y="471693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5,5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42"/>
          <p:cNvSpPr txBox="1"/>
          <p:nvPr/>
        </p:nvSpPr>
        <p:spPr>
          <a:xfrm>
            <a:off x="5720413" y="4716933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5" name="TextBox 42"/>
          <p:cNvSpPr txBox="1"/>
          <p:nvPr/>
        </p:nvSpPr>
        <p:spPr>
          <a:xfrm>
            <a:off x="6508946" y="472802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6,4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6" name="TextBox 42"/>
          <p:cNvSpPr txBox="1"/>
          <p:nvPr/>
        </p:nvSpPr>
        <p:spPr>
          <a:xfrm>
            <a:off x="7563296" y="4728020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7,3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5" name="Serbest Form 24"/>
          <p:cNvSpPr/>
          <p:nvPr/>
        </p:nvSpPr>
        <p:spPr>
          <a:xfrm>
            <a:off x="1916723" y="3560885"/>
            <a:ext cx="1925515" cy="1837592"/>
          </a:xfrm>
          <a:custGeom>
            <a:avLst/>
            <a:gdLst>
              <a:gd name="connsiteX0" fmla="*/ 861646 w 1925515"/>
              <a:gd name="connsiteY0" fmla="*/ 17584 h 1837592"/>
              <a:gd name="connsiteX1" fmla="*/ 861646 w 1925515"/>
              <a:gd name="connsiteY1" fmla="*/ 17584 h 1837592"/>
              <a:gd name="connsiteX2" fmla="*/ 782515 w 1925515"/>
              <a:gd name="connsiteY2" fmla="*/ 61546 h 1837592"/>
              <a:gd name="connsiteX3" fmla="*/ 712177 w 1925515"/>
              <a:gd name="connsiteY3" fmla="*/ 158261 h 1837592"/>
              <a:gd name="connsiteX4" fmla="*/ 703385 w 1925515"/>
              <a:gd name="connsiteY4" fmla="*/ 184638 h 1837592"/>
              <a:gd name="connsiteX5" fmla="*/ 685800 w 1925515"/>
              <a:gd name="connsiteY5" fmla="*/ 211015 h 1837592"/>
              <a:gd name="connsiteX6" fmla="*/ 659423 w 1925515"/>
              <a:gd name="connsiteY6" fmla="*/ 254977 h 1837592"/>
              <a:gd name="connsiteX7" fmla="*/ 633046 w 1925515"/>
              <a:gd name="connsiteY7" fmla="*/ 307730 h 1837592"/>
              <a:gd name="connsiteX8" fmla="*/ 624254 w 1925515"/>
              <a:gd name="connsiteY8" fmla="*/ 334107 h 1837592"/>
              <a:gd name="connsiteX9" fmla="*/ 571500 w 1925515"/>
              <a:gd name="connsiteY9" fmla="*/ 413238 h 1837592"/>
              <a:gd name="connsiteX10" fmla="*/ 536331 w 1925515"/>
              <a:gd name="connsiteY10" fmla="*/ 465992 h 1837592"/>
              <a:gd name="connsiteX11" fmla="*/ 527539 w 1925515"/>
              <a:gd name="connsiteY11" fmla="*/ 492369 h 1837592"/>
              <a:gd name="connsiteX12" fmla="*/ 483577 w 1925515"/>
              <a:gd name="connsiteY12" fmla="*/ 545123 h 1837592"/>
              <a:gd name="connsiteX13" fmla="*/ 448408 w 1925515"/>
              <a:gd name="connsiteY13" fmla="*/ 597877 h 1837592"/>
              <a:gd name="connsiteX14" fmla="*/ 439615 w 1925515"/>
              <a:gd name="connsiteY14" fmla="*/ 624253 h 1837592"/>
              <a:gd name="connsiteX15" fmla="*/ 378069 w 1925515"/>
              <a:gd name="connsiteY15" fmla="*/ 677007 h 1837592"/>
              <a:gd name="connsiteX16" fmla="*/ 351692 w 1925515"/>
              <a:gd name="connsiteY16" fmla="*/ 738553 h 1837592"/>
              <a:gd name="connsiteX17" fmla="*/ 325315 w 1925515"/>
              <a:gd name="connsiteY17" fmla="*/ 773723 h 1837592"/>
              <a:gd name="connsiteX18" fmla="*/ 290146 w 1925515"/>
              <a:gd name="connsiteY18" fmla="*/ 826477 h 1837592"/>
              <a:gd name="connsiteX19" fmla="*/ 263769 w 1925515"/>
              <a:gd name="connsiteY19" fmla="*/ 861646 h 1837592"/>
              <a:gd name="connsiteX20" fmla="*/ 175846 w 1925515"/>
              <a:gd name="connsiteY20" fmla="*/ 993530 h 1837592"/>
              <a:gd name="connsiteX21" fmla="*/ 149469 w 1925515"/>
              <a:gd name="connsiteY21" fmla="*/ 1019907 h 1837592"/>
              <a:gd name="connsiteX22" fmla="*/ 96715 w 1925515"/>
              <a:gd name="connsiteY22" fmla="*/ 1099038 h 1837592"/>
              <a:gd name="connsiteX23" fmla="*/ 70339 w 1925515"/>
              <a:gd name="connsiteY23" fmla="*/ 1116623 h 1837592"/>
              <a:gd name="connsiteX24" fmla="*/ 17585 w 1925515"/>
              <a:gd name="connsiteY24" fmla="*/ 1169377 h 1837592"/>
              <a:gd name="connsiteX25" fmla="*/ 8792 w 1925515"/>
              <a:gd name="connsiteY25" fmla="*/ 1213338 h 1837592"/>
              <a:gd name="connsiteX26" fmla="*/ 0 w 1925515"/>
              <a:gd name="connsiteY26" fmla="*/ 1248507 h 1837592"/>
              <a:gd name="connsiteX27" fmla="*/ 17585 w 1925515"/>
              <a:gd name="connsiteY27" fmla="*/ 1415561 h 1837592"/>
              <a:gd name="connsiteX28" fmla="*/ 35169 w 1925515"/>
              <a:gd name="connsiteY28" fmla="*/ 1441938 h 1837592"/>
              <a:gd name="connsiteX29" fmla="*/ 52754 w 1925515"/>
              <a:gd name="connsiteY29" fmla="*/ 1477107 h 1837592"/>
              <a:gd name="connsiteX30" fmla="*/ 70339 w 1925515"/>
              <a:gd name="connsiteY30" fmla="*/ 1503484 h 1837592"/>
              <a:gd name="connsiteX31" fmla="*/ 105508 w 1925515"/>
              <a:gd name="connsiteY31" fmla="*/ 1565030 h 1837592"/>
              <a:gd name="connsiteX32" fmla="*/ 131885 w 1925515"/>
              <a:gd name="connsiteY32" fmla="*/ 1591407 h 1837592"/>
              <a:gd name="connsiteX33" fmla="*/ 149469 w 1925515"/>
              <a:gd name="connsiteY33" fmla="*/ 1617784 h 1837592"/>
              <a:gd name="connsiteX34" fmla="*/ 158262 w 1925515"/>
              <a:gd name="connsiteY34" fmla="*/ 1644161 h 1837592"/>
              <a:gd name="connsiteX35" fmla="*/ 184639 w 1925515"/>
              <a:gd name="connsiteY35" fmla="*/ 1652953 h 1837592"/>
              <a:gd name="connsiteX36" fmla="*/ 228600 w 1925515"/>
              <a:gd name="connsiteY36" fmla="*/ 1696915 h 1837592"/>
              <a:gd name="connsiteX37" fmla="*/ 360485 w 1925515"/>
              <a:gd name="connsiteY37" fmla="*/ 1749669 h 1837592"/>
              <a:gd name="connsiteX38" fmla="*/ 457200 w 1925515"/>
              <a:gd name="connsiteY38" fmla="*/ 1776046 h 1837592"/>
              <a:gd name="connsiteX39" fmla="*/ 509954 w 1925515"/>
              <a:gd name="connsiteY39" fmla="*/ 1784838 h 1837592"/>
              <a:gd name="connsiteX40" fmla="*/ 580292 w 1925515"/>
              <a:gd name="connsiteY40" fmla="*/ 1802423 h 1837592"/>
              <a:gd name="connsiteX41" fmla="*/ 624254 w 1925515"/>
              <a:gd name="connsiteY41" fmla="*/ 1811215 h 1837592"/>
              <a:gd name="connsiteX42" fmla="*/ 659423 w 1925515"/>
              <a:gd name="connsiteY42" fmla="*/ 1820007 h 1837592"/>
              <a:gd name="connsiteX43" fmla="*/ 747346 w 1925515"/>
              <a:gd name="connsiteY43" fmla="*/ 1837592 h 1837592"/>
              <a:gd name="connsiteX44" fmla="*/ 958362 w 1925515"/>
              <a:gd name="connsiteY44" fmla="*/ 1828800 h 1837592"/>
              <a:gd name="connsiteX45" fmla="*/ 984739 w 1925515"/>
              <a:gd name="connsiteY45" fmla="*/ 1811215 h 1837592"/>
              <a:gd name="connsiteX46" fmla="*/ 1037492 w 1925515"/>
              <a:gd name="connsiteY46" fmla="*/ 1802423 h 1837592"/>
              <a:gd name="connsiteX47" fmla="*/ 1063869 w 1925515"/>
              <a:gd name="connsiteY47" fmla="*/ 1793630 h 1837592"/>
              <a:gd name="connsiteX48" fmla="*/ 1125415 w 1925515"/>
              <a:gd name="connsiteY48" fmla="*/ 1776046 h 1837592"/>
              <a:gd name="connsiteX49" fmla="*/ 1160585 w 1925515"/>
              <a:gd name="connsiteY49" fmla="*/ 1758461 h 1837592"/>
              <a:gd name="connsiteX50" fmla="*/ 1204546 w 1925515"/>
              <a:gd name="connsiteY50" fmla="*/ 1740877 h 1837592"/>
              <a:gd name="connsiteX51" fmla="*/ 1230923 w 1925515"/>
              <a:gd name="connsiteY51" fmla="*/ 1723292 h 1837592"/>
              <a:gd name="connsiteX52" fmla="*/ 1301262 w 1925515"/>
              <a:gd name="connsiteY52" fmla="*/ 1705707 h 1837592"/>
              <a:gd name="connsiteX53" fmla="*/ 1336431 w 1925515"/>
              <a:gd name="connsiteY53" fmla="*/ 1688123 h 1837592"/>
              <a:gd name="connsiteX54" fmla="*/ 1371600 w 1925515"/>
              <a:gd name="connsiteY54" fmla="*/ 1679330 h 1837592"/>
              <a:gd name="connsiteX55" fmla="*/ 1397977 w 1925515"/>
              <a:gd name="connsiteY55" fmla="*/ 1670538 h 1837592"/>
              <a:gd name="connsiteX56" fmla="*/ 1441939 w 1925515"/>
              <a:gd name="connsiteY56" fmla="*/ 1652953 h 1837592"/>
              <a:gd name="connsiteX57" fmla="*/ 1485900 w 1925515"/>
              <a:gd name="connsiteY57" fmla="*/ 1644161 h 1837592"/>
              <a:gd name="connsiteX58" fmla="*/ 1512277 w 1925515"/>
              <a:gd name="connsiteY58" fmla="*/ 1635369 h 1837592"/>
              <a:gd name="connsiteX59" fmla="*/ 1547446 w 1925515"/>
              <a:gd name="connsiteY59" fmla="*/ 1626577 h 1837592"/>
              <a:gd name="connsiteX60" fmla="*/ 1573823 w 1925515"/>
              <a:gd name="connsiteY60" fmla="*/ 1608992 h 1837592"/>
              <a:gd name="connsiteX61" fmla="*/ 1670539 w 1925515"/>
              <a:gd name="connsiteY61" fmla="*/ 1600200 h 1837592"/>
              <a:gd name="connsiteX62" fmla="*/ 1696915 w 1925515"/>
              <a:gd name="connsiteY62" fmla="*/ 1591407 h 1837592"/>
              <a:gd name="connsiteX63" fmla="*/ 1749669 w 1925515"/>
              <a:gd name="connsiteY63" fmla="*/ 1556238 h 1837592"/>
              <a:gd name="connsiteX64" fmla="*/ 1784839 w 1925515"/>
              <a:gd name="connsiteY64" fmla="*/ 1529861 h 1837592"/>
              <a:gd name="connsiteX65" fmla="*/ 1811215 w 1925515"/>
              <a:gd name="connsiteY65" fmla="*/ 1512277 h 1837592"/>
              <a:gd name="connsiteX66" fmla="*/ 1872762 w 1925515"/>
              <a:gd name="connsiteY66" fmla="*/ 1406769 h 1837592"/>
              <a:gd name="connsiteX67" fmla="*/ 1899139 w 1925515"/>
              <a:gd name="connsiteY67" fmla="*/ 1354015 h 1837592"/>
              <a:gd name="connsiteX68" fmla="*/ 1907931 w 1925515"/>
              <a:gd name="connsiteY68" fmla="*/ 1318846 h 1837592"/>
              <a:gd name="connsiteX69" fmla="*/ 1925515 w 1925515"/>
              <a:gd name="connsiteY69" fmla="*/ 1266092 h 1837592"/>
              <a:gd name="connsiteX70" fmla="*/ 1916723 w 1925515"/>
              <a:gd name="connsiteY70" fmla="*/ 1099038 h 1837592"/>
              <a:gd name="connsiteX71" fmla="*/ 1899139 w 1925515"/>
              <a:gd name="connsiteY71" fmla="*/ 1063869 h 1837592"/>
              <a:gd name="connsiteX72" fmla="*/ 1872762 w 1925515"/>
              <a:gd name="connsiteY72" fmla="*/ 967153 h 1837592"/>
              <a:gd name="connsiteX73" fmla="*/ 1828800 w 1925515"/>
              <a:gd name="connsiteY73" fmla="*/ 896815 h 1837592"/>
              <a:gd name="connsiteX74" fmla="*/ 1811215 w 1925515"/>
              <a:gd name="connsiteY74" fmla="*/ 861646 h 1837592"/>
              <a:gd name="connsiteX75" fmla="*/ 1793631 w 1925515"/>
              <a:gd name="connsiteY75" fmla="*/ 835269 h 1837592"/>
              <a:gd name="connsiteX76" fmla="*/ 1776046 w 1925515"/>
              <a:gd name="connsiteY76" fmla="*/ 782515 h 1837592"/>
              <a:gd name="connsiteX77" fmla="*/ 1732085 w 1925515"/>
              <a:gd name="connsiteY77" fmla="*/ 703384 h 1837592"/>
              <a:gd name="connsiteX78" fmla="*/ 1679331 w 1925515"/>
              <a:gd name="connsiteY78" fmla="*/ 624253 h 1837592"/>
              <a:gd name="connsiteX79" fmla="*/ 1644162 w 1925515"/>
              <a:gd name="connsiteY79" fmla="*/ 553915 h 1837592"/>
              <a:gd name="connsiteX80" fmla="*/ 1591408 w 1925515"/>
              <a:gd name="connsiteY80" fmla="*/ 465992 h 1837592"/>
              <a:gd name="connsiteX81" fmla="*/ 1565031 w 1925515"/>
              <a:gd name="connsiteY81" fmla="*/ 439615 h 1837592"/>
              <a:gd name="connsiteX82" fmla="*/ 1512277 w 1925515"/>
              <a:gd name="connsiteY82" fmla="*/ 369277 h 1837592"/>
              <a:gd name="connsiteX83" fmla="*/ 1485900 w 1925515"/>
              <a:gd name="connsiteY83" fmla="*/ 342900 h 1837592"/>
              <a:gd name="connsiteX84" fmla="*/ 1468315 w 1925515"/>
              <a:gd name="connsiteY84" fmla="*/ 316523 h 1837592"/>
              <a:gd name="connsiteX85" fmla="*/ 1433146 w 1925515"/>
              <a:gd name="connsiteY85" fmla="*/ 290146 h 1837592"/>
              <a:gd name="connsiteX86" fmla="*/ 1397977 w 1925515"/>
              <a:gd name="connsiteY86" fmla="*/ 228600 h 1837592"/>
              <a:gd name="connsiteX87" fmla="*/ 1336431 w 1925515"/>
              <a:gd name="connsiteY87" fmla="*/ 167053 h 1837592"/>
              <a:gd name="connsiteX88" fmla="*/ 1292469 w 1925515"/>
              <a:gd name="connsiteY88" fmla="*/ 105507 h 1837592"/>
              <a:gd name="connsiteX89" fmla="*/ 1239715 w 1925515"/>
              <a:gd name="connsiteY89" fmla="*/ 52753 h 1837592"/>
              <a:gd name="connsiteX90" fmla="*/ 1222131 w 1925515"/>
              <a:gd name="connsiteY90" fmla="*/ 26377 h 1837592"/>
              <a:gd name="connsiteX91" fmla="*/ 1169377 w 1925515"/>
              <a:gd name="connsiteY91" fmla="*/ 0 h 1837592"/>
              <a:gd name="connsiteX92" fmla="*/ 967154 w 1925515"/>
              <a:gd name="connsiteY92" fmla="*/ 26377 h 1837592"/>
              <a:gd name="connsiteX93" fmla="*/ 870439 w 1925515"/>
              <a:gd name="connsiteY93" fmla="*/ 52753 h 1837592"/>
              <a:gd name="connsiteX94" fmla="*/ 835269 w 1925515"/>
              <a:gd name="connsiteY94" fmla="*/ 61546 h 1837592"/>
              <a:gd name="connsiteX95" fmla="*/ 800100 w 1925515"/>
              <a:gd name="connsiteY95" fmla="*/ 52753 h 1837592"/>
              <a:gd name="connsiteX96" fmla="*/ 861646 w 1925515"/>
              <a:gd name="connsiteY96" fmla="*/ 17584 h 1837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1925515" h="1837592">
                <a:moveTo>
                  <a:pt x="861646" y="17584"/>
                </a:moveTo>
                <a:lnTo>
                  <a:pt x="861646" y="17584"/>
                </a:lnTo>
                <a:cubicBezTo>
                  <a:pt x="835269" y="32238"/>
                  <a:pt x="805317" y="41784"/>
                  <a:pt x="782515" y="61546"/>
                </a:cubicBezTo>
                <a:cubicBezTo>
                  <a:pt x="766967" y="75021"/>
                  <a:pt x="730318" y="131050"/>
                  <a:pt x="712177" y="158261"/>
                </a:cubicBezTo>
                <a:cubicBezTo>
                  <a:pt x="709246" y="167053"/>
                  <a:pt x="707530" y="176349"/>
                  <a:pt x="703385" y="184638"/>
                </a:cubicBezTo>
                <a:cubicBezTo>
                  <a:pt x="698659" y="194090"/>
                  <a:pt x="691401" y="202054"/>
                  <a:pt x="685800" y="211015"/>
                </a:cubicBezTo>
                <a:cubicBezTo>
                  <a:pt x="676743" y="225507"/>
                  <a:pt x="667066" y="239692"/>
                  <a:pt x="659423" y="254977"/>
                </a:cubicBezTo>
                <a:cubicBezTo>
                  <a:pt x="623024" y="327776"/>
                  <a:pt x="683440" y="232140"/>
                  <a:pt x="633046" y="307730"/>
                </a:cubicBezTo>
                <a:cubicBezTo>
                  <a:pt x="630115" y="316522"/>
                  <a:pt x="628399" y="325818"/>
                  <a:pt x="624254" y="334107"/>
                </a:cubicBezTo>
                <a:cubicBezTo>
                  <a:pt x="603002" y="376612"/>
                  <a:pt x="597272" y="376421"/>
                  <a:pt x="571500" y="413238"/>
                </a:cubicBezTo>
                <a:cubicBezTo>
                  <a:pt x="559380" y="430552"/>
                  <a:pt x="543014" y="445942"/>
                  <a:pt x="536331" y="465992"/>
                </a:cubicBezTo>
                <a:cubicBezTo>
                  <a:pt x="533400" y="474784"/>
                  <a:pt x="531684" y="484080"/>
                  <a:pt x="527539" y="492369"/>
                </a:cubicBezTo>
                <a:cubicBezTo>
                  <a:pt x="515299" y="516850"/>
                  <a:pt x="503021" y="525679"/>
                  <a:pt x="483577" y="545123"/>
                </a:cubicBezTo>
                <a:cubicBezTo>
                  <a:pt x="462673" y="607836"/>
                  <a:pt x="492313" y="532022"/>
                  <a:pt x="448408" y="597877"/>
                </a:cubicBezTo>
                <a:cubicBezTo>
                  <a:pt x="443267" y="605588"/>
                  <a:pt x="445002" y="616712"/>
                  <a:pt x="439615" y="624253"/>
                </a:cubicBezTo>
                <a:cubicBezTo>
                  <a:pt x="420230" y="651392"/>
                  <a:pt x="403418" y="660108"/>
                  <a:pt x="378069" y="677007"/>
                </a:cubicBezTo>
                <a:cubicBezTo>
                  <a:pt x="369522" y="702650"/>
                  <a:pt x="367215" y="713717"/>
                  <a:pt x="351692" y="738553"/>
                </a:cubicBezTo>
                <a:cubicBezTo>
                  <a:pt x="343925" y="750980"/>
                  <a:pt x="333718" y="761718"/>
                  <a:pt x="325315" y="773723"/>
                </a:cubicBezTo>
                <a:cubicBezTo>
                  <a:pt x="313196" y="791037"/>
                  <a:pt x="302266" y="809163"/>
                  <a:pt x="290146" y="826477"/>
                </a:cubicBezTo>
                <a:cubicBezTo>
                  <a:pt x="281743" y="838482"/>
                  <a:pt x="271535" y="849220"/>
                  <a:pt x="263769" y="861646"/>
                </a:cubicBezTo>
                <a:cubicBezTo>
                  <a:pt x="220786" y="930419"/>
                  <a:pt x="276924" y="892452"/>
                  <a:pt x="175846" y="993530"/>
                </a:cubicBezTo>
                <a:cubicBezTo>
                  <a:pt x="167054" y="1002322"/>
                  <a:pt x="156930" y="1009960"/>
                  <a:pt x="149469" y="1019907"/>
                </a:cubicBezTo>
                <a:cubicBezTo>
                  <a:pt x="124351" y="1053398"/>
                  <a:pt x="125801" y="1069951"/>
                  <a:pt x="96715" y="1099038"/>
                </a:cubicBezTo>
                <a:cubicBezTo>
                  <a:pt x="89243" y="1106510"/>
                  <a:pt x="78237" y="1109603"/>
                  <a:pt x="70339" y="1116623"/>
                </a:cubicBezTo>
                <a:cubicBezTo>
                  <a:pt x="51752" y="1133145"/>
                  <a:pt x="17585" y="1169377"/>
                  <a:pt x="17585" y="1169377"/>
                </a:cubicBezTo>
                <a:cubicBezTo>
                  <a:pt x="14654" y="1184031"/>
                  <a:pt x="12034" y="1198750"/>
                  <a:pt x="8792" y="1213338"/>
                </a:cubicBezTo>
                <a:cubicBezTo>
                  <a:pt x="6171" y="1225134"/>
                  <a:pt x="0" y="1236423"/>
                  <a:pt x="0" y="1248507"/>
                </a:cubicBezTo>
                <a:cubicBezTo>
                  <a:pt x="0" y="1251706"/>
                  <a:pt x="737" y="1376249"/>
                  <a:pt x="17585" y="1415561"/>
                </a:cubicBezTo>
                <a:cubicBezTo>
                  <a:pt x="21748" y="1425274"/>
                  <a:pt x="29926" y="1432763"/>
                  <a:pt x="35169" y="1441938"/>
                </a:cubicBezTo>
                <a:cubicBezTo>
                  <a:pt x="41672" y="1453318"/>
                  <a:pt x="46251" y="1465727"/>
                  <a:pt x="52754" y="1477107"/>
                </a:cubicBezTo>
                <a:cubicBezTo>
                  <a:pt x="57997" y="1486282"/>
                  <a:pt x="65096" y="1494309"/>
                  <a:pt x="70339" y="1503484"/>
                </a:cubicBezTo>
                <a:cubicBezTo>
                  <a:pt x="85977" y="1530851"/>
                  <a:pt x="86032" y="1541658"/>
                  <a:pt x="105508" y="1565030"/>
                </a:cubicBezTo>
                <a:cubicBezTo>
                  <a:pt x="113468" y="1574582"/>
                  <a:pt x="123925" y="1581855"/>
                  <a:pt x="131885" y="1591407"/>
                </a:cubicBezTo>
                <a:cubicBezTo>
                  <a:pt x="138650" y="1599525"/>
                  <a:pt x="144743" y="1608333"/>
                  <a:pt x="149469" y="1617784"/>
                </a:cubicBezTo>
                <a:cubicBezTo>
                  <a:pt x="153614" y="1626074"/>
                  <a:pt x="151708" y="1637608"/>
                  <a:pt x="158262" y="1644161"/>
                </a:cubicBezTo>
                <a:cubicBezTo>
                  <a:pt x="164815" y="1650714"/>
                  <a:pt x="175847" y="1650022"/>
                  <a:pt x="184639" y="1652953"/>
                </a:cubicBezTo>
                <a:cubicBezTo>
                  <a:pt x="199293" y="1667607"/>
                  <a:pt x="211840" y="1684726"/>
                  <a:pt x="228600" y="1696915"/>
                </a:cubicBezTo>
                <a:cubicBezTo>
                  <a:pt x="261439" y="1720798"/>
                  <a:pt x="326036" y="1738186"/>
                  <a:pt x="360485" y="1749669"/>
                </a:cubicBezTo>
                <a:cubicBezTo>
                  <a:pt x="394574" y="1761032"/>
                  <a:pt x="417548" y="1769438"/>
                  <a:pt x="457200" y="1776046"/>
                </a:cubicBezTo>
                <a:cubicBezTo>
                  <a:pt x="474785" y="1778977"/>
                  <a:pt x="492523" y="1781103"/>
                  <a:pt x="509954" y="1784838"/>
                </a:cubicBezTo>
                <a:cubicBezTo>
                  <a:pt x="533585" y="1789902"/>
                  <a:pt x="556594" y="1797684"/>
                  <a:pt x="580292" y="1802423"/>
                </a:cubicBezTo>
                <a:cubicBezTo>
                  <a:pt x="594946" y="1805354"/>
                  <a:pt x="609666" y="1807973"/>
                  <a:pt x="624254" y="1811215"/>
                </a:cubicBezTo>
                <a:cubicBezTo>
                  <a:pt x="636050" y="1813836"/>
                  <a:pt x="647607" y="1817475"/>
                  <a:pt x="659423" y="1820007"/>
                </a:cubicBezTo>
                <a:cubicBezTo>
                  <a:pt x="688648" y="1826269"/>
                  <a:pt x="747346" y="1837592"/>
                  <a:pt x="747346" y="1837592"/>
                </a:cubicBezTo>
                <a:cubicBezTo>
                  <a:pt x="817685" y="1834661"/>
                  <a:pt x="888393" y="1836574"/>
                  <a:pt x="958362" y="1828800"/>
                </a:cubicBezTo>
                <a:cubicBezTo>
                  <a:pt x="968864" y="1827633"/>
                  <a:pt x="974714" y="1814557"/>
                  <a:pt x="984739" y="1811215"/>
                </a:cubicBezTo>
                <a:cubicBezTo>
                  <a:pt x="1001651" y="1805578"/>
                  <a:pt x="1019908" y="1805354"/>
                  <a:pt x="1037492" y="1802423"/>
                </a:cubicBezTo>
                <a:cubicBezTo>
                  <a:pt x="1046284" y="1799492"/>
                  <a:pt x="1054992" y="1796293"/>
                  <a:pt x="1063869" y="1793630"/>
                </a:cubicBezTo>
                <a:cubicBezTo>
                  <a:pt x="1084305" y="1787499"/>
                  <a:pt x="1105363" y="1783337"/>
                  <a:pt x="1125415" y="1776046"/>
                </a:cubicBezTo>
                <a:cubicBezTo>
                  <a:pt x="1137733" y="1771567"/>
                  <a:pt x="1148608" y="1763784"/>
                  <a:pt x="1160585" y="1758461"/>
                </a:cubicBezTo>
                <a:cubicBezTo>
                  <a:pt x="1175007" y="1752051"/>
                  <a:pt x="1190430" y="1747935"/>
                  <a:pt x="1204546" y="1740877"/>
                </a:cubicBezTo>
                <a:cubicBezTo>
                  <a:pt x="1213998" y="1736151"/>
                  <a:pt x="1221029" y="1727002"/>
                  <a:pt x="1230923" y="1723292"/>
                </a:cubicBezTo>
                <a:cubicBezTo>
                  <a:pt x="1341049" y="1681995"/>
                  <a:pt x="1225311" y="1738258"/>
                  <a:pt x="1301262" y="1705707"/>
                </a:cubicBezTo>
                <a:cubicBezTo>
                  <a:pt x="1313309" y="1700544"/>
                  <a:pt x="1324159" y="1692725"/>
                  <a:pt x="1336431" y="1688123"/>
                </a:cubicBezTo>
                <a:cubicBezTo>
                  <a:pt x="1347745" y="1683880"/>
                  <a:pt x="1359981" y="1682650"/>
                  <a:pt x="1371600" y="1679330"/>
                </a:cubicBezTo>
                <a:cubicBezTo>
                  <a:pt x="1380511" y="1676784"/>
                  <a:pt x="1389299" y="1673792"/>
                  <a:pt x="1397977" y="1670538"/>
                </a:cubicBezTo>
                <a:cubicBezTo>
                  <a:pt x="1412755" y="1664996"/>
                  <a:pt x="1426822" y="1657488"/>
                  <a:pt x="1441939" y="1652953"/>
                </a:cubicBezTo>
                <a:cubicBezTo>
                  <a:pt x="1456253" y="1648659"/>
                  <a:pt x="1471402" y="1647785"/>
                  <a:pt x="1485900" y="1644161"/>
                </a:cubicBezTo>
                <a:cubicBezTo>
                  <a:pt x="1494891" y="1641913"/>
                  <a:pt x="1503366" y="1637915"/>
                  <a:pt x="1512277" y="1635369"/>
                </a:cubicBezTo>
                <a:cubicBezTo>
                  <a:pt x="1523896" y="1632049"/>
                  <a:pt x="1535723" y="1629508"/>
                  <a:pt x="1547446" y="1626577"/>
                </a:cubicBezTo>
                <a:cubicBezTo>
                  <a:pt x="1556238" y="1620715"/>
                  <a:pt x="1563490" y="1611206"/>
                  <a:pt x="1573823" y="1608992"/>
                </a:cubicBezTo>
                <a:cubicBezTo>
                  <a:pt x="1605476" y="1602209"/>
                  <a:pt x="1638493" y="1604778"/>
                  <a:pt x="1670539" y="1600200"/>
                </a:cubicBezTo>
                <a:cubicBezTo>
                  <a:pt x="1679714" y="1598889"/>
                  <a:pt x="1688123" y="1594338"/>
                  <a:pt x="1696915" y="1591407"/>
                </a:cubicBezTo>
                <a:cubicBezTo>
                  <a:pt x="1758297" y="1530025"/>
                  <a:pt x="1690289" y="1590169"/>
                  <a:pt x="1749669" y="1556238"/>
                </a:cubicBezTo>
                <a:cubicBezTo>
                  <a:pt x="1762392" y="1548968"/>
                  <a:pt x="1772914" y="1538378"/>
                  <a:pt x="1784839" y="1529861"/>
                </a:cubicBezTo>
                <a:cubicBezTo>
                  <a:pt x="1793437" y="1523719"/>
                  <a:pt x="1802423" y="1518138"/>
                  <a:pt x="1811215" y="1512277"/>
                </a:cubicBezTo>
                <a:cubicBezTo>
                  <a:pt x="1882959" y="1404663"/>
                  <a:pt x="1813055" y="1514242"/>
                  <a:pt x="1872762" y="1406769"/>
                </a:cubicBezTo>
                <a:cubicBezTo>
                  <a:pt x="1895426" y="1365973"/>
                  <a:pt x="1887057" y="1396300"/>
                  <a:pt x="1899139" y="1354015"/>
                </a:cubicBezTo>
                <a:cubicBezTo>
                  <a:pt x="1902459" y="1342396"/>
                  <a:pt x="1904459" y="1330420"/>
                  <a:pt x="1907931" y="1318846"/>
                </a:cubicBezTo>
                <a:cubicBezTo>
                  <a:pt x="1913257" y="1301092"/>
                  <a:pt x="1925515" y="1266092"/>
                  <a:pt x="1925515" y="1266092"/>
                </a:cubicBezTo>
                <a:cubicBezTo>
                  <a:pt x="1922584" y="1210407"/>
                  <a:pt x="1923935" y="1154331"/>
                  <a:pt x="1916723" y="1099038"/>
                </a:cubicBezTo>
                <a:cubicBezTo>
                  <a:pt x="1915028" y="1086041"/>
                  <a:pt x="1903284" y="1076303"/>
                  <a:pt x="1899139" y="1063869"/>
                </a:cubicBezTo>
                <a:cubicBezTo>
                  <a:pt x="1879848" y="1005997"/>
                  <a:pt x="1903583" y="1028793"/>
                  <a:pt x="1872762" y="967153"/>
                </a:cubicBezTo>
                <a:cubicBezTo>
                  <a:pt x="1828206" y="878043"/>
                  <a:pt x="1885869" y="988124"/>
                  <a:pt x="1828800" y="896815"/>
                </a:cubicBezTo>
                <a:cubicBezTo>
                  <a:pt x="1821853" y="885701"/>
                  <a:pt x="1817718" y="873026"/>
                  <a:pt x="1811215" y="861646"/>
                </a:cubicBezTo>
                <a:cubicBezTo>
                  <a:pt x="1805972" y="852471"/>
                  <a:pt x="1797923" y="844925"/>
                  <a:pt x="1793631" y="835269"/>
                </a:cubicBezTo>
                <a:cubicBezTo>
                  <a:pt x="1786103" y="818331"/>
                  <a:pt x="1782930" y="799725"/>
                  <a:pt x="1776046" y="782515"/>
                </a:cubicBezTo>
                <a:cubicBezTo>
                  <a:pt x="1763387" y="750869"/>
                  <a:pt x="1748818" y="734062"/>
                  <a:pt x="1732085" y="703384"/>
                </a:cubicBezTo>
                <a:cubicBezTo>
                  <a:pt x="1693760" y="633121"/>
                  <a:pt x="1723650" y="668572"/>
                  <a:pt x="1679331" y="624253"/>
                </a:cubicBezTo>
                <a:cubicBezTo>
                  <a:pt x="1664464" y="564784"/>
                  <a:pt x="1680846" y="610979"/>
                  <a:pt x="1644162" y="553915"/>
                </a:cubicBezTo>
                <a:cubicBezTo>
                  <a:pt x="1625680" y="525165"/>
                  <a:pt x="1608993" y="495300"/>
                  <a:pt x="1591408" y="465992"/>
                </a:cubicBezTo>
                <a:cubicBezTo>
                  <a:pt x="1585011" y="455330"/>
                  <a:pt x="1572905" y="449239"/>
                  <a:pt x="1565031" y="439615"/>
                </a:cubicBezTo>
                <a:cubicBezTo>
                  <a:pt x="1546472" y="416932"/>
                  <a:pt x="1533001" y="390001"/>
                  <a:pt x="1512277" y="369277"/>
                </a:cubicBezTo>
                <a:cubicBezTo>
                  <a:pt x="1503485" y="360485"/>
                  <a:pt x="1493860" y="352452"/>
                  <a:pt x="1485900" y="342900"/>
                </a:cubicBezTo>
                <a:cubicBezTo>
                  <a:pt x="1479135" y="334782"/>
                  <a:pt x="1475787" y="323995"/>
                  <a:pt x="1468315" y="316523"/>
                </a:cubicBezTo>
                <a:cubicBezTo>
                  <a:pt x="1457953" y="306161"/>
                  <a:pt x="1444869" y="298938"/>
                  <a:pt x="1433146" y="290146"/>
                </a:cubicBezTo>
                <a:cubicBezTo>
                  <a:pt x="1424322" y="272497"/>
                  <a:pt x="1411960" y="244137"/>
                  <a:pt x="1397977" y="228600"/>
                </a:cubicBezTo>
                <a:cubicBezTo>
                  <a:pt x="1378568" y="207035"/>
                  <a:pt x="1352525" y="191193"/>
                  <a:pt x="1336431" y="167053"/>
                </a:cubicBezTo>
                <a:cubicBezTo>
                  <a:pt x="1324202" y="148711"/>
                  <a:pt x="1306485" y="121080"/>
                  <a:pt x="1292469" y="105507"/>
                </a:cubicBezTo>
                <a:cubicBezTo>
                  <a:pt x="1275833" y="87022"/>
                  <a:pt x="1253510" y="73445"/>
                  <a:pt x="1239715" y="52753"/>
                </a:cubicBezTo>
                <a:cubicBezTo>
                  <a:pt x="1233854" y="43961"/>
                  <a:pt x="1229603" y="33849"/>
                  <a:pt x="1222131" y="26377"/>
                </a:cubicBezTo>
                <a:cubicBezTo>
                  <a:pt x="1205086" y="9332"/>
                  <a:pt x="1190831" y="7151"/>
                  <a:pt x="1169377" y="0"/>
                </a:cubicBezTo>
                <a:cubicBezTo>
                  <a:pt x="1096727" y="7647"/>
                  <a:pt x="1033676" y="6420"/>
                  <a:pt x="967154" y="26377"/>
                </a:cubicBezTo>
                <a:cubicBezTo>
                  <a:pt x="849519" y="61668"/>
                  <a:pt x="973454" y="29860"/>
                  <a:pt x="870439" y="52753"/>
                </a:cubicBezTo>
                <a:cubicBezTo>
                  <a:pt x="858643" y="55374"/>
                  <a:pt x="835269" y="61546"/>
                  <a:pt x="835269" y="61546"/>
                </a:cubicBezTo>
                <a:lnTo>
                  <a:pt x="800100" y="52753"/>
                </a:lnTo>
                <a:lnTo>
                  <a:pt x="861646" y="17584"/>
                </a:lnTo>
                <a:close/>
              </a:path>
            </a:pathLst>
          </a:custGeom>
          <a:noFill/>
          <a:ln w="2222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7" name="Serbest Form 46"/>
          <p:cNvSpPr/>
          <p:nvPr/>
        </p:nvSpPr>
        <p:spPr>
          <a:xfrm>
            <a:off x="4517008" y="3603112"/>
            <a:ext cx="1925515" cy="1837592"/>
          </a:xfrm>
          <a:custGeom>
            <a:avLst/>
            <a:gdLst>
              <a:gd name="connsiteX0" fmla="*/ 861646 w 1925515"/>
              <a:gd name="connsiteY0" fmla="*/ 17584 h 1837592"/>
              <a:gd name="connsiteX1" fmla="*/ 861646 w 1925515"/>
              <a:gd name="connsiteY1" fmla="*/ 17584 h 1837592"/>
              <a:gd name="connsiteX2" fmla="*/ 782515 w 1925515"/>
              <a:gd name="connsiteY2" fmla="*/ 61546 h 1837592"/>
              <a:gd name="connsiteX3" fmla="*/ 712177 w 1925515"/>
              <a:gd name="connsiteY3" fmla="*/ 158261 h 1837592"/>
              <a:gd name="connsiteX4" fmla="*/ 703385 w 1925515"/>
              <a:gd name="connsiteY4" fmla="*/ 184638 h 1837592"/>
              <a:gd name="connsiteX5" fmla="*/ 685800 w 1925515"/>
              <a:gd name="connsiteY5" fmla="*/ 211015 h 1837592"/>
              <a:gd name="connsiteX6" fmla="*/ 659423 w 1925515"/>
              <a:gd name="connsiteY6" fmla="*/ 254977 h 1837592"/>
              <a:gd name="connsiteX7" fmla="*/ 633046 w 1925515"/>
              <a:gd name="connsiteY7" fmla="*/ 307730 h 1837592"/>
              <a:gd name="connsiteX8" fmla="*/ 624254 w 1925515"/>
              <a:gd name="connsiteY8" fmla="*/ 334107 h 1837592"/>
              <a:gd name="connsiteX9" fmla="*/ 571500 w 1925515"/>
              <a:gd name="connsiteY9" fmla="*/ 413238 h 1837592"/>
              <a:gd name="connsiteX10" fmla="*/ 536331 w 1925515"/>
              <a:gd name="connsiteY10" fmla="*/ 465992 h 1837592"/>
              <a:gd name="connsiteX11" fmla="*/ 527539 w 1925515"/>
              <a:gd name="connsiteY11" fmla="*/ 492369 h 1837592"/>
              <a:gd name="connsiteX12" fmla="*/ 483577 w 1925515"/>
              <a:gd name="connsiteY12" fmla="*/ 545123 h 1837592"/>
              <a:gd name="connsiteX13" fmla="*/ 448408 w 1925515"/>
              <a:gd name="connsiteY13" fmla="*/ 597877 h 1837592"/>
              <a:gd name="connsiteX14" fmla="*/ 439615 w 1925515"/>
              <a:gd name="connsiteY14" fmla="*/ 624253 h 1837592"/>
              <a:gd name="connsiteX15" fmla="*/ 378069 w 1925515"/>
              <a:gd name="connsiteY15" fmla="*/ 677007 h 1837592"/>
              <a:gd name="connsiteX16" fmla="*/ 351692 w 1925515"/>
              <a:gd name="connsiteY16" fmla="*/ 738553 h 1837592"/>
              <a:gd name="connsiteX17" fmla="*/ 325315 w 1925515"/>
              <a:gd name="connsiteY17" fmla="*/ 773723 h 1837592"/>
              <a:gd name="connsiteX18" fmla="*/ 290146 w 1925515"/>
              <a:gd name="connsiteY18" fmla="*/ 826477 h 1837592"/>
              <a:gd name="connsiteX19" fmla="*/ 263769 w 1925515"/>
              <a:gd name="connsiteY19" fmla="*/ 861646 h 1837592"/>
              <a:gd name="connsiteX20" fmla="*/ 175846 w 1925515"/>
              <a:gd name="connsiteY20" fmla="*/ 993530 h 1837592"/>
              <a:gd name="connsiteX21" fmla="*/ 149469 w 1925515"/>
              <a:gd name="connsiteY21" fmla="*/ 1019907 h 1837592"/>
              <a:gd name="connsiteX22" fmla="*/ 96715 w 1925515"/>
              <a:gd name="connsiteY22" fmla="*/ 1099038 h 1837592"/>
              <a:gd name="connsiteX23" fmla="*/ 70339 w 1925515"/>
              <a:gd name="connsiteY23" fmla="*/ 1116623 h 1837592"/>
              <a:gd name="connsiteX24" fmla="*/ 17585 w 1925515"/>
              <a:gd name="connsiteY24" fmla="*/ 1169377 h 1837592"/>
              <a:gd name="connsiteX25" fmla="*/ 8792 w 1925515"/>
              <a:gd name="connsiteY25" fmla="*/ 1213338 h 1837592"/>
              <a:gd name="connsiteX26" fmla="*/ 0 w 1925515"/>
              <a:gd name="connsiteY26" fmla="*/ 1248507 h 1837592"/>
              <a:gd name="connsiteX27" fmla="*/ 17585 w 1925515"/>
              <a:gd name="connsiteY27" fmla="*/ 1415561 h 1837592"/>
              <a:gd name="connsiteX28" fmla="*/ 35169 w 1925515"/>
              <a:gd name="connsiteY28" fmla="*/ 1441938 h 1837592"/>
              <a:gd name="connsiteX29" fmla="*/ 52754 w 1925515"/>
              <a:gd name="connsiteY29" fmla="*/ 1477107 h 1837592"/>
              <a:gd name="connsiteX30" fmla="*/ 70339 w 1925515"/>
              <a:gd name="connsiteY30" fmla="*/ 1503484 h 1837592"/>
              <a:gd name="connsiteX31" fmla="*/ 105508 w 1925515"/>
              <a:gd name="connsiteY31" fmla="*/ 1565030 h 1837592"/>
              <a:gd name="connsiteX32" fmla="*/ 131885 w 1925515"/>
              <a:gd name="connsiteY32" fmla="*/ 1591407 h 1837592"/>
              <a:gd name="connsiteX33" fmla="*/ 149469 w 1925515"/>
              <a:gd name="connsiteY33" fmla="*/ 1617784 h 1837592"/>
              <a:gd name="connsiteX34" fmla="*/ 158262 w 1925515"/>
              <a:gd name="connsiteY34" fmla="*/ 1644161 h 1837592"/>
              <a:gd name="connsiteX35" fmla="*/ 184639 w 1925515"/>
              <a:gd name="connsiteY35" fmla="*/ 1652953 h 1837592"/>
              <a:gd name="connsiteX36" fmla="*/ 228600 w 1925515"/>
              <a:gd name="connsiteY36" fmla="*/ 1696915 h 1837592"/>
              <a:gd name="connsiteX37" fmla="*/ 360485 w 1925515"/>
              <a:gd name="connsiteY37" fmla="*/ 1749669 h 1837592"/>
              <a:gd name="connsiteX38" fmla="*/ 457200 w 1925515"/>
              <a:gd name="connsiteY38" fmla="*/ 1776046 h 1837592"/>
              <a:gd name="connsiteX39" fmla="*/ 509954 w 1925515"/>
              <a:gd name="connsiteY39" fmla="*/ 1784838 h 1837592"/>
              <a:gd name="connsiteX40" fmla="*/ 580292 w 1925515"/>
              <a:gd name="connsiteY40" fmla="*/ 1802423 h 1837592"/>
              <a:gd name="connsiteX41" fmla="*/ 624254 w 1925515"/>
              <a:gd name="connsiteY41" fmla="*/ 1811215 h 1837592"/>
              <a:gd name="connsiteX42" fmla="*/ 659423 w 1925515"/>
              <a:gd name="connsiteY42" fmla="*/ 1820007 h 1837592"/>
              <a:gd name="connsiteX43" fmla="*/ 747346 w 1925515"/>
              <a:gd name="connsiteY43" fmla="*/ 1837592 h 1837592"/>
              <a:gd name="connsiteX44" fmla="*/ 958362 w 1925515"/>
              <a:gd name="connsiteY44" fmla="*/ 1828800 h 1837592"/>
              <a:gd name="connsiteX45" fmla="*/ 984739 w 1925515"/>
              <a:gd name="connsiteY45" fmla="*/ 1811215 h 1837592"/>
              <a:gd name="connsiteX46" fmla="*/ 1037492 w 1925515"/>
              <a:gd name="connsiteY46" fmla="*/ 1802423 h 1837592"/>
              <a:gd name="connsiteX47" fmla="*/ 1063869 w 1925515"/>
              <a:gd name="connsiteY47" fmla="*/ 1793630 h 1837592"/>
              <a:gd name="connsiteX48" fmla="*/ 1125415 w 1925515"/>
              <a:gd name="connsiteY48" fmla="*/ 1776046 h 1837592"/>
              <a:gd name="connsiteX49" fmla="*/ 1160585 w 1925515"/>
              <a:gd name="connsiteY49" fmla="*/ 1758461 h 1837592"/>
              <a:gd name="connsiteX50" fmla="*/ 1204546 w 1925515"/>
              <a:gd name="connsiteY50" fmla="*/ 1740877 h 1837592"/>
              <a:gd name="connsiteX51" fmla="*/ 1230923 w 1925515"/>
              <a:gd name="connsiteY51" fmla="*/ 1723292 h 1837592"/>
              <a:gd name="connsiteX52" fmla="*/ 1301262 w 1925515"/>
              <a:gd name="connsiteY52" fmla="*/ 1705707 h 1837592"/>
              <a:gd name="connsiteX53" fmla="*/ 1336431 w 1925515"/>
              <a:gd name="connsiteY53" fmla="*/ 1688123 h 1837592"/>
              <a:gd name="connsiteX54" fmla="*/ 1371600 w 1925515"/>
              <a:gd name="connsiteY54" fmla="*/ 1679330 h 1837592"/>
              <a:gd name="connsiteX55" fmla="*/ 1397977 w 1925515"/>
              <a:gd name="connsiteY55" fmla="*/ 1670538 h 1837592"/>
              <a:gd name="connsiteX56" fmla="*/ 1441939 w 1925515"/>
              <a:gd name="connsiteY56" fmla="*/ 1652953 h 1837592"/>
              <a:gd name="connsiteX57" fmla="*/ 1485900 w 1925515"/>
              <a:gd name="connsiteY57" fmla="*/ 1644161 h 1837592"/>
              <a:gd name="connsiteX58" fmla="*/ 1512277 w 1925515"/>
              <a:gd name="connsiteY58" fmla="*/ 1635369 h 1837592"/>
              <a:gd name="connsiteX59" fmla="*/ 1547446 w 1925515"/>
              <a:gd name="connsiteY59" fmla="*/ 1626577 h 1837592"/>
              <a:gd name="connsiteX60" fmla="*/ 1573823 w 1925515"/>
              <a:gd name="connsiteY60" fmla="*/ 1608992 h 1837592"/>
              <a:gd name="connsiteX61" fmla="*/ 1670539 w 1925515"/>
              <a:gd name="connsiteY61" fmla="*/ 1600200 h 1837592"/>
              <a:gd name="connsiteX62" fmla="*/ 1696915 w 1925515"/>
              <a:gd name="connsiteY62" fmla="*/ 1591407 h 1837592"/>
              <a:gd name="connsiteX63" fmla="*/ 1749669 w 1925515"/>
              <a:gd name="connsiteY63" fmla="*/ 1556238 h 1837592"/>
              <a:gd name="connsiteX64" fmla="*/ 1784839 w 1925515"/>
              <a:gd name="connsiteY64" fmla="*/ 1529861 h 1837592"/>
              <a:gd name="connsiteX65" fmla="*/ 1811215 w 1925515"/>
              <a:gd name="connsiteY65" fmla="*/ 1512277 h 1837592"/>
              <a:gd name="connsiteX66" fmla="*/ 1872762 w 1925515"/>
              <a:gd name="connsiteY66" fmla="*/ 1406769 h 1837592"/>
              <a:gd name="connsiteX67" fmla="*/ 1899139 w 1925515"/>
              <a:gd name="connsiteY67" fmla="*/ 1354015 h 1837592"/>
              <a:gd name="connsiteX68" fmla="*/ 1907931 w 1925515"/>
              <a:gd name="connsiteY68" fmla="*/ 1318846 h 1837592"/>
              <a:gd name="connsiteX69" fmla="*/ 1925515 w 1925515"/>
              <a:gd name="connsiteY69" fmla="*/ 1266092 h 1837592"/>
              <a:gd name="connsiteX70" fmla="*/ 1916723 w 1925515"/>
              <a:gd name="connsiteY70" fmla="*/ 1099038 h 1837592"/>
              <a:gd name="connsiteX71" fmla="*/ 1899139 w 1925515"/>
              <a:gd name="connsiteY71" fmla="*/ 1063869 h 1837592"/>
              <a:gd name="connsiteX72" fmla="*/ 1872762 w 1925515"/>
              <a:gd name="connsiteY72" fmla="*/ 967153 h 1837592"/>
              <a:gd name="connsiteX73" fmla="*/ 1828800 w 1925515"/>
              <a:gd name="connsiteY73" fmla="*/ 896815 h 1837592"/>
              <a:gd name="connsiteX74" fmla="*/ 1811215 w 1925515"/>
              <a:gd name="connsiteY74" fmla="*/ 861646 h 1837592"/>
              <a:gd name="connsiteX75" fmla="*/ 1793631 w 1925515"/>
              <a:gd name="connsiteY75" fmla="*/ 835269 h 1837592"/>
              <a:gd name="connsiteX76" fmla="*/ 1776046 w 1925515"/>
              <a:gd name="connsiteY76" fmla="*/ 782515 h 1837592"/>
              <a:gd name="connsiteX77" fmla="*/ 1732085 w 1925515"/>
              <a:gd name="connsiteY77" fmla="*/ 703384 h 1837592"/>
              <a:gd name="connsiteX78" fmla="*/ 1679331 w 1925515"/>
              <a:gd name="connsiteY78" fmla="*/ 624253 h 1837592"/>
              <a:gd name="connsiteX79" fmla="*/ 1644162 w 1925515"/>
              <a:gd name="connsiteY79" fmla="*/ 553915 h 1837592"/>
              <a:gd name="connsiteX80" fmla="*/ 1591408 w 1925515"/>
              <a:gd name="connsiteY80" fmla="*/ 465992 h 1837592"/>
              <a:gd name="connsiteX81" fmla="*/ 1565031 w 1925515"/>
              <a:gd name="connsiteY81" fmla="*/ 439615 h 1837592"/>
              <a:gd name="connsiteX82" fmla="*/ 1512277 w 1925515"/>
              <a:gd name="connsiteY82" fmla="*/ 369277 h 1837592"/>
              <a:gd name="connsiteX83" fmla="*/ 1485900 w 1925515"/>
              <a:gd name="connsiteY83" fmla="*/ 342900 h 1837592"/>
              <a:gd name="connsiteX84" fmla="*/ 1468315 w 1925515"/>
              <a:gd name="connsiteY84" fmla="*/ 316523 h 1837592"/>
              <a:gd name="connsiteX85" fmla="*/ 1433146 w 1925515"/>
              <a:gd name="connsiteY85" fmla="*/ 290146 h 1837592"/>
              <a:gd name="connsiteX86" fmla="*/ 1397977 w 1925515"/>
              <a:gd name="connsiteY86" fmla="*/ 228600 h 1837592"/>
              <a:gd name="connsiteX87" fmla="*/ 1336431 w 1925515"/>
              <a:gd name="connsiteY87" fmla="*/ 167053 h 1837592"/>
              <a:gd name="connsiteX88" fmla="*/ 1292469 w 1925515"/>
              <a:gd name="connsiteY88" fmla="*/ 105507 h 1837592"/>
              <a:gd name="connsiteX89" fmla="*/ 1239715 w 1925515"/>
              <a:gd name="connsiteY89" fmla="*/ 52753 h 1837592"/>
              <a:gd name="connsiteX90" fmla="*/ 1222131 w 1925515"/>
              <a:gd name="connsiteY90" fmla="*/ 26377 h 1837592"/>
              <a:gd name="connsiteX91" fmla="*/ 1169377 w 1925515"/>
              <a:gd name="connsiteY91" fmla="*/ 0 h 1837592"/>
              <a:gd name="connsiteX92" fmla="*/ 967154 w 1925515"/>
              <a:gd name="connsiteY92" fmla="*/ 26377 h 1837592"/>
              <a:gd name="connsiteX93" fmla="*/ 870439 w 1925515"/>
              <a:gd name="connsiteY93" fmla="*/ 52753 h 1837592"/>
              <a:gd name="connsiteX94" fmla="*/ 835269 w 1925515"/>
              <a:gd name="connsiteY94" fmla="*/ 61546 h 1837592"/>
              <a:gd name="connsiteX95" fmla="*/ 800100 w 1925515"/>
              <a:gd name="connsiteY95" fmla="*/ 52753 h 1837592"/>
              <a:gd name="connsiteX96" fmla="*/ 861646 w 1925515"/>
              <a:gd name="connsiteY96" fmla="*/ 17584 h 1837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</a:cxnLst>
            <a:rect l="l" t="t" r="r" b="b"/>
            <a:pathLst>
              <a:path w="1925515" h="1837592">
                <a:moveTo>
                  <a:pt x="861646" y="17584"/>
                </a:moveTo>
                <a:lnTo>
                  <a:pt x="861646" y="17584"/>
                </a:lnTo>
                <a:cubicBezTo>
                  <a:pt x="835269" y="32238"/>
                  <a:pt x="805317" y="41784"/>
                  <a:pt x="782515" y="61546"/>
                </a:cubicBezTo>
                <a:cubicBezTo>
                  <a:pt x="766967" y="75021"/>
                  <a:pt x="730318" y="131050"/>
                  <a:pt x="712177" y="158261"/>
                </a:cubicBezTo>
                <a:cubicBezTo>
                  <a:pt x="709246" y="167053"/>
                  <a:pt x="707530" y="176349"/>
                  <a:pt x="703385" y="184638"/>
                </a:cubicBezTo>
                <a:cubicBezTo>
                  <a:pt x="698659" y="194090"/>
                  <a:pt x="691401" y="202054"/>
                  <a:pt x="685800" y="211015"/>
                </a:cubicBezTo>
                <a:cubicBezTo>
                  <a:pt x="676743" y="225507"/>
                  <a:pt x="667066" y="239692"/>
                  <a:pt x="659423" y="254977"/>
                </a:cubicBezTo>
                <a:cubicBezTo>
                  <a:pt x="623024" y="327776"/>
                  <a:pt x="683440" y="232140"/>
                  <a:pt x="633046" y="307730"/>
                </a:cubicBezTo>
                <a:cubicBezTo>
                  <a:pt x="630115" y="316522"/>
                  <a:pt x="628399" y="325818"/>
                  <a:pt x="624254" y="334107"/>
                </a:cubicBezTo>
                <a:cubicBezTo>
                  <a:pt x="603002" y="376612"/>
                  <a:pt x="597272" y="376421"/>
                  <a:pt x="571500" y="413238"/>
                </a:cubicBezTo>
                <a:cubicBezTo>
                  <a:pt x="559380" y="430552"/>
                  <a:pt x="543014" y="445942"/>
                  <a:pt x="536331" y="465992"/>
                </a:cubicBezTo>
                <a:cubicBezTo>
                  <a:pt x="533400" y="474784"/>
                  <a:pt x="531684" y="484080"/>
                  <a:pt x="527539" y="492369"/>
                </a:cubicBezTo>
                <a:cubicBezTo>
                  <a:pt x="515299" y="516850"/>
                  <a:pt x="503021" y="525679"/>
                  <a:pt x="483577" y="545123"/>
                </a:cubicBezTo>
                <a:cubicBezTo>
                  <a:pt x="462673" y="607836"/>
                  <a:pt x="492313" y="532022"/>
                  <a:pt x="448408" y="597877"/>
                </a:cubicBezTo>
                <a:cubicBezTo>
                  <a:pt x="443267" y="605588"/>
                  <a:pt x="445002" y="616712"/>
                  <a:pt x="439615" y="624253"/>
                </a:cubicBezTo>
                <a:cubicBezTo>
                  <a:pt x="420230" y="651392"/>
                  <a:pt x="403418" y="660108"/>
                  <a:pt x="378069" y="677007"/>
                </a:cubicBezTo>
                <a:cubicBezTo>
                  <a:pt x="369522" y="702650"/>
                  <a:pt x="367215" y="713717"/>
                  <a:pt x="351692" y="738553"/>
                </a:cubicBezTo>
                <a:cubicBezTo>
                  <a:pt x="343925" y="750980"/>
                  <a:pt x="333718" y="761718"/>
                  <a:pt x="325315" y="773723"/>
                </a:cubicBezTo>
                <a:cubicBezTo>
                  <a:pt x="313196" y="791037"/>
                  <a:pt x="302266" y="809163"/>
                  <a:pt x="290146" y="826477"/>
                </a:cubicBezTo>
                <a:cubicBezTo>
                  <a:pt x="281743" y="838482"/>
                  <a:pt x="271535" y="849220"/>
                  <a:pt x="263769" y="861646"/>
                </a:cubicBezTo>
                <a:cubicBezTo>
                  <a:pt x="220786" y="930419"/>
                  <a:pt x="276924" y="892452"/>
                  <a:pt x="175846" y="993530"/>
                </a:cubicBezTo>
                <a:cubicBezTo>
                  <a:pt x="167054" y="1002322"/>
                  <a:pt x="156930" y="1009960"/>
                  <a:pt x="149469" y="1019907"/>
                </a:cubicBezTo>
                <a:cubicBezTo>
                  <a:pt x="124351" y="1053398"/>
                  <a:pt x="125801" y="1069951"/>
                  <a:pt x="96715" y="1099038"/>
                </a:cubicBezTo>
                <a:cubicBezTo>
                  <a:pt x="89243" y="1106510"/>
                  <a:pt x="78237" y="1109603"/>
                  <a:pt x="70339" y="1116623"/>
                </a:cubicBezTo>
                <a:cubicBezTo>
                  <a:pt x="51752" y="1133145"/>
                  <a:pt x="17585" y="1169377"/>
                  <a:pt x="17585" y="1169377"/>
                </a:cubicBezTo>
                <a:cubicBezTo>
                  <a:pt x="14654" y="1184031"/>
                  <a:pt x="12034" y="1198750"/>
                  <a:pt x="8792" y="1213338"/>
                </a:cubicBezTo>
                <a:cubicBezTo>
                  <a:pt x="6171" y="1225134"/>
                  <a:pt x="0" y="1236423"/>
                  <a:pt x="0" y="1248507"/>
                </a:cubicBezTo>
                <a:cubicBezTo>
                  <a:pt x="0" y="1251706"/>
                  <a:pt x="737" y="1376249"/>
                  <a:pt x="17585" y="1415561"/>
                </a:cubicBezTo>
                <a:cubicBezTo>
                  <a:pt x="21748" y="1425274"/>
                  <a:pt x="29926" y="1432763"/>
                  <a:pt x="35169" y="1441938"/>
                </a:cubicBezTo>
                <a:cubicBezTo>
                  <a:pt x="41672" y="1453318"/>
                  <a:pt x="46251" y="1465727"/>
                  <a:pt x="52754" y="1477107"/>
                </a:cubicBezTo>
                <a:cubicBezTo>
                  <a:pt x="57997" y="1486282"/>
                  <a:pt x="65096" y="1494309"/>
                  <a:pt x="70339" y="1503484"/>
                </a:cubicBezTo>
                <a:cubicBezTo>
                  <a:pt x="85977" y="1530851"/>
                  <a:pt x="86032" y="1541658"/>
                  <a:pt x="105508" y="1565030"/>
                </a:cubicBezTo>
                <a:cubicBezTo>
                  <a:pt x="113468" y="1574582"/>
                  <a:pt x="123925" y="1581855"/>
                  <a:pt x="131885" y="1591407"/>
                </a:cubicBezTo>
                <a:cubicBezTo>
                  <a:pt x="138650" y="1599525"/>
                  <a:pt x="144743" y="1608333"/>
                  <a:pt x="149469" y="1617784"/>
                </a:cubicBezTo>
                <a:cubicBezTo>
                  <a:pt x="153614" y="1626074"/>
                  <a:pt x="151708" y="1637608"/>
                  <a:pt x="158262" y="1644161"/>
                </a:cubicBezTo>
                <a:cubicBezTo>
                  <a:pt x="164815" y="1650714"/>
                  <a:pt x="175847" y="1650022"/>
                  <a:pt x="184639" y="1652953"/>
                </a:cubicBezTo>
                <a:cubicBezTo>
                  <a:pt x="199293" y="1667607"/>
                  <a:pt x="211840" y="1684726"/>
                  <a:pt x="228600" y="1696915"/>
                </a:cubicBezTo>
                <a:cubicBezTo>
                  <a:pt x="261439" y="1720798"/>
                  <a:pt x="326036" y="1738186"/>
                  <a:pt x="360485" y="1749669"/>
                </a:cubicBezTo>
                <a:cubicBezTo>
                  <a:pt x="394574" y="1761032"/>
                  <a:pt x="417548" y="1769438"/>
                  <a:pt x="457200" y="1776046"/>
                </a:cubicBezTo>
                <a:cubicBezTo>
                  <a:pt x="474785" y="1778977"/>
                  <a:pt x="492523" y="1781103"/>
                  <a:pt x="509954" y="1784838"/>
                </a:cubicBezTo>
                <a:cubicBezTo>
                  <a:pt x="533585" y="1789902"/>
                  <a:pt x="556594" y="1797684"/>
                  <a:pt x="580292" y="1802423"/>
                </a:cubicBezTo>
                <a:cubicBezTo>
                  <a:pt x="594946" y="1805354"/>
                  <a:pt x="609666" y="1807973"/>
                  <a:pt x="624254" y="1811215"/>
                </a:cubicBezTo>
                <a:cubicBezTo>
                  <a:pt x="636050" y="1813836"/>
                  <a:pt x="647607" y="1817475"/>
                  <a:pt x="659423" y="1820007"/>
                </a:cubicBezTo>
                <a:cubicBezTo>
                  <a:pt x="688648" y="1826269"/>
                  <a:pt x="747346" y="1837592"/>
                  <a:pt x="747346" y="1837592"/>
                </a:cubicBezTo>
                <a:cubicBezTo>
                  <a:pt x="817685" y="1834661"/>
                  <a:pt x="888393" y="1836574"/>
                  <a:pt x="958362" y="1828800"/>
                </a:cubicBezTo>
                <a:cubicBezTo>
                  <a:pt x="968864" y="1827633"/>
                  <a:pt x="974714" y="1814557"/>
                  <a:pt x="984739" y="1811215"/>
                </a:cubicBezTo>
                <a:cubicBezTo>
                  <a:pt x="1001651" y="1805578"/>
                  <a:pt x="1019908" y="1805354"/>
                  <a:pt x="1037492" y="1802423"/>
                </a:cubicBezTo>
                <a:cubicBezTo>
                  <a:pt x="1046284" y="1799492"/>
                  <a:pt x="1054992" y="1796293"/>
                  <a:pt x="1063869" y="1793630"/>
                </a:cubicBezTo>
                <a:cubicBezTo>
                  <a:pt x="1084305" y="1787499"/>
                  <a:pt x="1105363" y="1783337"/>
                  <a:pt x="1125415" y="1776046"/>
                </a:cubicBezTo>
                <a:cubicBezTo>
                  <a:pt x="1137733" y="1771567"/>
                  <a:pt x="1148608" y="1763784"/>
                  <a:pt x="1160585" y="1758461"/>
                </a:cubicBezTo>
                <a:cubicBezTo>
                  <a:pt x="1175007" y="1752051"/>
                  <a:pt x="1190430" y="1747935"/>
                  <a:pt x="1204546" y="1740877"/>
                </a:cubicBezTo>
                <a:cubicBezTo>
                  <a:pt x="1213998" y="1736151"/>
                  <a:pt x="1221029" y="1727002"/>
                  <a:pt x="1230923" y="1723292"/>
                </a:cubicBezTo>
                <a:cubicBezTo>
                  <a:pt x="1341049" y="1681995"/>
                  <a:pt x="1225311" y="1738258"/>
                  <a:pt x="1301262" y="1705707"/>
                </a:cubicBezTo>
                <a:cubicBezTo>
                  <a:pt x="1313309" y="1700544"/>
                  <a:pt x="1324159" y="1692725"/>
                  <a:pt x="1336431" y="1688123"/>
                </a:cubicBezTo>
                <a:cubicBezTo>
                  <a:pt x="1347745" y="1683880"/>
                  <a:pt x="1359981" y="1682650"/>
                  <a:pt x="1371600" y="1679330"/>
                </a:cubicBezTo>
                <a:cubicBezTo>
                  <a:pt x="1380511" y="1676784"/>
                  <a:pt x="1389299" y="1673792"/>
                  <a:pt x="1397977" y="1670538"/>
                </a:cubicBezTo>
                <a:cubicBezTo>
                  <a:pt x="1412755" y="1664996"/>
                  <a:pt x="1426822" y="1657488"/>
                  <a:pt x="1441939" y="1652953"/>
                </a:cubicBezTo>
                <a:cubicBezTo>
                  <a:pt x="1456253" y="1648659"/>
                  <a:pt x="1471402" y="1647785"/>
                  <a:pt x="1485900" y="1644161"/>
                </a:cubicBezTo>
                <a:cubicBezTo>
                  <a:pt x="1494891" y="1641913"/>
                  <a:pt x="1503366" y="1637915"/>
                  <a:pt x="1512277" y="1635369"/>
                </a:cubicBezTo>
                <a:cubicBezTo>
                  <a:pt x="1523896" y="1632049"/>
                  <a:pt x="1535723" y="1629508"/>
                  <a:pt x="1547446" y="1626577"/>
                </a:cubicBezTo>
                <a:cubicBezTo>
                  <a:pt x="1556238" y="1620715"/>
                  <a:pt x="1563490" y="1611206"/>
                  <a:pt x="1573823" y="1608992"/>
                </a:cubicBezTo>
                <a:cubicBezTo>
                  <a:pt x="1605476" y="1602209"/>
                  <a:pt x="1638493" y="1604778"/>
                  <a:pt x="1670539" y="1600200"/>
                </a:cubicBezTo>
                <a:cubicBezTo>
                  <a:pt x="1679714" y="1598889"/>
                  <a:pt x="1688123" y="1594338"/>
                  <a:pt x="1696915" y="1591407"/>
                </a:cubicBezTo>
                <a:cubicBezTo>
                  <a:pt x="1758297" y="1530025"/>
                  <a:pt x="1690289" y="1590169"/>
                  <a:pt x="1749669" y="1556238"/>
                </a:cubicBezTo>
                <a:cubicBezTo>
                  <a:pt x="1762392" y="1548968"/>
                  <a:pt x="1772914" y="1538378"/>
                  <a:pt x="1784839" y="1529861"/>
                </a:cubicBezTo>
                <a:cubicBezTo>
                  <a:pt x="1793437" y="1523719"/>
                  <a:pt x="1802423" y="1518138"/>
                  <a:pt x="1811215" y="1512277"/>
                </a:cubicBezTo>
                <a:cubicBezTo>
                  <a:pt x="1882959" y="1404663"/>
                  <a:pt x="1813055" y="1514242"/>
                  <a:pt x="1872762" y="1406769"/>
                </a:cubicBezTo>
                <a:cubicBezTo>
                  <a:pt x="1895426" y="1365973"/>
                  <a:pt x="1887057" y="1396300"/>
                  <a:pt x="1899139" y="1354015"/>
                </a:cubicBezTo>
                <a:cubicBezTo>
                  <a:pt x="1902459" y="1342396"/>
                  <a:pt x="1904459" y="1330420"/>
                  <a:pt x="1907931" y="1318846"/>
                </a:cubicBezTo>
                <a:cubicBezTo>
                  <a:pt x="1913257" y="1301092"/>
                  <a:pt x="1925515" y="1266092"/>
                  <a:pt x="1925515" y="1266092"/>
                </a:cubicBezTo>
                <a:cubicBezTo>
                  <a:pt x="1922584" y="1210407"/>
                  <a:pt x="1923935" y="1154331"/>
                  <a:pt x="1916723" y="1099038"/>
                </a:cubicBezTo>
                <a:cubicBezTo>
                  <a:pt x="1915028" y="1086041"/>
                  <a:pt x="1903284" y="1076303"/>
                  <a:pt x="1899139" y="1063869"/>
                </a:cubicBezTo>
                <a:cubicBezTo>
                  <a:pt x="1879848" y="1005997"/>
                  <a:pt x="1903583" y="1028793"/>
                  <a:pt x="1872762" y="967153"/>
                </a:cubicBezTo>
                <a:cubicBezTo>
                  <a:pt x="1828206" y="878043"/>
                  <a:pt x="1885869" y="988124"/>
                  <a:pt x="1828800" y="896815"/>
                </a:cubicBezTo>
                <a:cubicBezTo>
                  <a:pt x="1821853" y="885701"/>
                  <a:pt x="1817718" y="873026"/>
                  <a:pt x="1811215" y="861646"/>
                </a:cubicBezTo>
                <a:cubicBezTo>
                  <a:pt x="1805972" y="852471"/>
                  <a:pt x="1797923" y="844925"/>
                  <a:pt x="1793631" y="835269"/>
                </a:cubicBezTo>
                <a:cubicBezTo>
                  <a:pt x="1786103" y="818331"/>
                  <a:pt x="1782930" y="799725"/>
                  <a:pt x="1776046" y="782515"/>
                </a:cubicBezTo>
                <a:cubicBezTo>
                  <a:pt x="1763387" y="750869"/>
                  <a:pt x="1748818" y="734062"/>
                  <a:pt x="1732085" y="703384"/>
                </a:cubicBezTo>
                <a:cubicBezTo>
                  <a:pt x="1693760" y="633121"/>
                  <a:pt x="1723650" y="668572"/>
                  <a:pt x="1679331" y="624253"/>
                </a:cubicBezTo>
                <a:cubicBezTo>
                  <a:pt x="1664464" y="564784"/>
                  <a:pt x="1680846" y="610979"/>
                  <a:pt x="1644162" y="553915"/>
                </a:cubicBezTo>
                <a:cubicBezTo>
                  <a:pt x="1625680" y="525165"/>
                  <a:pt x="1608993" y="495300"/>
                  <a:pt x="1591408" y="465992"/>
                </a:cubicBezTo>
                <a:cubicBezTo>
                  <a:pt x="1585011" y="455330"/>
                  <a:pt x="1572905" y="449239"/>
                  <a:pt x="1565031" y="439615"/>
                </a:cubicBezTo>
                <a:cubicBezTo>
                  <a:pt x="1546472" y="416932"/>
                  <a:pt x="1533001" y="390001"/>
                  <a:pt x="1512277" y="369277"/>
                </a:cubicBezTo>
                <a:cubicBezTo>
                  <a:pt x="1503485" y="360485"/>
                  <a:pt x="1493860" y="352452"/>
                  <a:pt x="1485900" y="342900"/>
                </a:cubicBezTo>
                <a:cubicBezTo>
                  <a:pt x="1479135" y="334782"/>
                  <a:pt x="1475787" y="323995"/>
                  <a:pt x="1468315" y="316523"/>
                </a:cubicBezTo>
                <a:cubicBezTo>
                  <a:pt x="1457953" y="306161"/>
                  <a:pt x="1444869" y="298938"/>
                  <a:pt x="1433146" y="290146"/>
                </a:cubicBezTo>
                <a:cubicBezTo>
                  <a:pt x="1424322" y="272497"/>
                  <a:pt x="1411960" y="244137"/>
                  <a:pt x="1397977" y="228600"/>
                </a:cubicBezTo>
                <a:cubicBezTo>
                  <a:pt x="1378568" y="207035"/>
                  <a:pt x="1352525" y="191193"/>
                  <a:pt x="1336431" y="167053"/>
                </a:cubicBezTo>
                <a:cubicBezTo>
                  <a:pt x="1324202" y="148711"/>
                  <a:pt x="1306485" y="121080"/>
                  <a:pt x="1292469" y="105507"/>
                </a:cubicBezTo>
                <a:cubicBezTo>
                  <a:pt x="1275833" y="87022"/>
                  <a:pt x="1253510" y="73445"/>
                  <a:pt x="1239715" y="52753"/>
                </a:cubicBezTo>
                <a:cubicBezTo>
                  <a:pt x="1233854" y="43961"/>
                  <a:pt x="1229603" y="33849"/>
                  <a:pt x="1222131" y="26377"/>
                </a:cubicBezTo>
                <a:cubicBezTo>
                  <a:pt x="1205086" y="9332"/>
                  <a:pt x="1190831" y="7151"/>
                  <a:pt x="1169377" y="0"/>
                </a:cubicBezTo>
                <a:cubicBezTo>
                  <a:pt x="1096727" y="7647"/>
                  <a:pt x="1033676" y="6420"/>
                  <a:pt x="967154" y="26377"/>
                </a:cubicBezTo>
                <a:cubicBezTo>
                  <a:pt x="849519" y="61668"/>
                  <a:pt x="973454" y="29860"/>
                  <a:pt x="870439" y="52753"/>
                </a:cubicBezTo>
                <a:cubicBezTo>
                  <a:pt x="858643" y="55374"/>
                  <a:pt x="835269" y="61546"/>
                  <a:pt x="835269" y="61546"/>
                </a:cubicBezTo>
                <a:lnTo>
                  <a:pt x="800100" y="52753"/>
                </a:lnTo>
                <a:lnTo>
                  <a:pt x="861646" y="17584"/>
                </a:lnTo>
                <a:close/>
              </a:path>
            </a:pathLst>
          </a:custGeom>
          <a:noFill/>
          <a:ln w="2222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7" name="Yay 26"/>
          <p:cNvSpPr/>
          <p:nvPr/>
        </p:nvSpPr>
        <p:spPr>
          <a:xfrm rot="9087165">
            <a:off x="1553391" y="4399532"/>
            <a:ext cx="1292346" cy="751171"/>
          </a:xfrm>
          <a:prstGeom prst="arc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9" name="Yay 48"/>
          <p:cNvSpPr/>
          <p:nvPr/>
        </p:nvSpPr>
        <p:spPr>
          <a:xfrm rot="9087165">
            <a:off x="5899286" y="4376157"/>
            <a:ext cx="1292346" cy="751171"/>
          </a:xfrm>
          <a:prstGeom prst="arc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8" name="TextBox 27"/>
          <p:cNvSpPr txBox="1"/>
          <p:nvPr/>
        </p:nvSpPr>
        <p:spPr>
          <a:xfrm>
            <a:off x="1982423" y="6035668"/>
            <a:ext cx="5807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How </a:t>
            </a:r>
            <a:r>
              <a:rPr lang="tr-TR" dirty="0" err="1" smtClean="0">
                <a:latin typeface="Comic Sans MS"/>
                <a:cs typeface="Comic Sans MS"/>
              </a:rPr>
              <a:t>many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different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subproblems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are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there</a:t>
            </a:r>
            <a:r>
              <a:rPr lang="tr-TR" dirty="0" smtClean="0">
                <a:latin typeface="Comic Sans MS"/>
                <a:cs typeface="Comic Sans MS"/>
              </a:rPr>
              <a:t>? ( </a:t>
            </a:r>
            <a:r>
              <a:rPr lang="tr-TR" dirty="0" err="1" smtClean="0">
                <a:latin typeface="Comic Sans MS"/>
                <a:cs typeface="Comic Sans MS"/>
              </a:rPr>
              <a:t>m.n</a:t>
            </a:r>
            <a:r>
              <a:rPr lang="tr-TR" dirty="0" smtClean="0">
                <a:latin typeface="Comic Sans MS"/>
                <a:cs typeface="Comic Sans MS"/>
              </a:rPr>
              <a:t> ) 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TextBox 5"/>
          <p:cNvSpPr txBox="1"/>
          <p:nvPr/>
        </p:nvSpPr>
        <p:spPr>
          <a:xfrm>
            <a:off x="3423300" y="6311815"/>
            <a:ext cx="24654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Comic Sans MS"/>
                <a:cs typeface="Comic Sans MS"/>
              </a:rPr>
              <a:t>Do </a:t>
            </a:r>
            <a:r>
              <a:rPr lang="en-US" sz="2400" dirty="0" err="1">
                <a:solidFill>
                  <a:srgbClr val="FF0000"/>
                </a:solidFill>
                <a:latin typeface="Comic Sans MS"/>
                <a:cs typeface="Comic Sans MS"/>
              </a:rPr>
              <a:t>M</a:t>
            </a:r>
            <a:r>
              <a:rPr lang="en-US" sz="24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emoization</a:t>
            </a:r>
            <a:endParaRPr lang="en-US" sz="2400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53" name="TextBox 27"/>
          <p:cNvSpPr txBox="1"/>
          <p:nvPr/>
        </p:nvSpPr>
        <p:spPr>
          <a:xfrm>
            <a:off x="1763688" y="5445224"/>
            <a:ext cx="5807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height</a:t>
            </a:r>
            <a:r>
              <a:rPr lang="tr-TR" dirty="0" smtClean="0">
                <a:latin typeface="Comic Sans MS"/>
                <a:cs typeface="Comic Sans MS"/>
              </a:rPr>
              <a:t> of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tree</a:t>
            </a:r>
            <a:r>
              <a:rPr lang="tr-TR" dirty="0" smtClean="0">
                <a:latin typeface="Comic Sans MS"/>
                <a:cs typeface="Comic Sans MS"/>
              </a:rPr>
              <a:t> m + n,</a:t>
            </a:r>
          </a:p>
          <a:p>
            <a:pPr algn="ctr"/>
            <a:r>
              <a:rPr lang="en-US" dirty="0" smtClean="0">
                <a:latin typeface="Comic Sans MS"/>
                <a:cs typeface="Comic Sans MS"/>
              </a:rPr>
              <a:t>S</a:t>
            </a:r>
            <a:r>
              <a:rPr lang="tr-TR" dirty="0" smtClean="0">
                <a:latin typeface="Comic Sans MS"/>
                <a:cs typeface="Comic Sans MS"/>
              </a:rPr>
              <a:t>o </a:t>
            </a:r>
            <a:r>
              <a:rPr lang="tr-TR" dirty="0" err="1" smtClean="0">
                <a:latin typeface="Comic Sans MS"/>
                <a:cs typeface="Comic Sans MS"/>
              </a:rPr>
              <a:t>the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running</a:t>
            </a:r>
            <a:r>
              <a:rPr lang="tr-TR" dirty="0" smtClean="0">
                <a:latin typeface="Comic Sans MS"/>
                <a:cs typeface="Comic Sans MS"/>
              </a:rPr>
              <a:t> time </a:t>
            </a:r>
            <a:r>
              <a:rPr lang="tr-TR" dirty="0" err="1" smtClean="0">
                <a:latin typeface="Comic Sans MS"/>
                <a:cs typeface="Comic Sans MS"/>
              </a:rPr>
              <a:t>will</a:t>
            </a:r>
            <a:r>
              <a:rPr lang="tr-TR" dirty="0" smtClean="0">
                <a:latin typeface="Comic Sans MS"/>
                <a:cs typeface="Comic Sans MS"/>
              </a:rPr>
              <a:t> be O(2</a:t>
            </a:r>
            <a:r>
              <a:rPr lang="tr-TR" baseline="30000" dirty="0" smtClean="0">
                <a:latin typeface="Comic Sans MS"/>
                <a:cs typeface="Comic Sans MS"/>
              </a:rPr>
              <a:t>m+n</a:t>
            </a:r>
            <a:r>
              <a:rPr lang="tr-TR" dirty="0" smtClean="0">
                <a:latin typeface="Comic Sans MS"/>
                <a:cs typeface="Comic Sans MS"/>
              </a:rPr>
              <a:t>)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1799989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899592" y="2204864"/>
            <a:ext cx="712879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LCS (</a:t>
            </a: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x,y,n,m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(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Memoization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initialize</a:t>
            </a:r>
            <a:r>
              <a:rPr lang="tr-T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memory</a:t>
            </a:r>
            <a:r>
              <a:rPr lang="tr-T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 M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M[0,0] = 0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if</a:t>
            </a:r>
            <a:r>
              <a:rPr lang="tr-T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 M[</a:t>
            </a: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n,m</a:t>
            </a:r>
            <a:r>
              <a:rPr lang="tr-T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] = </a:t>
            </a: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null</a:t>
            </a:r>
            <a:endParaRPr lang="tr-TR" sz="2000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latin typeface="Comic Sans MS"/>
                <a:cs typeface="Comic Sans MS"/>
              </a:rPr>
              <a:t>x[n] </a:t>
            </a:r>
            <a:r>
              <a:rPr lang="tr-TR" sz="2000" dirty="0">
                <a:latin typeface="Comic Sans MS"/>
                <a:cs typeface="Comic Sans MS"/>
              </a:rPr>
              <a:t>= </a:t>
            </a:r>
            <a:r>
              <a:rPr lang="tr-TR" sz="2000" dirty="0" smtClean="0">
                <a:latin typeface="Comic Sans MS"/>
                <a:cs typeface="Comic Sans MS"/>
              </a:rPr>
              <a:t>y[m]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	     M[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LCS(x,y,n-1,m-1) + 1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else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M[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LCS(x,y,n-1,m), LCS(x,y,n,m-1) }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8710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Dynamic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Programming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0099"/>
              </a:solidFill>
            </a:endParaRP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914400" y="1628775"/>
            <a:ext cx="79057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omic Sans MS" charset="0"/>
                <a:cs typeface="Comic Sans MS" charset="0"/>
              </a:rPr>
              <a:t>from “Eye of the Hurricane : an Autobiography” by Richard Bellman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 charset="0"/>
              <a:cs typeface="Comic Sans MS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tr-TR" sz="2400" dirty="0">
              <a:solidFill>
                <a:srgbClr val="000099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pic>
        <p:nvPicPr>
          <p:cNvPr id="16388" name="Picture 1" descr="Ekran Resmi 2018-02-18 14.44.2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565400"/>
            <a:ext cx="7056437" cy="367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899592" y="2204864"/>
            <a:ext cx="712879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LCS (</a:t>
            </a: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x,y,n,m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(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Memoization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initialize</a:t>
            </a:r>
            <a:r>
              <a:rPr lang="tr-T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memory</a:t>
            </a:r>
            <a:r>
              <a:rPr lang="tr-T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 M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M[0,0] = 0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if</a:t>
            </a:r>
            <a:r>
              <a:rPr lang="tr-T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 M[</a:t>
            </a: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n,m</a:t>
            </a:r>
            <a:r>
              <a:rPr lang="tr-T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] = </a:t>
            </a: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null</a:t>
            </a:r>
            <a:endParaRPr lang="tr-TR" sz="2000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latin typeface="Comic Sans MS"/>
                <a:cs typeface="Comic Sans MS"/>
              </a:rPr>
              <a:t>x[n] </a:t>
            </a:r>
            <a:r>
              <a:rPr lang="tr-TR" sz="2000" dirty="0">
                <a:latin typeface="Comic Sans MS"/>
                <a:cs typeface="Comic Sans MS"/>
              </a:rPr>
              <a:t>= </a:t>
            </a:r>
            <a:r>
              <a:rPr lang="tr-TR" sz="2000" dirty="0" smtClean="0">
                <a:latin typeface="Comic Sans MS"/>
                <a:cs typeface="Comic Sans MS"/>
              </a:rPr>
              <a:t>y[m]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	     M[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LCS(x,y,n-1,m-1) + 1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else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M[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LCS(x,y,n-1,m), LCS(x,y,n,m-1) }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sp>
        <p:nvSpPr>
          <p:cNvPr id="7" name="Rectangle 11"/>
          <p:cNvSpPr/>
          <p:nvPr/>
        </p:nvSpPr>
        <p:spPr>
          <a:xfrm>
            <a:off x="5868144" y="2708920"/>
            <a:ext cx="2685351" cy="707886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tr-TR" sz="2000" dirty="0" err="1">
                <a:latin typeface="Comic Sans MS"/>
                <a:cs typeface="Comic Sans MS"/>
              </a:rPr>
              <a:t>r</a:t>
            </a:r>
            <a:r>
              <a:rPr lang="tr-TR" sz="2000" dirty="0" err="1" smtClean="0">
                <a:latin typeface="Comic Sans MS"/>
                <a:cs typeface="Comic Sans MS"/>
              </a:rPr>
              <a:t>unning</a:t>
            </a:r>
            <a:r>
              <a:rPr lang="tr-TR" sz="2000" dirty="0" smtClean="0">
                <a:latin typeface="Comic Sans MS"/>
                <a:cs typeface="Comic Sans MS"/>
              </a:rPr>
              <a:t> time : O(</a:t>
            </a:r>
            <a:r>
              <a:rPr lang="tr-TR" sz="2000" dirty="0" err="1" smtClean="0">
                <a:latin typeface="Comic Sans MS"/>
                <a:cs typeface="Comic Sans MS"/>
              </a:rPr>
              <a:t>m.n</a:t>
            </a:r>
            <a:r>
              <a:rPr lang="tr-TR" sz="2000" dirty="0" smtClean="0">
                <a:latin typeface="Comic Sans MS"/>
                <a:cs typeface="Comic Sans MS"/>
              </a:rPr>
              <a:t>)</a:t>
            </a:r>
          </a:p>
          <a:p>
            <a:r>
              <a:rPr lang="tr-TR" sz="2000" dirty="0" err="1">
                <a:latin typeface="Comic Sans MS"/>
                <a:cs typeface="Comic Sans MS"/>
              </a:rPr>
              <a:t>s</a:t>
            </a:r>
            <a:r>
              <a:rPr lang="tr-TR" sz="2000" dirty="0" err="1" smtClean="0">
                <a:latin typeface="Comic Sans MS"/>
                <a:cs typeface="Comic Sans MS"/>
              </a:rPr>
              <a:t>pace</a:t>
            </a:r>
            <a:r>
              <a:rPr lang="tr-TR" sz="2000" dirty="0" smtClean="0">
                <a:latin typeface="Comic Sans MS"/>
                <a:cs typeface="Comic Sans MS"/>
              </a:rPr>
              <a:t>           : O(</a:t>
            </a:r>
            <a:r>
              <a:rPr lang="tr-TR" sz="2000" dirty="0" err="1" smtClean="0">
                <a:latin typeface="Comic Sans MS"/>
                <a:cs typeface="Comic Sans MS"/>
              </a:rPr>
              <a:t>m.n</a:t>
            </a:r>
            <a:r>
              <a:rPr lang="tr-TR" sz="2000" dirty="0" smtClean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24355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899592" y="2204864"/>
            <a:ext cx="712879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LCS (</a:t>
            </a: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x,y,n,m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(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with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Memoization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initialize</a:t>
            </a:r>
            <a:r>
              <a:rPr lang="tr-T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 a </a:t>
            </a: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memory</a:t>
            </a:r>
            <a:r>
              <a:rPr lang="tr-T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 M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M[0,0] = 0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if</a:t>
            </a:r>
            <a:r>
              <a:rPr lang="tr-T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 M[</a:t>
            </a: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n,m</a:t>
            </a:r>
            <a:r>
              <a:rPr lang="tr-TR" sz="2000" dirty="0" smtClean="0">
                <a:solidFill>
                  <a:srgbClr val="FF0000"/>
                </a:solidFill>
                <a:latin typeface="Comic Sans MS"/>
                <a:cs typeface="Comic Sans MS"/>
              </a:rPr>
              <a:t>] = </a:t>
            </a:r>
            <a:r>
              <a:rPr lang="tr-TR" sz="20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null</a:t>
            </a:r>
            <a:endParaRPr lang="tr-TR" sz="2000" dirty="0" smtClean="0">
              <a:solidFill>
                <a:srgbClr val="FF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	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latin typeface="Comic Sans MS"/>
                <a:cs typeface="Comic Sans MS"/>
              </a:rPr>
              <a:t>x[n] </a:t>
            </a:r>
            <a:r>
              <a:rPr lang="tr-TR" sz="2000" dirty="0">
                <a:latin typeface="Comic Sans MS"/>
                <a:cs typeface="Comic Sans MS"/>
              </a:rPr>
              <a:t>= </a:t>
            </a:r>
            <a:r>
              <a:rPr lang="tr-TR" sz="2000" dirty="0" smtClean="0">
                <a:latin typeface="Comic Sans MS"/>
                <a:cs typeface="Comic Sans MS"/>
              </a:rPr>
              <a:t>y[m]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	     M[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LCS(x,y,n-1,m-1) + 1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else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M[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LCS(x,y,n-1,m), LCS(x,y,n,m-1) }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eturn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2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sp>
        <p:nvSpPr>
          <p:cNvPr id="6" name="Rectangle 11"/>
          <p:cNvSpPr/>
          <p:nvPr/>
        </p:nvSpPr>
        <p:spPr>
          <a:xfrm>
            <a:off x="4788024" y="5566261"/>
            <a:ext cx="1604075" cy="461665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Comic Sans MS"/>
                <a:cs typeface="Comic Sans MS"/>
              </a:rPr>
              <a:t>Top-Down</a:t>
            </a:r>
            <a:endParaRPr lang="en-US" sz="2400" dirty="0">
              <a:latin typeface="Comic Sans MS"/>
              <a:cs typeface="Comic Sans MS"/>
            </a:endParaRPr>
          </a:p>
        </p:txBody>
      </p:sp>
      <p:sp>
        <p:nvSpPr>
          <p:cNvPr id="7" name="Rectangle 11"/>
          <p:cNvSpPr/>
          <p:nvPr/>
        </p:nvSpPr>
        <p:spPr>
          <a:xfrm>
            <a:off x="5868144" y="2708920"/>
            <a:ext cx="2685351" cy="707886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tr-TR" sz="2000" dirty="0" err="1">
                <a:latin typeface="Comic Sans MS"/>
                <a:cs typeface="Comic Sans MS"/>
              </a:rPr>
              <a:t>r</a:t>
            </a:r>
            <a:r>
              <a:rPr lang="tr-TR" sz="2000" dirty="0" err="1" smtClean="0">
                <a:latin typeface="Comic Sans MS"/>
                <a:cs typeface="Comic Sans MS"/>
              </a:rPr>
              <a:t>unning</a:t>
            </a:r>
            <a:r>
              <a:rPr lang="tr-TR" sz="2000" dirty="0" smtClean="0">
                <a:latin typeface="Comic Sans MS"/>
                <a:cs typeface="Comic Sans MS"/>
              </a:rPr>
              <a:t> time : O(</a:t>
            </a:r>
            <a:r>
              <a:rPr lang="tr-TR" sz="2000" dirty="0" err="1" smtClean="0">
                <a:latin typeface="Comic Sans MS"/>
                <a:cs typeface="Comic Sans MS"/>
              </a:rPr>
              <a:t>m.n</a:t>
            </a:r>
            <a:r>
              <a:rPr lang="tr-TR" sz="2000" dirty="0" smtClean="0">
                <a:latin typeface="Comic Sans MS"/>
                <a:cs typeface="Comic Sans MS"/>
              </a:rPr>
              <a:t>)</a:t>
            </a:r>
          </a:p>
          <a:p>
            <a:r>
              <a:rPr lang="tr-TR" sz="2000" dirty="0" err="1">
                <a:latin typeface="Comic Sans MS"/>
                <a:cs typeface="Comic Sans MS"/>
              </a:rPr>
              <a:t>s</a:t>
            </a:r>
            <a:r>
              <a:rPr lang="tr-TR" sz="2000" dirty="0" err="1" smtClean="0">
                <a:latin typeface="Comic Sans MS"/>
                <a:cs typeface="Comic Sans MS"/>
              </a:rPr>
              <a:t>pace</a:t>
            </a:r>
            <a:r>
              <a:rPr lang="tr-TR" sz="2000" dirty="0" smtClean="0">
                <a:latin typeface="Comic Sans MS"/>
                <a:cs typeface="Comic Sans MS"/>
              </a:rPr>
              <a:t>           : O(</a:t>
            </a:r>
            <a:r>
              <a:rPr lang="tr-TR" sz="2000" dirty="0" err="1" smtClean="0">
                <a:latin typeface="Comic Sans MS"/>
                <a:cs typeface="Comic Sans MS"/>
              </a:rPr>
              <a:t>m.n</a:t>
            </a:r>
            <a:r>
              <a:rPr lang="tr-TR" sz="2000" dirty="0" smtClean="0">
                <a:latin typeface="Comic Sans MS"/>
                <a:cs typeface="Comic Sans MS"/>
              </a:rPr>
              <a:t>)</a:t>
            </a:r>
            <a:endParaRPr lang="en-US" sz="20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553747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26573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75130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B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B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B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013913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583719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B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B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61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5870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4211960" y="2852936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5801614" y="1536980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99137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691496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B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B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61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5870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5533574" y="2852936"/>
            <a:ext cx="24257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>
            <a:off x="5801614" y="1536980"/>
            <a:ext cx="0" cy="307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5878608" y="2519272"/>
            <a:ext cx="0" cy="2312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/>
          <p:nvPr/>
        </p:nvCxnSpPr>
        <p:spPr>
          <a:xfrm>
            <a:off x="4211960" y="2852936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33091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582419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B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61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2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2" name="Düz Ok Bağlayıcısı 11"/>
          <p:cNvCxnSpPr/>
          <p:nvPr/>
        </p:nvCxnSpPr>
        <p:spPr>
          <a:xfrm>
            <a:off x="5801614" y="1536980"/>
            <a:ext cx="426570" cy="3798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4211960" y="2852936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10540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] = M[i-1,j-1] + 1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921264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B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61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2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2" name="Düz Ok Bağlayıcısı 11"/>
          <p:cNvCxnSpPr/>
          <p:nvPr/>
        </p:nvCxnSpPr>
        <p:spPr>
          <a:xfrm>
            <a:off x="5801614" y="1536980"/>
            <a:ext cx="426570" cy="3798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4211960" y="2852936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6014899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545419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978729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B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61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3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2" name="Düz Ok Bağlayıcısı 11"/>
          <p:cNvCxnSpPr/>
          <p:nvPr/>
        </p:nvCxnSpPr>
        <p:spPr>
          <a:xfrm>
            <a:off x="5801614" y="1536980"/>
            <a:ext cx="858618" cy="3798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4211960" y="2852936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6014899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17432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648276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B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61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3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2" name="Düz Ok Bağlayıcısı 11"/>
          <p:cNvCxnSpPr/>
          <p:nvPr/>
        </p:nvCxnSpPr>
        <p:spPr>
          <a:xfrm>
            <a:off x="5801614" y="1536980"/>
            <a:ext cx="858618" cy="3798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4211960" y="2852936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6014899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6544264" y="2852936"/>
            <a:ext cx="24257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/>
          <p:nvPr/>
        </p:nvCxnSpPr>
        <p:spPr>
          <a:xfrm>
            <a:off x="6889298" y="2519272"/>
            <a:ext cx="0" cy="2312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50973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Dynamic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Programming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914400" y="1628775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DP can be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considered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as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brute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force</a:t>
            </a:r>
            <a:endParaRPr lang="tr-TR" sz="2400" dirty="0">
              <a:solidFill>
                <a:srgbClr val="000000"/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search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all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posibilities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but do it in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smart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way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get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optimal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solution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00"/>
              </a:solidFill>
              <a:cs typeface="+mn-c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028706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247744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61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4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2" name="Düz Ok Bağlayıcısı 11"/>
          <p:cNvCxnSpPr/>
          <p:nvPr/>
        </p:nvCxnSpPr>
        <p:spPr>
          <a:xfrm>
            <a:off x="5801614" y="1536980"/>
            <a:ext cx="1362674" cy="3798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4211960" y="2852936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6014899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520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] = M[i-1,j-1] + 1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543455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tr-TR" i="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61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4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2" name="Düz Ok Bağlayıcısı 11"/>
          <p:cNvCxnSpPr/>
          <p:nvPr/>
        </p:nvCxnSpPr>
        <p:spPr>
          <a:xfrm>
            <a:off x="5801614" y="1536980"/>
            <a:ext cx="1362674" cy="3798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4211960" y="2852936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6014899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>
            <a:off x="7023011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09085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489207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tr-TR" i="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61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2" name="Düz Ok Bağlayıcısı 11"/>
          <p:cNvCxnSpPr/>
          <p:nvPr/>
        </p:nvCxnSpPr>
        <p:spPr>
          <a:xfrm>
            <a:off x="5801614" y="1536980"/>
            <a:ext cx="1938738" cy="3798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4211960" y="2852936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6014899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>
            <a:off x="7023011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9963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798318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tr-TR" i="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B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61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2" name="Düz Ok Bağlayıcısı 11"/>
          <p:cNvCxnSpPr/>
          <p:nvPr/>
        </p:nvCxnSpPr>
        <p:spPr>
          <a:xfrm>
            <a:off x="5801614" y="1536980"/>
            <a:ext cx="1938738" cy="3798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4211960" y="2852936"/>
            <a:ext cx="4179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6014899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7023011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/>
          <p:nvPr/>
        </p:nvCxnSpPr>
        <p:spPr>
          <a:xfrm>
            <a:off x="7546454" y="2852936"/>
            <a:ext cx="24257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>
            <a:off x="7891488" y="2519272"/>
            <a:ext cx="0" cy="2312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88053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012251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tr-TR" i="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D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2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5870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2" name="Düz Ok Bağlayıcısı 11"/>
          <p:cNvCxnSpPr/>
          <p:nvPr/>
        </p:nvCxnSpPr>
        <p:spPr>
          <a:xfrm>
            <a:off x="5801614" y="1536980"/>
            <a:ext cx="66530" cy="3798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4211960" y="2852936"/>
            <a:ext cx="576064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6014899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7023011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755734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M[</a:t>
            </a:r>
            <a:r>
              <a:rPr lang="tr-TR" sz="16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rgbClr val="FF0000"/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rgbClr val="FF0000"/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781513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tr-TR" i="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D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2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5870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1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2" name="Düz Ok Bağlayıcısı 11"/>
          <p:cNvCxnSpPr/>
          <p:nvPr/>
        </p:nvCxnSpPr>
        <p:spPr>
          <a:xfrm>
            <a:off x="5801614" y="1536980"/>
            <a:ext cx="66530" cy="37985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4211960" y="2852936"/>
            <a:ext cx="576064" cy="360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6014899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7023011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/>
          <p:nvPr/>
        </p:nvCxnSpPr>
        <p:spPr>
          <a:xfrm>
            <a:off x="5534480" y="3258608"/>
            <a:ext cx="24257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>
            <a:off x="5879514" y="2924944"/>
            <a:ext cx="0" cy="2312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61450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49536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tr-TR" i="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tr-TR" u="sng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4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2" name="Düz Ok Bağlayıcısı 11"/>
          <p:cNvCxnSpPr/>
          <p:nvPr/>
        </p:nvCxnSpPr>
        <p:spPr>
          <a:xfrm>
            <a:off x="5801614" y="1536980"/>
            <a:ext cx="2002773" cy="4271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Düz Ok Bağlayıcısı 12"/>
          <p:cNvCxnSpPr/>
          <p:nvPr/>
        </p:nvCxnSpPr>
        <p:spPr>
          <a:xfrm>
            <a:off x="4211960" y="2852936"/>
            <a:ext cx="576064" cy="115689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Düz Ok Bağlayıcısı 10"/>
          <p:cNvCxnSpPr/>
          <p:nvPr/>
        </p:nvCxnSpPr>
        <p:spPr>
          <a:xfrm>
            <a:off x="6014899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7023011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/>
          <p:nvPr/>
        </p:nvCxnSpPr>
        <p:spPr>
          <a:xfrm>
            <a:off x="5508104" y="3766339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6507424" y="3355896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/>
          <p:nvPr/>
        </p:nvCxnSpPr>
        <p:spPr>
          <a:xfrm>
            <a:off x="7519094" y="3766339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24113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7311310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tr-TR" i="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4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10"/>
          <p:cNvCxnSpPr/>
          <p:nvPr/>
        </p:nvCxnSpPr>
        <p:spPr>
          <a:xfrm>
            <a:off x="6014899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7023011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/>
          <p:nvPr/>
        </p:nvCxnSpPr>
        <p:spPr>
          <a:xfrm>
            <a:off x="5508104" y="3766339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6507424" y="3355896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/>
          <p:nvPr/>
        </p:nvCxnSpPr>
        <p:spPr>
          <a:xfrm>
            <a:off x="7519094" y="3766339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27"/>
          <p:cNvSpPr txBox="1"/>
          <p:nvPr/>
        </p:nvSpPr>
        <p:spPr>
          <a:xfrm>
            <a:off x="3311807" y="5457716"/>
            <a:ext cx="5807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can </a:t>
            </a:r>
            <a:r>
              <a:rPr lang="tr-TR" dirty="0" err="1" smtClean="0">
                <a:latin typeface="Comic Sans MS"/>
                <a:cs typeface="Comic Sans MS"/>
              </a:rPr>
              <a:t>reconstruct</a:t>
            </a:r>
            <a:r>
              <a:rPr lang="tr-TR" dirty="0" smtClean="0">
                <a:latin typeface="Comic Sans MS"/>
                <a:cs typeface="Comic Sans MS"/>
              </a:rPr>
              <a:t> LCS </a:t>
            </a:r>
            <a:r>
              <a:rPr lang="tr-TR" dirty="0" err="1" smtClean="0">
                <a:latin typeface="Comic Sans MS"/>
                <a:cs typeface="Comic Sans MS"/>
              </a:rPr>
              <a:t>by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tracing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backwards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Whenever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have</a:t>
            </a:r>
            <a:r>
              <a:rPr lang="tr-TR" dirty="0" smtClean="0">
                <a:latin typeface="Comic Sans MS"/>
                <a:cs typeface="Comic Sans MS"/>
              </a:rPr>
              <a:t> a </a:t>
            </a:r>
            <a:r>
              <a:rPr lang="tr-TR" dirty="0" err="1" smtClean="0">
                <a:latin typeface="Comic Sans MS"/>
                <a:cs typeface="Comic Sans MS"/>
              </a:rPr>
              <a:t>diagonal</a:t>
            </a:r>
            <a:r>
              <a:rPr lang="tr-TR" dirty="0" smtClean="0">
                <a:latin typeface="Comic Sans MS"/>
                <a:cs typeface="Comic Sans MS"/>
              </a:rPr>
              <a:t>, </a:t>
            </a:r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hav a </a:t>
            </a:r>
            <a:r>
              <a:rPr lang="tr-TR" dirty="0" err="1" smtClean="0">
                <a:latin typeface="Comic Sans MS"/>
                <a:cs typeface="Comic Sans MS"/>
              </a:rPr>
              <a:t>match</a:t>
            </a:r>
            <a:r>
              <a:rPr lang="tr-TR" dirty="0" smtClean="0">
                <a:latin typeface="Comic Sans MS"/>
                <a:cs typeface="Comic Sans MS"/>
              </a:rPr>
              <a:t>!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4247287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/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tr-TR" i="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4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10"/>
          <p:cNvCxnSpPr/>
          <p:nvPr/>
        </p:nvCxnSpPr>
        <p:spPr>
          <a:xfrm>
            <a:off x="6014899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7023011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/>
          <p:nvPr/>
        </p:nvCxnSpPr>
        <p:spPr>
          <a:xfrm>
            <a:off x="5508104" y="3766339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6507424" y="3355896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/>
          <p:nvPr/>
        </p:nvCxnSpPr>
        <p:spPr>
          <a:xfrm>
            <a:off x="7519094" y="3766339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27"/>
          <p:cNvSpPr txBox="1"/>
          <p:nvPr/>
        </p:nvSpPr>
        <p:spPr>
          <a:xfrm>
            <a:off x="3311807" y="5457716"/>
            <a:ext cx="5807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can </a:t>
            </a:r>
            <a:r>
              <a:rPr lang="tr-TR" dirty="0" err="1" smtClean="0">
                <a:latin typeface="Comic Sans MS"/>
                <a:cs typeface="Comic Sans MS"/>
              </a:rPr>
              <a:t>reconstruct</a:t>
            </a:r>
            <a:r>
              <a:rPr lang="tr-TR" dirty="0" smtClean="0">
                <a:latin typeface="Comic Sans MS"/>
                <a:cs typeface="Comic Sans MS"/>
              </a:rPr>
              <a:t> LCS </a:t>
            </a:r>
            <a:r>
              <a:rPr lang="tr-TR" dirty="0" err="1" smtClean="0">
                <a:latin typeface="Comic Sans MS"/>
                <a:cs typeface="Comic Sans MS"/>
              </a:rPr>
              <a:t>by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tracing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backwards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Whenever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have</a:t>
            </a:r>
            <a:r>
              <a:rPr lang="tr-TR" dirty="0" smtClean="0">
                <a:latin typeface="Comic Sans MS"/>
                <a:cs typeface="Comic Sans MS"/>
              </a:rPr>
              <a:t> a </a:t>
            </a:r>
            <a:r>
              <a:rPr lang="tr-TR" dirty="0" err="1" smtClean="0">
                <a:latin typeface="Comic Sans MS"/>
                <a:cs typeface="Comic Sans MS"/>
              </a:rPr>
              <a:t>diagonal</a:t>
            </a:r>
            <a:r>
              <a:rPr lang="tr-TR" dirty="0" smtClean="0">
                <a:latin typeface="Comic Sans MS"/>
                <a:cs typeface="Comic Sans MS"/>
              </a:rPr>
              <a:t>, </a:t>
            </a:r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hav a </a:t>
            </a:r>
            <a:r>
              <a:rPr lang="tr-TR" dirty="0" err="1" smtClean="0">
                <a:latin typeface="Comic Sans MS"/>
                <a:cs typeface="Comic Sans MS"/>
              </a:rPr>
              <a:t>match</a:t>
            </a:r>
            <a:r>
              <a:rPr lang="tr-TR" dirty="0" smtClean="0">
                <a:latin typeface="Comic Sans MS"/>
                <a:cs typeface="Comic Sans MS"/>
              </a:rPr>
              <a:t>!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7411223" y="4689567"/>
            <a:ext cx="6024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r-TR" sz="2800" dirty="0" smtClean="0"/>
              <a:t>  A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5608173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678658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tr-TR" i="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4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10"/>
          <p:cNvCxnSpPr/>
          <p:nvPr/>
        </p:nvCxnSpPr>
        <p:spPr>
          <a:xfrm>
            <a:off x="6014899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7023011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/>
          <p:nvPr/>
        </p:nvCxnSpPr>
        <p:spPr>
          <a:xfrm>
            <a:off x="5508104" y="3766339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6507424" y="3355896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/>
          <p:nvPr/>
        </p:nvCxnSpPr>
        <p:spPr>
          <a:xfrm>
            <a:off x="7519094" y="3766339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27"/>
          <p:cNvSpPr txBox="1"/>
          <p:nvPr/>
        </p:nvSpPr>
        <p:spPr>
          <a:xfrm>
            <a:off x="3311807" y="5457716"/>
            <a:ext cx="5807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can </a:t>
            </a:r>
            <a:r>
              <a:rPr lang="tr-TR" dirty="0" err="1" smtClean="0">
                <a:latin typeface="Comic Sans MS"/>
                <a:cs typeface="Comic Sans MS"/>
              </a:rPr>
              <a:t>reconstruct</a:t>
            </a:r>
            <a:r>
              <a:rPr lang="tr-TR" dirty="0" smtClean="0">
                <a:latin typeface="Comic Sans MS"/>
                <a:cs typeface="Comic Sans MS"/>
              </a:rPr>
              <a:t> LCS </a:t>
            </a:r>
            <a:r>
              <a:rPr lang="tr-TR" dirty="0" err="1" smtClean="0">
                <a:latin typeface="Comic Sans MS"/>
                <a:cs typeface="Comic Sans MS"/>
              </a:rPr>
              <a:t>by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tracing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backwards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Whenever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have</a:t>
            </a:r>
            <a:r>
              <a:rPr lang="tr-TR" dirty="0" smtClean="0">
                <a:latin typeface="Comic Sans MS"/>
                <a:cs typeface="Comic Sans MS"/>
              </a:rPr>
              <a:t> a </a:t>
            </a:r>
            <a:r>
              <a:rPr lang="tr-TR" dirty="0" err="1" smtClean="0">
                <a:latin typeface="Comic Sans MS"/>
                <a:cs typeface="Comic Sans MS"/>
              </a:rPr>
              <a:t>diagonal</a:t>
            </a:r>
            <a:r>
              <a:rPr lang="tr-TR" dirty="0" smtClean="0">
                <a:latin typeface="Comic Sans MS"/>
                <a:cs typeface="Comic Sans MS"/>
              </a:rPr>
              <a:t>, </a:t>
            </a:r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hav a </a:t>
            </a:r>
            <a:r>
              <a:rPr lang="tr-TR" dirty="0" err="1" smtClean="0">
                <a:latin typeface="Comic Sans MS"/>
                <a:cs typeface="Comic Sans MS"/>
              </a:rPr>
              <a:t>match</a:t>
            </a:r>
            <a:r>
              <a:rPr lang="tr-TR" dirty="0" smtClean="0">
                <a:latin typeface="Comic Sans MS"/>
                <a:cs typeface="Comic Sans MS"/>
              </a:rPr>
              <a:t>!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7411223" y="4689567"/>
            <a:ext cx="6024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r-TR" sz="2800" dirty="0" smtClean="0"/>
              <a:t>  A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9724611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Dynamic</a:t>
            </a:r>
            <a:r>
              <a:rPr lang="tr-TR" sz="3600" u="sng" dirty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Programming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0099"/>
              </a:solidFill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914400" y="1628775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DP can be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considered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as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brute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force</a:t>
            </a:r>
            <a:endParaRPr lang="tr-TR" sz="2400" dirty="0">
              <a:solidFill>
                <a:srgbClr val="000000"/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search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all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posibilities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but do it in a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smart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way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get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the</a:t>
            </a:r>
            <a:r>
              <a:rPr lang="tr-TR" sz="2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optimal </a:t>
            </a:r>
            <a:r>
              <a:rPr lang="tr-TR" sz="20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solution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00"/>
              </a:solidFill>
              <a:cs typeface="+mn-c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2400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2400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what</a:t>
            </a:r>
            <a:r>
              <a:rPr lang="tr-TR" sz="2400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2400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type</a:t>
            </a:r>
            <a:r>
              <a:rPr lang="tr-TR" sz="2400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of </a:t>
            </a:r>
            <a:r>
              <a:rPr lang="tr-TR" sz="2400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problems</a:t>
            </a:r>
            <a:r>
              <a:rPr lang="tr-TR" sz="2400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DP is </a:t>
            </a:r>
            <a:r>
              <a:rPr lang="tr-TR" sz="2400" b="1" u="sng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useful</a:t>
            </a:r>
            <a:r>
              <a:rPr lang="tr-TR" sz="2400" b="1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?</a:t>
            </a: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00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problems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that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can be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broken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into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omic Sans MS"/>
                <a:cs typeface="Comic Sans MS"/>
              </a:rPr>
              <a:t>subproblems</a:t>
            </a:r>
            <a:r>
              <a:rPr lang="tr-TR" sz="2400" dirty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defRPr/>
            </a:pPr>
            <a:endParaRPr lang="tr-TR" sz="2400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  <a:defRPr/>
            </a:pPr>
            <a:endParaRPr lang="tr-TR" sz="2400" u="sng" dirty="0">
              <a:solidFill>
                <a:srgbClr val="000099"/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2467080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8705714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tr-TR" i="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4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10"/>
          <p:cNvCxnSpPr/>
          <p:nvPr/>
        </p:nvCxnSpPr>
        <p:spPr>
          <a:xfrm>
            <a:off x="6014899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7023011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/>
          <p:nvPr/>
        </p:nvCxnSpPr>
        <p:spPr>
          <a:xfrm>
            <a:off x="5508104" y="3766339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6507424" y="3355896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/>
          <p:nvPr/>
        </p:nvCxnSpPr>
        <p:spPr>
          <a:xfrm>
            <a:off x="7519094" y="3766339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27"/>
          <p:cNvSpPr txBox="1"/>
          <p:nvPr/>
        </p:nvSpPr>
        <p:spPr>
          <a:xfrm>
            <a:off x="3311807" y="5457716"/>
            <a:ext cx="5807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can </a:t>
            </a:r>
            <a:r>
              <a:rPr lang="tr-TR" dirty="0" err="1" smtClean="0">
                <a:latin typeface="Comic Sans MS"/>
                <a:cs typeface="Comic Sans MS"/>
              </a:rPr>
              <a:t>reconstruct</a:t>
            </a:r>
            <a:r>
              <a:rPr lang="tr-TR" dirty="0" smtClean="0">
                <a:latin typeface="Comic Sans MS"/>
                <a:cs typeface="Comic Sans MS"/>
              </a:rPr>
              <a:t> LCS </a:t>
            </a:r>
            <a:r>
              <a:rPr lang="tr-TR" dirty="0" err="1" smtClean="0">
                <a:latin typeface="Comic Sans MS"/>
                <a:cs typeface="Comic Sans MS"/>
              </a:rPr>
              <a:t>by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tracing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backwards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Whenever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have</a:t>
            </a:r>
            <a:r>
              <a:rPr lang="tr-TR" dirty="0" smtClean="0">
                <a:latin typeface="Comic Sans MS"/>
                <a:cs typeface="Comic Sans MS"/>
              </a:rPr>
              <a:t> a </a:t>
            </a:r>
            <a:r>
              <a:rPr lang="tr-TR" dirty="0" err="1" smtClean="0">
                <a:latin typeface="Comic Sans MS"/>
                <a:cs typeface="Comic Sans MS"/>
              </a:rPr>
              <a:t>diagonal</a:t>
            </a:r>
            <a:r>
              <a:rPr lang="tr-TR" dirty="0" smtClean="0">
                <a:latin typeface="Comic Sans MS"/>
                <a:cs typeface="Comic Sans MS"/>
              </a:rPr>
              <a:t>, </a:t>
            </a:r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hav a </a:t>
            </a:r>
            <a:r>
              <a:rPr lang="tr-TR" dirty="0" err="1" smtClean="0">
                <a:latin typeface="Comic Sans MS"/>
                <a:cs typeface="Comic Sans MS"/>
              </a:rPr>
              <a:t>match</a:t>
            </a:r>
            <a:r>
              <a:rPr lang="tr-TR" dirty="0" smtClean="0">
                <a:latin typeface="Comic Sans MS"/>
                <a:cs typeface="Comic Sans MS"/>
              </a:rPr>
              <a:t>!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7151537" y="4689567"/>
            <a:ext cx="862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r-TR" sz="2800" dirty="0" smtClean="0"/>
              <a:t> C A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5081674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842848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tr-TR" i="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4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10"/>
          <p:cNvCxnSpPr/>
          <p:nvPr/>
        </p:nvCxnSpPr>
        <p:spPr>
          <a:xfrm>
            <a:off x="6014899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7023011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/>
          <p:nvPr/>
        </p:nvCxnSpPr>
        <p:spPr>
          <a:xfrm>
            <a:off x="5508104" y="3766339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6507424" y="3355896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/>
          <p:nvPr/>
        </p:nvCxnSpPr>
        <p:spPr>
          <a:xfrm>
            <a:off x="7519094" y="3766339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27"/>
          <p:cNvSpPr txBox="1"/>
          <p:nvPr/>
        </p:nvSpPr>
        <p:spPr>
          <a:xfrm>
            <a:off x="3311807" y="5457716"/>
            <a:ext cx="5807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can </a:t>
            </a:r>
            <a:r>
              <a:rPr lang="tr-TR" dirty="0" err="1" smtClean="0">
                <a:latin typeface="Comic Sans MS"/>
                <a:cs typeface="Comic Sans MS"/>
              </a:rPr>
              <a:t>reconstruct</a:t>
            </a:r>
            <a:r>
              <a:rPr lang="tr-TR" dirty="0" smtClean="0">
                <a:latin typeface="Comic Sans MS"/>
                <a:cs typeface="Comic Sans MS"/>
              </a:rPr>
              <a:t> LCS </a:t>
            </a:r>
            <a:r>
              <a:rPr lang="tr-TR" dirty="0" err="1" smtClean="0">
                <a:latin typeface="Comic Sans MS"/>
                <a:cs typeface="Comic Sans MS"/>
              </a:rPr>
              <a:t>by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tracing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backwards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Whenever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have</a:t>
            </a:r>
            <a:r>
              <a:rPr lang="tr-TR" dirty="0" smtClean="0">
                <a:latin typeface="Comic Sans MS"/>
                <a:cs typeface="Comic Sans MS"/>
              </a:rPr>
              <a:t> a </a:t>
            </a:r>
            <a:r>
              <a:rPr lang="tr-TR" dirty="0" err="1" smtClean="0">
                <a:latin typeface="Comic Sans MS"/>
                <a:cs typeface="Comic Sans MS"/>
              </a:rPr>
              <a:t>diagonal</a:t>
            </a:r>
            <a:r>
              <a:rPr lang="tr-TR" dirty="0" smtClean="0">
                <a:latin typeface="Comic Sans MS"/>
                <a:cs typeface="Comic Sans MS"/>
              </a:rPr>
              <a:t>, </a:t>
            </a:r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hav a </a:t>
            </a:r>
            <a:r>
              <a:rPr lang="tr-TR" dirty="0" err="1" smtClean="0">
                <a:latin typeface="Comic Sans MS"/>
                <a:cs typeface="Comic Sans MS"/>
              </a:rPr>
              <a:t>match</a:t>
            </a:r>
            <a:r>
              <a:rPr lang="tr-TR" dirty="0" smtClean="0">
                <a:latin typeface="Comic Sans MS"/>
                <a:cs typeface="Comic Sans MS"/>
              </a:rPr>
              <a:t>!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7151537" y="4689567"/>
            <a:ext cx="862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r-TR" sz="2800" dirty="0" smtClean="0"/>
              <a:t> C A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7395327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Longest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Common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Subsequence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67544" y="1340768"/>
            <a:ext cx="8219256" cy="4785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endParaRPr lang="en-US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899592" y="1412776"/>
            <a:ext cx="740251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34" name="TextBox 2"/>
          <p:cNvSpPr txBox="1"/>
          <p:nvPr/>
        </p:nvSpPr>
        <p:spPr>
          <a:xfrm>
            <a:off x="179512" y="1609785"/>
            <a:ext cx="675394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2000" u="sng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Bottom-up</a:t>
            </a: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tr-TR" sz="2000" u="sng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initialize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a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memory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i=0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M[i,0]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M[0,i] = 0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n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for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j=1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to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if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latin typeface="Comic Sans MS"/>
                <a:cs typeface="Comic Sans MS"/>
              </a:rPr>
              <a:t>x[i] </a:t>
            </a:r>
            <a:r>
              <a:rPr lang="tr-TR" sz="1600" dirty="0">
                <a:latin typeface="Comic Sans MS"/>
                <a:cs typeface="Comic Sans MS"/>
              </a:rPr>
              <a:t>= </a:t>
            </a:r>
            <a:r>
              <a:rPr lang="tr-TR" sz="1600" dirty="0" smtClean="0">
                <a:latin typeface="Comic Sans MS"/>
                <a:cs typeface="Comic Sans MS"/>
              </a:rPr>
              <a:t>y[j]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  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= M[i-1,j-1] + 1</a:t>
            </a:r>
            <a:r>
              <a:rPr lang="tr-TR" sz="1600" dirty="0" smtClean="0">
                <a:solidFill>
                  <a:srgbClr val="FF0000"/>
                </a:solidFill>
                <a:latin typeface="Comic Sans MS"/>
                <a:cs typeface="Comic Sans MS"/>
              </a:rPr>
              <a:t> 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else </a:t>
            </a:r>
            <a:endParaRPr lang="tr-TR" sz="16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 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i,j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 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= 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max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{ M[i-1,j],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M[i,j-1</a:t>
            </a:r>
            <a:r>
              <a:rPr lang="tr-TR" sz="16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}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return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M[</a:t>
            </a:r>
            <a:r>
              <a:rPr lang="tr-TR" sz="16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n,m</a:t>
            </a:r>
            <a:r>
              <a:rPr lang="tr-TR" sz="16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]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tr-TR" sz="2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 </a:t>
            </a: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endParaRPr lang="en-US" dirty="0"/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267943"/>
              </p:ext>
            </p:extLst>
          </p:nvPr>
        </p:nvGraphicFramePr>
        <p:xfrm>
          <a:off x="4629902" y="1844824"/>
          <a:ext cx="3517059" cy="24482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37">
                  <a:extLst>
                    <a:ext uri="{9D8B030D-6E8A-4147-A177-3AD203B41FA5}">
                      <a16:colId xmlns:a16="http://schemas.microsoft.com/office/drawing/2014/main" val="44939728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3479893153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26415361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308004569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031880172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4172512336"/>
                    </a:ext>
                  </a:extLst>
                </a:gridCol>
                <a:gridCol w="502437">
                  <a:extLst>
                    <a:ext uri="{9D8B030D-6E8A-4147-A177-3AD203B41FA5}">
                      <a16:colId xmlns:a16="http://schemas.microsoft.com/office/drawing/2014/main" val="1101270946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i="0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C</a:t>
                      </a:r>
                      <a:endParaRPr lang="tr-TR" i="0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25962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061849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B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9431093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437867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2184478"/>
                  </a:ext>
                </a:extLst>
              </a:tr>
              <a:tr h="408045">
                <a:tc>
                  <a:txBody>
                    <a:bodyPr/>
                    <a:lstStyle/>
                    <a:p>
                      <a:pPr algn="ctr"/>
                      <a:r>
                        <a:rPr lang="tr-TR" u="none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</a:t>
                      </a:r>
                      <a:endParaRPr lang="tr-TR" u="non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0960408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3556484" y="2683659"/>
            <a:ext cx="5934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omic Sans MS" panose="030F0702030302020204" pitchFamily="66" charset="0"/>
              </a:rPr>
              <a:t>i</a:t>
            </a:r>
            <a:r>
              <a:rPr lang="tr-TR" sz="1600" dirty="0" smtClean="0">
                <a:latin typeface="Comic Sans MS" panose="030F0702030302020204" pitchFamily="66" charset="0"/>
              </a:rPr>
              <a:t> = 4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5508104" y="1198426"/>
            <a:ext cx="6190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 smtClean="0">
                <a:latin typeface="Comic Sans MS" panose="030F0702030302020204" pitchFamily="66" charset="0"/>
              </a:rPr>
              <a:t>j = 5</a:t>
            </a:r>
            <a:endParaRPr lang="tr-TR" sz="1600" dirty="0">
              <a:latin typeface="Comic Sans MS" panose="030F0702030302020204" pitchFamily="66" charset="0"/>
            </a:endParaRPr>
          </a:p>
        </p:txBody>
      </p:sp>
      <p:cxnSp>
        <p:nvCxnSpPr>
          <p:cNvPr id="11" name="Düz Ok Bağlayıcısı 10"/>
          <p:cNvCxnSpPr/>
          <p:nvPr/>
        </p:nvCxnSpPr>
        <p:spPr>
          <a:xfrm>
            <a:off x="6014899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Düz Ok Bağlayıcısı 13"/>
          <p:cNvCxnSpPr/>
          <p:nvPr/>
        </p:nvCxnSpPr>
        <p:spPr>
          <a:xfrm>
            <a:off x="7023011" y="2537432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Düz Ok Bağlayıcısı 16"/>
          <p:cNvCxnSpPr/>
          <p:nvPr/>
        </p:nvCxnSpPr>
        <p:spPr>
          <a:xfrm>
            <a:off x="5508104" y="3766339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Düz Ok Bağlayıcısı 17"/>
          <p:cNvCxnSpPr/>
          <p:nvPr/>
        </p:nvCxnSpPr>
        <p:spPr>
          <a:xfrm>
            <a:off x="6507424" y="3355896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Düz Ok Bağlayıcısı 18"/>
          <p:cNvCxnSpPr/>
          <p:nvPr/>
        </p:nvCxnSpPr>
        <p:spPr>
          <a:xfrm>
            <a:off x="7519094" y="3766339"/>
            <a:ext cx="285293" cy="2434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27"/>
          <p:cNvSpPr txBox="1"/>
          <p:nvPr/>
        </p:nvSpPr>
        <p:spPr>
          <a:xfrm>
            <a:off x="3311807" y="5457716"/>
            <a:ext cx="58070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can </a:t>
            </a:r>
            <a:r>
              <a:rPr lang="tr-TR" dirty="0" err="1" smtClean="0">
                <a:latin typeface="Comic Sans MS"/>
                <a:cs typeface="Comic Sans MS"/>
              </a:rPr>
              <a:t>reconstruct</a:t>
            </a:r>
            <a:r>
              <a:rPr lang="tr-TR" dirty="0" smtClean="0">
                <a:latin typeface="Comic Sans MS"/>
                <a:cs typeface="Comic Sans MS"/>
              </a:rPr>
              <a:t> LCS </a:t>
            </a:r>
            <a:r>
              <a:rPr lang="tr-TR" dirty="0" err="1" smtClean="0">
                <a:latin typeface="Comic Sans MS"/>
                <a:cs typeface="Comic Sans MS"/>
              </a:rPr>
              <a:t>by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tracing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backwards</a:t>
            </a:r>
            <a:endParaRPr lang="tr-TR" dirty="0" smtClean="0">
              <a:latin typeface="Comic Sans MS"/>
              <a:cs typeface="Comic Sans MS"/>
            </a:endParaRPr>
          </a:p>
          <a:p>
            <a:r>
              <a:rPr lang="tr-TR" dirty="0" err="1" smtClean="0">
                <a:latin typeface="Comic Sans MS"/>
                <a:cs typeface="Comic Sans MS"/>
              </a:rPr>
              <a:t>Whenever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</a:t>
            </a:r>
            <a:r>
              <a:rPr lang="tr-TR" dirty="0" err="1" smtClean="0">
                <a:latin typeface="Comic Sans MS"/>
                <a:cs typeface="Comic Sans MS"/>
              </a:rPr>
              <a:t>have</a:t>
            </a:r>
            <a:r>
              <a:rPr lang="tr-TR" dirty="0" smtClean="0">
                <a:latin typeface="Comic Sans MS"/>
                <a:cs typeface="Comic Sans MS"/>
              </a:rPr>
              <a:t> a </a:t>
            </a:r>
            <a:r>
              <a:rPr lang="tr-TR" dirty="0" err="1" smtClean="0">
                <a:latin typeface="Comic Sans MS"/>
                <a:cs typeface="Comic Sans MS"/>
              </a:rPr>
              <a:t>diagonal</a:t>
            </a:r>
            <a:r>
              <a:rPr lang="tr-TR" dirty="0" smtClean="0">
                <a:latin typeface="Comic Sans MS"/>
                <a:cs typeface="Comic Sans MS"/>
              </a:rPr>
              <a:t>, </a:t>
            </a:r>
            <a:r>
              <a:rPr lang="tr-TR" dirty="0" err="1" smtClean="0">
                <a:latin typeface="Comic Sans MS"/>
                <a:cs typeface="Comic Sans MS"/>
              </a:rPr>
              <a:t>we</a:t>
            </a:r>
            <a:r>
              <a:rPr lang="tr-TR" dirty="0" smtClean="0">
                <a:latin typeface="Comic Sans MS"/>
                <a:cs typeface="Comic Sans MS"/>
              </a:rPr>
              <a:t> hav a </a:t>
            </a:r>
            <a:r>
              <a:rPr lang="tr-TR" dirty="0" err="1" smtClean="0">
                <a:latin typeface="Comic Sans MS"/>
                <a:cs typeface="Comic Sans MS"/>
              </a:rPr>
              <a:t>match</a:t>
            </a:r>
            <a:r>
              <a:rPr lang="tr-TR" dirty="0" smtClean="0">
                <a:latin typeface="Comic Sans MS"/>
                <a:cs typeface="Comic Sans MS"/>
              </a:rPr>
              <a:t>!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6912689" y="4689567"/>
            <a:ext cx="11010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tr-TR" sz="2800" dirty="0" smtClean="0"/>
              <a:t>B C A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5210159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5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a rod of length n with the prices  p</a:t>
            </a:r>
            <a:r>
              <a:rPr lang="en-US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,…,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where p</a:t>
            </a:r>
            <a:r>
              <a:rPr lang="en-US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the price of a rod of length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en-US" sz="2400" dirty="0" smtClean="0">
                <a:solidFill>
                  <a:srgbClr val="000099"/>
                </a:solidFill>
                <a:latin typeface="Comic Sans MS"/>
                <a:cs typeface="Comic Sans MS"/>
              </a:rPr>
              <a:t>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 an optimal way of cutting the given rod that minimizes the profit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21725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5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a rod of length n with the prices  p</a:t>
            </a:r>
            <a:r>
              <a:rPr lang="en-US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,…,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where p</a:t>
            </a:r>
            <a:r>
              <a:rPr lang="en-US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the price of a rod of length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en-US" sz="2400" dirty="0" smtClean="0">
                <a:solidFill>
                  <a:srgbClr val="000099"/>
                </a:solidFill>
                <a:latin typeface="Comic Sans MS"/>
                <a:cs typeface="Comic Sans MS"/>
              </a:rPr>
              <a:t>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 an optimal way of cutting the given rod that minimizes the profit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3" name="Can 2"/>
          <p:cNvSpPr/>
          <p:nvPr/>
        </p:nvSpPr>
        <p:spPr>
          <a:xfrm>
            <a:off x="4211960" y="314096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6084168" y="3263384"/>
          <a:ext cx="27363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8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7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length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price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707904" y="400506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9260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5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a rod of length n with the prices  p</a:t>
            </a:r>
            <a:r>
              <a:rPr lang="en-US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,…,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where p</a:t>
            </a:r>
            <a:r>
              <a:rPr lang="en-US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the price of a rod of length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en-US" sz="2400" dirty="0" smtClean="0">
                <a:solidFill>
                  <a:srgbClr val="000099"/>
                </a:solidFill>
                <a:latin typeface="Comic Sans MS"/>
                <a:cs typeface="Comic Sans MS"/>
              </a:rPr>
              <a:t>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 an optimal way of cutting the given rod that minimizes the profit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3" name="Can 2"/>
          <p:cNvSpPr/>
          <p:nvPr/>
        </p:nvSpPr>
        <p:spPr>
          <a:xfrm>
            <a:off x="323528" y="314096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6084168" y="3263384"/>
          <a:ext cx="27363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8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7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length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price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496" y="393305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27584" y="414908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an 15"/>
          <p:cNvSpPr/>
          <p:nvPr/>
        </p:nvSpPr>
        <p:spPr>
          <a:xfrm>
            <a:off x="1579586" y="4886311"/>
            <a:ext cx="360040" cy="486905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an 16"/>
          <p:cNvSpPr/>
          <p:nvPr/>
        </p:nvSpPr>
        <p:spPr>
          <a:xfrm>
            <a:off x="1579586" y="4313416"/>
            <a:ext cx="360040" cy="486905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an 17"/>
          <p:cNvSpPr/>
          <p:nvPr/>
        </p:nvSpPr>
        <p:spPr>
          <a:xfrm>
            <a:off x="1579586" y="3734183"/>
            <a:ext cx="360040" cy="486905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n 18"/>
          <p:cNvSpPr/>
          <p:nvPr/>
        </p:nvSpPr>
        <p:spPr>
          <a:xfrm>
            <a:off x="1579586" y="3140968"/>
            <a:ext cx="360040" cy="486905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291554" y="3818632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91554" y="3222248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91000" y="4385404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91554" y="4963244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24" name="Can 23"/>
          <p:cNvSpPr/>
          <p:nvPr/>
        </p:nvSpPr>
        <p:spPr>
          <a:xfrm>
            <a:off x="2483768" y="3140968"/>
            <a:ext cx="360040" cy="1080120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>
            <a:off x="2483768" y="4293096"/>
            <a:ext cx="360040" cy="1080120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195736" y="348155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95736" y="457183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Can 27"/>
          <p:cNvSpPr/>
          <p:nvPr/>
        </p:nvSpPr>
        <p:spPr>
          <a:xfrm>
            <a:off x="3450352" y="4293096"/>
            <a:ext cx="360040" cy="1080120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an 28"/>
          <p:cNvSpPr/>
          <p:nvPr/>
        </p:nvSpPr>
        <p:spPr>
          <a:xfrm>
            <a:off x="3450352" y="3734183"/>
            <a:ext cx="360040" cy="486905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an 29"/>
          <p:cNvSpPr/>
          <p:nvPr/>
        </p:nvSpPr>
        <p:spPr>
          <a:xfrm>
            <a:off x="3450352" y="3140968"/>
            <a:ext cx="360040" cy="486905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162320" y="3818632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162320" y="3222248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166325" y="4570080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Can 33"/>
          <p:cNvSpPr/>
          <p:nvPr/>
        </p:nvSpPr>
        <p:spPr>
          <a:xfrm>
            <a:off x="4427984" y="3789040"/>
            <a:ext cx="360040" cy="1584176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Can 34"/>
          <p:cNvSpPr/>
          <p:nvPr/>
        </p:nvSpPr>
        <p:spPr>
          <a:xfrm>
            <a:off x="4427984" y="3140968"/>
            <a:ext cx="360040" cy="486905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4139952" y="3222248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43957" y="42930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</a:t>
            </a:r>
          </a:p>
        </p:txBody>
      </p:sp>
      <p:sp>
        <p:nvSpPr>
          <p:cNvPr id="38" name="Can 37"/>
          <p:cNvSpPr/>
          <p:nvPr/>
        </p:nvSpPr>
        <p:spPr>
          <a:xfrm>
            <a:off x="5364088" y="314096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5076056" y="393305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99414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5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given a rod of length n with the prices  p</a:t>
            </a:r>
            <a:r>
              <a:rPr lang="en-US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1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,…,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p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n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where p</a:t>
            </a:r>
            <a:r>
              <a:rPr lang="en-US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is the price of a rod of length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,</a:t>
            </a:r>
            <a:r>
              <a:rPr lang="en-US" sz="2400" dirty="0" smtClean="0">
                <a:solidFill>
                  <a:srgbClr val="000099"/>
                </a:solidFill>
                <a:latin typeface="Comic Sans MS"/>
                <a:cs typeface="Comic Sans MS"/>
              </a:rPr>
              <a:t>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find an optimal way of cutting the given rod that minimizes the profit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  <p:sp>
        <p:nvSpPr>
          <p:cNvPr id="3" name="Can 2"/>
          <p:cNvSpPr/>
          <p:nvPr/>
        </p:nvSpPr>
        <p:spPr>
          <a:xfrm>
            <a:off x="323528" y="314096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6084168" y="3263384"/>
          <a:ext cx="273630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8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7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length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2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3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4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price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1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5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8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rgbClr val="10253F"/>
                          </a:solidFill>
                          <a:latin typeface="Comic Sans MS"/>
                          <a:cs typeface="Comic Sans MS"/>
                        </a:rPr>
                        <a:t>9</a:t>
                      </a:r>
                      <a:endParaRPr lang="en-US" b="0" dirty="0">
                        <a:solidFill>
                          <a:srgbClr val="10253F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496" y="393305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27584" y="414908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Can 15"/>
          <p:cNvSpPr/>
          <p:nvPr/>
        </p:nvSpPr>
        <p:spPr>
          <a:xfrm>
            <a:off x="1579586" y="4886311"/>
            <a:ext cx="360040" cy="486905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an 16"/>
          <p:cNvSpPr/>
          <p:nvPr/>
        </p:nvSpPr>
        <p:spPr>
          <a:xfrm>
            <a:off x="1579586" y="4313416"/>
            <a:ext cx="360040" cy="486905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an 17"/>
          <p:cNvSpPr/>
          <p:nvPr/>
        </p:nvSpPr>
        <p:spPr>
          <a:xfrm>
            <a:off x="1579586" y="3734183"/>
            <a:ext cx="360040" cy="486905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an 18"/>
          <p:cNvSpPr/>
          <p:nvPr/>
        </p:nvSpPr>
        <p:spPr>
          <a:xfrm>
            <a:off x="1579586" y="3140968"/>
            <a:ext cx="360040" cy="486905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291554" y="3818632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91554" y="3222248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91000" y="4385404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91554" y="4963244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24" name="Can 23"/>
          <p:cNvSpPr/>
          <p:nvPr/>
        </p:nvSpPr>
        <p:spPr>
          <a:xfrm>
            <a:off x="2483768" y="3140968"/>
            <a:ext cx="360040" cy="1080120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n 24"/>
          <p:cNvSpPr/>
          <p:nvPr/>
        </p:nvSpPr>
        <p:spPr>
          <a:xfrm>
            <a:off x="2483768" y="4293096"/>
            <a:ext cx="360040" cy="1080120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195736" y="348155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195736" y="457183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Can 27"/>
          <p:cNvSpPr/>
          <p:nvPr/>
        </p:nvSpPr>
        <p:spPr>
          <a:xfrm>
            <a:off x="3450352" y="4293096"/>
            <a:ext cx="360040" cy="1080120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Can 28"/>
          <p:cNvSpPr/>
          <p:nvPr/>
        </p:nvSpPr>
        <p:spPr>
          <a:xfrm>
            <a:off x="3450352" y="3734183"/>
            <a:ext cx="360040" cy="486905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Can 29"/>
          <p:cNvSpPr/>
          <p:nvPr/>
        </p:nvSpPr>
        <p:spPr>
          <a:xfrm>
            <a:off x="3450352" y="3140968"/>
            <a:ext cx="360040" cy="486905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162320" y="3818632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162320" y="3222248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166325" y="4570080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Can 33"/>
          <p:cNvSpPr/>
          <p:nvPr/>
        </p:nvSpPr>
        <p:spPr>
          <a:xfrm>
            <a:off x="4427984" y="3789040"/>
            <a:ext cx="360040" cy="1584176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Can 34"/>
          <p:cNvSpPr/>
          <p:nvPr/>
        </p:nvSpPr>
        <p:spPr>
          <a:xfrm>
            <a:off x="4427984" y="3140968"/>
            <a:ext cx="360040" cy="486905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4139952" y="3222248"/>
            <a:ext cx="28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43957" y="42930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3</a:t>
            </a:r>
          </a:p>
        </p:txBody>
      </p:sp>
      <p:sp>
        <p:nvSpPr>
          <p:cNvPr id="38" name="Can 37"/>
          <p:cNvSpPr/>
          <p:nvPr/>
        </p:nvSpPr>
        <p:spPr>
          <a:xfrm>
            <a:off x="5364088" y="3140968"/>
            <a:ext cx="360040" cy="2232248"/>
          </a:xfrm>
          <a:prstGeom prst="can">
            <a:avLst/>
          </a:prstGeom>
          <a:solidFill>
            <a:schemeClr val="tx2">
              <a:lumMod val="5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5076056" y="393305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79586" y="5589240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442240" y="5589240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10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463085" y="558924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405616" y="5589240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9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448304" y="558924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9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7204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5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171700" lvl="4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4" algn="just"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714500" lvl="3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652146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5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171700" lvl="4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4" algn="just"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: max profit for the first length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part</a:t>
            </a:r>
          </a:p>
          <a:p>
            <a:pPr lvl="4" algn="just"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714500" lvl="3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28095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Rod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Cutting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95536" y="1340768"/>
            <a:ext cx="8219256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d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efine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subproblems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2171700" lvl="4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lvl="4" algn="just">
              <a:spcBef>
                <a:spcPct val="20000"/>
              </a:spcBef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) : max profit for the first length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i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part</a:t>
            </a:r>
          </a:p>
          <a:p>
            <a:pPr lvl="4" algn="just"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c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onstruct recurrence relation</a:t>
            </a:r>
          </a:p>
          <a:p>
            <a:pPr marL="342900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1714500" lvl="3" indent="-342900" algn="just">
              <a:spcBef>
                <a:spcPct val="20000"/>
              </a:spcBef>
              <a:buFont typeface="Arial"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</a:rPr>
              <a:t>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739202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1663193</TotalTime>
  <Words>8910</Words>
  <Application>Microsoft Office PowerPoint</Application>
  <PresentationFormat>Ekran Gösterisi (4:3)</PresentationFormat>
  <Paragraphs>3291</Paragraphs>
  <Slides>123</Slides>
  <Notes>112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123</vt:i4>
      </vt:variant>
    </vt:vector>
  </HeadingPairs>
  <TitlesOfParts>
    <vt:vector size="131" baseType="lpstr">
      <vt:lpstr>ＭＳ Ｐゴシック</vt:lpstr>
      <vt:lpstr>Arial</vt:lpstr>
      <vt:lpstr>Calibri</vt:lpstr>
      <vt:lpstr>Cambria Math</vt:lpstr>
      <vt:lpstr>Comic Sans MS</vt:lpstr>
      <vt:lpstr>Lucida Grande</vt:lpstr>
      <vt:lpstr>Wingdings</vt:lpstr>
      <vt:lpstr>Office Theme</vt:lpstr>
      <vt:lpstr>Dynamic Programming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EGE Üniv.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Algorithms</dc:title>
  <dc:creator>Aydin</dc:creator>
  <cp:lastModifiedBy>Murat</cp:lastModifiedBy>
  <cp:revision>178</cp:revision>
  <dcterms:created xsi:type="dcterms:W3CDTF">2003-09-08T08:07:00Z</dcterms:created>
  <dcterms:modified xsi:type="dcterms:W3CDTF">2018-09-10T06:24:28Z</dcterms:modified>
</cp:coreProperties>
</file>