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DBB0-18DD-4E4F-87FC-1B16E2BF21F9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CF0-E9F6-4727-BAE7-C9B383A5A4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DBB0-18DD-4E4F-87FC-1B16E2BF21F9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CF0-E9F6-4727-BAE7-C9B383A5A4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DBB0-18DD-4E4F-87FC-1B16E2BF21F9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CF0-E9F6-4727-BAE7-C9B383A5A4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DBB0-18DD-4E4F-87FC-1B16E2BF21F9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CF0-E9F6-4727-BAE7-C9B383A5A4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DBB0-18DD-4E4F-87FC-1B16E2BF21F9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CF0-E9F6-4727-BAE7-C9B383A5A4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DBB0-18DD-4E4F-87FC-1B16E2BF21F9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CF0-E9F6-4727-BAE7-C9B383A5A4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DBB0-18DD-4E4F-87FC-1B16E2BF21F9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CF0-E9F6-4727-BAE7-C9B383A5A4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DBB0-18DD-4E4F-87FC-1B16E2BF21F9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CF0-E9F6-4727-BAE7-C9B383A5A4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DBB0-18DD-4E4F-87FC-1B16E2BF21F9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CF0-E9F6-4727-BAE7-C9B383A5A4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DBB0-18DD-4E4F-87FC-1B16E2BF21F9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CF0-E9F6-4727-BAE7-C9B383A5A4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DBB0-18DD-4E4F-87FC-1B16E2BF21F9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CF0-E9F6-4727-BAE7-C9B383A5A4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8DBB0-18DD-4E4F-87FC-1B16E2BF21F9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F3CF0-E9F6-4727-BAE7-C9B383A5A4F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14348" y="2285992"/>
            <a:ext cx="7772400" cy="14700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b="1" dirty="0" smtClean="0"/>
              <a:t>FLAVİN ADENİN DİNÜKLEOTİT (FAD)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2428891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just"/>
            <a:r>
              <a:rPr lang="tr-TR" dirty="0" err="1" smtClean="0"/>
              <a:t>Flavoproteinler</a:t>
            </a:r>
            <a:r>
              <a:rPr lang="tr-TR" dirty="0" smtClean="0"/>
              <a:t> çok kompleks yapılardır; bazıları </a:t>
            </a:r>
            <a:r>
              <a:rPr lang="tr-TR" dirty="0" err="1" smtClean="0"/>
              <a:t>flavin</a:t>
            </a:r>
            <a:r>
              <a:rPr lang="tr-TR" dirty="0" smtClean="0"/>
              <a:t> nükleotidine ek olarak elektron transferinde rol alabilecek inorganik iyonları (demir veya molibden gibi) da sıkıca bağlar.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FLAVİN ADENİN DİNÜKLEOTİT (FAD)</a:t>
            </a:r>
            <a:endParaRPr lang="tr-T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143116"/>
            <a:ext cx="8229600" cy="2428892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tr-TR" dirty="0" smtClean="0"/>
              <a:t> </a:t>
            </a:r>
            <a:r>
              <a:rPr lang="tr-TR" dirty="0" err="1" smtClean="0"/>
              <a:t>Flavoproteinler</a:t>
            </a:r>
            <a:r>
              <a:rPr lang="tr-TR" dirty="0" smtClean="0"/>
              <a:t>; </a:t>
            </a:r>
            <a:r>
              <a:rPr lang="tr-TR" dirty="0" err="1" smtClean="0"/>
              <a:t>oksidasyon</a:t>
            </a:r>
            <a:r>
              <a:rPr lang="tr-TR" dirty="0" smtClean="0"/>
              <a:t>-redüksiyon tepkimelerini katalizleyen </a:t>
            </a:r>
            <a:r>
              <a:rPr lang="tr-TR" dirty="0" err="1" smtClean="0"/>
              <a:t>koenzim</a:t>
            </a:r>
            <a:r>
              <a:rPr lang="tr-TR" dirty="0" smtClean="0"/>
              <a:t> olarak </a:t>
            </a:r>
            <a:r>
              <a:rPr lang="tr-TR" dirty="0" err="1" smtClean="0"/>
              <a:t>flavin</a:t>
            </a:r>
            <a:r>
              <a:rPr lang="tr-TR" dirty="0" smtClean="0"/>
              <a:t> </a:t>
            </a:r>
            <a:r>
              <a:rPr lang="tr-TR" dirty="0" err="1" smtClean="0"/>
              <a:t>mononükleotit</a:t>
            </a:r>
            <a:r>
              <a:rPr lang="tr-TR" dirty="0" smtClean="0"/>
              <a:t> (FMN) veya </a:t>
            </a:r>
            <a:r>
              <a:rPr lang="tr-TR" dirty="0" err="1" smtClean="0"/>
              <a:t>flavin</a:t>
            </a:r>
            <a:r>
              <a:rPr lang="tr-TR" dirty="0" smtClean="0"/>
              <a:t> </a:t>
            </a:r>
            <a:r>
              <a:rPr lang="tr-TR" dirty="0" err="1" smtClean="0"/>
              <a:t>adenin</a:t>
            </a:r>
            <a:r>
              <a:rPr lang="tr-TR" dirty="0" smtClean="0"/>
              <a:t> </a:t>
            </a:r>
            <a:r>
              <a:rPr lang="tr-TR" dirty="0" err="1" smtClean="0"/>
              <a:t>dinükleotit</a:t>
            </a:r>
            <a:r>
              <a:rPr lang="tr-TR" dirty="0" smtClean="0"/>
              <a:t> (FAD) kullanan enzimlerdir.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FLAVİN ADENİN DİNÜKLEOTİT (FAD)</a:t>
            </a:r>
            <a:endParaRPr lang="tr-T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54291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tr-TR" sz="2800" dirty="0" smtClean="0"/>
              <a:t>Bu </a:t>
            </a:r>
            <a:r>
              <a:rPr lang="tr-TR" sz="2800" dirty="0" err="1" smtClean="0"/>
              <a:t>koenzimler</a:t>
            </a:r>
            <a:r>
              <a:rPr lang="tr-TR" sz="2800" dirty="0" smtClean="0"/>
              <a:t> </a:t>
            </a:r>
            <a:r>
              <a:rPr lang="tr-TR" sz="2800" dirty="0" err="1" smtClean="0"/>
              <a:t>riboflavin</a:t>
            </a:r>
            <a:r>
              <a:rPr lang="tr-TR" sz="2800" dirty="0" smtClean="0"/>
              <a:t> vitamininden türev alırlar.</a:t>
            </a:r>
            <a:endParaRPr lang="tr-TR" sz="2800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FLAVİN ADENİN DİNÜKLEOTİT (FAD)</a:t>
            </a:r>
            <a:endParaRPr lang="tr-T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tr-TR" dirty="0" err="1" smtClean="0"/>
              <a:t>Flavin</a:t>
            </a:r>
            <a:r>
              <a:rPr lang="tr-TR" dirty="0" smtClean="0"/>
              <a:t> </a:t>
            </a:r>
            <a:r>
              <a:rPr lang="tr-TR" dirty="0" err="1" smtClean="0"/>
              <a:t>nükleotitlerin</a:t>
            </a:r>
            <a:r>
              <a:rPr lang="tr-TR" dirty="0" smtClean="0"/>
              <a:t> kaynaşmış halka yapısı (</a:t>
            </a:r>
            <a:r>
              <a:rPr lang="tr-TR" dirty="0" err="1" smtClean="0"/>
              <a:t>izoalloksazin</a:t>
            </a:r>
            <a:r>
              <a:rPr lang="tr-TR" dirty="0" smtClean="0"/>
              <a:t> halkası) tersinir redüksiyona uğramakta, indirgenmiş </a:t>
            </a:r>
            <a:r>
              <a:rPr lang="tr-TR" dirty="0" err="1" smtClean="0"/>
              <a:t>substrattan</a:t>
            </a:r>
            <a:r>
              <a:rPr lang="tr-TR" dirty="0" smtClean="0"/>
              <a:t> bir veya iki hidrojen atomu formunda (her bir atomda bir elektron artı bir proton) bir yada iki elektron kabul etmektedir.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 smtClean="0"/>
              <a:t>Tamamen indirgenmiş formlar FADH2 ve FMNH2 olarak kısaltılmaktadır.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FLAVİN ADENİN DİNÜKLEOTİT (FAD)</a:t>
            </a:r>
            <a:endParaRPr lang="tr-T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Tamamen oksitlenmiş </a:t>
            </a:r>
            <a:r>
              <a:rPr lang="tr-TR" dirty="0" err="1" smtClean="0"/>
              <a:t>flavin</a:t>
            </a:r>
            <a:r>
              <a:rPr lang="tr-TR" dirty="0" smtClean="0"/>
              <a:t> </a:t>
            </a:r>
            <a:r>
              <a:rPr lang="tr-TR" dirty="0" err="1" smtClean="0"/>
              <a:t>nükleotit</a:t>
            </a:r>
            <a:r>
              <a:rPr lang="tr-TR" dirty="0" smtClean="0"/>
              <a:t> yalnız bir elektron (bir hidrojen atomu) kabul eder, </a:t>
            </a:r>
            <a:r>
              <a:rPr lang="tr-TR" dirty="0" err="1" smtClean="0"/>
              <a:t>izoalloksazin</a:t>
            </a:r>
            <a:r>
              <a:rPr lang="tr-TR" dirty="0" smtClean="0"/>
              <a:t> halkasının </a:t>
            </a:r>
            <a:r>
              <a:rPr lang="tr-TR" dirty="0" err="1" smtClean="0"/>
              <a:t>semikinon</a:t>
            </a:r>
            <a:r>
              <a:rPr lang="tr-TR" dirty="0" smtClean="0"/>
              <a:t> formu oluşur ve FADH ve FMNH olarak kısaltılır. </a:t>
            </a:r>
          </a:p>
          <a:p>
            <a:pPr algn="just"/>
            <a:endParaRPr lang="tr-TR" dirty="0"/>
          </a:p>
          <a:p>
            <a:pPr algn="just"/>
            <a:r>
              <a:rPr lang="tr-TR" dirty="0" err="1" smtClean="0"/>
              <a:t>Flavoproteinler</a:t>
            </a:r>
            <a:r>
              <a:rPr lang="tr-TR" dirty="0" smtClean="0"/>
              <a:t> bir ya da iki elektron transferini yapabildikleri için, bu sınıf proteinler </a:t>
            </a:r>
            <a:r>
              <a:rPr lang="tr-TR" dirty="0" err="1" smtClean="0"/>
              <a:t>piridin</a:t>
            </a:r>
            <a:r>
              <a:rPr lang="tr-TR" dirty="0" smtClean="0"/>
              <a:t> </a:t>
            </a:r>
            <a:r>
              <a:rPr lang="tr-TR" dirty="0" err="1" smtClean="0"/>
              <a:t>dinükleotidi</a:t>
            </a:r>
            <a:r>
              <a:rPr lang="tr-TR" dirty="0" smtClean="0"/>
              <a:t> bağlı </a:t>
            </a:r>
            <a:r>
              <a:rPr lang="tr-TR" dirty="0" err="1" smtClean="0"/>
              <a:t>dehidrogenazlara</a:t>
            </a:r>
            <a:r>
              <a:rPr lang="tr-TR" dirty="0" smtClean="0"/>
              <a:t> göre daha çok çeşitli tepkimeye katılır.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FLAVİN ADENİN DİNÜKLEOTİT (FAD)</a:t>
            </a:r>
            <a:endParaRPr lang="tr-T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r>
              <a:rPr lang="tr-TR" dirty="0" err="1" smtClean="0"/>
              <a:t>Nikotinamit</a:t>
            </a:r>
            <a:r>
              <a:rPr lang="tr-TR" dirty="0" smtClean="0"/>
              <a:t> </a:t>
            </a:r>
            <a:r>
              <a:rPr lang="tr-TR" dirty="0" err="1" smtClean="0"/>
              <a:t>koenzimlerindeki</a:t>
            </a:r>
            <a:r>
              <a:rPr lang="tr-TR" dirty="0" smtClean="0"/>
              <a:t> gibi </a:t>
            </a:r>
            <a:r>
              <a:rPr lang="tr-TR" dirty="0" err="1" smtClean="0"/>
              <a:t>flavin</a:t>
            </a:r>
            <a:r>
              <a:rPr lang="tr-TR" dirty="0" smtClean="0"/>
              <a:t> </a:t>
            </a:r>
            <a:r>
              <a:rPr lang="tr-TR" dirty="0" err="1" smtClean="0"/>
              <a:t>nükleotitler</a:t>
            </a:r>
            <a:r>
              <a:rPr lang="tr-TR" dirty="0" smtClean="0"/>
              <a:t> de </a:t>
            </a:r>
            <a:r>
              <a:rPr lang="tr-TR" dirty="0" err="1" smtClean="0"/>
              <a:t>redüklenmeye</a:t>
            </a:r>
            <a:r>
              <a:rPr lang="tr-TR" dirty="0" smtClean="0"/>
              <a:t> ana </a:t>
            </a:r>
            <a:r>
              <a:rPr lang="tr-TR" dirty="0" err="1" smtClean="0"/>
              <a:t>absorbsiyon</a:t>
            </a:r>
            <a:r>
              <a:rPr lang="tr-TR" dirty="0" smtClean="0"/>
              <a:t> bandında bir değişme gösterir.</a:t>
            </a:r>
          </a:p>
          <a:p>
            <a:pPr algn="just"/>
            <a:r>
              <a:rPr lang="tr-TR" dirty="0" smtClean="0"/>
              <a:t>Oksitlenmiş </a:t>
            </a:r>
            <a:r>
              <a:rPr lang="tr-TR" dirty="0" err="1" smtClean="0"/>
              <a:t>flavoproteinler</a:t>
            </a:r>
            <a:r>
              <a:rPr lang="tr-TR" dirty="0" smtClean="0"/>
              <a:t> genel olarak 570 </a:t>
            </a:r>
            <a:r>
              <a:rPr lang="tr-TR" dirty="0" err="1" smtClean="0"/>
              <a:t>nm’de</a:t>
            </a:r>
            <a:r>
              <a:rPr lang="tr-TR" dirty="0" smtClean="0"/>
              <a:t> maksimum </a:t>
            </a:r>
            <a:r>
              <a:rPr lang="tr-TR" dirty="0" err="1" smtClean="0"/>
              <a:t>absorbsiyon</a:t>
            </a:r>
            <a:r>
              <a:rPr lang="tr-TR" dirty="0" smtClean="0"/>
              <a:t> gösterirken, indirgendiklerinde maksimum </a:t>
            </a:r>
            <a:r>
              <a:rPr lang="tr-TR" dirty="0" err="1" smtClean="0"/>
              <a:t>absorbsiyon</a:t>
            </a:r>
            <a:r>
              <a:rPr lang="tr-TR" dirty="0" smtClean="0"/>
              <a:t> 450 </a:t>
            </a:r>
            <a:r>
              <a:rPr lang="tr-TR" dirty="0" err="1" smtClean="0"/>
              <a:t>nm’ye</a:t>
            </a:r>
            <a:r>
              <a:rPr lang="tr-TR" dirty="0" smtClean="0"/>
              <a:t> değişmektedir.</a:t>
            </a:r>
          </a:p>
          <a:p>
            <a:pPr algn="just"/>
            <a:r>
              <a:rPr lang="tr-TR" dirty="0" smtClean="0"/>
              <a:t>Bu değişiklik </a:t>
            </a:r>
            <a:r>
              <a:rPr lang="tr-TR" dirty="0" err="1" smtClean="0"/>
              <a:t>flavoproteinin</a:t>
            </a:r>
            <a:r>
              <a:rPr lang="tr-TR" dirty="0" smtClean="0"/>
              <a:t> katıldığı tepkimelerin analizinde kullanılır.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FLAVİN ADENİN DİNÜKLEOTİT (FAD)</a:t>
            </a:r>
            <a:endParaRPr lang="tr-T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tr-TR" dirty="0" err="1" smtClean="0"/>
              <a:t>Flavoproteinlerin</a:t>
            </a:r>
            <a:r>
              <a:rPr lang="tr-TR" dirty="0" smtClean="0"/>
              <a:t> çoğunun yapısındaki </a:t>
            </a:r>
            <a:r>
              <a:rPr lang="tr-TR" dirty="0" err="1" smtClean="0"/>
              <a:t>flavin</a:t>
            </a:r>
            <a:r>
              <a:rPr lang="tr-TR" dirty="0" smtClean="0"/>
              <a:t> </a:t>
            </a:r>
            <a:r>
              <a:rPr lang="tr-TR" dirty="0" err="1" smtClean="0"/>
              <a:t>nükleotit</a:t>
            </a:r>
            <a:r>
              <a:rPr lang="tr-TR" dirty="0" smtClean="0"/>
              <a:t> proteine epey sıkıca ve </a:t>
            </a:r>
            <a:r>
              <a:rPr lang="tr-TR" dirty="0" err="1" smtClean="0"/>
              <a:t>süksinat</a:t>
            </a:r>
            <a:r>
              <a:rPr lang="tr-TR" dirty="0" smtClean="0"/>
              <a:t> </a:t>
            </a:r>
            <a:r>
              <a:rPr lang="tr-TR" dirty="0" err="1" smtClean="0"/>
              <a:t>dehidrogenazda</a:t>
            </a:r>
            <a:r>
              <a:rPr lang="tr-TR" dirty="0" smtClean="0"/>
              <a:t> olduğu gibi, bazı enzimlere </a:t>
            </a:r>
            <a:r>
              <a:rPr lang="tr-TR" dirty="0" err="1" smtClean="0"/>
              <a:t>kovalent</a:t>
            </a:r>
            <a:r>
              <a:rPr lang="tr-TR" dirty="0" smtClean="0"/>
              <a:t> olarak bağlıdır.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 smtClean="0"/>
              <a:t>Bu şekilde sıkı bağlı </a:t>
            </a:r>
            <a:r>
              <a:rPr lang="tr-TR" dirty="0" err="1" smtClean="0"/>
              <a:t>koenzimler</a:t>
            </a:r>
            <a:r>
              <a:rPr lang="tr-TR" dirty="0" smtClean="0"/>
              <a:t> </a:t>
            </a:r>
            <a:r>
              <a:rPr lang="tr-TR" dirty="0" err="1" smtClean="0"/>
              <a:t>prostetik</a:t>
            </a:r>
            <a:r>
              <a:rPr lang="tr-TR" dirty="0" smtClean="0"/>
              <a:t> gruplar olarak adlandırılır.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 smtClean="0"/>
              <a:t>Elektronları bir enzimden diğerine </a:t>
            </a:r>
            <a:r>
              <a:rPr lang="tr-TR" dirty="0" err="1" smtClean="0"/>
              <a:t>difüzlenerek</a:t>
            </a:r>
            <a:r>
              <a:rPr lang="tr-TR" dirty="0" smtClean="0"/>
              <a:t> transfer etmezler 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FLAVİN ADENİN DİNÜKLEOTİT (FAD)</a:t>
            </a:r>
            <a:endParaRPr lang="tr-T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tr-TR" dirty="0" err="1" smtClean="0"/>
              <a:t>Flavoproteinler</a:t>
            </a:r>
            <a:r>
              <a:rPr lang="tr-TR" dirty="0" smtClean="0"/>
              <a:t> elektronları çoğunlukla geçici bir süre üzerlerinde tutmakta daha sonra indirgenmiş </a:t>
            </a:r>
            <a:r>
              <a:rPr lang="tr-TR" dirty="0" err="1" smtClean="0"/>
              <a:t>substrattan</a:t>
            </a:r>
            <a:r>
              <a:rPr lang="tr-TR" dirty="0" smtClean="0"/>
              <a:t> elektron alıcısına elektron transferini katalizlemektedir.</a:t>
            </a:r>
          </a:p>
          <a:p>
            <a:pPr algn="just">
              <a:buFont typeface="Wingdings" pitchFamily="2" charset="2"/>
              <a:buChar char="v"/>
            </a:pPr>
            <a:endParaRPr lang="tr-TR" dirty="0" smtClean="0"/>
          </a:p>
          <a:p>
            <a:pPr algn="just">
              <a:buFont typeface="Wingdings" pitchFamily="2" charset="2"/>
              <a:buChar char="v"/>
            </a:pPr>
            <a:r>
              <a:rPr lang="tr-TR" dirty="0" err="1" smtClean="0"/>
              <a:t>Flavoproteinlerin</a:t>
            </a:r>
            <a:r>
              <a:rPr lang="tr-TR" dirty="0" smtClean="0"/>
              <a:t> bir önemli özelliği, bağlı </a:t>
            </a:r>
            <a:r>
              <a:rPr lang="tr-TR" dirty="0" err="1" smtClean="0"/>
              <a:t>flavin</a:t>
            </a:r>
            <a:r>
              <a:rPr lang="tr-TR" dirty="0" smtClean="0"/>
              <a:t> nükleotidinin standart redüksiyon potansiyelinin (E’</a:t>
            </a:r>
            <a:r>
              <a:rPr lang="tr-TR" baseline="30000" dirty="0" smtClean="0"/>
              <a:t>0</a:t>
            </a:r>
            <a:r>
              <a:rPr lang="tr-TR" dirty="0" smtClean="0"/>
              <a:t>) değişkenliğidir.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FLAVİN ADENİN DİNÜKLEOTİT (FAD)</a:t>
            </a:r>
            <a:endParaRPr lang="tr-T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tr-TR" dirty="0" smtClean="0"/>
              <a:t>Enzim ve </a:t>
            </a:r>
            <a:r>
              <a:rPr lang="tr-TR" dirty="0" err="1" smtClean="0"/>
              <a:t>prostetik</a:t>
            </a:r>
            <a:r>
              <a:rPr lang="tr-TR" dirty="0" smtClean="0"/>
              <a:t> grup arasındaki sıkı birleşme, </a:t>
            </a:r>
            <a:r>
              <a:rPr lang="tr-TR" dirty="0" err="1" smtClean="0"/>
              <a:t>flavoproteinin</a:t>
            </a:r>
            <a:r>
              <a:rPr lang="tr-TR" dirty="0" smtClean="0"/>
              <a:t> </a:t>
            </a:r>
            <a:r>
              <a:rPr lang="tr-TR" dirty="0" err="1" smtClean="0"/>
              <a:t>flavin</a:t>
            </a:r>
            <a:r>
              <a:rPr lang="tr-TR" dirty="0" smtClean="0"/>
              <a:t> halkasına bir redüksiyon potansiyeli verir.</a:t>
            </a:r>
          </a:p>
          <a:p>
            <a:pPr algn="just">
              <a:buFont typeface="Wingdings" pitchFamily="2" charset="2"/>
              <a:buChar char="ü"/>
            </a:pPr>
            <a:r>
              <a:rPr lang="tr-TR" dirty="0" smtClean="0"/>
              <a:t>Bu bazen serbest </a:t>
            </a:r>
            <a:r>
              <a:rPr lang="tr-TR" dirty="0" err="1" smtClean="0"/>
              <a:t>flavin</a:t>
            </a:r>
            <a:r>
              <a:rPr lang="tr-TR" dirty="0" smtClean="0"/>
              <a:t> </a:t>
            </a:r>
            <a:r>
              <a:rPr lang="tr-TR" dirty="0" err="1" smtClean="0"/>
              <a:t>nükleotitten</a:t>
            </a:r>
            <a:r>
              <a:rPr lang="tr-TR" dirty="0" smtClean="0"/>
              <a:t> oldukça farklıdır.</a:t>
            </a:r>
          </a:p>
          <a:p>
            <a:pPr algn="just">
              <a:buFont typeface="Wingdings" pitchFamily="2" charset="2"/>
              <a:buChar char="ü"/>
            </a:pPr>
            <a:r>
              <a:rPr lang="tr-TR" dirty="0" smtClean="0"/>
              <a:t>Örneğin; </a:t>
            </a:r>
            <a:r>
              <a:rPr lang="tr-TR" dirty="0" err="1" smtClean="0"/>
              <a:t>süksinat</a:t>
            </a:r>
            <a:r>
              <a:rPr lang="tr-TR" dirty="0" smtClean="0"/>
              <a:t> </a:t>
            </a:r>
            <a:r>
              <a:rPr lang="tr-TR" dirty="0" err="1" smtClean="0"/>
              <a:t>dehidrogenaza</a:t>
            </a:r>
            <a:r>
              <a:rPr lang="tr-TR" dirty="0" smtClean="0"/>
              <a:t> bağlı </a:t>
            </a:r>
            <a:r>
              <a:rPr lang="tr-TR" dirty="0" err="1" smtClean="0"/>
              <a:t>FAD’nin</a:t>
            </a:r>
            <a:r>
              <a:rPr lang="tr-TR" dirty="0" smtClean="0"/>
              <a:t> redüksiyon potansiyeli değeri 0.0 </a:t>
            </a:r>
            <a:r>
              <a:rPr lang="tr-TR" dirty="0" err="1" smtClean="0"/>
              <a:t>V’a</a:t>
            </a:r>
            <a:r>
              <a:rPr lang="tr-TR" dirty="0" smtClean="0"/>
              <a:t> yakındır.</a:t>
            </a:r>
          </a:p>
          <a:p>
            <a:pPr algn="just">
              <a:buFont typeface="Wingdings" pitchFamily="2" charset="2"/>
              <a:buChar char="ü"/>
            </a:pPr>
            <a:r>
              <a:rPr lang="tr-TR" dirty="0" smtClean="0"/>
              <a:t>Buna karşılık serbest </a:t>
            </a:r>
            <a:r>
              <a:rPr lang="tr-TR" dirty="0" err="1" smtClean="0"/>
              <a:t>FAD’nin</a:t>
            </a:r>
            <a:r>
              <a:rPr lang="tr-TR" dirty="0" smtClean="0"/>
              <a:t> redüksiyon pot. Değeri -0.219 </a:t>
            </a:r>
            <a:r>
              <a:rPr lang="tr-TR" dirty="0" err="1" smtClean="0"/>
              <a:t>V’tur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FLAVİN ADENİN DİNÜKLEOTİT (FAD)</a:t>
            </a:r>
            <a:endParaRPr lang="tr-T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374</Words>
  <Application>Microsoft Office PowerPoint</Application>
  <PresentationFormat>Ekran Gösterisi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FLAVİN ADENİN DİNÜKLEOTİT (FAD)</vt:lpstr>
      <vt:lpstr>FLAVİN ADENİN DİNÜKLEOTİT (FAD)</vt:lpstr>
      <vt:lpstr>FLAVİN ADENİN DİNÜKLEOTİT (FAD)</vt:lpstr>
      <vt:lpstr>FLAVİN ADENİN DİNÜKLEOTİT (FAD)</vt:lpstr>
      <vt:lpstr>FLAVİN ADENİN DİNÜKLEOTİT (FAD)</vt:lpstr>
      <vt:lpstr>FLAVİN ADENİN DİNÜKLEOTİT (FAD)</vt:lpstr>
      <vt:lpstr>FLAVİN ADENİN DİNÜKLEOTİT (FAD)</vt:lpstr>
      <vt:lpstr>FLAVİN ADENİN DİNÜKLEOTİT (FAD)</vt:lpstr>
      <vt:lpstr>FLAVİN ADENİN DİNÜKLEOTİT (FAD)</vt:lpstr>
      <vt:lpstr>FLAVİN ADENİN DİNÜKLEOTİT (FAD)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FLAVİN ADENİN DİNÜKLEOTİT(FAD)</dc:title>
  <dc:creator>cigdem</dc:creator>
  <cp:lastModifiedBy>user</cp:lastModifiedBy>
  <cp:revision>8</cp:revision>
  <dcterms:created xsi:type="dcterms:W3CDTF">2018-02-21T17:18:19Z</dcterms:created>
  <dcterms:modified xsi:type="dcterms:W3CDTF">2018-05-17T11:04:41Z</dcterms:modified>
</cp:coreProperties>
</file>