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CDB6C-9DA4-4ED4-9440-20B25E67D1F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C718-033A-4A95-956C-9A97A0F2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İyi günler, bugün YÜZMEDE KİNEMATİK PARAMETRELER VE PERFORMANSLA İLİŞKİSİ konulu seminer konusu</a:t>
            </a:r>
            <a:r>
              <a:rPr lang="tr-TR" baseline="0" dirty="0" smtClean="0"/>
              <a:t> hakkında sizlere bilgilendirmede bulunacağım.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987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Yüzme </a:t>
            </a:r>
            <a:r>
              <a:rPr lang="tr-TR" sz="1600" dirty="0" smtClean="0">
                <a:latin typeface="Calibri" pitchFamily="34" charset="0"/>
              </a:rPr>
              <a:t>sporu, “kişinin su içerisinde belirli bir mesafeyi kat edebilmesi için yaptığı anlamlı hareketler bütünü olarak tanımlanmaktadır.</a:t>
            </a:r>
            <a:endParaRPr lang="tr-TR" sz="105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Sportif yüzme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sıvı içerisinde sporcunun belirli mesafeleri serbest, sırt, kurbağalama, kelebek ve karışık tekniklerle en kısa zamanda kat edebilme yeteneği olarak da tanımlanmaktadır</a:t>
            </a:r>
            <a:r>
              <a:rPr lang="tr-TR" sz="105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798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2017-2021</a:t>
            </a:r>
            <a:r>
              <a:rPr lang="tr-TR" baseline="0" dirty="0" smtClean="0"/>
              <a:t> yıllarını kapsayan FINA yüzme kurallarına göre 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metrelik kulvarlarda her iki cinsiyet için serbest,</a:t>
            </a:r>
            <a:r>
              <a:rPr lang="tr-TR" sz="1200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sırtüstü, kurbağalama, kelebek, bireysel karışık, serbest ve karışık bayrak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yarışları teknikleri ile yapılmaktadır. Yüzülen mesafeler</a:t>
            </a:r>
            <a:r>
              <a:rPr lang="tr-TR" sz="1200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yansıda sunulmuştur.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942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</a:t>
            </a:r>
            <a:r>
              <a:rPr lang="tr-TR" baseline="0" dirty="0" smtClean="0"/>
              <a:t> teknikler arasında en hızlı olanı serbest yüzme tekniğidir. </a:t>
            </a:r>
          </a:p>
          <a:p>
            <a:endParaRPr lang="tr-TR" baseline="0" dirty="0" smtClean="0"/>
          </a:p>
          <a:p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Bir sağ kol, bir sol kol çekişi ve değişken sayıdaki ayak vuruşundan oluşmaktadır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601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12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Sırtüstü yüzme tekniği;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 bacaklar kapalı, dizler hafif bükülü, her iki ayak içeriye dönük, ayakların sırasıyla aşağı yukarı hareketiyle yapılır. </a:t>
            </a:r>
          </a:p>
          <a:p>
            <a:pPr algn="just">
              <a:buFont typeface="Wingdings" pitchFamily="2" charset="2"/>
              <a:buNone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Bu teknikte kollar suyun dışından teker teker </a:t>
            </a:r>
            <a:r>
              <a:rPr lang="tr-TR" sz="1200" dirty="0" smtClean="0">
                <a:solidFill>
                  <a:srgbClr val="FF0000"/>
                </a:solidFill>
                <a:latin typeface="Calibri" pitchFamily="34" charset="0"/>
              </a:rPr>
              <a:t>gergin bir şekilde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ileri doğru atılıp </a:t>
            </a:r>
            <a:r>
              <a:rPr lang="tr-TR" sz="1200" dirty="0" smtClean="0">
                <a:solidFill>
                  <a:srgbClr val="FF0000"/>
                </a:solidFill>
                <a:latin typeface="Calibri" pitchFamily="34" charset="0"/>
              </a:rPr>
              <a:t>suyun içerisinden çekilir.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871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Sırtüstü yüzme tekniğinde tek kol suya girerken diğer kol sudan çıkmaktadır. </a:t>
            </a:r>
          </a:p>
          <a:p>
            <a:r>
              <a:rPr lang="tr-TR" dirty="0" smtClean="0"/>
              <a:t>Her kol devrinde iki ayak vuruşu en idealidir. </a:t>
            </a:r>
          </a:p>
          <a:p>
            <a:r>
              <a:rPr lang="tr-TR" dirty="0" smtClean="0"/>
              <a:t>Başın hareket etmediği tek stildir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498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 iki kolun </a:t>
            </a:r>
            <a:r>
              <a:rPr lang="tr-T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aynı anda 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her iki ayağın </a:t>
            </a:r>
            <a:r>
              <a:rPr lang="tr-T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aynı düzlemde 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kullanıldığı,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Ayak vuruşlarının </a:t>
            </a:r>
            <a:r>
              <a:rPr lang="tr-TR" sz="1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dolfin</a:t>
            </a:r>
            <a:r>
              <a:rPr lang="tr-T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 adlandırıldığı bir yüzme tekniğidir.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920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/>
              <a:t>Belirli bir mesafe</a:t>
            </a:r>
            <a:r>
              <a:rPr lang="tr-TR" baseline="0" dirty="0" smtClean="0"/>
              <a:t> için bakıldığında tekniklerin </a:t>
            </a:r>
            <a:r>
              <a:rPr lang="tr-TR" sz="2400" dirty="0" smtClean="0">
                <a:solidFill>
                  <a:srgbClr val="FF0000"/>
                </a:solidFill>
                <a:latin typeface="Calibri" pitchFamily="34" charset="0"/>
              </a:rPr>
              <a:t>yüzme hızı bakımından </a:t>
            </a:r>
            <a:r>
              <a:rPr lang="tr-TR" sz="2400" dirty="0" smtClean="0">
                <a:solidFill>
                  <a:srgbClr val="002060"/>
                </a:solidFill>
                <a:latin typeface="Calibri" pitchFamily="34" charset="0"/>
              </a:rPr>
              <a:t>sıralaması:</a:t>
            </a:r>
          </a:p>
          <a:p>
            <a:pPr lvl="1" algn="just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  <a:latin typeface="Calibri" pitchFamily="34" charset="0"/>
              </a:rPr>
              <a:t>Serbest, kelebek, sırtüstü ve kurbağalama </a:t>
            </a:r>
          </a:p>
          <a:p>
            <a:pPr lvl="1" algn="just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2060"/>
                </a:solidFill>
                <a:latin typeface="Calibri" pitchFamily="34" charset="0"/>
              </a:rPr>
              <a:t>Kulaç sıralamasında ise </a:t>
            </a:r>
            <a:r>
              <a:rPr lang="tr-TR" sz="2400" dirty="0" smtClean="0">
                <a:solidFill>
                  <a:srgbClr val="FF0000"/>
                </a:solidFill>
                <a:latin typeface="Calibri" pitchFamily="34" charset="0"/>
              </a:rPr>
              <a:t>en ekonomik teknikler:</a:t>
            </a:r>
          </a:p>
          <a:p>
            <a:pPr lvl="1" algn="just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  <a:latin typeface="Calibri" pitchFamily="34" charset="0"/>
              </a:rPr>
              <a:t>Kurbağalama, kelebek, sırtüstü ve serbest </a:t>
            </a:r>
            <a:r>
              <a:rPr lang="tr-TR" sz="2400" dirty="0" smtClean="0">
                <a:solidFill>
                  <a:srgbClr val="002060"/>
                </a:solidFill>
                <a:latin typeface="Calibri" pitchFamily="34" charset="0"/>
              </a:rPr>
              <a:t>şeklinde</a:t>
            </a:r>
            <a:r>
              <a:rPr lang="tr-TR" sz="2400" baseline="0" dirty="0" smtClean="0">
                <a:solidFill>
                  <a:srgbClr val="002060"/>
                </a:solidFill>
                <a:latin typeface="Calibri" pitchFamily="34" charset="0"/>
              </a:rPr>
              <a:t> sıralandığı </a:t>
            </a:r>
            <a:r>
              <a:rPr lang="tr-TR" sz="2400" dirty="0" smtClean="0">
                <a:solidFill>
                  <a:srgbClr val="002060"/>
                </a:solidFill>
                <a:latin typeface="Calibri" pitchFamily="34" charset="0"/>
              </a:rPr>
              <a:t>gözlenmektedir.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120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0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7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5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9E6A-84E5-4922-9152-0AC7E8AC4E4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850A-27FB-4DC0-AC19-186A438D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6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59696" y="-67224"/>
            <a:ext cx="4813678" cy="313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1631504" y="2636912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YÜZMEDE KİNEMATİK PARAMETRELER 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VE 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PERFORMANSLA İLİŞKİSİ</a:t>
            </a:r>
            <a:b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Dr. Burcu ERTAŞ DÖLEK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6100311"/>
            <a:ext cx="792088" cy="73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00311"/>
            <a:ext cx="899592" cy="75673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9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>
          <a:xfrm>
            <a:off x="2783633" y="76551"/>
            <a:ext cx="6347713" cy="1320800"/>
          </a:xfrm>
        </p:spPr>
        <p:txBody>
          <a:bodyPr/>
          <a:lstStyle/>
          <a:p>
            <a:pPr algn="ctr"/>
            <a:r>
              <a:rPr lang="tr-TR" dirty="0" smtClean="0"/>
              <a:t>YÜZME TANIMI</a:t>
            </a:r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580112" y="1148186"/>
            <a:ext cx="8116289" cy="256884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Yüzme </a:t>
            </a:r>
            <a:r>
              <a:rPr lang="tr-TR" dirty="0">
                <a:latin typeface="Calibri" pitchFamily="34" charset="0"/>
              </a:rPr>
              <a:t>sporu</a:t>
            </a:r>
            <a:r>
              <a:rPr lang="tr-TR" dirty="0">
                <a:latin typeface="Calibri" pitchFamily="34" charset="0"/>
              </a:rPr>
              <a:t>, </a:t>
            </a:r>
            <a:r>
              <a:rPr lang="tr-TR" dirty="0">
                <a:latin typeface="Calibri" pitchFamily="34" charset="0"/>
              </a:rPr>
              <a:t>“kişinin su içerisinde belirli </a:t>
            </a:r>
            <a:r>
              <a:rPr lang="tr-TR" dirty="0">
                <a:latin typeface="Calibri" pitchFamily="34" charset="0"/>
              </a:rPr>
              <a:t>bir mesafeyi kat edebilmesi </a:t>
            </a:r>
            <a:r>
              <a:rPr lang="tr-TR" dirty="0">
                <a:latin typeface="Calibri" pitchFamily="34" charset="0"/>
              </a:rPr>
              <a:t>için yaptığı anlamlı hareketler bütünüdür </a:t>
            </a:r>
            <a:r>
              <a:rPr lang="tr-TR" sz="2300" dirty="0">
                <a:latin typeface="Calibri" pitchFamily="34" charset="0"/>
              </a:rPr>
              <a:t>(</a:t>
            </a:r>
            <a:r>
              <a:rPr lang="tr-TR" sz="2300" dirty="0" err="1">
                <a:latin typeface="Calibri" pitchFamily="34" charset="0"/>
              </a:rPr>
              <a:t>Hannula</a:t>
            </a:r>
            <a:r>
              <a:rPr lang="tr-TR" sz="2300" dirty="0">
                <a:latin typeface="Calibri" pitchFamily="34" charset="0"/>
              </a:rPr>
              <a:t> ve </a:t>
            </a:r>
            <a:r>
              <a:rPr lang="tr-TR" sz="2300" dirty="0" err="1">
                <a:latin typeface="Calibri" pitchFamily="34" charset="0"/>
              </a:rPr>
              <a:t>Thornton</a:t>
            </a:r>
            <a:r>
              <a:rPr lang="tr-TR" sz="2300" dirty="0">
                <a:latin typeface="Calibri" pitchFamily="34" charset="0"/>
              </a:rPr>
              <a:t>, 2001).</a:t>
            </a:r>
            <a:endParaRPr lang="tr-TR" sz="23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Sportif </a:t>
            </a:r>
            <a:r>
              <a:rPr lang="tr-TR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yüzme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 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içerisinde 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sporcunun belirli mesafeleri 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serbest, sırt, 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kurbağalama, 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kelebek ve 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karışık 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tekniklerle en </a:t>
            </a:r>
            <a:r>
              <a:rPr lang="tr-TR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kısa m zamanda kat edebilme yeteneği olarak tanımlanmaktadır </a:t>
            </a:r>
            <a:r>
              <a:rPr lang="tr-T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Nanula</a:t>
            </a:r>
            <a:r>
              <a:rPr lang="tr-T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Narth</a:t>
            </a:r>
            <a:r>
              <a:rPr lang="tr-T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2001).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8" name="Resi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6354417"/>
            <a:ext cx="467544" cy="5035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4417"/>
            <a:ext cx="539552" cy="5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47728" y="6305435"/>
            <a:ext cx="5191422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2060"/>
                </a:solidFill>
              </a:rPr>
              <a:t>Hannula</a:t>
            </a:r>
            <a:r>
              <a:rPr lang="en-US" sz="900" dirty="0">
                <a:solidFill>
                  <a:srgbClr val="002060"/>
                </a:solidFill>
              </a:rPr>
              <a:t> D, Thornton N. (2001). Swim Coaching Bible. Volume 1, Human Kinetics</a:t>
            </a:r>
            <a:r>
              <a:rPr lang="en-US" sz="900" dirty="0">
                <a:solidFill>
                  <a:srgbClr val="002060"/>
                </a:solidFill>
              </a:rPr>
              <a:t>.</a:t>
            </a:r>
            <a:endParaRPr lang="tr-TR" sz="900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2060"/>
                </a:solidFill>
              </a:rPr>
              <a:t>Nanula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D, </a:t>
            </a:r>
            <a:r>
              <a:rPr lang="en-US" sz="900" dirty="0" err="1">
                <a:solidFill>
                  <a:srgbClr val="002060"/>
                </a:solidFill>
              </a:rPr>
              <a:t>Narth</a:t>
            </a:r>
            <a:r>
              <a:rPr lang="en-US" sz="900" dirty="0">
                <a:solidFill>
                  <a:srgbClr val="002060"/>
                </a:solidFill>
              </a:rPr>
              <a:t> T. The Swim Coaching Bible, 1.Baskı, America, Human Kinetics, 2001; 21</a:t>
            </a:r>
            <a:r>
              <a:rPr lang="en-US" sz="900" dirty="0">
                <a:solidFill>
                  <a:srgbClr val="002060"/>
                </a:solidFill>
              </a:rPr>
              <a:t>.</a:t>
            </a:r>
            <a:endParaRPr lang="tr-TR" sz="900" dirty="0">
              <a:solidFill>
                <a:srgbClr val="00206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799857" y="6637714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503422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2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282">
            <a:off x="3924575" y="3368557"/>
            <a:ext cx="4173920" cy="2698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>
          <a:xfrm>
            <a:off x="2099557" y="44625"/>
            <a:ext cx="6347713" cy="760161"/>
          </a:xfrm>
        </p:spPr>
        <p:txBody>
          <a:bodyPr/>
          <a:lstStyle/>
          <a:p>
            <a:pPr algn="ctr"/>
            <a:r>
              <a:rPr lang="tr-TR" dirty="0" smtClean="0"/>
              <a:t>YÜZME TEKNİKLERİ</a:t>
            </a:r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559497" y="1052736"/>
            <a:ext cx="8754753" cy="432048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metrelik kulvarlarda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 iki cinsiyet için belirtilen tekniklerdeki yarış mesafeleri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Rules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2017– 2021).</a:t>
            </a:r>
            <a:endParaRPr lang="tr-T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7211"/>
            <a:ext cx="611560" cy="5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03998" y="6373287"/>
            <a:ext cx="3096344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2060"/>
                </a:solidFill>
              </a:rPr>
              <a:t>FINA</a:t>
            </a:r>
            <a:r>
              <a:rPr lang="en-US" sz="900" dirty="0">
                <a:solidFill>
                  <a:srgbClr val="002060"/>
                </a:solidFill>
              </a:rPr>
              <a:t>, Swimming Rules, </a:t>
            </a:r>
            <a:r>
              <a:rPr lang="en-US" sz="900" dirty="0">
                <a:solidFill>
                  <a:srgbClr val="002060"/>
                </a:solidFill>
              </a:rPr>
              <a:t>20</a:t>
            </a:r>
            <a:r>
              <a:rPr lang="tr-TR" sz="900" dirty="0">
                <a:solidFill>
                  <a:srgbClr val="002060"/>
                </a:solidFill>
              </a:rPr>
              <a:t>17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– </a:t>
            </a:r>
            <a:r>
              <a:rPr lang="en-US" sz="900" dirty="0">
                <a:solidFill>
                  <a:srgbClr val="002060"/>
                </a:solidFill>
              </a:rPr>
              <a:t>20</a:t>
            </a:r>
            <a:r>
              <a:rPr lang="tr-TR" sz="900" dirty="0">
                <a:solidFill>
                  <a:srgbClr val="002060"/>
                </a:solidFill>
              </a:rPr>
              <a:t>21</a:t>
            </a:r>
            <a:r>
              <a:rPr lang="en-US" sz="900" dirty="0">
                <a:solidFill>
                  <a:srgbClr val="002060"/>
                </a:solidFill>
              </a:rPr>
              <a:t>;</a:t>
            </a:r>
            <a:r>
              <a:rPr lang="tr-TR" sz="900" dirty="0">
                <a:solidFill>
                  <a:srgbClr val="002060"/>
                </a:solidFill>
              </a:rPr>
              <a:t>16</a:t>
            </a:r>
            <a:r>
              <a:rPr lang="en-US" sz="900" dirty="0">
                <a:solidFill>
                  <a:srgbClr val="002060"/>
                </a:solidFill>
              </a:rPr>
              <a:t>.</a:t>
            </a:r>
            <a:endParaRPr lang="tr-TR" sz="900" dirty="0">
              <a:solidFill>
                <a:srgbClr val="00206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2101445" y="2132857"/>
          <a:ext cx="8017070" cy="3228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3086">
                  <a:extLst>
                    <a:ext uri="{9D8B030D-6E8A-4147-A177-3AD203B41FA5}">
                      <a16:colId xmlns="" xmlns:a16="http://schemas.microsoft.com/office/drawing/2014/main" val="162864934"/>
                    </a:ext>
                  </a:extLst>
                </a:gridCol>
                <a:gridCol w="928770">
                  <a:extLst>
                    <a:ext uri="{9D8B030D-6E8A-4147-A177-3AD203B41FA5}">
                      <a16:colId xmlns="" xmlns:a16="http://schemas.microsoft.com/office/drawing/2014/main" val="2810278272"/>
                    </a:ext>
                  </a:extLst>
                </a:gridCol>
                <a:gridCol w="928770">
                  <a:extLst>
                    <a:ext uri="{9D8B030D-6E8A-4147-A177-3AD203B41FA5}">
                      <a16:colId xmlns="" xmlns:a16="http://schemas.microsoft.com/office/drawing/2014/main" val="3526935121"/>
                    </a:ext>
                  </a:extLst>
                </a:gridCol>
                <a:gridCol w="714439">
                  <a:extLst>
                    <a:ext uri="{9D8B030D-6E8A-4147-A177-3AD203B41FA5}">
                      <a16:colId xmlns="" xmlns:a16="http://schemas.microsoft.com/office/drawing/2014/main" val="1720521159"/>
                    </a:ext>
                  </a:extLst>
                </a:gridCol>
                <a:gridCol w="785883">
                  <a:extLst>
                    <a:ext uri="{9D8B030D-6E8A-4147-A177-3AD203B41FA5}">
                      <a16:colId xmlns="" xmlns:a16="http://schemas.microsoft.com/office/drawing/2014/main" val="1641549353"/>
                    </a:ext>
                  </a:extLst>
                </a:gridCol>
                <a:gridCol w="785883">
                  <a:extLst>
                    <a:ext uri="{9D8B030D-6E8A-4147-A177-3AD203B41FA5}">
                      <a16:colId xmlns="" xmlns:a16="http://schemas.microsoft.com/office/drawing/2014/main" val="3226137787"/>
                    </a:ext>
                  </a:extLst>
                </a:gridCol>
                <a:gridCol w="1420239">
                  <a:extLst>
                    <a:ext uri="{9D8B030D-6E8A-4147-A177-3AD203B41FA5}">
                      <a16:colId xmlns="" xmlns:a16="http://schemas.microsoft.com/office/drawing/2014/main" val="61025502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TEKNİKLER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YÜZÜLEN</a:t>
                      </a:r>
                      <a:r>
                        <a:rPr lang="tr-TR" sz="1600" baseline="0" dirty="0" smtClean="0"/>
                        <a:t> MESAFELER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3775503"/>
                  </a:ext>
                </a:extLst>
              </a:tr>
              <a:tr h="59223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SERBEST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800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1500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85954619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SIRTÜSTÜ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7663945"/>
                  </a:ext>
                </a:extLst>
              </a:tr>
              <a:tr h="34859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KURBAĞALAMA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86379764"/>
                  </a:ext>
                </a:extLst>
              </a:tr>
              <a:tr h="34287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KELEBEK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57042983"/>
                  </a:ext>
                </a:extLst>
              </a:tr>
              <a:tr h="33547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BİREYSEL KARIŞIK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0106009"/>
                  </a:ext>
                </a:extLst>
              </a:tr>
              <a:tr h="360934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/>
                        <a:t>SERBEST</a:t>
                      </a:r>
                      <a:r>
                        <a:rPr lang="tr-TR" sz="1600" baseline="0" dirty="0" smtClean="0"/>
                        <a:t> BAYRAK YARIŞLARI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4*100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4*200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0643407"/>
                  </a:ext>
                </a:extLst>
              </a:tr>
              <a:tr h="29903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KARIŞIK BAYRAK YARIŞI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4*100 M</a:t>
                      </a:r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11481381"/>
                  </a:ext>
                </a:extLst>
              </a:tr>
            </a:tbl>
          </a:graphicData>
        </a:graphic>
      </p:graphicFrame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87210"/>
            <a:ext cx="611560" cy="5719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4845130" y="6627167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32304" y="6484299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3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>
          <a:xfrm>
            <a:off x="2855641" y="6411144"/>
            <a:ext cx="6162723" cy="216024"/>
          </a:xfrm>
        </p:spPr>
        <p:txBody>
          <a:bodyPr>
            <a:noAutofit/>
          </a:bodyPr>
          <a:lstStyle/>
          <a:p>
            <a:r>
              <a:rPr lang="tr-TR" sz="900" dirty="0">
                <a:solidFill>
                  <a:srgbClr val="002060"/>
                </a:solidFill>
              </a:rPr>
              <a:t>Bozdoğan </a:t>
            </a:r>
            <a:r>
              <a:rPr lang="tr-TR" sz="900" dirty="0" err="1">
                <a:solidFill>
                  <a:srgbClr val="002060"/>
                </a:solidFill>
              </a:rPr>
              <a:t>A.,Yüzme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Teknik Analizleri ve </a:t>
            </a:r>
            <a:r>
              <a:rPr lang="tr-TR" sz="900" dirty="0">
                <a:solidFill>
                  <a:srgbClr val="002060"/>
                </a:solidFill>
              </a:rPr>
              <a:t>Yöntemi, 1. Baskı, İstanbul Görsel Sanatlar </a:t>
            </a:r>
            <a:r>
              <a:rPr lang="tr-TR" sz="900" dirty="0" err="1">
                <a:solidFill>
                  <a:srgbClr val="002060"/>
                </a:solidFill>
              </a:rPr>
              <a:t>Matbacılık</a:t>
            </a:r>
            <a:r>
              <a:rPr lang="tr-TR" sz="900" dirty="0">
                <a:solidFill>
                  <a:srgbClr val="002060"/>
                </a:solidFill>
              </a:rPr>
              <a:t>, 1986</a:t>
            </a:r>
            <a:r>
              <a:rPr lang="tr-TR" sz="900" dirty="0"/>
              <a:t>. </a:t>
            </a:r>
            <a:r>
              <a:rPr lang="tr-TR" sz="900" dirty="0"/>
              <a:t/>
            </a:r>
            <a:br>
              <a:rPr lang="tr-TR" sz="900" dirty="0"/>
            </a:br>
            <a:endParaRPr lang="tr-TR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524000" y="116633"/>
            <a:ext cx="849694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Serbest (</a:t>
            </a:r>
            <a:r>
              <a:rPr lang="tr-TR" sz="2400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crawl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) yüzme tekniği,</a:t>
            </a:r>
          </a:p>
          <a:p>
            <a:pPr algn="just">
              <a:spcBef>
                <a:spcPts val="601"/>
              </a:spcBef>
              <a:buSzPct val="70000"/>
              <a:buFont typeface="Wingdings" panose="05000000000000000000" pitchFamily="2" charset="2"/>
              <a:buChar char="Ø"/>
              <a:defRPr sz="1800"/>
            </a:pPr>
            <a:endParaRPr lang="tr-TR" sz="2400" dirty="0">
              <a:solidFill>
                <a:srgbClr val="002060"/>
              </a:solidFill>
              <a:latin typeface="Calibri" pitchFamily="34" charset="0"/>
              <a:ea typeface="Microsoft YaHei" pitchFamily="2"/>
              <a:cs typeface="Times New Roman" pitchFamily="18"/>
            </a:endParaRPr>
          </a:p>
          <a:p>
            <a:pPr algn="just">
              <a:spcBef>
                <a:spcPts val="601"/>
              </a:spcBef>
              <a:buSzPct val="70000"/>
              <a:buFont typeface="Wingdings" panose="05000000000000000000" pitchFamily="2" charset="2"/>
              <a:buChar char="Ø"/>
              <a:defRPr sz="1800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Müsabaka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teknikleri arasında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en hızlı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olanıdır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.</a:t>
            </a:r>
            <a:endParaRPr lang="tr-TR" sz="2400" dirty="0">
              <a:solidFill>
                <a:srgbClr val="002060"/>
              </a:solidFill>
              <a:latin typeface="Calibri" pitchFamily="34" charset="0"/>
              <a:ea typeface="Microsoft YaHei" pitchFamily="2"/>
              <a:cs typeface="Times New Roman" pitchFamily="18"/>
            </a:endParaRPr>
          </a:p>
          <a:p>
            <a:pPr algn="just">
              <a:spcBef>
                <a:spcPts val="601"/>
              </a:spcBef>
              <a:buSzPct val="70000"/>
              <a:buFont typeface="Wingdings" panose="05000000000000000000" pitchFamily="2" charset="2"/>
              <a:buChar char="Ø"/>
              <a:defRPr sz="1800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Bir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sağ kol, bir sol kol çekişi ve değişken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sayıdaki (2, 4 veya 6 olmak üzere)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ayak vuruşundan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oluşmaktadır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(Bozdoğan, 1986)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  <a:ea typeface="Microsoft YaHei" pitchFamily="2"/>
                <a:cs typeface="Times New Roman" pitchFamily="18"/>
              </a:rPr>
              <a:t>.</a:t>
            </a:r>
            <a:endParaRPr lang="tr-TR" sz="2400" dirty="0">
              <a:solidFill>
                <a:srgbClr val="002060"/>
              </a:solidFill>
              <a:latin typeface="Calibri" pitchFamily="34" charset="0"/>
              <a:ea typeface="Microsoft YaHei" pitchFamily="2"/>
              <a:cs typeface="Times New Roman" pitchFamily="1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3134"/>
            <a:ext cx="648072" cy="6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40" y="6227981"/>
            <a:ext cx="540060" cy="6048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5112832" y="6627168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9292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4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51" y="2691360"/>
            <a:ext cx="5857842" cy="3044138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>
          <a:xfrm>
            <a:off x="2567609" y="6386928"/>
            <a:ext cx="6347713" cy="217928"/>
          </a:xfrm>
        </p:spPr>
        <p:txBody>
          <a:bodyPr>
            <a:noAutofit/>
          </a:bodyPr>
          <a:lstStyle/>
          <a:p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Bozdoğan A, Özüak A. Stilleriyle Temel Yüzme, , 1. Baskı, İstanbul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İlpress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Basım &amp; Yayın 2003; 13-21.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676732" y="212596"/>
            <a:ext cx="8496944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Sırtüstü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yüzme tekniği; </a:t>
            </a:r>
            <a:endParaRPr lang="tr-T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Bacaklar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kapalı, dizler hafif bükülü, her iki ayak içeriye dönük, ayakların sırasıyla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aşağı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yukarı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hareketiyle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yapılır. </a:t>
            </a:r>
            <a:endParaRPr lang="tr-T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Kollar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suyun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dışından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teker teker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gergin bir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şekilde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ileri doğru atılıp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suyun içerisinden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çekilir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(Bozdoğan ve Özüak, 2003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). </a:t>
            </a:r>
            <a:endParaRPr lang="tr-TR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68" y="6269914"/>
            <a:ext cx="630092" cy="5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40" y="6292226"/>
            <a:ext cx="540060" cy="54346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4799857" y="6604856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760296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5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8" y="2613555"/>
            <a:ext cx="6489156" cy="3395482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6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>
          <a:xfrm>
            <a:off x="2711625" y="6433363"/>
            <a:ext cx="6347713" cy="216024"/>
          </a:xfrm>
        </p:spPr>
        <p:txBody>
          <a:bodyPr>
            <a:noAutofit/>
          </a:bodyPr>
          <a:lstStyle/>
          <a:p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Bozdoğan A, Özüak A. Stilleriyle Temel Yüzme, , 1. Baskı, İstanbul </a:t>
            </a:r>
            <a:r>
              <a:rPr lang="tr-TR" sz="9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İlpress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Basım &amp; Yayın 2003; 13-21.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676732" y="212596"/>
            <a:ext cx="8496944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Sırtüstü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yüzme tekniği; </a:t>
            </a:r>
            <a:endParaRPr lang="tr-T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Tek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kol suya girerken diğer kol sudan çıkmaktadır. </a:t>
            </a:r>
            <a:endParaRPr lang="tr-T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kol devrinde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iki ayak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vuruşu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en idealidir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Baş, daima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sabittir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endParaRPr lang="tr-T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Başın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hareket etmediği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tek stildir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Bozdoğan ve Özüak, 2003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). </a:t>
            </a: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66" y="6263680"/>
            <a:ext cx="648072" cy="6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63679"/>
            <a:ext cx="611560" cy="59432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4871865" y="6637714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84299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6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116632"/>
            <a:ext cx="2088233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728" y="2853511"/>
            <a:ext cx="4477046" cy="2888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>
          <a:xfrm>
            <a:off x="2136070" y="6346956"/>
            <a:ext cx="7992379" cy="304181"/>
          </a:xfrm>
        </p:spPr>
        <p:txBody>
          <a:bodyPr>
            <a:noAutofit/>
          </a:bodyPr>
          <a:lstStyle/>
          <a:p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Öz H. Bursa’daki 14 - 16 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Yaş 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Erkek Yüzücülerin Depar 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Taşından Uçuş 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Mesafelerinin 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Durarak Çift 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Ayak ve </a:t>
            </a:r>
            <a:r>
              <a:rPr lang="tr-TR" sz="9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Squat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Sıçramalarla 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Karşılaştırılması</a:t>
            </a:r>
            <a:r>
              <a:rPr lang="tr-TR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, Bursa Uludağ Üniversitesi Bitirme Tezi, 2001.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676732" y="212596"/>
            <a:ext cx="8496944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Kelebek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yüzme tekniği; </a:t>
            </a:r>
            <a:endParaRPr lang="tr-T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iki kolun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aynı anda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her iki ayağın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aynı düzlemde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kullanıldığı, </a:t>
            </a: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Ayak vuruşlarının </a:t>
            </a:r>
            <a:r>
              <a:rPr lang="tr-TR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dolfin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 adlandırıldığı bir yüzme tekniğidir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Öz, 2001).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43883"/>
            <a:ext cx="54006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6343883"/>
            <a:ext cx="504056" cy="4694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5078326" y="6637714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7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0" name="Picture 2" descr="Sağlıklı Yaşam İçin Yüzme Öneri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34" y="2421740"/>
            <a:ext cx="8280919" cy="31516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228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2024168" y="2839385"/>
            <a:ext cx="8127561" cy="271851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Belirli bir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mesafe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için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bakıldığında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tekniklerin yüzme hızı bakımından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sıralaması:</a:t>
            </a:r>
          </a:p>
          <a:p>
            <a:pPr marL="457200" lvl="1" indent="0" algn="just">
              <a:buNone/>
            </a:pP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	Serbest</a:t>
            </a: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, kelebek, sırtüstü ve </a:t>
            </a: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kurbağalama 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sz="1800" dirty="0" err="1">
                <a:solidFill>
                  <a:srgbClr val="002060"/>
                </a:solidFill>
                <a:latin typeface="Calibri" pitchFamily="34" charset="0"/>
              </a:rPr>
              <a:t>Craig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ve ark.,1985; </a:t>
            </a:r>
            <a:r>
              <a:rPr lang="tr-TR" sz="1800" dirty="0" err="1">
                <a:solidFill>
                  <a:srgbClr val="002060"/>
                </a:solidFill>
                <a:latin typeface="Calibri" pitchFamily="34" charset="0"/>
              </a:rPr>
              <a:t>Chengalur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 ve ark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., 1992).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Kulaç sıralamasında ise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en ekonomik teknikler:</a:t>
            </a:r>
          </a:p>
          <a:p>
            <a:pPr marL="457200" lvl="1" indent="0" algn="just">
              <a:buNone/>
            </a:pP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	Kurbağalama, kelebek</a:t>
            </a: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sırtüstü </a:t>
            </a: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ve serbest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tekniklerinin birbirini izledikleri gözlenmektedir 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sz="1800" dirty="0" err="1">
                <a:solidFill>
                  <a:srgbClr val="002060"/>
                </a:solidFill>
                <a:latin typeface="Calibri" pitchFamily="34" charset="0"/>
              </a:rPr>
              <a:t>Tiago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 ve ark., 2008).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6386783"/>
            <a:ext cx="504056" cy="4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55756" y="5895323"/>
            <a:ext cx="8064387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</a:rPr>
              <a:t>Craig</a:t>
            </a:r>
            <a:r>
              <a:rPr lang="tr-TR" sz="900" dirty="0">
                <a:solidFill>
                  <a:srgbClr val="002060"/>
                </a:solidFill>
              </a:rPr>
              <a:t> A, </a:t>
            </a:r>
            <a:r>
              <a:rPr lang="tr-TR" sz="900" dirty="0" err="1">
                <a:solidFill>
                  <a:srgbClr val="002060"/>
                </a:solidFill>
              </a:rPr>
              <a:t>Skehan</a:t>
            </a:r>
            <a:r>
              <a:rPr lang="tr-TR" sz="900" dirty="0">
                <a:solidFill>
                  <a:srgbClr val="002060"/>
                </a:solidFill>
              </a:rPr>
              <a:t> P, </a:t>
            </a:r>
            <a:r>
              <a:rPr lang="tr-TR" sz="900" dirty="0" err="1">
                <a:solidFill>
                  <a:srgbClr val="002060"/>
                </a:solidFill>
              </a:rPr>
              <a:t>Pawelczyk</a:t>
            </a:r>
            <a:r>
              <a:rPr lang="tr-TR" sz="900" dirty="0">
                <a:solidFill>
                  <a:srgbClr val="002060"/>
                </a:solidFill>
              </a:rPr>
              <a:t> J, et al. </a:t>
            </a:r>
            <a:r>
              <a:rPr lang="tr-TR" sz="900" dirty="0" err="1">
                <a:solidFill>
                  <a:srgbClr val="002060"/>
                </a:solidFill>
              </a:rPr>
              <a:t>Velocity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rate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distance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per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during</a:t>
            </a:r>
            <a:r>
              <a:rPr lang="tr-TR" sz="900" dirty="0">
                <a:solidFill>
                  <a:srgbClr val="002060"/>
                </a:solidFill>
              </a:rPr>
              <a:t> elite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competition.</a:t>
            </a:r>
            <a:r>
              <a:rPr lang="tr-TR" sz="900" i="1" dirty="0" err="1">
                <a:solidFill>
                  <a:srgbClr val="002060"/>
                </a:solidFill>
              </a:rPr>
              <a:t>MedSci</a:t>
            </a:r>
            <a:r>
              <a:rPr lang="tr-TR" sz="900" i="1" dirty="0">
                <a:solidFill>
                  <a:srgbClr val="002060"/>
                </a:solidFill>
              </a:rPr>
              <a:t> Sports </a:t>
            </a:r>
            <a:r>
              <a:rPr lang="tr-TR" sz="900" i="1" dirty="0" err="1">
                <a:solidFill>
                  <a:srgbClr val="002060"/>
                </a:solidFill>
              </a:rPr>
              <a:t>Exerc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1985;</a:t>
            </a:r>
            <a:r>
              <a:rPr lang="tr-TR" sz="900" b="1" dirty="0">
                <a:solidFill>
                  <a:srgbClr val="002060"/>
                </a:solidFill>
              </a:rPr>
              <a:t>17</a:t>
            </a:r>
            <a:r>
              <a:rPr lang="tr-TR" sz="900" dirty="0">
                <a:solidFill>
                  <a:srgbClr val="002060"/>
                </a:solidFill>
              </a:rPr>
              <a:t>:625–34.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</a:rPr>
              <a:t>Chengalur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S, Brown P. An </a:t>
            </a:r>
            <a:r>
              <a:rPr lang="tr-TR" sz="900" dirty="0" err="1">
                <a:solidFill>
                  <a:srgbClr val="002060"/>
                </a:solidFill>
              </a:rPr>
              <a:t>analysis</a:t>
            </a:r>
            <a:r>
              <a:rPr lang="tr-TR" sz="900" dirty="0">
                <a:solidFill>
                  <a:srgbClr val="002060"/>
                </a:solidFill>
              </a:rPr>
              <a:t> of </a:t>
            </a:r>
            <a:r>
              <a:rPr lang="tr-TR" sz="900" dirty="0" err="1">
                <a:solidFill>
                  <a:srgbClr val="002060"/>
                </a:solidFill>
              </a:rPr>
              <a:t>male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female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olympic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swimmers</a:t>
            </a:r>
            <a:r>
              <a:rPr lang="tr-TR" sz="900" dirty="0">
                <a:solidFill>
                  <a:srgbClr val="002060"/>
                </a:solidFill>
              </a:rPr>
              <a:t> in </a:t>
            </a:r>
            <a:r>
              <a:rPr lang="tr-TR" sz="900" dirty="0" err="1">
                <a:solidFill>
                  <a:srgbClr val="002060"/>
                </a:solidFill>
              </a:rPr>
              <a:t>the</a:t>
            </a:r>
            <a:r>
              <a:rPr lang="tr-TR" sz="900" dirty="0">
                <a:solidFill>
                  <a:srgbClr val="002060"/>
                </a:solidFill>
              </a:rPr>
              <a:t> 200 m </a:t>
            </a:r>
            <a:r>
              <a:rPr lang="tr-TR" sz="900" dirty="0" err="1">
                <a:solidFill>
                  <a:srgbClr val="002060"/>
                </a:solidFill>
              </a:rPr>
              <a:t>events</a:t>
            </a:r>
            <a:r>
              <a:rPr lang="tr-TR" sz="900" dirty="0">
                <a:solidFill>
                  <a:srgbClr val="002060"/>
                </a:solidFill>
              </a:rPr>
              <a:t>. </a:t>
            </a:r>
            <a:r>
              <a:rPr lang="tr-TR" sz="900" i="1" dirty="0">
                <a:solidFill>
                  <a:srgbClr val="002060"/>
                </a:solidFill>
              </a:rPr>
              <a:t>Can J </a:t>
            </a:r>
            <a:r>
              <a:rPr lang="tr-TR" sz="900" i="1" dirty="0" err="1">
                <a:solidFill>
                  <a:srgbClr val="002060"/>
                </a:solidFill>
              </a:rPr>
              <a:t>Spt</a:t>
            </a:r>
            <a:r>
              <a:rPr lang="tr-TR" sz="900" i="1" dirty="0">
                <a:solidFill>
                  <a:srgbClr val="002060"/>
                </a:solidFill>
              </a:rPr>
              <a:t> </a:t>
            </a:r>
            <a:r>
              <a:rPr lang="tr-TR" sz="900" i="1" dirty="0" err="1">
                <a:solidFill>
                  <a:srgbClr val="002060"/>
                </a:solidFill>
              </a:rPr>
              <a:t>Sci</a:t>
            </a:r>
            <a:r>
              <a:rPr lang="tr-TR" sz="900" i="1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1992;</a:t>
            </a:r>
            <a:r>
              <a:rPr lang="tr-TR" sz="900" b="1" dirty="0">
                <a:solidFill>
                  <a:srgbClr val="002060"/>
                </a:solidFill>
              </a:rPr>
              <a:t>17</a:t>
            </a:r>
            <a:r>
              <a:rPr lang="tr-TR" sz="900" dirty="0">
                <a:solidFill>
                  <a:srgbClr val="002060"/>
                </a:solidFill>
              </a:rPr>
              <a:t>:104–9</a:t>
            </a:r>
            <a:r>
              <a:rPr lang="tr-TR" sz="900" dirty="0">
                <a:solidFill>
                  <a:srgbClr val="002060"/>
                </a:solidFill>
              </a:rPr>
              <a:t>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>
                <a:solidFill>
                  <a:srgbClr val="002060"/>
                </a:solidFill>
              </a:rPr>
              <a:t>Hay </a:t>
            </a:r>
            <a:r>
              <a:rPr lang="tr-TR" sz="900" dirty="0">
                <a:solidFill>
                  <a:srgbClr val="002060"/>
                </a:solidFill>
              </a:rPr>
              <a:t>J, </a:t>
            </a:r>
            <a:r>
              <a:rPr lang="tr-TR" sz="900" dirty="0" err="1">
                <a:solidFill>
                  <a:srgbClr val="002060"/>
                </a:solidFill>
              </a:rPr>
              <a:t>Guimarães</a:t>
            </a:r>
            <a:r>
              <a:rPr lang="tr-TR" sz="900" dirty="0">
                <a:solidFill>
                  <a:srgbClr val="002060"/>
                </a:solidFill>
              </a:rPr>
              <a:t> A. A </a:t>
            </a:r>
            <a:r>
              <a:rPr lang="tr-TR" sz="900" dirty="0" err="1">
                <a:solidFill>
                  <a:srgbClr val="002060"/>
                </a:solidFill>
              </a:rPr>
              <a:t>quantitative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look</a:t>
            </a:r>
            <a:r>
              <a:rPr lang="tr-TR" sz="900" dirty="0">
                <a:solidFill>
                  <a:srgbClr val="002060"/>
                </a:solidFill>
              </a:rPr>
              <a:t> at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biomechanics</a:t>
            </a:r>
            <a:r>
              <a:rPr lang="tr-TR" sz="900" dirty="0">
                <a:solidFill>
                  <a:srgbClr val="002060"/>
                </a:solidFill>
              </a:rPr>
              <a:t>. </a:t>
            </a:r>
            <a:r>
              <a:rPr lang="tr-TR" sz="900" i="1" dirty="0" err="1">
                <a:solidFill>
                  <a:srgbClr val="002060"/>
                </a:solidFill>
              </a:rPr>
              <a:t>Swimming</a:t>
            </a:r>
            <a:r>
              <a:rPr lang="tr-TR" sz="900" i="1" dirty="0">
                <a:solidFill>
                  <a:srgbClr val="002060"/>
                </a:solidFill>
              </a:rPr>
              <a:t> </a:t>
            </a:r>
            <a:r>
              <a:rPr lang="tr-TR" sz="900" i="1" dirty="0" err="1">
                <a:solidFill>
                  <a:srgbClr val="002060"/>
                </a:solidFill>
              </a:rPr>
              <a:t>Tech</a:t>
            </a:r>
            <a:r>
              <a:rPr lang="tr-TR" sz="900" i="1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1983;</a:t>
            </a:r>
            <a:r>
              <a:rPr lang="tr-TR" sz="900" b="1" dirty="0">
                <a:solidFill>
                  <a:srgbClr val="002060"/>
                </a:solidFill>
              </a:rPr>
              <a:t>20</a:t>
            </a:r>
            <a:r>
              <a:rPr lang="tr-TR" sz="900" dirty="0">
                <a:solidFill>
                  <a:srgbClr val="002060"/>
                </a:solidFill>
              </a:rPr>
              <a:t>:11–7.). </a:t>
            </a:r>
            <a:endParaRPr lang="tr-TR" sz="900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</a:rPr>
              <a:t>Tiago</a:t>
            </a:r>
            <a:r>
              <a:rPr lang="tr-TR" sz="900" dirty="0">
                <a:solidFill>
                  <a:srgbClr val="002060"/>
                </a:solidFill>
              </a:rPr>
              <a:t> M. </a:t>
            </a:r>
            <a:r>
              <a:rPr lang="tr-TR" sz="900" dirty="0" err="1">
                <a:solidFill>
                  <a:srgbClr val="002060"/>
                </a:solidFill>
              </a:rPr>
              <a:t>Barbosa</a:t>
            </a:r>
            <a:r>
              <a:rPr lang="tr-TR" sz="900" dirty="0">
                <a:solidFill>
                  <a:srgbClr val="002060"/>
                </a:solidFill>
              </a:rPr>
              <a:t>, R.J. </a:t>
            </a:r>
            <a:r>
              <a:rPr lang="tr-TR" sz="900" dirty="0" err="1">
                <a:solidFill>
                  <a:srgbClr val="002060"/>
                </a:solidFill>
              </a:rPr>
              <a:t>Fernandes</a:t>
            </a:r>
            <a:r>
              <a:rPr lang="tr-TR" sz="900" dirty="0">
                <a:solidFill>
                  <a:srgbClr val="002060"/>
                </a:solidFill>
              </a:rPr>
              <a:t>, K.L. </a:t>
            </a:r>
            <a:r>
              <a:rPr lang="tr-TR" sz="900" dirty="0" err="1">
                <a:solidFill>
                  <a:srgbClr val="002060"/>
                </a:solidFill>
              </a:rPr>
              <a:t>Keskinen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J.P.Vilas-Boas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The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Influence</a:t>
            </a:r>
            <a:r>
              <a:rPr lang="tr-TR" sz="900" dirty="0">
                <a:solidFill>
                  <a:srgbClr val="002060"/>
                </a:solidFill>
              </a:rPr>
              <a:t> of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mechanics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into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energy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cost</a:t>
            </a:r>
            <a:r>
              <a:rPr lang="tr-TR" sz="900" dirty="0">
                <a:solidFill>
                  <a:srgbClr val="002060"/>
                </a:solidFill>
              </a:rPr>
              <a:t> of elite </a:t>
            </a:r>
            <a:r>
              <a:rPr lang="tr-TR" sz="900" dirty="0" err="1">
                <a:solidFill>
                  <a:srgbClr val="002060"/>
                </a:solidFill>
              </a:rPr>
              <a:t>swimmersEur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Appl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Physiol</a:t>
            </a:r>
            <a:r>
              <a:rPr lang="tr-TR" sz="900" dirty="0">
                <a:solidFill>
                  <a:srgbClr val="002060"/>
                </a:solidFill>
              </a:rPr>
              <a:t> (2008) 103:139</a:t>
            </a:r>
            <a:r>
              <a:rPr lang="tr-TR" sz="900" dirty="0">
                <a:solidFill>
                  <a:srgbClr val="002060"/>
                </a:solidFill>
              </a:rPr>
              <a:t>.</a:t>
            </a:r>
            <a:endParaRPr lang="tr-TR" sz="9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Resi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40" y="6413978"/>
            <a:ext cx="540060" cy="4320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4967326" y="6633175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28" y="34986"/>
            <a:ext cx="4320948" cy="2795341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41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Geniş ekran</PresentationFormat>
  <Paragraphs>111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YÜZME TANIMI</vt:lpstr>
      <vt:lpstr>YÜZME TEKNİKLERİ</vt:lpstr>
      <vt:lpstr>Bozdoğan A.,Yüzme Teknik Analizleri ve Yöntemi, 1. Baskı, İstanbul Görsel Sanatlar Matbacılık, 1986.  </vt:lpstr>
      <vt:lpstr>Bozdoğan A, Özüak A. Stilleriyle Temel Yüzme, , 1. Baskı, İstanbul İlpress Basım &amp; Yayın 2003; 13-21.</vt:lpstr>
      <vt:lpstr>Bozdoğan A, Özüak A. Stilleriyle Temel Yüzme, , 1. Baskı, İstanbul İlpress Basım &amp; Yayın 2003; 13-21.</vt:lpstr>
      <vt:lpstr>Öz H. Bursa’daki 14 - 16 Yaş Erkek Yüzücülerin Depar Taşından Uçuş Mesafelerinin Durarak Çift Ayak ve Squat Sıçramalarla Karşılaştırılması, Bursa Uludağ Üniversitesi Bitirme Tezi, 2001.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BURCU</dc:creator>
  <cp:lastModifiedBy>BURCU</cp:lastModifiedBy>
  <cp:revision>1</cp:revision>
  <dcterms:created xsi:type="dcterms:W3CDTF">2020-03-31T15:42:37Z</dcterms:created>
  <dcterms:modified xsi:type="dcterms:W3CDTF">2020-03-31T15:42:58Z</dcterms:modified>
</cp:coreProperties>
</file>