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3"/>
  </p:notesMasterIdLst>
  <p:sldIdLst>
    <p:sldId id="303" r:id="rId2"/>
    <p:sldId id="258" r:id="rId3"/>
    <p:sldId id="270" r:id="rId4"/>
    <p:sldId id="271" r:id="rId5"/>
    <p:sldId id="274" r:id="rId6"/>
    <p:sldId id="276" r:id="rId7"/>
    <p:sldId id="279" r:id="rId8"/>
    <p:sldId id="290" r:id="rId9"/>
    <p:sldId id="295" r:id="rId10"/>
    <p:sldId id="300" r:id="rId11"/>
    <p:sldId id="302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FC7B80-B2B5-46E1-BCFC-E904117CCD9F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90FD72-B2C5-4E5D-9045-4509D85378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5492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0620029B-439E-4E0F-9475-3A98CF91D894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A47BAEAD-F1A8-4D1A-B2EE-C72B0D0694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6010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0029B-439E-4E0F-9475-3A98CF91D894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BAEAD-F1A8-4D1A-B2EE-C72B0D0694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7626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0029B-439E-4E0F-9475-3A98CF91D894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BAEAD-F1A8-4D1A-B2EE-C72B0D0694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53074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0029B-439E-4E0F-9475-3A98CF91D894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BAEAD-F1A8-4D1A-B2EE-C72B0D0694B9}" type="slidenum">
              <a:rPr lang="tr-TR" smtClean="0"/>
              <a:t>‹#›</a:t>
            </a:fld>
            <a:endParaRPr lang="tr-TR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106111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0029B-439E-4E0F-9475-3A98CF91D894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BAEAD-F1A8-4D1A-B2EE-C72B0D0694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15052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0029B-439E-4E0F-9475-3A98CF91D894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BAEAD-F1A8-4D1A-B2EE-C72B0D0694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01363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0029B-439E-4E0F-9475-3A98CF91D894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BAEAD-F1A8-4D1A-B2EE-C72B0D0694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34617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0029B-439E-4E0F-9475-3A98CF91D894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BAEAD-F1A8-4D1A-B2EE-C72B0D0694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44966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0029B-439E-4E0F-9475-3A98CF91D894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BAEAD-F1A8-4D1A-B2EE-C72B0D0694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6152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0029B-439E-4E0F-9475-3A98CF91D894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BAEAD-F1A8-4D1A-B2EE-C72B0D0694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6404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0029B-439E-4E0F-9475-3A98CF91D894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BAEAD-F1A8-4D1A-B2EE-C72B0D0694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8993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0029B-439E-4E0F-9475-3A98CF91D894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BAEAD-F1A8-4D1A-B2EE-C72B0D0694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2468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0029B-439E-4E0F-9475-3A98CF91D894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BAEAD-F1A8-4D1A-B2EE-C72B0D0694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591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0029B-439E-4E0F-9475-3A98CF91D894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BAEAD-F1A8-4D1A-B2EE-C72B0D0694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1191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0029B-439E-4E0F-9475-3A98CF91D894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BAEAD-F1A8-4D1A-B2EE-C72B0D0694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3662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0029B-439E-4E0F-9475-3A98CF91D894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BAEAD-F1A8-4D1A-B2EE-C72B0D0694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7179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0029B-439E-4E0F-9475-3A98CF91D894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BAEAD-F1A8-4D1A-B2EE-C72B0D0694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2479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20029B-439E-4E0F-9475-3A98CF91D894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7BAEAD-F1A8-4D1A-B2EE-C72B0D0694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69997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  <p:sldLayoutId id="2147483773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4000" b="1" dirty="0" smtClean="0"/>
              <a:t>TAM PROTEZLERDE ARKA GRUP DİŞ DİZİMİ</a:t>
            </a:r>
          </a:p>
          <a:p>
            <a:pPr marL="0" indent="0">
              <a:buNone/>
            </a:pPr>
            <a:endParaRPr lang="tr-TR" sz="4000" b="1" dirty="0"/>
          </a:p>
          <a:p>
            <a:pPr marL="0" indent="0">
              <a:buNone/>
            </a:pPr>
            <a:endParaRPr lang="tr-TR" sz="4000" b="1" dirty="0" smtClean="0"/>
          </a:p>
          <a:p>
            <a:pPr marL="0" indent="0">
              <a:buNone/>
            </a:pPr>
            <a:r>
              <a:rPr lang="tr-TR" sz="4000" b="1" dirty="0"/>
              <a:t>	</a:t>
            </a:r>
            <a:r>
              <a:rPr lang="tr-TR" sz="4000" b="1" dirty="0" smtClean="0"/>
              <a:t>			</a:t>
            </a:r>
            <a:r>
              <a:rPr lang="tr-TR" sz="4000" dirty="0" err="1" smtClean="0"/>
              <a:t>Prof.Dr.A.Cavidan</a:t>
            </a:r>
            <a:r>
              <a:rPr lang="tr-TR" sz="4000" dirty="0" smtClean="0"/>
              <a:t> AKÖREN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15815706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3600" b="1" dirty="0">
                <a:latin typeface="Times New Roman" pitchFamily="18" charset="0"/>
                <a:cs typeface="Times New Roman" pitchFamily="18" charset="0"/>
              </a:rPr>
              <a:t>Diş dizimi ile ilgili temel kurallar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41412" y="1714500"/>
            <a:ext cx="10148888" cy="4076701"/>
          </a:xfrm>
        </p:spPr>
        <p:txBody>
          <a:bodyPr>
            <a:normAutofit fontScale="70000" lnSpcReduction="20000"/>
          </a:bodyPr>
          <a:lstStyle/>
          <a:p>
            <a:pPr>
              <a:defRPr/>
            </a:pPr>
            <a:r>
              <a:rPr lang="tr-TR" b="1" dirty="0">
                <a:latin typeface="Times New Roman" pitchFamily="18" charset="0"/>
                <a:cs typeface="Times New Roman" pitchFamily="18" charset="0"/>
              </a:rPr>
              <a:t>Yapay dişler </a:t>
            </a:r>
            <a:r>
              <a:rPr lang="tr-TR" b="1" dirty="0" err="1">
                <a:latin typeface="Times New Roman" pitchFamily="18" charset="0"/>
                <a:cs typeface="Times New Roman" pitchFamily="18" charset="0"/>
              </a:rPr>
              <a:t>bukkolingual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 yönde doğal dişlere oranla biraz daha dar seçilmelidir.</a:t>
            </a:r>
          </a:p>
          <a:p>
            <a:pPr>
              <a:defRPr/>
            </a:pPr>
            <a:r>
              <a:rPr lang="tr-TR" b="1" dirty="0">
                <a:latin typeface="Times New Roman" pitchFamily="18" charset="0"/>
                <a:cs typeface="Times New Roman" pitchFamily="18" charset="0"/>
              </a:rPr>
              <a:t>Dişler alt çenede ön bölgede </a:t>
            </a:r>
            <a:r>
              <a:rPr lang="tr-TR" b="1" dirty="0" err="1">
                <a:latin typeface="Times New Roman" pitchFamily="18" charset="0"/>
                <a:cs typeface="Times New Roman" pitchFamily="18" charset="0"/>
              </a:rPr>
              <a:t>kretin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 biraz önüne arka bölgede </a:t>
            </a:r>
            <a:r>
              <a:rPr lang="tr-TR" b="1" dirty="0" err="1">
                <a:latin typeface="Times New Roman" pitchFamily="18" charset="0"/>
                <a:cs typeface="Times New Roman" pitchFamily="18" charset="0"/>
              </a:rPr>
              <a:t>kret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 tepesine dizilmelidir. Dil alanı daraltılmamalıdır.</a:t>
            </a:r>
          </a:p>
          <a:p>
            <a:pPr>
              <a:defRPr/>
            </a:pPr>
            <a:r>
              <a:rPr lang="tr-TR" b="1" dirty="0">
                <a:latin typeface="Times New Roman" pitchFamily="18" charset="0"/>
                <a:cs typeface="Times New Roman" pitchFamily="18" charset="0"/>
              </a:rPr>
              <a:t>Alt azı dişlerinin </a:t>
            </a:r>
            <a:r>
              <a:rPr lang="tr-TR" b="1" dirty="0" err="1">
                <a:latin typeface="Times New Roman" pitchFamily="18" charset="0"/>
                <a:cs typeface="Times New Roman" pitchFamily="18" charset="0"/>
              </a:rPr>
              <a:t>anteroposterior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 santral olukları alveol </a:t>
            </a:r>
            <a:r>
              <a:rPr lang="tr-TR" b="1" dirty="0" err="1">
                <a:latin typeface="Times New Roman" pitchFamily="18" charset="0"/>
                <a:cs typeface="Times New Roman" pitchFamily="18" charset="0"/>
              </a:rPr>
              <a:t>kretinin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 tam üzerinden geçen çizgi üzerinde olmalı ve </a:t>
            </a:r>
            <a:r>
              <a:rPr lang="tr-TR" b="1" dirty="0" err="1">
                <a:latin typeface="Times New Roman" pitchFamily="18" charset="0"/>
                <a:cs typeface="Times New Roman" pitchFamily="18" charset="0"/>
              </a:rPr>
              <a:t>nötral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err="1">
                <a:latin typeface="Times New Roman" pitchFamily="18" charset="0"/>
                <a:cs typeface="Times New Roman" pitchFamily="18" charset="0"/>
              </a:rPr>
              <a:t>zon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 dahilinde dizilmelidir.</a:t>
            </a:r>
          </a:p>
          <a:p>
            <a:pPr>
              <a:defRPr/>
            </a:pPr>
            <a:r>
              <a:rPr lang="tr-TR" b="1" dirty="0">
                <a:latin typeface="Times New Roman" pitchFamily="18" charset="0"/>
                <a:cs typeface="Times New Roman" pitchFamily="18" charset="0"/>
              </a:rPr>
              <a:t>Alt 2. büyük azılar, eğimli bir yüzey olan </a:t>
            </a:r>
            <a:r>
              <a:rPr lang="tr-TR" b="1" dirty="0" err="1">
                <a:latin typeface="Times New Roman" pitchFamily="18" charset="0"/>
                <a:cs typeface="Times New Roman" pitchFamily="18" charset="0"/>
              </a:rPr>
              <a:t>retromolar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 kabartı üzerine konulmamalıdır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defRPr/>
            </a:pPr>
            <a:r>
              <a:rPr lang="tr-TR" b="1" dirty="0">
                <a:latin typeface="Times New Roman" pitchFamily="18" charset="0"/>
                <a:cs typeface="Times New Roman" pitchFamily="18" charset="0"/>
              </a:rPr>
              <a:t>Ön dişlerin </a:t>
            </a:r>
            <a:r>
              <a:rPr lang="tr-TR" b="1" dirty="0" err="1">
                <a:latin typeface="Times New Roman" pitchFamily="18" charset="0"/>
                <a:cs typeface="Times New Roman" pitchFamily="18" charset="0"/>
              </a:rPr>
              <a:t>diziminde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err="1">
                <a:latin typeface="Times New Roman" pitchFamily="18" charset="0"/>
                <a:cs typeface="Times New Roman" pitchFamily="18" charset="0"/>
              </a:rPr>
              <a:t>overbite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 fazla olmamalıdır. İdealinde kesici yolu eğimi 0 derece olmalıdır.</a:t>
            </a:r>
          </a:p>
          <a:p>
            <a:pPr>
              <a:defRPr/>
            </a:pPr>
            <a:r>
              <a:rPr lang="tr-TR" b="1" dirty="0">
                <a:latin typeface="Times New Roman" pitchFamily="18" charset="0"/>
                <a:cs typeface="Times New Roman" pitchFamily="18" charset="0"/>
              </a:rPr>
              <a:t>Üst santral dişler </a:t>
            </a:r>
            <a:r>
              <a:rPr lang="tr-TR" b="1" dirty="0" err="1">
                <a:latin typeface="Times New Roman" pitchFamily="18" charset="0"/>
                <a:cs typeface="Times New Roman" pitchFamily="18" charset="0"/>
              </a:rPr>
              <a:t>incisive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err="1">
                <a:latin typeface="Times New Roman" pitchFamily="18" charset="0"/>
                <a:cs typeface="Times New Roman" pitchFamily="18" charset="0"/>
              </a:rPr>
              <a:t>papilden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 8-10mm önde yerleştirilmelidir.</a:t>
            </a:r>
          </a:p>
          <a:p>
            <a:pPr>
              <a:defRPr/>
            </a:pPr>
            <a:r>
              <a:rPr lang="tr-TR" b="1" dirty="0">
                <a:latin typeface="Times New Roman" pitchFamily="18" charset="0"/>
                <a:cs typeface="Times New Roman" pitchFamily="18" charset="0"/>
              </a:rPr>
              <a:t>Tam protezlerde diş dizimi </a:t>
            </a:r>
            <a:r>
              <a:rPr lang="tr-TR" b="1" dirty="0" err="1">
                <a:latin typeface="Times New Roman" pitchFamily="18" charset="0"/>
                <a:cs typeface="Times New Roman" pitchFamily="18" charset="0"/>
              </a:rPr>
              <a:t>bilateral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 balanslı olacak şekilde düzenlenmelidir.</a:t>
            </a:r>
          </a:p>
          <a:p>
            <a:pPr>
              <a:defRPr/>
            </a:pPr>
            <a:r>
              <a:rPr lang="tr-TR" b="1" dirty="0">
                <a:latin typeface="Times New Roman" pitchFamily="18" charset="0"/>
                <a:cs typeface="Times New Roman" pitchFamily="18" charset="0"/>
              </a:rPr>
              <a:t>Alt ve üst ön grup dişler birbirlerine kesinlikle temas etmemelidir.</a:t>
            </a:r>
          </a:p>
          <a:p>
            <a:pPr>
              <a:defRPr/>
            </a:pPr>
            <a:endParaRPr lang="tr-TR" b="1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tr-TR" b="1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07146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TEŞEKKÜRLER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0595" name="Metin kutusu 2"/>
          <p:cNvSpPr txBox="1">
            <a:spLocks noChangeArrowheads="1"/>
          </p:cNvSpPr>
          <p:nvPr/>
        </p:nvSpPr>
        <p:spPr bwMode="auto">
          <a:xfrm>
            <a:off x="4727576" y="4610100"/>
            <a:ext cx="5724524" cy="2074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Ø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/>
              <a:t>Kaynak: 	</a:t>
            </a:r>
            <a:r>
              <a:rPr lang="tr-TR" altLang="tr-TR" sz="1800" dirty="0" smtClean="0"/>
              <a:t>1.Çalıkkocaoğlu </a:t>
            </a:r>
            <a:r>
              <a:rPr lang="tr-TR" altLang="tr-TR" sz="1800" dirty="0"/>
              <a:t>S. Dişsiz Hastaların 	</a:t>
            </a:r>
            <a:r>
              <a:rPr lang="tr-TR" altLang="tr-TR" sz="1800" dirty="0" err="1"/>
              <a:t>Protetik</a:t>
            </a:r>
            <a:r>
              <a:rPr lang="tr-TR" altLang="tr-TR" sz="1800" dirty="0"/>
              <a:t> </a:t>
            </a:r>
            <a:r>
              <a:rPr lang="tr-TR" altLang="tr-TR" sz="1800" dirty="0" smtClean="0"/>
              <a:t>	Tedavisi, 2013</a:t>
            </a:r>
            <a:endParaRPr lang="tr-TR" altLang="tr-TR" sz="1800" dirty="0"/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tr-TR" altLang="tr-TR" sz="1800" dirty="0"/>
              <a:t>	</a:t>
            </a:r>
            <a:r>
              <a:rPr lang="tr-TR" altLang="tr-TR" sz="1800" dirty="0" smtClean="0"/>
              <a:t>2.Hayakawa I. Total Protezlerin Temel 	İlkeleri 	ve Pratiği, 2007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tr-TR" altLang="tr-TR" sz="1800" dirty="0" smtClean="0"/>
              <a:t>	3. </a:t>
            </a:r>
            <a:r>
              <a:rPr lang="tr-TR" altLang="tr-TR" sz="1800" dirty="0" err="1" smtClean="0"/>
              <a:t>Zarb</a:t>
            </a:r>
            <a:r>
              <a:rPr lang="tr-TR" altLang="tr-TR" sz="1800" dirty="0" smtClean="0"/>
              <a:t> </a:t>
            </a:r>
            <a:r>
              <a:rPr lang="tr-TR" altLang="tr-TR" sz="1800" dirty="0"/>
              <a:t>. </a:t>
            </a:r>
            <a:r>
              <a:rPr lang="tr-TR" altLang="tr-TR" sz="1800" dirty="0" err="1" smtClean="0"/>
              <a:t>Prosthodontic</a:t>
            </a:r>
            <a:r>
              <a:rPr lang="tr-TR" altLang="tr-TR" sz="1800" dirty="0" smtClean="0"/>
              <a:t> </a:t>
            </a:r>
            <a:r>
              <a:rPr lang="tr-TR" altLang="tr-TR" sz="1800" dirty="0" err="1" smtClean="0"/>
              <a:t>Treatment</a:t>
            </a:r>
            <a:r>
              <a:rPr lang="tr-TR" altLang="tr-TR" sz="1800" dirty="0" smtClean="0"/>
              <a:t> </a:t>
            </a:r>
            <a:r>
              <a:rPr lang="tr-TR" altLang="tr-TR" sz="1800" dirty="0" err="1" smtClean="0"/>
              <a:t>for</a:t>
            </a:r>
            <a:r>
              <a:rPr lang="tr-TR" altLang="tr-TR" sz="1800" dirty="0" smtClean="0"/>
              <a:t> 	</a:t>
            </a:r>
            <a:r>
              <a:rPr lang="tr-TR" altLang="tr-TR" sz="1800" dirty="0" err="1" smtClean="0"/>
              <a:t>Edentulous</a:t>
            </a:r>
            <a:r>
              <a:rPr lang="tr-TR" altLang="tr-TR" sz="1800" dirty="0" smtClean="0"/>
              <a:t> </a:t>
            </a:r>
            <a:r>
              <a:rPr lang="tr-TR" altLang="tr-TR" sz="1800" dirty="0" err="1" smtClean="0"/>
              <a:t>Patients</a:t>
            </a:r>
            <a:r>
              <a:rPr lang="tr-TR" altLang="tr-TR" sz="1800" dirty="0" smtClean="0"/>
              <a:t>, 2004</a:t>
            </a:r>
            <a:endParaRPr lang="tr-TR" altLang="tr-TR" sz="1800" dirty="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 dirty="0"/>
          </a:p>
        </p:txBody>
      </p:sp>
    </p:spTree>
    <p:extLst>
      <p:ext uri="{BB962C8B-B14F-4D97-AF65-F5344CB8AC3E}">
        <p14:creationId xmlns:p14="http://schemas.microsoft.com/office/powerpoint/2010/main" val="1293877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3200" b="1" dirty="0">
                <a:latin typeface="Times New Roman" pitchFamily="18" charset="0"/>
                <a:cs typeface="Times New Roman" pitchFamily="18" charset="0"/>
              </a:rPr>
              <a:t>Tam protezlerde </a:t>
            </a:r>
            <a:r>
              <a:rPr lang="tr-TR" sz="3200" b="1" dirty="0" err="1">
                <a:latin typeface="Times New Roman" pitchFamily="18" charset="0"/>
                <a:cs typeface="Times New Roman" pitchFamily="18" charset="0"/>
              </a:rPr>
              <a:t>okluzal</a:t>
            </a:r>
            <a:r>
              <a:rPr lang="tr-TR" sz="3200" b="1" dirty="0">
                <a:latin typeface="Times New Roman" pitchFamily="18" charset="0"/>
                <a:cs typeface="Times New Roman" pitchFamily="18" charset="0"/>
              </a:rPr>
              <a:t> konseptler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855913" y="1844676"/>
            <a:ext cx="8229600" cy="4525963"/>
          </a:xfrm>
        </p:spPr>
        <p:txBody>
          <a:bodyPr/>
          <a:lstStyle/>
          <a:p>
            <a:pPr>
              <a:defRPr/>
            </a:pP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Bilateral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balanslı 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okluzyon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(Tercih edilen) </a:t>
            </a:r>
          </a:p>
          <a:p>
            <a:pPr>
              <a:defRPr/>
            </a:pP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Lingualize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okluzyon</a:t>
            </a:r>
            <a:endParaRPr lang="tr-TR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Lineer 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okluzyon</a:t>
            </a:r>
            <a:endParaRPr lang="tr-TR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Balanssız 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okluzyon</a:t>
            </a:r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6116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541463" y="188914"/>
            <a:ext cx="8229600" cy="1139825"/>
          </a:xfrm>
        </p:spPr>
        <p:txBody>
          <a:bodyPr/>
          <a:lstStyle/>
          <a:p>
            <a:pPr>
              <a:defRPr/>
            </a:pPr>
            <a:r>
              <a:rPr lang="tr-TR" sz="3200" b="1" dirty="0" err="1">
                <a:latin typeface="Times New Roman" pitchFamily="18" charset="0"/>
                <a:cs typeface="Times New Roman" pitchFamily="18" charset="0"/>
              </a:rPr>
              <a:t>Kretlerin</a:t>
            </a:r>
            <a:r>
              <a:rPr lang="tr-TR" sz="3200" b="1" dirty="0">
                <a:latin typeface="Times New Roman" pitchFamily="18" charset="0"/>
                <a:cs typeface="Times New Roman" pitchFamily="18" charset="0"/>
              </a:rPr>
              <a:t> durumuna göre dizim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200" y="1600200"/>
            <a:ext cx="6275388" cy="4997450"/>
          </a:xfrm>
        </p:spPr>
        <p:txBody>
          <a:bodyPr/>
          <a:lstStyle/>
          <a:p>
            <a:pPr>
              <a:defRPr/>
            </a:pPr>
            <a:r>
              <a:rPr lang="tr-TR" sz="2400" b="1" dirty="0" err="1">
                <a:latin typeface="Times New Roman" pitchFamily="18" charset="0"/>
                <a:cs typeface="Times New Roman" pitchFamily="18" charset="0"/>
              </a:rPr>
              <a:t>Kretlerin</a:t>
            </a:r>
            <a:r>
              <a:rPr lang="tr-TR" sz="2400" b="1" dirty="0">
                <a:latin typeface="Times New Roman" pitchFamily="18" charset="0"/>
                <a:cs typeface="Times New Roman" pitchFamily="18" charset="0"/>
              </a:rPr>
              <a:t> her ikisi de eşit yükseklikte ve sağlam yapıda ise, dişler </a:t>
            </a:r>
            <a:r>
              <a:rPr lang="tr-TR" sz="2400" b="1" dirty="0" err="1">
                <a:latin typeface="Times New Roman" pitchFamily="18" charset="0"/>
                <a:cs typeface="Times New Roman" pitchFamily="18" charset="0"/>
              </a:rPr>
              <a:t>kretler</a:t>
            </a:r>
            <a:r>
              <a:rPr lang="tr-TR" sz="2400" b="1" dirty="0">
                <a:latin typeface="Times New Roman" pitchFamily="18" charset="0"/>
                <a:cs typeface="Times New Roman" pitchFamily="18" charset="0"/>
              </a:rPr>
              <a:t> arasındaki </a:t>
            </a:r>
            <a:r>
              <a:rPr lang="tr-TR" sz="2400" b="1" dirty="0" err="1">
                <a:latin typeface="Times New Roman" pitchFamily="18" charset="0"/>
                <a:cs typeface="Times New Roman" pitchFamily="18" charset="0"/>
              </a:rPr>
              <a:t>okluzyon</a:t>
            </a:r>
            <a:r>
              <a:rPr lang="tr-TR" sz="2400" b="1" dirty="0">
                <a:latin typeface="Times New Roman" pitchFamily="18" charset="0"/>
                <a:cs typeface="Times New Roman" pitchFamily="18" charset="0"/>
              </a:rPr>
              <a:t> düzlemine dizilir</a:t>
            </a:r>
          </a:p>
          <a:p>
            <a:pPr>
              <a:defRPr/>
            </a:pPr>
            <a:r>
              <a:rPr lang="tr-TR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Alt </a:t>
            </a:r>
            <a:r>
              <a:rPr lang="tr-TR" sz="24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kret</a:t>
            </a:r>
            <a:r>
              <a:rPr lang="tr-TR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 çok </a:t>
            </a:r>
            <a:r>
              <a:rPr lang="tr-TR" sz="24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rezorbe</a:t>
            </a:r>
            <a:r>
              <a:rPr lang="tr-TR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 ise</a:t>
            </a:r>
            <a:r>
              <a:rPr lang="tr-TR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b="1" u="sng" dirty="0">
                <a:latin typeface="Times New Roman" pitchFamily="18" charset="0"/>
                <a:cs typeface="Times New Roman" pitchFamily="18" charset="0"/>
              </a:rPr>
              <a:t>dişler alt </a:t>
            </a:r>
            <a:r>
              <a:rPr lang="tr-TR" sz="2400" b="1" u="sng" dirty="0" err="1">
                <a:latin typeface="Times New Roman" pitchFamily="18" charset="0"/>
                <a:cs typeface="Times New Roman" pitchFamily="18" charset="0"/>
              </a:rPr>
              <a:t>krete</a:t>
            </a:r>
            <a:r>
              <a:rPr lang="tr-TR" sz="2400" b="1" u="sng" dirty="0">
                <a:latin typeface="Times New Roman" pitchFamily="18" charset="0"/>
                <a:cs typeface="Times New Roman" pitchFamily="18" charset="0"/>
              </a:rPr>
              <a:t> daha yakın dizilir, yani </a:t>
            </a:r>
            <a:r>
              <a:rPr lang="tr-TR" sz="2400" b="1" u="sng" dirty="0" err="1">
                <a:latin typeface="Times New Roman" pitchFamily="18" charset="0"/>
                <a:cs typeface="Times New Roman" pitchFamily="18" charset="0"/>
              </a:rPr>
              <a:t>okluzyon</a:t>
            </a:r>
            <a:r>
              <a:rPr lang="tr-TR" sz="2400" b="1" u="sng" dirty="0">
                <a:latin typeface="Times New Roman" pitchFamily="18" charset="0"/>
                <a:cs typeface="Times New Roman" pitchFamily="18" charset="0"/>
              </a:rPr>
              <a:t> düzlemi alt </a:t>
            </a:r>
            <a:r>
              <a:rPr lang="tr-TR" sz="2400" b="1" u="sng" dirty="0" err="1">
                <a:latin typeface="Times New Roman" pitchFamily="18" charset="0"/>
                <a:cs typeface="Times New Roman" pitchFamily="18" charset="0"/>
              </a:rPr>
              <a:t>krete</a:t>
            </a:r>
            <a:r>
              <a:rPr lang="tr-TR" sz="2400" b="1" u="sng" dirty="0">
                <a:latin typeface="Times New Roman" pitchFamily="18" charset="0"/>
                <a:cs typeface="Times New Roman" pitchFamily="18" charset="0"/>
              </a:rPr>
              <a:t> yaklaştırılır</a:t>
            </a:r>
          </a:p>
          <a:p>
            <a:pPr>
              <a:defRPr/>
            </a:pPr>
            <a:r>
              <a:rPr lang="tr-TR" sz="2400" b="1" dirty="0">
                <a:latin typeface="Times New Roman" pitchFamily="18" charset="0"/>
                <a:cs typeface="Times New Roman" pitchFamily="18" charset="0"/>
              </a:rPr>
              <a:t>Bu suretle </a:t>
            </a:r>
            <a:r>
              <a:rPr lang="tr-TR" sz="2400" b="1" dirty="0" err="1">
                <a:latin typeface="Times New Roman" pitchFamily="18" charset="0"/>
                <a:cs typeface="Times New Roman" pitchFamily="18" charset="0"/>
              </a:rPr>
              <a:t>kret</a:t>
            </a:r>
            <a:r>
              <a:rPr lang="tr-TR" sz="2400" b="1" dirty="0">
                <a:latin typeface="Times New Roman" pitchFamily="18" charset="0"/>
                <a:cs typeface="Times New Roman" pitchFamily="18" charset="0"/>
              </a:rPr>
              <a:t> üzerine gelen </a:t>
            </a:r>
            <a:r>
              <a:rPr lang="tr-TR" sz="2400" b="1" dirty="0" err="1">
                <a:latin typeface="Times New Roman" pitchFamily="18" charset="0"/>
                <a:cs typeface="Times New Roman" pitchFamily="18" charset="0"/>
              </a:rPr>
              <a:t>tork</a:t>
            </a:r>
            <a:r>
              <a:rPr lang="tr-TR" sz="2400" b="1" dirty="0">
                <a:latin typeface="Times New Roman" pitchFamily="18" charset="0"/>
                <a:cs typeface="Times New Roman" pitchFamily="18" charset="0"/>
              </a:rPr>
              <a:t> kuvveti azaltılmış  ve travmalara karşı da alt </a:t>
            </a:r>
            <a:r>
              <a:rPr lang="tr-TR" sz="2400" b="1" dirty="0" err="1">
                <a:latin typeface="Times New Roman" pitchFamily="18" charset="0"/>
                <a:cs typeface="Times New Roman" pitchFamily="18" charset="0"/>
              </a:rPr>
              <a:t>kret</a:t>
            </a:r>
            <a:r>
              <a:rPr lang="tr-TR" sz="2400" b="1" dirty="0">
                <a:latin typeface="Times New Roman" pitchFamily="18" charset="0"/>
                <a:cs typeface="Times New Roman" pitchFamily="18" charset="0"/>
              </a:rPr>
              <a:t> korunmuş olur</a:t>
            </a:r>
          </a:p>
        </p:txBody>
      </p:sp>
    </p:spTree>
    <p:extLst>
      <p:ext uri="{BB962C8B-B14F-4D97-AF65-F5344CB8AC3E}">
        <p14:creationId xmlns:p14="http://schemas.microsoft.com/office/powerpoint/2010/main" val="2049938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7" name="Text Box 5"/>
          <p:cNvSpPr txBox="1">
            <a:spLocks noChangeArrowheads="1"/>
          </p:cNvSpPr>
          <p:nvPr/>
        </p:nvSpPr>
        <p:spPr bwMode="auto">
          <a:xfrm>
            <a:off x="2711451" y="908051"/>
            <a:ext cx="7629525" cy="83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Ø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İnteralveolar  kret çizgisinin okluzal düzlemle yaptığı açı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 diş dizimi açısından önem taşır.</a:t>
            </a:r>
          </a:p>
        </p:txBody>
      </p:sp>
      <p:sp>
        <p:nvSpPr>
          <p:cNvPr id="77829" name="Text Box 7"/>
          <p:cNvSpPr txBox="1">
            <a:spLocks noChangeArrowheads="1"/>
          </p:cNvSpPr>
          <p:nvPr/>
        </p:nvSpPr>
        <p:spPr bwMode="auto">
          <a:xfrm>
            <a:off x="4289425" y="2355851"/>
            <a:ext cx="3354388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Ø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Bu açının 80</a:t>
            </a:r>
            <a:r>
              <a:rPr lang="en-US" altLang="tr-TR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r>
              <a:rPr lang="tr-TR" altLang="tr-TR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olması normal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diş dizimini gerektirir.</a:t>
            </a:r>
          </a:p>
        </p:txBody>
      </p:sp>
      <p:sp>
        <p:nvSpPr>
          <p:cNvPr id="77830" name="Text Box 9"/>
          <p:cNvSpPr txBox="1">
            <a:spLocks noChangeArrowheads="1"/>
          </p:cNvSpPr>
          <p:nvPr/>
        </p:nvSpPr>
        <p:spPr bwMode="auto">
          <a:xfrm>
            <a:off x="3763169" y="3814763"/>
            <a:ext cx="4406900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Ø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açının 80</a:t>
            </a:r>
            <a:r>
              <a:rPr lang="en-US" alt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r>
              <a:rPr lang="tr-TR" alt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’den küçük olması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normal dışında diş </a:t>
            </a:r>
            <a:r>
              <a:rPr lang="tr-TR" altLang="tr-TR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dizimini</a:t>
            </a:r>
            <a:r>
              <a:rPr lang="tr-TR" alt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gerektirir.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2590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00" name="Text Box 7"/>
          <p:cNvSpPr txBox="1">
            <a:spLocks noChangeArrowheads="1"/>
          </p:cNvSpPr>
          <p:nvPr/>
        </p:nvSpPr>
        <p:spPr bwMode="auto">
          <a:xfrm>
            <a:off x="2259013" y="1431926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Ø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 b="1"/>
          </a:p>
        </p:txBody>
      </p:sp>
      <p:sp>
        <p:nvSpPr>
          <p:cNvPr id="78856" name="Text Box 10"/>
          <p:cNvSpPr txBox="1">
            <a:spLocks noChangeArrowheads="1"/>
          </p:cNvSpPr>
          <p:nvPr/>
        </p:nvSpPr>
        <p:spPr bwMode="auto">
          <a:xfrm>
            <a:off x="1789113" y="857251"/>
            <a:ext cx="3600450" cy="2862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tr-TR" altLang="tr-TR" sz="2400" b="1" dirty="0">
                <a:solidFill>
                  <a:schemeClr val="bg1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Normal dizimde;</a:t>
            </a:r>
          </a:p>
          <a:p>
            <a:pPr eaLnBrk="1" hangingPunct="1">
              <a:defRPr/>
            </a:pPr>
            <a:r>
              <a:rPr lang="tr-TR" altLang="tr-TR" sz="1800" b="1" dirty="0"/>
              <a:t> </a:t>
            </a:r>
          </a:p>
          <a:p>
            <a:pPr eaLnBrk="1" hangingPunct="1">
              <a:defRPr/>
            </a:pPr>
            <a:r>
              <a:rPr lang="tr-TR" altLang="tr-TR" sz="2000" b="1" dirty="0">
                <a:latin typeface="Times New Roman" pitchFamily="18" charset="0"/>
                <a:cs typeface="Times New Roman" pitchFamily="18" charset="0"/>
              </a:rPr>
              <a:t>Alt 1.premoların </a:t>
            </a:r>
            <a:r>
              <a:rPr lang="tr-TR" altLang="tr-TR" sz="2000" b="1" dirty="0" err="1">
                <a:latin typeface="Times New Roman" pitchFamily="18" charset="0"/>
                <a:cs typeface="Times New Roman" pitchFamily="18" charset="0"/>
              </a:rPr>
              <a:t>bukkal</a:t>
            </a:r>
            <a:r>
              <a:rPr lang="tr-TR" altLang="tr-TR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altLang="tr-TR" sz="2000" b="1" dirty="0" err="1">
                <a:latin typeface="Times New Roman" pitchFamily="18" charset="0"/>
                <a:cs typeface="Times New Roman" pitchFamily="18" charset="0"/>
              </a:rPr>
              <a:t>tüberkülü</a:t>
            </a:r>
            <a:r>
              <a:rPr lang="tr-TR" altLang="tr-TR" sz="2000" b="1" dirty="0">
                <a:latin typeface="Times New Roman" pitchFamily="18" charset="0"/>
                <a:cs typeface="Times New Roman" pitchFamily="18" charset="0"/>
              </a:rPr>
              <a:t> ve diğer</a:t>
            </a:r>
          </a:p>
          <a:p>
            <a:pPr eaLnBrk="1" hangingPunct="1">
              <a:defRPr/>
            </a:pPr>
            <a:r>
              <a:rPr lang="tr-TR" altLang="tr-TR" sz="2000" b="1" dirty="0">
                <a:latin typeface="Times New Roman" pitchFamily="18" charset="0"/>
                <a:cs typeface="Times New Roman" pitchFamily="18" charset="0"/>
              </a:rPr>
              <a:t> dişlerin </a:t>
            </a:r>
            <a:r>
              <a:rPr lang="tr-TR" altLang="tr-TR" sz="2000" b="1" dirty="0" err="1">
                <a:latin typeface="Times New Roman" pitchFamily="18" charset="0"/>
                <a:cs typeface="Times New Roman" pitchFamily="18" charset="0"/>
              </a:rPr>
              <a:t>fossaları</a:t>
            </a:r>
            <a:r>
              <a:rPr lang="tr-TR" altLang="tr-TR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altLang="tr-TR" sz="2000" b="1" dirty="0" err="1">
                <a:latin typeface="Times New Roman" pitchFamily="18" charset="0"/>
                <a:cs typeface="Times New Roman" pitchFamily="18" charset="0"/>
              </a:rPr>
              <a:t>kret</a:t>
            </a:r>
            <a:r>
              <a:rPr lang="tr-TR" altLang="tr-TR" sz="2000" b="1" dirty="0">
                <a:latin typeface="Times New Roman" pitchFamily="18" charset="0"/>
                <a:cs typeface="Times New Roman" pitchFamily="18" charset="0"/>
              </a:rPr>
              <a:t> çizgisi üzerindedir.</a:t>
            </a:r>
          </a:p>
          <a:p>
            <a:pPr eaLnBrk="1" hangingPunct="1">
              <a:defRPr/>
            </a:pPr>
            <a:r>
              <a:rPr lang="tr-TR" altLang="tr-TR" sz="2000" b="1" dirty="0">
                <a:latin typeface="Times New Roman" pitchFamily="18" charset="0"/>
                <a:cs typeface="Times New Roman" pitchFamily="18" charset="0"/>
              </a:rPr>
              <a:t> Belirgin </a:t>
            </a:r>
            <a:r>
              <a:rPr lang="tr-TR" altLang="tr-TR" sz="2000" b="1" dirty="0" err="1">
                <a:latin typeface="Times New Roman" pitchFamily="18" charset="0"/>
                <a:cs typeface="Times New Roman" pitchFamily="18" charset="0"/>
              </a:rPr>
              <a:t>tüberkül</a:t>
            </a:r>
            <a:r>
              <a:rPr lang="tr-TR" altLang="tr-TR" sz="2000" b="1" dirty="0">
                <a:latin typeface="Times New Roman" pitchFamily="18" charset="0"/>
                <a:cs typeface="Times New Roman" pitchFamily="18" charset="0"/>
              </a:rPr>
              <a:t> fossa ilişkisi vardır.</a:t>
            </a:r>
          </a:p>
          <a:p>
            <a:pPr eaLnBrk="1" hangingPunct="1">
              <a:defRPr/>
            </a:pPr>
            <a:endParaRPr lang="tr-TR" altLang="tr-TR" sz="1800" b="1" dirty="0"/>
          </a:p>
        </p:txBody>
      </p:sp>
      <p:sp>
        <p:nvSpPr>
          <p:cNvPr id="78857" name="Text Box 11"/>
          <p:cNvSpPr txBox="1">
            <a:spLocks noChangeArrowheads="1"/>
          </p:cNvSpPr>
          <p:nvPr/>
        </p:nvSpPr>
        <p:spPr bwMode="auto">
          <a:xfrm>
            <a:off x="6019800" y="3116263"/>
            <a:ext cx="3455988" cy="2862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tr-TR" altLang="tr-TR" sz="2400" b="1" dirty="0" err="1">
                <a:solidFill>
                  <a:schemeClr val="bg1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Lingualize</a:t>
            </a:r>
            <a:r>
              <a:rPr lang="tr-TR" altLang="tr-TR" sz="2400" b="1" dirty="0">
                <a:solidFill>
                  <a:schemeClr val="bg1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altLang="tr-TR" sz="2400" b="1" dirty="0" err="1">
                <a:solidFill>
                  <a:schemeClr val="bg1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okluzyonda</a:t>
            </a:r>
            <a:r>
              <a:rPr lang="tr-TR" altLang="tr-TR" sz="2400" b="1" dirty="0">
                <a:solidFill>
                  <a:schemeClr val="bg1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eaLnBrk="1" hangingPunct="1">
              <a:defRPr/>
            </a:pPr>
            <a:endParaRPr lang="tr-TR" altLang="tr-TR" sz="1800" b="1" dirty="0"/>
          </a:p>
          <a:p>
            <a:pPr eaLnBrk="1" hangingPunct="1">
              <a:defRPr/>
            </a:pPr>
            <a:r>
              <a:rPr lang="tr-TR" altLang="tr-TR" sz="1800" b="1" dirty="0"/>
              <a:t> </a:t>
            </a:r>
            <a:r>
              <a:rPr lang="tr-TR" altLang="tr-TR" sz="2000" b="1" dirty="0">
                <a:latin typeface="Times New Roman" pitchFamily="18" charset="0"/>
                <a:cs typeface="Times New Roman" pitchFamily="18" charset="0"/>
              </a:rPr>
              <a:t>Alt 1. </a:t>
            </a:r>
            <a:r>
              <a:rPr lang="tr-TR" altLang="tr-TR" sz="2000" b="1" dirty="0" err="1">
                <a:latin typeface="Times New Roman" pitchFamily="18" charset="0"/>
                <a:cs typeface="Times New Roman" pitchFamily="18" charset="0"/>
              </a:rPr>
              <a:t>premoların</a:t>
            </a:r>
            <a:r>
              <a:rPr lang="tr-TR" altLang="tr-TR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altLang="tr-TR" sz="2000" b="1" dirty="0" err="1">
                <a:latin typeface="Times New Roman" pitchFamily="18" charset="0"/>
                <a:cs typeface="Times New Roman" pitchFamily="18" charset="0"/>
              </a:rPr>
              <a:t>bukkal</a:t>
            </a:r>
            <a:r>
              <a:rPr lang="tr-TR" altLang="tr-TR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altLang="tr-TR" sz="2000" b="1" dirty="0" err="1">
                <a:latin typeface="Times New Roman" pitchFamily="18" charset="0"/>
                <a:cs typeface="Times New Roman" pitchFamily="18" charset="0"/>
              </a:rPr>
              <a:t>tüberkülü</a:t>
            </a:r>
            <a:endParaRPr lang="tr-TR" altLang="tr-TR" sz="2000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tr-TR" altLang="tr-TR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altLang="tr-TR" sz="2000" b="1" dirty="0" err="1">
                <a:latin typeface="Times New Roman" pitchFamily="18" charset="0"/>
                <a:cs typeface="Times New Roman" pitchFamily="18" charset="0"/>
              </a:rPr>
              <a:t>kret</a:t>
            </a:r>
            <a:r>
              <a:rPr lang="tr-TR" altLang="tr-TR" sz="2000" b="1" dirty="0">
                <a:latin typeface="Times New Roman" pitchFamily="18" charset="0"/>
                <a:cs typeface="Times New Roman" pitchFamily="18" charset="0"/>
              </a:rPr>
              <a:t> çizgisi üzerindedir, </a:t>
            </a:r>
          </a:p>
          <a:p>
            <a:pPr eaLnBrk="1" hangingPunct="1">
              <a:defRPr/>
            </a:pPr>
            <a:r>
              <a:rPr lang="tr-TR" altLang="tr-TR" sz="2000" b="1" dirty="0">
                <a:latin typeface="Times New Roman" pitchFamily="18" charset="0"/>
                <a:cs typeface="Times New Roman" pitchFamily="18" charset="0"/>
              </a:rPr>
              <a:t>diğer dişlerin </a:t>
            </a:r>
            <a:r>
              <a:rPr lang="tr-TR" altLang="tr-TR" sz="2000" b="1" dirty="0" err="1">
                <a:latin typeface="Times New Roman" pitchFamily="18" charset="0"/>
                <a:cs typeface="Times New Roman" pitchFamily="18" charset="0"/>
              </a:rPr>
              <a:t>fossaları</a:t>
            </a:r>
            <a:r>
              <a:rPr lang="tr-TR" altLang="tr-TR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altLang="tr-TR" sz="2000" b="1" dirty="0" err="1">
                <a:latin typeface="Times New Roman" pitchFamily="18" charset="0"/>
                <a:cs typeface="Times New Roman" pitchFamily="18" charset="0"/>
              </a:rPr>
              <a:t>linguale</a:t>
            </a:r>
            <a:r>
              <a:rPr lang="tr-TR" altLang="tr-TR" sz="2000" b="1" dirty="0">
                <a:latin typeface="Times New Roman" pitchFamily="18" charset="0"/>
                <a:cs typeface="Times New Roman" pitchFamily="18" charset="0"/>
              </a:rPr>
              <a:t> doğru</a:t>
            </a:r>
          </a:p>
          <a:p>
            <a:pPr eaLnBrk="1" hangingPunct="1">
              <a:defRPr/>
            </a:pPr>
            <a:r>
              <a:rPr lang="tr-TR" altLang="tr-TR" sz="2000" b="1" dirty="0">
                <a:latin typeface="Times New Roman" pitchFamily="18" charset="0"/>
                <a:cs typeface="Times New Roman" pitchFamily="18" charset="0"/>
              </a:rPr>
              <a:t> yer değiştirmiştir.</a:t>
            </a:r>
          </a:p>
          <a:p>
            <a:pPr eaLnBrk="1" hangingPunct="1">
              <a:defRPr/>
            </a:pPr>
            <a:endParaRPr lang="tr-TR" altLang="tr-TR" sz="1800" b="1" dirty="0"/>
          </a:p>
        </p:txBody>
      </p:sp>
    </p:spTree>
    <p:extLst>
      <p:ext uri="{BB962C8B-B14F-4D97-AF65-F5344CB8AC3E}">
        <p14:creationId xmlns:p14="http://schemas.microsoft.com/office/powerpoint/2010/main" val="2500360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z="3200" b="1" dirty="0">
                <a:solidFill>
                  <a:schemeClr val="bg1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Çapraz kapanış</a:t>
            </a:r>
            <a:br>
              <a:rPr lang="tr-TR" altLang="tr-TR" sz="3200" b="1" dirty="0">
                <a:solidFill>
                  <a:schemeClr val="bg1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tr-TR" altLang="tr-TR" sz="3200" b="1" dirty="0">
              <a:solidFill>
                <a:schemeClr val="bg1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949" name="Text Box 6"/>
          <p:cNvSpPr txBox="1">
            <a:spLocks noChangeArrowheads="1"/>
          </p:cNvSpPr>
          <p:nvPr/>
        </p:nvSpPr>
        <p:spPr bwMode="auto">
          <a:xfrm>
            <a:off x="1755774" y="1854200"/>
            <a:ext cx="6778625" cy="2985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Ø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Birinci </a:t>
            </a:r>
            <a:r>
              <a:rPr lang="tr-TR" altLang="tr-T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premolarlar</a:t>
            </a:r>
            <a:r>
              <a:rPr lang="tr-TR" alt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normal dizimde konumlanır. İkinci </a:t>
            </a:r>
            <a:r>
              <a:rPr lang="tr-TR" altLang="tr-T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premolar</a:t>
            </a:r>
            <a:r>
              <a:rPr lang="tr-TR" alt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vestibüle</a:t>
            </a:r>
            <a:r>
              <a:rPr lang="tr-TR" alt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doğru alınır ve antagonist </a:t>
            </a:r>
            <a:r>
              <a:rPr lang="tr-TR" altLang="tr-T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bukkal</a:t>
            </a:r>
            <a:r>
              <a:rPr lang="tr-TR" alt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altLang="tr-T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palatinal</a:t>
            </a:r>
            <a:r>
              <a:rPr lang="tr-TR" alt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tüberküller</a:t>
            </a:r>
            <a:r>
              <a:rPr lang="tr-TR" alt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için fossalar </a:t>
            </a:r>
            <a:r>
              <a:rPr lang="tr-TR" altLang="tr-T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möllenir</a:t>
            </a:r>
            <a:r>
              <a:rPr lang="tr-TR" alt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Molar</a:t>
            </a:r>
            <a:r>
              <a:rPr lang="tr-TR" alt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bölgede alt </a:t>
            </a:r>
            <a:r>
              <a:rPr lang="tr-TR" altLang="tr-T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lingual</a:t>
            </a:r>
            <a:r>
              <a:rPr lang="tr-TR" alt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üst </a:t>
            </a:r>
            <a:r>
              <a:rPr lang="tr-TR" altLang="tr-T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bukkal</a:t>
            </a:r>
            <a:r>
              <a:rPr lang="tr-TR" alt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tüberküller</a:t>
            </a:r>
            <a:r>
              <a:rPr lang="tr-TR" alt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fonksiyonel </a:t>
            </a:r>
            <a:r>
              <a:rPr lang="tr-TR" altLang="tr-T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tüberküller</a:t>
            </a:r>
            <a:r>
              <a:rPr lang="tr-TR" alt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olur.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2943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9" name="Text Box 5"/>
          <p:cNvSpPr txBox="1">
            <a:spLocks noChangeArrowheads="1"/>
          </p:cNvSpPr>
          <p:nvPr/>
        </p:nvSpPr>
        <p:spPr bwMode="auto">
          <a:xfrm>
            <a:off x="1671639" y="2509838"/>
            <a:ext cx="8639175" cy="95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Ø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 arka dişlerin </a:t>
            </a:r>
            <a:r>
              <a:rPr lang="tr-TR" altLang="tr-TR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lingual</a:t>
            </a:r>
            <a:r>
              <a:rPr lang="tr-TR" alt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yüzleri, </a:t>
            </a:r>
            <a:r>
              <a:rPr lang="tr-TR" altLang="tr-TR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mylohyoid</a:t>
            </a:r>
            <a:r>
              <a:rPr lang="tr-TR" alt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sırttan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uzanan dikey çizginin daha </a:t>
            </a:r>
            <a:r>
              <a:rPr lang="tr-TR" altLang="tr-TR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lingualinde</a:t>
            </a:r>
            <a:r>
              <a:rPr lang="tr-TR" alt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konumlanmaz.</a:t>
            </a:r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204912" y="738981"/>
            <a:ext cx="9905999" cy="3541714"/>
          </a:xfrm>
        </p:spPr>
        <p:txBody>
          <a:bodyPr>
            <a:normAutofit/>
          </a:bodyPr>
          <a:lstStyle/>
          <a:p>
            <a:r>
              <a:rPr lang="tr-TR" sz="2800" dirty="0"/>
              <a:t>Alt azıların </a:t>
            </a:r>
            <a:r>
              <a:rPr lang="tr-TR" sz="2800" dirty="0" err="1"/>
              <a:t>lingual</a:t>
            </a:r>
            <a:r>
              <a:rPr lang="tr-TR" sz="2800" dirty="0"/>
              <a:t> yüzeyleri </a:t>
            </a:r>
            <a:r>
              <a:rPr lang="tr-TR" sz="2800" dirty="0" err="1"/>
              <a:t>retromolar</a:t>
            </a:r>
            <a:r>
              <a:rPr lang="tr-TR" sz="2800" dirty="0"/>
              <a:t> kabartının </a:t>
            </a:r>
            <a:r>
              <a:rPr lang="tr-TR" sz="2800" dirty="0" err="1"/>
              <a:t>bukkal</a:t>
            </a:r>
            <a:r>
              <a:rPr lang="tr-TR" sz="2800" dirty="0"/>
              <a:t> ve </a:t>
            </a:r>
            <a:r>
              <a:rPr lang="tr-TR" sz="2800" dirty="0" err="1"/>
              <a:t>lingualinden</a:t>
            </a:r>
            <a:r>
              <a:rPr lang="tr-TR" sz="2800" dirty="0"/>
              <a:t> </a:t>
            </a:r>
            <a:r>
              <a:rPr lang="tr-TR" sz="2800" dirty="0" err="1"/>
              <a:t>kaninin</a:t>
            </a:r>
            <a:r>
              <a:rPr lang="tr-TR" sz="2800" dirty="0"/>
              <a:t> </a:t>
            </a:r>
            <a:r>
              <a:rPr lang="tr-TR" sz="2800" dirty="0" err="1"/>
              <a:t>mezialine</a:t>
            </a:r>
            <a:r>
              <a:rPr lang="tr-TR" sz="2800" dirty="0"/>
              <a:t> uzatılan iki çizgi arasında bulunur (Pound çizgisi</a:t>
            </a:r>
            <a:r>
              <a:rPr lang="tr-TR" sz="2800" dirty="0" smtClean="0"/>
              <a:t>).</a:t>
            </a:r>
            <a:endParaRPr lang="tr-TR" sz="2800" dirty="0"/>
          </a:p>
        </p:txBody>
      </p:sp>
      <p:sp>
        <p:nvSpPr>
          <p:cNvPr id="3" name="Dikdörtgen 2"/>
          <p:cNvSpPr/>
          <p:nvPr/>
        </p:nvSpPr>
        <p:spPr>
          <a:xfrm>
            <a:off x="1671639" y="3680530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2000" dirty="0"/>
              <a:t>Arka dişler </a:t>
            </a:r>
            <a:r>
              <a:rPr lang="tr-TR" sz="2000" dirty="0" err="1"/>
              <a:t>bukkolingual</a:t>
            </a:r>
            <a:r>
              <a:rPr lang="tr-TR" sz="2000" dirty="0"/>
              <a:t> olarak proteze desteklik yapan</a:t>
            </a:r>
          </a:p>
          <a:p>
            <a:r>
              <a:rPr lang="tr-TR" sz="2000" dirty="0" smtClean="0"/>
              <a:t>alanların </a:t>
            </a:r>
            <a:r>
              <a:rPr lang="tr-TR" sz="2000" dirty="0"/>
              <a:t>ortasına dizilmelidir.</a:t>
            </a:r>
          </a:p>
          <a:p>
            <a:r>
              <a:rPr lang="tr-TR" sz="2000" dirty="0"/>
              <a:t>Burada rehber, </a:t>
            </a:r>
            <a:r>
              <a:rPr lang="tr-TR" sz="2000" dirty="0" err="1"/>
              <a:t>eksternal</a:t>
            </a:r>
            <a:r>
              <a:rPr lang="tr-TR" sz="2000" dirty="0"/>
              <a:t> </a:t>
            </a:r>
            <a:r>
              <a:rPr lang="tr-TR" sz="2000" dirty="0" err="1"/>
              <a:t>oblik</a:t>
            </a:r>
            <a:r>
              <a:rPr lang="tr-TR" sz="2000" dirty="0"/>
              <a:t> ve </a:t>
            </a:r>
            <a:r>
              <a:rPr lang="tr-TR" sz="2000" dirty="0" err="1"/>
              <a:t>mylohyoid</a:t>
            </a:r>
            <a:r>
              <a:rPr lang="tr-TR" sz="2000" dirty="0"/>
              <a:t> sırt</a:t>
            </a:r>
          </a:p>
          <a:p>
            <a:r>
              <a:rPr lang="tr-TR" sz="2000" dirty="0"/>
              <a:t> arasındaki sahanın merkezidir. </a:t>
            </a:r>
          </a:p>
        </p:txBody>
      </p:sp>
      <p:sp>
        <p:nvSpPr>
          <p:cNvPr id="4" name="Dikdörtgen 3"/>
          <p:cNvSpPr/>
          <p:nvPr/>
        </p:nvSpPr>
        <p:spPr>
          <a:xfrm>
            <a:off x="1765300" y="5099051"/>
            <a:ext cx="6096000" cy="129266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2000" dirty="0"/>
              <a:t>Alt arka grup dişler için bir başka kaide; </a:t>
            </a:r>
            <a:r>
              <a:rPr lang="tr-TR" sz="2000" dirty="0" smtClean="0"/>
              <a:t> </a:t>
            </a:r>
            <a:r>
              <a:rPr lang="tr-TR" sz="2000" dirty="0" err="1"/>
              <a:t>Anteroposterior</a:t>
            </a:r>
            <a:r>
              <a:rPr lang="tr-TR" sz="2000" dirty="0"/>
              <a:t> santral </a:t>
            </a:r>
            <a:r>
              <a:rPr lang="tr-TR" sz="2000" dirty="0" err="1"/>
              <a:t>fossaları</a:t>
            </a:r>
            <a:r>
              <a:rPr lang="tr-TR" sz="2000" dirty="0"/>
              <a:t> alt </a:t>
            </a:r>
            <a:r>
              <a:rPr lang="tr-TR" sz="2000" dirty="0" err="1"/>
              <a:t>kret</a:t>
            </a:r>
            <a:r>
              <a:rPr lang="tr-TR" sz="2000" dirty="0"/>
              <a:t> tepesinden geçen bir doğru  üzerinde olmalıdır.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6993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873250" y="1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3200" b="1" dirty="0" err="1">
                <a:latin typeface="Times New Roman" pitchFamily="18" charset="0"/>
                <a:cs typeface="Times New Roman" pitchFamily="18" charset="0"/>
              </a:rPr>
              <a:t>Okluzal</a:t>
            </a:r>
            <a:r>
              <a:rPr lang="tr-TR" altLang="tr-TR" sz="3200" b="1" dirty="0">
                <a:latin typeface="Times New Roman" pitchFamily="18" charset="0"/>
                <a:cs typeface="Times New Roman" pitchFamily="18" charset="0"/>
              </a:rPr>
              <a:t> düzlemin yeri</a:t>
            </a:r>
          </a:p>
        </p:txBody>
      </p:sp>
      <p:pic>
        <p:nvPicPr>
          <p:cNvPr id="98307" name="Picture 4" descr="tara007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83" t="2785" r="27280" b="81105"/>
          <a:stretch>
            <a:fillRect/>
          </a:stretch>
        </p:blipFill>
        <p:spPr bwMode="auto">
          <a:xfrm>
            <a:off x="3935414" y="908050"/>
            <a:ext cx="4105275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428" name="Text Box 5"/>
          <p:cNvSpPr txBox="1">
            <a:spLocks noChangeArrowheads="1"/>
          </p:cNvSpPr>
          <p:nvPr/>
        </p:nvSpPr>
        <p:spPr bwMode="auto">
          <a:xfrm>
            <a:off x="2495551" y="2852739"/>
            <a:ext cx="7324725" cy="415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Ø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tr-TR" altLang="tr-T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Okluzal</a:t>
            </a:r>
            <a:r>
              <a:rPr lang="tr-TR" alt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düzlemin </a:t>
            </a:r>
            <a:r>
              <a:rPr lang="tr-TR" altLang="tr-T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anterior</a:t>
            </a:r>
            <a:r>
              <a:rPr lang="tr-TR" alt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yüksekliği için;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tr-TR" alt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-Dudak köşeleri şablonda işaretlenerek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tr-TR" alt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 </a:t>
            </a:r>
            <a:r>
              <a:rPr lang="tr-TR" altLang="tr-TR" sz="24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kanin</a:t>
            </a:r>
            <a:r>
              <a:rPr lang="tr-TR" altLang="tr-TR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ve 1.premoların yüksekliği</a:t>
            </a:r>
            <a:r>
              <a:rPr lang="tr-TR" alt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belirlenir.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tr-TR" alt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tr-TR" altLang="tr-T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Okluzal</a:t>
            </a:r>
            <a:r>
              <a:rPr lang="tr-TR" alt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düzlemin </a:t>
            </a:r>
            <a:r>
              <a:rPr lang="tr-TR" altLang="tr-T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posterior</a:t>
            </a:r>
            <a:r>
              <a:rPr lang="tr-TR" alt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yüksekliği için;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tr-TR" alt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tr-TR" altLang="tr-TR" sz="24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Retromolar</a:t>
            </a:r>
            <a:r>
              <a:rPr lang="tr-TR" altLang="tr-TR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üçgenin 2/3’ü işaretlenir.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tr-TR" altLang="tr-TR" sz="2400" b="1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tr-TR" altLang="tr-TR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iki rehber noktanın birleştirilmesi </a:t>
            </a:r>
            <a:r>
              <a:rPr lang="tr-TR" altLang="tr-TR" sz="2400" b="1" u="sng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okluzal</a:t>
            </a:r>
            <a:r>
              <a:rPr lang="tr-TR" altLang="tr-TR" sz="2400" b="1" u="sng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düzlemi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tr-TR" altLang="tr-TR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ortaya koyar.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tr-TR" alt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tr-TR" alt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8331200" y="6134100"/>
            <a:ext cx="325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Çalıkkocaoğlu</a:t>
            </a:r>
            <a:r>
              <a:rPr lang="tr-TR" dirty="0" smtClean="0"/>
              <a:t> 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95145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sz="3600" b="1" dirty="0">
                <a:latin typeface="Times New Roman" pitchFamily="18" charset="0"/>
                <a:cs typeface="Times New Roman" pitchFamily="18" charset="0"/>
              </a:rPr>
              <a:t>Genel prensipler;</a:t>
            </a:r>
            <a:br>
              <a:rPr lang="tr-TR" altLang="tr-TR" sz="3600" b="1" dirty="0">
                <a:latin typeface="Times New Roman" pitchFamily="18" charset="0"/>
                <a:cs typeface="Times New Roman" pitchFamily="18" charset="0"/>
              </a:rPr>
            </a:br>
            <a:endParaRPr lang="tr-TR" alt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08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tr-TR" altLang="tr-TR" sz="2400" b="1" dirty="0">
                <a:latin typeface="Times New Roman" pitchFamily="18" charset="0"/>
                <a:cs typeface="Times New Roman" pitchFamily="18" charset="0"/>
              </a:rPr>
              <a:t>Yapay dişler dudak, dil ve yanak arasındaki </a:t>
            </a:r>
            <a:r>
              <a:rPr lang="tr-TR" altLang="tr-TR" sz="24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kassal</a:t>
            </a:r>
            <a:r>
              <a:rPr lang="tr-TR" altLang="tr-TR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 denge </a:t>
            </a:r>
            <a:r>
              <a:rPr lang="tr-TR" altLang="tr-TR" sz="2400" b="1" dirty="0">
                <a:latin typeface="Times New Roman" pitchFamily="18" charset="0"/>
                <a:cs typeface="Times New Roman" pitchFamily="18" charset="0"/>
              </a:rPr>
              <a:t>bölgesine yerleştirilmelidir.</a:t>
            </a:r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tr-TR" altLang="tr-TR" sz="2400" b="1" dirty="0" err="1">
                <a:latin typeface="Times New Roman" pitchFamily="18" charset="0"/>
                <a:cs typeface="Times New Roman" pitchFamily="18" charset="0"/>
              </a:rPr>
              <a:t>Okluzal</a:t>
            </a:r>
            <a:r>
              <a:rPr lang="tr-TR" altLang="tr-TR" sz="2400" b="1" dirty="0">
                <a:latin typeface="Times New Roman" pitchFamily="18" charset="0"/>
                <a:cs typeface="Times New Roman" pitchFamily="18" charset="0"/>
              </a:rPr>
              <a:t> düzlem </a:t>
            </a:r>
            <a:r>
              <a:rPr lang="tr-TR" altLang="tr-TR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dilin kontur yüksekliğinde </a:t>
            </a:r>
            <a:r>
              <a:rPr lang="tr-TR" altLang="tr-TR" sz="2400" b="1" dirty="0">
                <a:latin typeface="Times New Roman" pitchFamily="18" charset="0"/>
                <a:cs typeface="Times New Roman" pitchFamily="18" charset="0"/>
              </a:rPr>
              <a:t>yer almalıdır.</a:t>
            </a:r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tr-TR" altLang="tr-TR" sz="2400" b="1" dirty="0">
                <a:latin typeface="Times New Roman" pitchFamily="18" charset="0"/>
                <a:cs typeface="Times New Roman" pitchFamily="18" charset="0"/>
              </a:rPr>
              <a:t>Etkili çiğneme ve memnuniyet verici </a:t>
            </a:r>
            <a:r>
              <a:rPr lang="tr-TR" altLang="tr-TR" sz="2400" b="1" dirty="0" err="1">
                <a:latin typeface="Times New Roman" pitchFamily="18" charset="0"/>
                <a:cs typeface="Times New Roman" pitchFamily="18" charset="0"/>
              </a:rPr>
              <a:t>okluzyon</a:t>
            </a:r>
            <a:r>
              <a:rPr lang="tr-TR" altLang="tr-TR" sz="2400" b="1" dirty="0">
                <a:latin typeface="Times New Roman" pitchFamily="18" charset="0"/>
                <a:cs typeface="Times New Roman" pitchFamily="18" charset="0"/>
              </a:rPr>
              <a:t> her bölgede karşılıklı en az </a:t>
            </a:r>
            <a:r>
              <a:rPr lang="tr-TR" altLang="tr-TR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üç diş teması </a:t>
            </a:r>
            <a:r>
              <a:rPr lang="tr-TR" altLang="tr-TR" sz="2400" b="1" dirty="0">
                <a:latin typeface="Times New Roman" pitchFamily="18" charset="0"/>
                <a:cs typeface="Times New Roman" pitchFamily="18" charset="0"/>
              </a:rPr>
              <a:t>ile sağlanır.</a:t>
            </a:r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tr-TR" altLang="tr-TR" sz="2400" b="1" dirty="0" err="1">
                <a:latin typeface="Times New Roman" pitchFamily="18" charset="0"/>
                <a:cs typeface="Times New Roman" pitchFamily="18" charset="0"/>
              </a:rPr>
              <a:t>Tüberkül</a:t>
            </a:r>
            <a:r>
              <a:rPr lang="tr-TR" altLang="tr-TR" sz="2400" b="1" dirty="0">
                <a:latin typeface="Times New Roman" pitchFamily="18" charset="0"/>
                <a:cs typeface="Times New Roman" pitchFamily="18" charset="0"/>
              </a:rPr>
              <a:t>-fossa ilişkisi mutlaka sağlanmalıdır.</a:t>
            </a:r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tr-TR" altLang="tr-TR" sz="2400" b="1" dirty="0">
                <a:latin typeface="Times New Roman" pitchFamily="18" charset="0"/>
                <a:cs typeface="Times New Roman" pitchFamily="18" charset="0"/>
              </a:rPr>
              <a:t>Fonksiyonda bütün kuvvetler protezleri </a:t>
            </a:r>
            <a:r>
              <a:rPr lang="tr-TR" altLang="tr-TR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stabilize edici </a:t>
            </a:r>
            <a:r>
              <a:rPr lang="tr-TR" altLang="tr-TR" sz="2400" b="1" dirty="0">
                <a:latin typeface="Times New Roman" pitchFamily="18" charset="0"/>
                <a:cs typeface="Times New Roman" pitchFamily="18" charset="0"/>
              </a:rPr>
              <a:t>etki göstermelidir.</a:t>
            </a:r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tr-TR" altLang="tr-TR" sz="2400" b="1" dirty="0" err="1">
                <a:latin typeface="Times New Roman" pitchFamily="18" charset="0"/>
                <a:cs typeface="Times New Roman" pitchFamily="18" charset="0"/>
              </a:rPr>
              <a:t>Kanin</a:t>
            </a:r>
            <a:r>
              <a:rPr lang="tr-TR" altLang="tr-TR" sz="2400" b="1" dirty="0">
                <a:latin typeface="Times New Roman" pitchFamily="18" charset="0"/>
                <a:cs typeface="Times New Roman" pitchFamily="18" charset="0"/>
              </a:rPr>
              <a:t> koruyuculu </a:t>
            </a:r>
            <a:r>
              <a:rPr lang="tr-TR" altLang="tr-TR" sz="2400" b="1" dirty="0" err="1">
                <a:latin typeface="Times New Roman" pitchFamily="18" charset="0"/>
                <a:cs typeface="Times New Roman" pitchFamily="18" charset="0"/>
              </a:rPr>
              <a:t>okluzyon</a:t>
            </a:r>
            <a:r>
              <a:rPr lang="tr-TR" altLang="tr-TR" sz="2400" b="1" dirty="0">
                <a:latin typeface="Times New Roman" pitchFamily="18" charset="0"/>
                <a:cs typeface="Times New Roman" pitchFamily="18" charset="0"/>
              </a:rPr>
              <a:t> tam protezler için uygun değildir.</a:t>
            </a:r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tr-TR" altLang="tr-TR" sz="2400" b="1" dirty="0">
                <a:latin typeface="Times New Roman" pitchFamily="18" charset="0"/>
                <a:cs typeface="Times New Roman" pitchFamily="18" charset="0"/>
              </a:rPr>
              <a:t>Tam protezlerde yapılması gereken en az üç nokta teması ile ortaya konulan </a:t>
            </a:r>
            <a:r>
              <a:rPr lang="tr-TR" altLang="tr-TR" sz="24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bilateral</a:t>
            </a:r>
            <a:r>
              <a:rPr lang="tr-TR" altLang="tr-TR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 balanslı </a:t>
            </a:r>
            <a:r>
              <a:rPr lang="tr-TR" altLang="tr-TR" sz="2400" b="1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okluzyon</a:t>
            </a:r>
            <a:r>
              <a:rPr lang="tr-TR" altLang="tr-TR" sz="2400" b="1" dirty="0" err="1">
                <a:latin typeface="Times New Roman" pitchFamily="18" charset="0"/>
                <a:cs typeface="Times New Roman" pitchFamily="18" charset="0"/>
              </a:rPr>
              <a:t>dur</a:t>
            </a:r>
            <a:r>
              <a:rPr lang="tr-TR" altLang="tr-TR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38126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vre">
  <a:themeElements>
    <a:clrScheme name="Devre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Devre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v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Devre</Template>
  <TotalTime>104</TotalTime>
  <Words>524</Words>
  <Application>Microsoft Office PowerPoint</Application>
  <PresentationFormat>Geniş ekran</PresentationFormat>
  <Paragraphs>74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8" baseType="lpstr">
      <vt:lpstr>Arial</vt:lpstr>
      <vt:lpstr>Calibri</vt:lpstr>
      <vt:lpstr>Times New Roman</vt:lpstr>
      <vt:lpstr>Trebuchet MS</vt:lpstr>
      <vt:lpstr>Tw Cen MT</vt:lpstr>
      <vt:lpstr>Wingdings</vt:lpstr>
      <vt:lpstr>Devre</vt:lpstr>
      <vt:lpstr>PowerPoint Sunusu</vt:lpstr>
      <vt:lpstr>Tam protezlerde okluzal konseptler</vt:lpstr>
      <vt:lpstr>Kretlerin durumuna göre dizim</vt:lpstr>
      <vt:lpstr>PowerPoint Sunusu</vt:lpstr>
      <vt:lpstr>PowerPoint Sunusu</vt:lpstr>
      <vt:lpstr>Çapraz kapanış </vt:lpstr>
      <vt:lpstr>PowerPoint Sunusu</vt:lpstr>
      <vt:lpstr>Okluzal düzlemin yeri</vt:lpstr>
      <vt:lpstr>Genel prensipler; </vt:lpstr>
      <vt:lpstr>Diş dizimi ile ilgili temel kurallar</vt:lpstr>
      <vt:lpstr>TEŞEKKÜRLER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CAVİDANAKÖREN</dc:creator>
  <cp:lastModifiedBy>CAVİDANAKÖREN</cp:lastModifiedBy>
  <cp:revision>10</cp:revision>
  <dcterms:created xsi:type="dcterms:W3CDTF">2020-01-20T07:30:37Z</dcterms:created>
  <dcterms:modified xsi:type="dcterms:W3CDTF">2020-01-27T09:22:55Z</dcterms:modified>
</cp:coreProperties>
</file>