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303" r:id="rId2"/>
    <p:sldId id="258" r:id="rId3"/>
    <p:sldId id="270" r:id="rId4"/>
    <p:sldId id="271" r:id="rId5"/>
    <p:sldId id="274" r:id="rId6"/>
    <p:sldId id="276" r:id="rId7"/>
    <p:sldId id="279" r:id="rId8"/>
    <p:sldId id="290" r:id="rId9"/>
    <p:sldId id="295" r:id="rId10"/>
    <p:sldId id="300" r:id="rId11"/>
    <p:sldId id="302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C7B80-B2B5-46E1-BCFC-E904117CCD9F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0FD72-B2C5-4E5D-9045-4509D85378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4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01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62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30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61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50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0136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46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4496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15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40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899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46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9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119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366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17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47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029B-439E-4E0F-9475-3A98CF91D894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BAEAD-F1A8-4D1A-B2EE-C72B0D0694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999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/>
              <a:t>TAM PROTEZLERDE ARKA GRUP DİŞ DİZİMİ</a:t>
            </a:r>
          </a:p>
          <a:p>
            <a:pPr marL="0" indent="0">
              <a:buNone/>
            </a:pPr>
            <a:endParaRPr lang="tr-TR" sz="4000" b="1" dirty="0"/>
          </a:p>
          <a:p>
            <a:pPr marL="0" indent="0">
              <a:buNone/>
            </a:pPr>
            <a:endParaRPr lang="tr-TR" sz="4000" b="1" dirty="0" smtClean="0"/>
          </a:p>
          <a:p>
            <a:pPr marL="0" indent="0">
              <a:buNone/>
            </a:pPr>
            <a:r>
              <a:rPr lang="tr-TR" sz="4000" b="1" dirty="0"/>
              <a:t>	</a:t>
            </a:r>
            <a:r>
              <a:rPr lang="tr-TR" sz="4000" b="1" dirty="0" smtClean="0"/>
              <a:t>			</a:t>
            </a:r>
            <a:r>
              <a:rPr lang="tr-TR" sz="4000" dirty="0" err="1" smtClean="0"/>
              <a:t>Prof.Dr.A.Cavidan</a:t>
            </a:r>
            <a:r>
              <a:rPr lang="tr-TR" sz="4000" dirty="0" smtClean="0"/>
              <a:t> AKÖREN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58157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Diş dizimi ile ilgili temel kurallar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714500"/>
            <a:ext cx="10148888" cy="4076701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Yapay dişler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bukkolingual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yönde doğal dişlere oranla biraz daha dar seçilmelidir.</a:t>
            </a:r>
          </a:p>
          <a:p>
            <a:pPr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Dişler alt çenede ön bölgede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kretin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biraz önüne arka bölgede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kret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tepesine dizilmelidir. Dil alanı daraltılmamalıdır.</a:t>
            </a:r>
          </a:p>
          <a:p>
            <a:pPr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Alt azı dişlerinin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anteroposterior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santral olukları alveol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kretinin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tam üzerinden geçen çizgi üzerinde olmalı ve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nötral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zon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dahilinde dizilmelidir.</a:t>
            </a:r>
          </a:p>
          <a:p>
            <a:pPr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Alt 2. büyük azılar, eğimli bir yüzey olan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retromolar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kabartı üzerine konulmamalıdır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Ön dişlerin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diziminde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overbite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fazla olmamalıdır. İdealinde kesici yolu eğimi 0 derece olmalıdır.</a:t>
            </a:r>
          </a:p>
          <a:p>
            <a:pPr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Üst santral dişler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incisive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papilden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8-10mm önde yerleştirilmelidir.</a:t>
            </a:r>
          </a:p>
          <a:p>
            <a:pPr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Tam protezlerde diş dizimi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bilateral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balanslı olacak şekilde düzenlenmelidir.</a:t>
            </a:r>
          </a:p>
          <a:p>
            <a:pPr>
              <a:defRPr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Alt ve üst ön grup dişler birbirlerine kesinlikle temas etmemelidir.</a:t>
            </a:r>
          </a:p>
          <a:p>
            <a:pPr>
              <a:defRPr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1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Metin kutusu 2"/>
          <p:cNvSpPr txBox="1">
            <a:spLocks noChangeArrowheads="1"/>
          </p:cNvSpPr>
          <p:nvPr/>
        </p:nvSpPr>
        <p:spPr bwMode="auto">
          <a:xfrm>
            <a:off x="4727576" y="4610100"/>
            <a:ext cx="5724524" cy="207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dirty="0"/>
              <a:t>Kaynak: 	</a:t>
            </a:r>
            <a:r>
              <a:rPr lang="tr-TR" altLang="tr-TR" sz="1800" dirty="0" smtClean="0"/>
              <a:t>1.Çalıkkocaoğlu </a:t>
            </a:r>
            <a:r>
              <a:rPr lang="tr-TR" altLang="tr-TR" sz="1800" dirty="0"/>
              <a:t>S. Dişsiz Hastaların 	</a:t>
            </a:r>
            <a:r>
              <a:rPr lang="tr-TR" altLang="tr-TR" sz="1800" dirty="0" err="1"/>
              <a:t>Protetik</a:t>
            </a:r>
            <a:r>
              <a:rPr lang="tr-TR" altLang="tr-TR" sz="1800" dirty="0"/>
              <a:t> </a:t>
            </a:r>
            <a:r>
              <a:rPr lang="tr-TR" altLang="tr-TR" sz="1800" dirty="0" smtClean="0"/>
              <a:t>	Tedavisi, 2013</a:t>
            </a:r>
            <a:endParaRPr lang="tr-TR" altLang="tr-TR" sz="1800" dirty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800" dirty="0"/>
              <a:t>	</a:t>
            </a:r>
            <a:r>
              <a:rPr lang="tr-TR" altLang="tr-TR" sz="1800" dirty="0" smtClean="0"/>
              <a:t>2.Hayakawa I. Total Protezlerin Temel 	İlkeleri 	ve Pratiği, 2007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tr-TR" altLang="tr-TR" sz="1800" dirty="0" smtClean="0"/>
              <a:t>	3. </a:t>
            </a:r>
            <a:r>
              <a:rPr lang="tr-TR" altLang="tr-TR" sz="1800" dirty="0" err="1" smtClean="0"/>
              <a:t>Zarb</a:t>
            </a:r>
            <a:r>
              <a:rPr lang="tr-TR" altLang="tr-TR" sz="1800" dirty="0" smtClean="0"/>
              <a:t> </a:t>
            </a:r>
            <a:r>
              <a:rPr lang="tr-TR" altLang="tr-TR" sz="1800" dirty="0"/>
              <a:t>. </a:t>
            </a:r>
            <a:r>
              <a:rPr lang="tr-TR" altLang="tr-TR" sz="1800" dirty="0" err="1" smtClean="0"/>
              <a:t>Prosthodontic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Treatment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for</a:t>
            </a:r>
            <a:r>
              <a:rPr lang="tr-TR" altLang="tr-TR" sz="1800" dirty="0" smtClean="0"/>
              <a:t> 	</a:t>
            </a:r>
            <a:r>
              <a:rPr lang="tr-TR" altLang="tr-TR" sz="1800" dirty="0" err="1" smtClean="0"/>
              <a:t>Edentulous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Patients</a:t>
            </a:r>
            <a:r>
              <a:rPr lang="tr-TR" altLang="tr-TR" sz="1800" dirty="0" smtClean="0"/>
              <a:t>, 2004</a:t>
            </a:r>
            <a:endParaRPr lang="tr-TR" altLang="tr-TR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 dirty="0"/>
          </a:p>
        </p:txBody>
      </p:sp>
    </p:spTree>
    <p:extLst>
      <p:ext uri="{BB962C8B-B14F-4D97-AF65-F5344CB8AC3E}">
        <p14:creationId xmlns:p14="http://schemas.microsoft.com/office/powerpoint/2010/main" val="12938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Tam protezlerde </a:t>
            </a:r>
            <a:r>
              <a:rPr lang="tr-TR" sz="3200" b="1" dirty="0" err="1">
                <a:latin typeface="Times New Roman" pitchFamily="18" charset="0"/>
                <a:cs typeface="Times New Roman" pitchFamily="18" charset="0"/>
              </a:rPr>
              <a:t>okluzal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konseptler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5913" y="1844676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Bilateral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balanslı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okluzyon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(Tercih edilen) </a:t>
            </a:r>
          </a:p>
          <a:p>
            <a:pPr>
              <a:defRPr/>
            </a:pP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Lingualize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okluzyon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Lineer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okluzyon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Balanssız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okluzyon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1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1463" y="188914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tr-TR" sz="3200" b="1" dirty="0" err="1">
                <a:latin typeface="Times New Roman" pitchFamily="18" charset="0"/>
                <a:cs typeface="Times New Roman" pitchFamily="18" charset="0"/>
              </a:rPr>
              <a:t>Kretlerin</a:t>
            </a:r>
            <a:r>
              <a:rPr lang="tr-TR" sz="3200" b="1" dirty="0">
                <a:latin typeface="Times New Roman" pitchFamily="18" charset="0"/>
                <a:cs typeface="Times New Roman" pitchFamily="18" charset="0"/>
              </a:rPr>
              <a:t> durumuna göre dizim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600200"/>
            <a:ext cx="6275388" cy="4997450"/>
          </a:xfrm>
        </p:spPr>
        <p:txBody>
          <a:bodyPr/>
          <a:lstStyle/>
          <a:p>
            <a:pPr>
              <a:defRPr/>
            </a:pPr>
            <a:r>
              <a:rPr lang="tr-TR" sz="2400" b="1" dirty="0" err="1">
                <a:latin typeface="Times New Roman" pitchFamily="18" charset="0"/>
                <a:cs typeface="Times New Roman" pitchFamily="18" charset="0"/>
              </a:rPr>
              <a:t>Kretlerin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her ikisi de eşit yükseklikte ve sağlam yapıda ise, dişler </a:t>
            </a:r>
            <a:r>
              <a:rPr lang="tr-TR" sz="2400" b="1" dirty="0" err="1">
                <a:latin typeface="Times New Roman" pitchFamily="18" charset="0"/>
                <a:cs typeface="Times New Roman" pitchFamily="18" charset="0"/>
              </a:rPr>
              <a:t>kretler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arasındaki </a:t>
            </a:r>
            <a:r>
              <a:rPr lang="tr-TR" sz="2400" b="1" dirty="0" err="1">
                <a:latin typeface="Times New Roman" pitchFamily="18" charset="0"/>
                <a:cs typeface="Times New Roman" pitchFamily="18" charset="0"/>
              </a:rPr>
              <a:t>okluzyon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düzlemine dizilir</a:t>
            </a:r>
          </a:p>
          <a:p>
            <a:pPr>
              <a:defRPr/>
            </a:pPr>
            <a:r>
              <a:rPr 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 </a:t>
            </a:r>
            <a:r>
              <a:rPr lang="tr-T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kret</a:t>
            </a:r>
            <a:r>
              <a:rPr 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çok </a:t>
            </a:r>
            <a:r>
              <a:rPr lang="tr-T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rezorbe</a:t>
            </a:r>
            <a:r>
              <a:rPr 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ise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b="1" u="sng" dirty="0">
                <a:latin typeface="Times New Roman" pitchFamily="18" charset="0"/>
                <a:cs typeface="Times New Roman" pitchFamily="18" charset="0"/>
              </a:rPr>
              <a:t>dişler alt </a:t>
            </a:r>
            <a:r>
              <a:rPr lang="tr-TR" sz="2400" b="1" u="sng" dirty="0" err="1">
                <a:latin typeface="Times New Roman" pitchFamily="18" charset="0"/>
                <a:cs typeface="Times New Roman" pitchFamily="18" charset="0"/>
              </a:rPr>
              <a:t>krete</a:t>
            </a:r>
            <a:r>
              <a:rPr lang="tr-TR" sz="2400" b="1" u="sng" dirty="0">
                <a:latin typeface="Times New Roman" pitchFamily="18" charset="0"/>
                <a:cs typeface="Times New Roman" pitchFamily="18" charset="0"/>
              </a:rPr>
              <a:t> daha yakın dizilir, yani </a:t>
            </a:r>
            <a:r>
              <a:rPr lang="tr-TR" sz="2400" b="1" u="sng" dirty="0" err="1">
                <a:latin typeface="Times New Roman" pitchFamily="18" charset="0"/>
                <a:cs typeface="Times New Roman" pitchFamily="18" charset="0"/>
              </a:rPr>
              <a:t>okluzyon</a:t>
            </a:r>
            <a:r>
              <a:rPr lang="tr-TR" sz="2400" b="1" u="sng" dirty="0">
                <a:latin typeface="Times New Roman" pitchFamily="18" charset="0"/>
                <a:cs typeface="Times New Roman" pitchFamily="18" charset="0"/>
              </a:rPr>
              <a:t> düzlemi alt </a:t>
            </a:r>
            <a:r>
              <a:rPr lang="tr-TR" sz="2400" b="1" u="sng" dirty="0" err="1">
                <a:latin typeface="Times New Roman" pitchFamily="18" charset="0"/>
                <a:cs typeface="Times New Roman" pitchFamily="18" charset="0"/>
              </a:rPr>
              <a:t>krete</a:t>
            </a:r>
            <a:r>
              <a:rPr lang="tr-TR" sz="2400" b="1" u="sng" dirty="0">
                <a:latin typeface="Times New Roman" pitchFamily="18" charset="0"/>
                <a:cs typeface="Times New Roman" pitchFamily="18" charset="0"/>
              </a:rPr>
              <a:t> yaklaştırılır</a:t>
            </a:r>
          </a:p>
          <a:p>
            <a:pPr>
              <a:defRPr/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Bu suretle </a:t>
            </a:r>
            <a:r>
              <a:rPr lang="tr-TR" sz="2400" b="1" dirty="0" err="1">
                <a:latin typeface="Times New Roman" pitchFamily="18" charset="0"/>
                <a:cs typeface="Times New Roman" pitchFamily="18" charset="0"/>
              </a:rPr>
              <a:t>kret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üzerine gelen </a:t>
            </a:r>
            <a:r>
              <a:rPr lang="tr-TR" sz="2400" b="1" dirty="0" err="1">
                <a:latin typeface="Times New Roman" pitchFamily="18" charset="0"/>
                <a:cs typeface="Times New Roman" pitchFamily="18" charset="0"/>
              </a:rPr>
              <a:t>tork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kuvveti azaltılmış  ve travmalara karşı da alt </a:t>
            </a:r>
            <a:r>
              <a:rPr lang="tr-TR" sz="2400" b="1" dirty="0" err="1">
                <a:latin typeface="Times New Roman" pitchFamily="18" charset="0"/>
                <a:cs typeface="Times New Roman" pitchFamily="18" charset="0"/>
              </a:rPr>
              <a:t>kret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 korunmuş olur</a:t>
            </a:r>
          </a:p>
        </p:txBody>
      </p:sp>
    </p:spTree>
    <p:extLst>
      <p:ext uri="{BB962C8B-B14F-4D97-AF65-F5344CB8AC3E}">
        <p14:creationId xmlns:p14="http://schemas.microsoft.com/office/powerpoint/2010/main" val="20499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2711451" y="908051"/>
            <a:ext cx="76295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İnteralveolar  kret çizgisinin okluzal düzlemle yaptığı açı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diş dizimi açısından önem taşır.</a:t>
            </a: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4289425" y="2355851"/>
            <a:ext cx="33543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Bu açının 80</a:t>
            </a:r>
            <a:r>
              <a:rPr lang="en-US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olması normal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diş dizimini gerektirir.</a:t>
            </a:r>
          </a:p>
        </p:txBody>
      </p:sp>
      <p:sp>
        <p:nvSpPr>
          <p:cNvPr id="77830" name="Text Box 9"/>
          <p:cNvSpPr txBox="1">
            <a:spLocks noChangeArrowheads="1"/>
          </p:cNvSpPr>
          <p:nvPr/>
        </p:nvSpPr>
        <p:spPr bwMode="auto">
          <a:xfrm>
            <a:off x="3763169" y="3814763"/>
            <a:ext cx="44069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açının 80</a:t>
            </a:r>
            <a:r>
              <a:rPr lang="en-US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’den küçük olması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 dışında diş </a:t>
            </a:r>
            <a:r>
              <a:rPr lang="tr-TR" altLang="tr-T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dizimini</a:t>
            </a:r>
            <a:r>
              <a:rPr lang="tr-TR" alt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gerektirir.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7"/>
          <p:cNvSpPr txBox="1">
            <a:spLocks noChangeArrowheads="1"/>
          </p:cNvSpPr>
          <p:nvPr/>
        </p:nvSpPr>
        <p:spPr bwMode="auto">
          <a:xfrm>
            <a:off x="2259013" y="14319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 b="1"/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1789113" y="857251"/>
            <a:ext cx="360045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Normal dizimde;</a:t>
            </a:r>
          </a:p>
          <a:p>
            <a:pPr eaLnBrk="1" hangingPunct="1">
              <a:defRPr/>
            </a:pPr>
            <a:r>
              <a:rPr lang="tr-TR" altLang="tr-TR" sz="1800" b="1" dirty="0"/>
              <a:t> </a:t>
            </a:r>
          </a:p>
          <a:p>
            <a:pPr eaLnBrk="1" hangingPunct="1">
              <a:defRPr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Alt 1.premoların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bukkal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tüberkülü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ve diğer</a:t>
            </a:r>
          </a:p>
          <a:p>
            <a:pPr eaLnBrk="1" hangingPunct="1">
              <a:defRPr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dişlerin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fossaları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kret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çizgisi üzerindedir.</a:t>
            </a:r>
          </a:p>
          <a:p>
            <a:pPr eaLnBrk="1" hangingPunct="1">
              <a:defRPr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Belirgin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tüberkül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fossa ilişkisi vardır.</a:t>
            </a:r>
          </a:p>
          <a:p>
            <a:pPr eaLnBrk="1" hangingPunct="1">
              <a:defRPr/>
            </a:pPr>
            <a:endParaRPr lang="tr-TR" altLang="tr-TR" sz="1800" b="1" dirty="0"/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6019800" y="3116263"/>
            <a:ext cx="3455988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Lingualize</a:t>
            </a:r>
            <a:r>
              <a:rPr lang="tr-TR" altLang="tr-TR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okluzyonda</a:t>
            </a:r>
            <a:r>
              <a:rPr lang="tr-TR" altLang="tr-TR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defRPr/>
            </a:pPr>
            <a:endParaRPr lang="tr-TR" altLang="tr-TR" sz="1800" b="1" dirty="0"/>
          </a:p>
          <a:p>
            <a:pPr eaLnBrk="1" hangingPunct="1">
              <a:defRPr/>
            </a:pPr>
            <a:r>
              <a:rPr lang="tr-TR" altLang="tr-TR" sz="1800" b="1" dirty="0"/>
              <a:t> 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Alt 1.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premoların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bukkal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tüberkülü</a:t>
            </a:r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kret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çizgisi üzerindedir, </a:t>
            </a:r>
          </a:p>
          <a:p>
            <a:pPr eaLnBrk="1" hangingPunct="1">
              <a:defRPr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diğer dişlerin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fossaları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linguale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doğru</a:t>
            </a:r>
          </a:p>
          <a:p>
            <a:pPr eaLnBrk="1" hangingPunct="1">
              <a:defRPr/>
            </a:pP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yer değiştirmiştir.</a:t>
            </a:r>
          </a:p>
          <a:p>
            <a:pPr eaLnBrk="1" hangingPunct="1">
              <a:defRPr/>
            </a:pPr>
            <a:endParaRPr lang="tr-TR" alt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25003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Çapraz kapanış</a:t>
            </a:r>
            <a:br>
              <a:rPr lang="tr-TR" altLang="tr-TR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tr-TR" altLang="tr-TR" sz="32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1755774" y="1854200"/>
            <a:ext cx="6778625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Birinci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premolarlar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normal dizimde konumlanır. İkinci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premolar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vestibüle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doğru alınır ve antagonist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bukkal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palatinal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tüberküller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 fossalar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möllenir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Molar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bölgede alt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lingual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üst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bukkal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tüberküller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fonksiyonel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tüberküller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olur.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29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1671639" y="2509838"/>
            <a:ext cx="86391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arka dişlerin </a:t>
            </a:r>
            <a:r>
              <a:rPr lang="tr-TR" alt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lingual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yüzleri, </a:t>
            </a:r>
            <a:r>
              <a:rPr lang="tr-TR" alt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mylohyoid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sırttan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uzanan dikey çizginin daha </a:t>
            </a:r>
            <a:r>
              <a:rPr lang="tr-TR" alt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lingualinde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konumlanmaz.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204912" y="738981"/>
            <a:ext cx="9905999" cy="3541714"/>
          </a:xfrm>
        </p:spPr>
        <p:txBody>
          <a:bodyPr>
            <a:normAutofit/>
          </a:bodyPr>
          <a:lstStyle/>
          <a:p>
            <a:r>
              <a:rPr lang="tr-TR" sz="2800" dirty="0"/>
              <a:t>Alt azıların </a:t>
            </a:r>
            <a:r>
              <a:rPr lang="tr-TR" sz="2800" dirty="0" err="1"/>
              <a:t>lingual</a:t>
            </a:r>
            <a:r>
              <a:rPr lang="tr-TR" sz="2800" dirty="0"/>
              <a:t> yüzeyleri </a:t>
            </a:r>
            <a:r>
              <a:rPr lang="tr-TR" sz="2800" dirty="0" err="1"/>
              <a:t>retromolar</a:t>
            </a:r>
            <a:r>
              <a:rPr lang="tr-TR" sz="2800" dirty="0"/>
              <a:t> kabartının </a:t>
            </a:r>
            <a:r>
              <a:rPr lang="tr-TR" sz="2800" dirty="0" err="1"/>
              <a:t>bukkal</a:t>
            </a:r>
            <a:r>
              <a:rPr lang="tr-TR" sz="2800" dirty="0"/>
              <a:t> ve </a:t>
            </a:r>
            <a:r>
              <a:rPr lang="tr-TR" sz="2800" dirty="0" err="1"/>
              <a:t>lingualinden</a:t>
            </a:r>
            <a:r>
              <a:rPr lang="tr-TR" sz="2800" dirty="0"/>
              <a:t> </a:t>
            </a:r>
            <a:r>
              <a:rPr lang="tr-TR" sz="2800" dirty="0" err="1"/>
              <a:t>kaninin</a:t>
            </a:r>
            <a:r>
              <a:rPr lang="tr-TR" sz="2800" dirty="0"/>
              <a:t> </a:t>
            </a:r>
            <a:r>
              <a:rPr lang="tr-TR" sz="2800" dirty="0" err="1"/>
              <a:t>mezialine</a:t>
            </a:r>
            <a:r>
              <a:rPr lang="tr-TR" sz="2800" dirty="0"/>
              <a:t> uzatılan iki çizgi arasında bulunur (Pound çizgisi</a:t>
            </a:r>
            <a:r>
              <a:rPr lang="tr-TR" sz="2800" dirty="0" smtClean="0"/>
              <a:t>).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1671639" y="368053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/>
              <a:t>Arka dişler </a:t>
            </a:r>
            <a:r>
              <a:rPr lang="tr-TR" sz="2000" dirty="0" err="1"/>
              <a:t>bukkolingual</a:t>
            </a:r>
            <a:r>
              <a:rPr lang="tr-TR" sz="2000" dirty="0"/>
              <a:t> olarak proteze desteklik yapan</a:t>
            </a:r>
          </a:p>
          <a:p>
            <a:r>
              <a:rPr lang="tr-TR" sz="2000" dirty="0" smtClean="0"/>
              <a:t>alanların </a:t>
            </a:r>
            <a:r>
              <a:rPr lang="tr-TR" sz="2000" dirty="0"/>
              <a:t>ortasına dizilmelidir.</a:t>
            </a:r>
          </a:p>
          <a:p>
            <a:r>
              <a:rPr lang="tr-TR" sz="2000" dirty="0"/>
              <a:t>Burada rehber, </a:t>
            </a:r>
            <a:r>
              <a:rPr lang="tr-TR" sz="2000" dirty="0" err="1"/>
              <a:t>eksternal</a:t>
            </a:r>
            <a:r>
              <a:rPr lang="tr-TR" sz="2000" dirty="0"/>
              <a:t> </a:t>
            </a:r>
            <a:r>
              <a:rPr lang="tr-TR" sz="2000" dirty="0" err="1"/>
              <a:t>oblik</a:t>
            </a:r>
            <a:r>
              <a:rPr lang="tr-TR" sz="2000" dirty="0"/>
              <a:t> ve </a:t>
            </a:r>
            <a:r>
              <a:rPr lang="tr-TR" sz="2000" dirty="0" err="1"/>
              <a:t>mylohyoid</a:t>
            </a:r>
            <a:r>
              <a:rPr lang="tr-TR" sz="2000" dirty="0"/>
              <a:t> sırt</a:t>
            </a:r>
          </a:p>
          <a:p>
            <a:r>
              <a:rPr lang="tr-TR" sz="2000" dirty="0"/>
              <a:t> arasındaki sahanın merkezidir.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765300" y="5099051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/>
              <a:t>Alt arka grup dişler için bir başka kaide; </a:t>
            </a:r>
            <a:r>
              <a:rPr lang="tr-TR" sz="2000" dirty="0" smtClean="0"/>
              <a:t> </a:t>
            </a:r>
            <a:r>
              <a:rPr lang="tr-TR" sz="2000" dirty="0" err="1"/>
              <a:t>Anteroposterior</a:t>
            </a:r>
            <a:r>
              <a:rPr lang="tr-TR" sz="2000" dirty="0"/>
              <a:t> santral </a:t>
            </a:r>
            <a:r>
              <a:rPr lang="tr-TR" sz="2000" dirty="0" err="1"/>
              <a:t>fossaları</a:t>
            </a:r>
            <a:r>
              <a:rPr lang="tr-TR" sz="2000" dirty="0"/>
              <a:t> alt </a:t>
            </a:r>
            <a:r>
              <a:rPr lang="tr-TR" sz="2000" dirty="0" err="1"/>
              <a:t>kret</a:t>
            </a:r>
            <a:r>
              <a:rPr lang="tr-TR" sz="2000" dirty="0"/>
              <a:t> tepesinden geçen bir doğru  üzerinde olmalıdır.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69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0" y="1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3200" b="1" dirty="0" err="1">
                <a:latin typeface="Times New Roman" pitchFamily="18" charset="0"/>
                <a:cs typeface="Times New Roman" pitchFamily="18" charset="0"/>
              </a:rPr>
              <a:t>Okluzal</a:t>
            </a:r>
            <a:r>
              <a:rPr lang="tr-TR" altLang="tr-TR" sz="3200" b="1" dirty="0">
                <a:latin typeface="Times New Roman" pitchFamily="18" charset="0"/>
                <a:cs typeface="Times New Roman" pitchFamily="18" charset="0"/>
              </a:rPr>
              <a:t> düzlemin yeri</a:t>
            </a:r>
          </a:p>
        </p:txBody>
      </p:sp>
      <p:pic>
        <p:nvPicPr>
          <p:cNvPr id="98307" name="Picture 4" descr="tara0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3" t="2785" r="27280" b="81105"/>
          <a:stretch>
            <a:fillRect/>
          </a:stretch>
        </p:blipFill>
        <p:spPr bwMode="auto">
          <a:xfrm>
            <a:off x="3935414" y="908050"/>
            <a:ext cx="41052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5"/>
          <p:cNvSpPr txBox="1">
            <a:spLocks noChangeArrowheads="1"/>
          </p:cNvSpPr>
          <p:nvPr/>
        </p:nvSpPr>
        <p:spPr bwMode="auto">
          <a:xfrm>
            <a:off x="2495551" y="2852739"/>
            <a:ext cx="73247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Okluzal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düzlemin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yüksekliği için;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-Dudak köşeleri şablonda işaretlenerek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 </a:t>
            </a:r>
            <a:r>
              <a:rPr lang="tr-TR" altLang="tr-T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kanin</a:t>
            </a:r>
            <a:r>
              <a:rPr lang="tr-TR" alt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1.premoların yüksekliği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belirlenir.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Okluzal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düzlemin </a:t>
            </a:r>
            <a:r>
              <a:rPr lang="tr-TR" alt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yüksekliği için;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altLang="tr-T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Retromolar</a:t>
            </a:r>
            <a:r>
              <a:rPr lang="tr-TR" alt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üçgenin 2/3’ü işaretlenir.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tr-TR" altLang="tr-TR" sz="2400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iki rehber noktanın birleştirilmesi </a:t>
            </a:r>
            <a:r>
              <a:rPr lang="tr-TR" altLang="tr-TR" sz="2400" b="1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okluzal</a:t>
            </a:r>
            <a:r>
              <a:rPr lang="tr-TR" altLang="tr-TR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düzlemi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ortaya koyar.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tr-TR" alt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8331200" y="6134100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Çalıkkocaoğlu</a:t>
            </a:r>
            <a:r>
              <a:rPr lang="tr-TR" dirty="0" smtClean="0"/>
              <a:t> 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51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 sz="3600" b="1" dirty="0">
                <a:latin typeface="Times New Roman" pitchFamily="18" charset="0"/>
                <a:cs typeface="Times New Roman" pitchFamily="18" charset="0"/>
              </a:rPr>
              <a:t>Genel prensipler;</a:t>
            </a:r>
            <a:br>
              <a:rPr lang="tr-TR" altLang="tr-TR" sz="3600" b="1" dirty="0">
                <a:latin typeface="Times New Roman" pitchFamily="18" charset="0"/>
                <a:cs typeface="Times New Roman" pitchFamily="18" charset="0"/>
              </a:rPr>
            </a:br>
            <a:endParaRPr lang="tr-TR" alt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Yapay dişler dudak, dil ve yanak arasındaki </a:t>
            </a:r>
            <a:r>
              <a:rPr lang="tr-TR" altLang="tr-T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kassal</a:t>
            </a:r>
            <a:r>
              <a:rPr lang="tr-TR" alt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denge 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bölgesine yerleştirilmelidir.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tr-TR" altLang="tr-TR" sz="2400" b="1" dirty="0" err="1">
                <a:latin typeface="Times New Roman" pitchFamily="18" charset="0"/>
                <a:cs typeface="Times New Roman" pitchFamily="18" charset="0"/>
              </a:rPr>
              <a:t>Okluzal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 düzlem </a:t>
            </a:r>
            <a:r>
              <a:rPr lang="tr-TR" alt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dilin kontur yüksekliğinde 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yer almalıdır.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Etkili çiğneme ve memnuniyet verici </a:t>
            </a:r>
            <a:r>
              <a:rPr lang="tr-TR" altLang="tr-TR" sz="2400" b="1" dirty="0" err="1">
                <a:latin typeface="Times New Roman" pitchFamily="18" charset="0"/>
                <a:cs typeface="Times New Roman" pitchFamily="18" charset="0"/>
              </a:rPr>
              <a:t>okluzyon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 her bölgede karşılıklı en az </a:t>
            </a:r>
            <a:r>
              <a:rPr lang="tr-TR" alt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üç diş teması 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ile sağlanır.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tr-TR" altLang="tr-TR" sz="2400" b="1" dirty="0" err="1">
                <a:latin typeface="Times New Roman" pitchFamily="18" charset="0"/>
                <a:cs typeface="Times New Roman" pitchFamily="18" charset="0"/>
              </a:rPr>
              <a:t>Tüberkül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-fossa ilişkisi mutlaka sağlanmalıdır.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Fonksiyonda bütün kuvvetler protezleri </a:t>
            </a:r>
            <a:r>
              <a:rPr lang="tr-TR" alt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stabilize edici 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etki göstermelidir.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tr-TR" altLang="tr-TR" sz="2400" b="1" dirty="0" err="1">
                <a:latin typeface="Times New Roman" pitchFamily="18" charset="0"/>
                <a:cs typeface="Times New Roman" pitchFamily="18" charset="0"/>
              </a:rPr>
              <a:t>Kanin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 koruyuculu </a:t>
            </a:r>
            <a:r>
              <a:rPr lang="tr-TR" altLang="tr-TR" sz="2400" b="1" dirty="0" err="1">
                <a:latin typeface="Times New Roman" pitchFamily="18" charset="0"/>
                <a:cs typeface="Times New Roman" pitchFamily="18" charset="0"/>
              </a:rPr>
              <a:t>okluzyon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 tam protezler için uygun değildir.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Tam protezlerde yapılması gereken en az üç nokta teması ile ortaya konulan </a:t>
            </a:r>
            <a:r>
              <a:rPr lang="tr-TR" altLang="tr-T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bilateral</a:t>
            </a:r>
            <a:r>
              <a:rPr lang="tr-TR" altLang="tr-TR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balanslı </a:t>
            </a:r>
            <a:r>
              <a:rPr lang="tr-TR" altLang="tr-TR" sz="2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okluzyon</a:t>
            </a:r>
            <a:r>
              <a:rPr lang="tr-TR" altLang="tr-TR" sz="2400" b="1" dirty="0" err="1">
                <a:latin typeface="Times New Roman" pitchFamily="18" charset="0"/>
                <a:cs typeface="Times New Roman" pitchFamily="18" charset="0"/>
              </a:rPr>
              <a:t>dur</a:t>
            </a:r>
            <a:r>
              <a:rPr lang="tr-TR" altLang="tr-TR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81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104</TotalTime>
  <Words>524</Words>
  <Application>Microsoft Office PowerPoint</Application>
  <PresentationFormat>Geniş ekran</PresentationFormat>
  <Paragraphs>74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Tw Cen MT</vt:lpstr>
      <vt:lpstr>Wingdings</vt:lpstr>
      <vt:lpstr>Devre</vt:lpstr>
      <vt:lpstr>PowerPoint Sunusu</vt:lpstr>
      <vt:lpstr>Tam protezlerde okluzal konseptler</vt:lpstr>
      <vt:lpstr>Kretlerin durumuna göre dizim</vt:lpstr>
      <vt:lpstr>PowerPoint Sunusu</vt:lpstr>
      <vt:lpstr>PowerPoint Sunusu</vt:lpstr>
      <vt:lpstr>Çapraz kapanış </vt:lpstr>
      <vt:lpstr>PowerPoint Sunusu</vt:lpstr>
      <vt:lpstr>Okluzal düzlemin yeri</vt:lpstr>
      <vt:lpstr>Genel prensipler; </vt:lpstr>
      <vt:lpstr>Diş dizimi ile ilgili temel kurallar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CAVİDANAKÖREN</dc:creator>
  <cp:lastModifiedBy>CAVİDANAKÖREN</cp:lastModifiedBy>
  <cp:revision>10</cp:revision>
  <dcterms:created xsi:type="dcterms:W3CDTF">2020-01-20T07:30:37Z</dcterms:created>
  <dcterms:modified xsi:type="dcterms:W3CDTF">2020-01-27T09:22:55Z</dcterms:modified>
</cp:coreProperties>
</file>