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D75E-601A-4960-9E8A-237DA2362CD7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0CC4-6E5C-4B4B-84F6-44BD5EF95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235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D75E-601A-4960-9E8A-237DA2362CD7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0CC4-6E5C-4B4B-84F6-44BD5EF95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6477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D75E-601A-4960-9E8A-237DA2362CD7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0CC4-6E5C-4B4B-84F6-44BD5EF95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801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D75E-601A-4960-9E8A-237DA2362CD7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0CC4-6E5C-4B4B-84F6-44BD5EF95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6914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D75E-601A-4960-9E8A-237DA2362CD7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0CC4-6E5C-4B4B-84F6-44BD5EF95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2440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D75E-601A-4960-9E8A-237DA2362CD7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0CC4-6E5C-4B4B-84F6-44BD5EF95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1898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D75E-601A-4960-9E8A-237DA2362CD7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0CC4-6E5C-4B4B-84F6-44BD5EF95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2780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D75E-601A-4960-9E8A-237DA2362CD7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0CC4-6E5C-4B4B-84F6-44BD5EF95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34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D75E-601A-4960-9E8A-237DA2362CD7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0CC4-6E5C-4B4B-84F6-44BD5EF95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3606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D75E-601A-4960-9E8A-237DA2362CD7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0CC4-6E5C-4B4B-84F6-44BD5EF95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802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D75E-601A-4960-9E8A-237DA2362CD7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0CC4-6E5C-4B4B-84F6-44BD5EF95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4053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AD75E-601A-4960-9E8A-237DA2362CD7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10CC4-6E5C-4B4B-84F6-44BD5EF95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679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283382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Ergenlik Döneminde </a:t>
            </a:r>
            <a:r>
              <a:rPr lang="tr-TR" b="1" dirty="0" smtClean="0"/>
              <a:t>Dayanıklılık, </a:t>
            </a:r>
            <a:r>
              <a:rPr lang="tr-TR" b="1" dirty="0"/>
              <a:t>Risk Faktörleri ve Koruyucu Faktörler: Ekolojik Bir Değerlendirme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6053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Risk faktörleri-koruyucu faktörler perspektifi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Psikoloji ve eğitim bilimleri </a:t>
            </a:r>
          </a:p>
          <a:p>
            <a:r>
              <a:rPr lang="tr-TR" dirty="0" smtClean="0"/>
              <a:t>Bireyin davranışını anlama. </a:t>
            </a:r>
          </a:p>
          <a:p>
            <a:r>
              <a:rPr lang="tr-TR" dirty="0" smtClean="0"/>
              <a:t>Stresli ve zorlu yaşam koşullarında uyum sağlama kapasitesini ve işlevselliğini sürdürmede risk faktörleri ve koruyucu faktörler arasındaki denge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1492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Risk faktörü: Bir sorun durumuna etki eden güçler </a:t>
            </a:r>
          </a:p>
          <a:p>
            <a:r>
              <a:rPr lang="tr-TR" dirty="0" smtClean="0"/>
              <a:t>Koruyucu faktör: Riske karşı koruma sağlayan içsel ve dışsal kaynaklar. </a:t>
            </a:r>
          </a:p>
          <a:p>
            <a:r>
              <a:rPr lang="tr-TR" dirty="0" smtClean="0"/>
              <a:t>Direnç/Dayanıklılık: Olumsuz bir yaşam olayına maruz kalınmasına karşın belirli bir yaş ve kültür için uygun sayılan gelişimsel görevlerin yerine getirilebilmesi, gelişme geriliği, öğrenme bozukluğu ya da davranış sorunlarının olmaması. </a:t>
            </a:r>
          </a:p>
          <a:p>
            <a:r>
              <a:rPr lang="tr-TR" dirty="0" smtClean="0"/>
              <a:t>Risk f. – Koruyucu f.- Direnç arasındaki ilişki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3224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Risk Faktörleri- Koruyucu Faktörler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Mikro düzey </a:t>
            </a:r>
          </a:p>
          <a:p>
            <a:pPr lvl="1"/>
            <a:r>
              <a:rPr lang="tr-TR" dirty="0" smtClean="0"/>
              <a:t>Bireysel faktörler </a:t>
            </a:r>
          </a:p>
          <a:p>
            <a:pPr lvl="2"/>
            <a:r>
              <a:rPr lang="tr-TR" dirty="0" smtClean="0"/>
              <a:t>Atılganlık </a:t>
            </a:r>
          </a:p>
          <a:p>
            <a:pPr lvl="2"/>
            <a:r>
              <a:rPr lang="tr-TR" dirty="0" smtClean="0"/>
              <a:t>Sağlıklı olma </a:t>
            </a:r>
          </a:p>
          <a:p>
            <a:pPr lvl="2"/>
            <a:r>
              <a:rPr lang="tr-TR" dirty="0" smtClean="0"/>
              <a:t>Zeka düzeyi </a:t>
            </a:r>
          </a:p>
          <a:p>
            <a:pPr lvl="2"/>
            <a:r>
              <a:rPr lang="tr-TR" dirty="0" smtClean="0"/>
              <a:t>Olumlu benlik algısı-benlik saygısı </a:t>
            </a:r>
          </a:p>
          <a:p>
            <a:pPr lvl="1"/>
            <a:r>
              <a:rPr lang="tr-TR" dirty="0" smtClean="0"/>
              <a:t>Ailesel faktörler </a:t>
            </a:r>
          </a:p>
          <a:p>
            <a:pPr lvl="2"/>
            <a:r>
              <a:rPr lang="tr-TR" dirty="0" smtClean="0"/>
              <a:t>Ev içinde güvende olma</a:t>
            </a:r>
          </a:p>
          <a:p>
            <a:pPr lvl="2"/>
            <a:r>
              <a:rPr lang="tr-TR" dirty="0" smtClean="0"/>
              <a:t>Ev içi </a:t>
            </a:r>
            <a:r>
              <a:rPr lang="tr-TR" dirty="0" err="1" smtClean="0"/>
              <a:t>stabilite</a:t>
            </a:r>
            <a:r>
              <a:rPr lang="tr-TR" dirty="0" smtClean="0"/>
              <a:t> </a:t>
            </a:r>
          </a:p>
          <a:p>
            <a:pPr lvl="2"/>
            <a:r>
              <a:rPr lang="tr-TR" dirty="0" smtClean="0"/>
              <a:t>Ebeveyn kontrolü</a:t>
            </a:r>
          </a:p>
          <a:p>
            <a:pPr lvl="2"/>
            <a:r>
              <a:rPr lang="tr-TR" dirty="0" smtClean="0"/>
              <a:t>Bağlanma</a:t>
            </a:r>
          </a:p>
          <a:p>
            <a:pPr lvl="2"/>
            <a:r>
              <a:rPr lang="tr-TR" dirty="0" smtClean="0"/>
              <a:t>Ebeveynin okulla ilişkisi </a:t>
            </a:r>
          </a:p>
          <a:p>
            <a:pPr lvl="2"/>
            <a:r>
              <a:rPr lang="tr-TR" dirty="0" smtClean="0"/>
              <a:t>Aile içi şiddet </a:t>
            </a:r>
          </a:p>
          <a:p>
            <a:pPr lvl="2"/>
            <a:r>
              <a:rPr lang="tr-TR" dirty="0" smtClean="0"/>
              <a:t>Kalabalık aile </a:t>
            </a:r>
          </a:p>
          <a:p>
            <a:pPr lvl="2"/>
            <a:r>
              <a:rPr lang="tr-TR" dirty="0" smtClean="0"/>
              <a:t>Tek ebeveynli aile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4088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Risk Faktörleri- Koruyucu Faktörler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Mezzo</a:t>
            </a:r>
            <a:r>
              <a:rPr lang="tr-TR" dirty="0" smtClean="0"/>
              <a:t> düzey  </a:t>
            </a:r>
          </a:p>
          <a:p>
            <a:pPr lvl="1"/>
            <a:r>
              <a:rPr lang="tr-TR" dirty="0" smtClean="0"/>
              <a:t>Mahalle </a:t>
            </a:r>
          </a:p>
          <a:p>
            <a:pPr lvl="2"/>
            <a:r>
              <a:rPr lang="tr-TR" dirty="0" smtClean="0"/>
              <a:t>Ekonomik dezavantaj- sosyal dezavantaj </a:t>
            </a:r>
          </a:p>
          <a:p>
            <a:pPr lvl="2"/>
            <a:r>
              <a:rPr lang="tr-TR" dirty="0" smtClean="0"/>
              <a:t>Madde kullanımı</a:t>
            </a:r>
          </a:p>
          <a:p>
            <a:pPr lvl="2"/>
            <a:r>
              <a:rPr lang="tr-TR" dirty="0" smtClean="0"/>
              <a:t>Suç davranışı</a:t>
            </a:r>
          </a:p>
          <a:p>
            <a:pPr lvl="2"/>
            <a:r>
              <a:rPr lang="tr-TR" dirty="0" smtClean="0"/>
              <a:t>Yetişkin izlemi- sosyal kontrol </a:t>
            </a:r>
          </a:p>
          <a:p>
            <a:pPr lvl="1"/>
            <a:r>
              <a:rPr lang="tr-TR" dirty="0" smtClean="0"/>
              <a:t>Sosyal destek ağları </a:t>
            </a:r>
          </a:p>
          <a:p>
            <a:pPr lvl="1"/>
            <a:r>
              <a:rPr lang="tr-TR" dirty="0" smtClean="0"/>
              <a:t>Tinsellik/Dini inanç </a:t>
            </a:r>
          </a:p>
          <a:p>
            <a:pPr lvl="1"/>
            <a:r>
              <a:rPr lang="tr-TR" dirty="0" smtClean="0"/>
              <a:t>Okul çevresi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8000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Risk Faktörleri- Koruyucu Faktörler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Makro Düzey</a:t>
            </a:r>
          </a:p>
          <a:p>
            <a:pPr lvl="1"/>
            <a:r>
              <a:rPr lang="tr-TR" dirty="0" smtClean="0"/>
              <a:t>Gelir ve istihdam </a:t>
            </a:r>
          </a:p>
          <a:p>
            <a:pPr lvl="2"/>
            <a:r>
              <a:rPr lang="tr-TR" dirty="0" smtClean="0"/>
              <a:t>Yoksulluk </a:t>
            </a:r>
          </a:p>
          <a:p>
            <a:pPr lvl="2"/>
            <a:r>
              <a:rPr lang="tr-TR" dirty="0" smtClean="0"/>
              <a:t>Sosyal politikalar ve adil bir gelir dağılımı </a:t>
            </a:r>
          </a:p>
          <a:p>
            <a:pPr lvl="1"/>
            <a:r>
              <a:rPr lang="tr-TR" dirty="0" smtClean="0"/>
              <a:t>Ayrımcılık </a:t>
            </a:r>
          </a:p>
          <a:p>
            <a:pPr lvl="2"/>
            <a:r>
              <a:rPr lang="tr-TR" dirty="0" smtClean="0"/>
              <a:t>Cinsel, </a:t>
            </a:r>
            <a:r>
              <a:rPr lang="tr-TR" dirty="0" err="1" smtClean="0"/>
              <a:t>etnik,dini</a:t>
            </a:r>
            <a:r>
              <a:rPr lang="tr-TR" dirty="0" smtClean="0"/>
              <a:t> ayrımcılık </a:t>
            </a:r>
          </a:p>
          <a:p>
            <a:pPr lvl="2"/>
            <a:r>
              <a:rPr lang="tr-TR" dirty="0" smtClean="0"/>
              <a:t>Ayrımcılık karşıtı yasaların varlığı </a:t>
            </a:r>
          </a:p>
          <a:p>
            <a:pPr lvl="1"/>
            <a:r>
              <a:rPr lang="tr-TR" dirty="0" smtClean="0"/>
              <a:t>Toplumsal ayrışma-dışlanma </a:t>
            </a:r>
          </a:p>
          <a:p>
            <a:pPr marL="457200" lvl="1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2337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Risk faktörleri ve koruyucu faktörler </a:t>
            </a:r>
            <a:br>
              <a:rPr lang="tr-TR" dirty="0" smtClean="0"/>
            </a:br>
            <a:r>
              <a:rPr lang="tr-TR" dirty="0" smtClean="0"/>
              <a:t>arasındaki mekanizma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Telafi edici model </a:t>
            </a:r>
          </a:p>
          <a:p>
            <a:endParaRPr lang="tr-TR" dirty="0"/>
          </a:p>
          <a:p>
            <a:r>
              <a:rPr lang="tr-TR" dirty="0" smtClean="0"/>
              <a:t>Etkileşim modeli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7572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Direnç çerçevesinin sosyal hizmette kullanımı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Mikro-</a:t>
            </a:r>
            <a:r>
              <a:rPr lang="tr-TR" dirty="0" err="1" smtClean="0"/>
              <a:t>mezzo</a:t>
            </a:r>
            <a:r>
              <a:rPr lang="tr-TR" dirty="0" smtClean="0"/>
              <a:t>-makro düzeyde risk faktörleri ve koruyucu faktörleri belirleme </a:t>
            </a:r>
          </a:p>
          <a:p>
            <a:r>
              <a:rPr lang="tr-TR" dirty="0" smtClean="0"/>
              <a:t>Mikro düzeyde:</a:t>
            </a:r>
          </a:p>
          <a:p>
            <a:pPr lvl="1"/>
            <a:r>
              <a:rPr lang="tr-TR" dirty="0" smtClean="0"/>
              <a:t>Ergen ve ailesinin risklerini azaltma, güçlü yönlerini geliştirme </a:t>
            </a:r>
          </a:p>
          <a:p>
            <a:pPr lvl="1"/>
            <a:r>
              <a:rPr lang="tr-TR" dirty="0"/>
              <a:t>H</a:t>
            </a:r>
            <a:r>
              <a:rPr lang="tr-TR" dirty="0" smtClean="0"/>
              <a:t>izmetlere erişimlerini artırma </a:t>
            </a:r>
          </a:p>
          <a:p>
            <a:pPr lvl="1"/>
            <a:r>
              <a:rPr lang="tr-TR" dirty="0" smtClean="0"/>
              <a:t>Hizmet ve programların ulaşılabilirliğini artırma </a:t>
            </a:r>
          </a:p>
          <a:p>
            <a:r>
              <a:rPr lang="tr-TR" dirty="0" err="1" smtClean="0"/>
              <a:t>Mezzo</a:t>
            </a:r>
            <a:r>
              <a:rPr lang="tr-TR" dirty="0" smtClean="0"/>
              <a:t> düzeyde:</a:t>
            </a:r>
          </a:p>
          <a:p>
            <a:pPr lvl="1"/>
            <a:r>
              <a:rPr lang="tr-TR" dirty="0" smtClean="0"/>
              <a:t>Ailenin durumunda değişiklik</a:t>
            </a:r>
          </a:p>
          <a:p>
            <a:pPr lvl="1"/>
            <a:r>
              <a:rPr lang="tr-TR" dirty="0" smtClean="0"/>
              <a:t>Sosyal çevreyi değiştirme </a:t>
            </a:r>
          </a:p>
          <a:p>
            <a:pPr lvl="1"/>
            <a:r>
              <a:rPr lang="tr-TR" dirty="0" smtClean="0"/>
              <a:t>Sosyal çevredeki eşitsizlikleri ele alma </a:t>
            </a:r>
          </a:p>
          <a:p>
            <a:r>
              <a:rPr lang="tr-TR" dirty="0" smtClean="0"/>
              <a:t>Makro düzeyde:</a:t>
            </a:r>
          </a:p>
          <a:p>
            <a:pPr lvl="1"/>
            <a:r>
              <a:rPr lang="tr-TR" dirty="0" smtClean="0"/>
              <a:t>Bireylerin kendilerini savunma becerilerini geliştirme </a:t>
            </a:r>
          </a:p>
          <a:p>
            <a:pPr lvl="1"/>
            <a:r>
              <a:rPr lang="tr-TR" dirty="0" smtClean="0"/>
              <a:t>Toplulukların sosyal ekonomik eşitsizliklerini ele alma </a:t>
            </a:r>
          </a:p>
          <a:p>
            <a:pPr lvl="1"/>
            <a:r>
              <a:rPr lang="tr-TR" dirty="0" smtClean="0"/>
              <a:t>Ayrımcılık içermeyen, kapsayıcı sosyal politikalar geliştirme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6441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267</Words>
  <Application>Microsoft Office PowerPoint</Application>
  <PresentationFormat>Geniş ekran</PresentationFormat>
  <Paragraphs>64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 Ergenlik Döneminde Dayanıklılık, Risk Faktörleri ve Koruyucu Faktörler: Ekolojik Bir Değerlendirme </vt:lpstr>
      <vt:lpstr>Risk faktörleri-koruyucu faktörler perspektifi </vt:lpstr>
      <vt:lpstr>PowerPoint Sunusu</vt:lpstr>
      <vt:lpstr>Risk Faktörleri- Koruyucu Faktörler </vt:lpstr>
      <vt:lpstr>Risk Faktörleri- Koruyucu Faktörler </vt:lpstr>
      <vt:lpstr>Risk Faktörleri- Koruyucu Faktörler </vt:lpstr>
      <vt:lpstr>Risk faktörleri ve koruyucu faktörler  arasındaki mekanizma </vt:lpstr>
      <vt:lpstr>Direnç çerçevesinin sosyal hizmette kullanımı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Ergenlik Döneminde Dayanıklılık, Risk Faktörleri ve Koruyucu Faktörler: Ekolojik Bir Değerlendirme</dc:title>
  <dc:creator>x</dc:creator>
  <cp:lastModifiedBy> x</cp:lastModifiedBy>
  <cp:revision>2</cp:revision>
  <dcterms:created xsi:type="dcterms:W3CDTF">2017-10-30T12:05:30Z</dcterms:created>
  <dcterms:modified xsi:type="dcterms:W3CDTF">2017-10-30T12:10:45Z</dcterms:modified>
</cp:coreProperties>
</file>