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57" r:id="rId3"/>
    <p:sldId id="262" r:id="rId4"/>
    <p:sldId id="265" r:id="rId5"/>
    <p:sldId id="278" r:id="rId6"/>
    <p:sldId id="319" r:id="rId7"/>
    <p:sldId id="315" r:id="rId8"/>
    <p:sldId id="316" r:id="rId9"/>
    <p:sldId id="317" r:id="rId10"/>
    <p:sldId id="318" r:id="rId11"/>
    <p:sldId id="281" r:id="rId12"/>
    <p:sldId id="282" r:id="rId13"/>
    <p:sldId id="283" r:id="rId14"/>
    <p:sldId id="313" r:id="rId15"/>
    <p:sldId id="314" r:id="rId16"/>
    <p:sldId id="284" r:id="rId17"/>
    <p:sldId id="285" r:id="rId18"/>
    <p:sldId id="289" r:id="rId19"/>
    <p:sldId id="296" r:id="rId20"/>
    <p:sldId id="295" r:id="rId21"/>
    <p:sldId id="298" r:id="rId22"/>
    <p:sldId id="300" r:id="rId23"/>
    <p:sldId id="301" r:id="rId24"/>
    <p:sldId id="305" r:id="rId25"/>
    <p:sldId id="311" r:id="rId26"/>
    <p:sldId id="312" r:id="rId27"/>
    <p:sldId id="323" r:id="rId28"/>
    <p:sldId id="324" r:id="rId29"/>
    <p:sldId id="325" r:id="rId30"/>
    <p:sldId id="326"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25" autoAdjust="0"/>
    <p:restoredTop sz="94660"/>
  </p:normalViewPr>
  <p:slideViewPr>
    <p:cSldViewPr snapToGrid="0">
      <p:cViewPr varScale="1">
        <p:scale>
          <a:sx n="88" d="100"/>
          <a:sy n="88" d="100"/>
        </p:scale>
        <p:origin x="274"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907E8-137F-4872-B573-33998EE336A3}" type="datetimeFigureOut">
              <a:rPr lang="tr-TR" smtClean="0"/>
              <a:t>13.04.2020</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6A770-F48A-4C42-8BBC-4775FFDE6032}" type="slidenum">
              <a:rPr lang="tr-TR" smtClean="0"/>
              <a:t>‹#›</a:t>
            </a:fld>
            <a:endParaRPr lang="tr-TR"/>
          </a:p>
        </p:txBody>
      </p:sp>
    </p:spTree>
    <p:extLst>
      <p:ext uri="{BB962C8B-B14F-4D97-AF65-F5344CB8AC3E}">
        <p14:creationId xmlns:p14="http://schemas.microsoft.com/office/powerpoint/2010/main" val="160242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EBF7D-CE52-4DAB-BC18-5B7651294B1E}"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7748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EC0DDD-5797-4148-A2EC-969D2A9D7336}" type="datetimeFigureOut">
              <a:rPr lang="tr-TR" smtClean="0"/>
              <a:t>13.04.2020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7F269D8-B39F-4670-B195-2672F30949BE}"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74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EC0DDD-5797-4148-A2EC-969D2A9D7336}" type="datetimeFigureOut">
              <a:rPr lang="tr-TR" smtClean="0"/>
              <a:t>13.04.2020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7F269D8-B39F-4670-B195-2672F30949BE}" type="slidenum">
              <a:rPr lang="tr-TR" smtClean="0"/>
              <a:t>‹#›</a:t>
            </a:fld>
            <a:endParaRPr lang="tr-TR"/>
          </a:p>
        </p:txBody>
      </p:sp>
    </p:spTree>
    <p:extLst>
      <p:ext uri="{BB962C8B-B14F-4D97-AF65-F5344CB8AC3E}">
        <p14:creationId xmlns:p14="http://schemas.microsoft.com/office/powerpoint/2010/main" val="1551032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EC0DDD-5797-4148-A2EC-969D2A9D7336}" type="datetimeFigureOut">
              <a:rPr lang="tr-TR" smtClean="0"/>
              <a:t>13.04.2020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7F269D8-B39F-4670-B195-2672F30949BE}" type="slidenum">
              <a:rPr lang="tr-TR" smtClean="0"/>
              <a:t>‹#›</a:t>
            </a:fld>
            <a:endParaRPr lang="tr-TR"/>
          </a:p>
        </p:txBody>
      </p:sp>
    </p:spTree>
    <p:extLst>
      <p:ext uri="{BB962C8B-B14F-4D97-AF65-F5344CB8AC3E}">
        <p14:creationId xmlns:p14="http://schemas.microsoft.com/office/powerpoint/2010/main" val="161155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EC0DDD-5797-4148-A2EC-969D2A9D7336}" type="datetimeFigureOut">
              <a:rPr lang="tr-TR" smtClean="0"/>
              <a:t>13.04.2020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7F269D8-B39F-4670-B195-2672F30949BE}" type="slidenum">
              <a:rPr lang="tr-TR" smtClean="0"/>
              <a:t>‹#›</a:t>
            </a:fld>
            <a:endParaRPr lang="tr-TR"/>
          </a:p>
        </p:txBody>
      </p:sp>
    </p:spTree>
    <p:extLst>
      <p:ext uri="{BB962C8B-B14F-4D97-AF65-F5344CB8AC3E}">
        <p14:creationId xmlns:p14="http://schemas.microsoft.com/office/powerpoint/2010/main" val="333111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EC0DDD-5797-4148-A2EC-969D2A9D7336}" type="datetimeFigureOut">
              <a:rPr lang="tr-TR" smtClean="0"/>
              <a:t>13.04.2020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7F269D8-B39F-4670-B195-2672F30949BE}"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90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EC0DDD-5797-4148-A2EC-969D2A9D7336}" type="datetimeFigureOut">
              <a:rPr lang="tr-TR" smtClean="0"/>
              <a:t>13.04.2020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7F269D8-B39F-4670-B195-2672F30949BE}" type="slidenum">
              <a:rPr lang="tr-TR" smtClean="0"/>
              <a:t>‹#›</a:t>
            </a:fld>
            <a:endParaRPr lang="tr-TR"/>
          </a:p>
        </p:txBody>
      </p:sp>
    </p:spTree>
    <p:extLst>
      <p:ext uri="{BB962C8B-B14F-4D97-AF65-F5344CB8AC3E}">
        <p14:creationId xmlns:p14="http://schemas.microsoft.com/office/powerpoint/2010/main" val="198156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EC0DDD-5797-4148-A2EC-969D2A9D7336}" type="datetimeFigureOut">
              <a:rPr lang="tr-TR" smtClean="0"/>
              <a:t>13.04.2020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7F269D8-B39F-4670-B195-2672F30949BE}" type="slidenum">
              <a:rPr lang="tr-TR" smtClean="0"/>
              <a:t>‹#›</a:t>
            </a:fld>
            <a:endParaRPr lang="tr-TR"/>
          </a:p>
        </p:txBody>
      </p:sp>
    </p:spTree>
    <p:extLst>
      <p:ext uri="{BB962C8B-B14F-4D97-AF65-F5344CB8AC3E}">
        <p14:creationId xmlns:p14="http://schemas.microsoft.com/office/powerpoint/2010/main" val="235032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EC0DDD-5797-4148-A2EC-969D2A9D7336}" type="datetimeFigureOut">
              <a:rPr lang="tr-TR" smtClean="0"/>
              <a:t>13.04.2020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7F269D8-B39F-4670-B195-2672F30949BE}" type="slidenum">
              <a:rPr lang="tr-TR" smtClean="0"/>
              <a:t>‹#›</a:t>
            </a:fld>
            <a:endParaRPr lang="tr-TR"/>
          </a:p>
        </p:txBody>
      </p:sp>
    </p:spTree>
    <p:extLst>
      <p:ext uri="{BB962C8B-B14F-4D97-AF65-F5344CB8AC3E}">
        <p14:creationId xmlns:p14="http://schemas.microsoft.com/office/powerpoint/2010/main" val="17601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EC0DDD-5797-4148-A2EC-969D2A9D7336}" type="datetimeFigureOut">
              <a:rPr lang="tr-TR" smtClean="0"/>
              <a:t>13.04.2020</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77F269D8-B39F-4670-B195-2672F30949BE}" type="slidenum">
              <a:rPr lang="tr-TR" smtClean="0"/>
              <a:t>‹#›</a:t>
            </a:fld>
            <a:endParaRPr lang="tr-TR"/>
          </a:p>
        </p:txBody>
      </p:sp>
    </p:spTree>
    <p:extLst>
      <p:ext uri="{BB962C8B-B14F-4D97-AF65-F5344CB8AC3E}">
        <p14:creationId xmlns:p14="http://schemas.microsoft.com/office/powerpoint/2010/main" val="210622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EC0DDD-5797-4148-A2EC-969D2A9D7336}" type="datetimeFigureOut">
              <a:rPr lang="tr-TR" smtClean="0"/>
              <a:t>13.04.2020</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7F269D8-B39F-4670-B195-2672F30949BE}" type="slidenum">
              <a:rPr lang="tr-TR" smtClean="0"/>
              <a:t>‹#›</a:t>
            </a:fld>
            <a:endParaRPr lang="tr-TR"/>
          </a:p>
        </p:txBody>
      </p:sp>
    </p:spTree>
    <p:extLst>
      <p:ext uri="{BB962C8B-B14F-4D97-AF65-F5344CB8AC3E}">
        <p14:creationId xmlns:p14="http://schemas.microsoft.com/office/powerpoint/2010/main" val="77994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EC0DDD-5797-4148-A2EC-969D2A9D7336}" type="datetimeFigureOut">
              <a:rPr lang="tr-TR" smtClean="0"/>
              <a:t>13.04.2020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7F269D8-B39F-4670-B195-2672F30949BE}" type="slidenum">
              <a:rPr lang="tr-TR" smtClean="0"/>
              <a:t>‹#›</a:t>
            </a:fld>
            <a:endParaRPr lang="tr-TR"/>
          </a:p>
        </p:txBody>
      </p:sp>
    </p:spTree>
    <p:extLst>
      <p:ext uri="{BB962C8B-B14F-4D97-AF65-F5344CB8AC3E}">
        <p14:creationId xmlns:p14="http://schemas.microsoft.com/office/powerpoint/2010/main" val="45196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EC0DDD-5797-4148-A2EC-969D2A9D7336}" type="datetimeFigureOut">
              <a:rPr lang="tr-TR" smtClean="0"/>
              <a:t>13.04.2020</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7F269D8-B39F-4670-B195-2672F30949BE}"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740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r>
              <a:rPr lang="tr-TR" b="1" dirty="0" smtClean="0">
                <a:latin typeface="Times New Roman" panose="02020603050405020304" pitchFamily="18" charset="0"/>
                <a:cs typeface="Times New Roman" panose="02020603050405020304" pitchFamily="18" charset="0"/>
              </a:rPr>
              <a:t>SEL VE TAŞKIN</a:t>
            </a:r>
          </a:p>
        </p:txBody>
      </p:sp>
    </p:spTree>
    <p:extLst>
      <p:ext uri="{BB962C8B-B14F-4D97-AF65-F5344CB8AC3E}">
        <p14:creationId xmlns:p14="http://schemas.microsoft.com/office/powerpoint/2010/main" val="1729241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p:txBody>
          <a:bodyPr/>
          <a:lstStyle/>
          <a:p>
            <a:pPr eaLnBrk="1" hangingPunct="1"/>
            <a:r>
              <a:rPr lang="tr-TR" altLang="tr-TR" smtClean="0"/>
              <a:t>5.) BARAJ SELİ </a:t>
            </a:r>
          </a:p>
        </p:txBody>
      </p:sp>
      <p:sp>
        <p:nvSpPr>
          <p:cNvPr id="15363" name="İçerik Yer Tutucusu 2"/>
          <p:cNvSpPr>
            <a:spLocks noGrp="1"/>
          </p:cNvSpPr>
          <p:nvPr>
            <p:ph idx="1"/>
          </p:nvPr>
        </p:nvSpPr>
        <p:spPr/>
        <p:txBody>
          <a:bodyPr>
            <a:normAutofit/>
          </a:bodyPr>
          <a:lstStyle/>
          <a:p>
            <a:pPr algn="just" eaLnBrk="1" hangingPunct="1"/>
            <a:r>
              <a:rPr lang="tr-TR" altLang="tr-TR" sz="1800" dirty="0"/>
              <a:t>Büyük barajlar deprem, vb. olaylar sonucu patlarsa çok büyük ve tehlikeli sellere neden olabilirler. Barajlar insan yapısı olduğundan, baraj selleri insan kaynaklı bir afet olarak da görülür. Bunun yanı sıra, ülkemizde büzlerle yapılan köprü ve menfezler ile birlikte dere yataklarındaki kalıntılar veya yamaçlarda oluşan heyelanlarla daralan kesitleri nedeniyle derelerde oluşan göletler birer baraj gibi görev görüp, aşırı yağışlarda patlayarak büyük sellere neden olabilir. En tehlikeli seller barajların çökmesi sonucu oluşanlardır. Sellerin oluşması doğaldır. Fakat ülkemizde yıllardır tekrarlanan bu doğal afetler için risk yönetimi yeterli ölçüde uygulanamamış olması şu an ortaya çokta doğal olmayan bir durum çıkartmakta. </a:t>
            </a:r>
          </a:p>
          <a:p>
            <a:pPr eaLnBrk="1" hangingPunct="1"/>
            <a:endParaRPr lang="tr-TR" altLang="tr-TR" sz="1800" dirty="0" smtClean="0"/>
          </a:p>
        </p:txBody>
      </p:sp>
      <p:pic>
        <p:nvPicPr>
          <p:cNvPr id="15364" name="Resim 4"/>
          <p:cNvPicPr>
            <a:picLocks noChangeAspect="1"/>
          </p:cNvPicPr>
          <p:nvPr/>
        </p:nvPicPr>
        <p:blipFill>
          <a:blip r:embed="rId2">
            <a:extLst>
              <a:ext uri="{28A0092B-C50C-407E-A947-70E740481C1C}">
                <a14:useLocalDpi xmlns:a14="http://schemas.microsoft.com/office/drawing/2010/main" val="0"/>
              </a:ext>
            </a:extLst>
          </a:blip>
          <a:srcRect l="1575" t="10500" r="-798" b="9702"/>
          <a:stretch>
            <a:fillRect/>
          </a:stretch>
        </p:blipFill>
        <p:spPr bwMode="auto">
          <a:xfrm>
            <a:off x="2711451" y="3644900"/>
            <a:ext cx="60483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491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
            </a:r>
            <a:br>
              <a:rPr lang="tr-TR" b="1" dirty="0" smtClean="0"/>
            </a:br>
            <a:r>
              <a:rPr lang="tr-TR" b="1" dirty="0" smtClean="0"/>
              <a:t> Sel Oluşumunda Etkili Olan Unsurlar:</a:t>
            </a:r>
            <a:endParaRPr lang="tr-TR" dirty="0"/>
          </a:p>
        </p:txBody>
      </p:sp>
      <p:sp>
        <p:nvSpPr>
          <p:cNvPr id="3" name="2 İçerik Yer Tutucusu"/>
          <p:cNvSpPr>
            <a:spLocks noGrp="1"/>
          </p:cNvSpPr>
          <p:nvPr>
            <p:ph idx="1"/>
          </p:nvPr>
        </p:nvSpPr>
        <p:spPr/>
        <p:txBody>
          <a:bodyPr>
            <a:normAutofit/>
          </a:bodyPr>
          <a:lstStyle/>
          <a:p>
            <a:pPr>
              <a:buFont typeface="Wingdings" pitchFamily="2" charset="2"/>
              <a:buChar char="v"/>
            </a:pPr>
            <a:r>
              <a:rPr lang="tr-TR" sz="2800" dirty="0" smtClean="0"/>
              <a:t>İklim  </a:t>
            </a:r>
          </a:p>
          <a:p>
            <a:pPr marL="274320" lvl="5" indent="-274320">
              <a:buClr>
                <a:schemeClr val="accent3"/>
              </a:buClr>
              <a:buSzPct val="95000"/>
              <a:buFont typeface="Wingdings" pitchFamily="2" charset="2"/>
              <a:buChar char="v"/>
            </a:pPr>
            <a:r>
              <a:rPr lang="tr-TR" sz="2800" dirty="0"/>
              <a:t>Jeolojik Yapı ve Toprak Özellikleri   </a:t>
            </a:r>
          </a:p>
          <a:p>
            <a:pPr>
              <a:buFont typeface="Wingdings" pitchFamily="2" charset="2"/>
              <a:buChar char="v"/>
            </a:pPr>
            <a:r>
              <a:rPr lang="tr-TR" sz="2800" dirty="0" smtClean="0"/>
              <a:t>Bitki Örtüsü </a:t>
            </a:r>
          </a:p>
          <a:p>
            <a:pPr>
              <a:buFont typeface="Wingdings" pitchFamily="2" charset="2"/>
              <a:buChar char="v"/>
            </a:pPr>
            <a:r>
              <a:rPr lang="tr-TR" sz="2800" dirty="0" smtClean="0"/>
              <a:t>Hidroloji   </a:t>
            </a:r>
          </a:p>
          <a:p>
            <a:pPr>
              <a:buFont typeface="Wingdings" pitchFamily="2" charset="2"/>
              <a:buChar char="v"/>
            </a:pPr>
            <a:r>
              <a:rPr lang="tr-TR" sz="2800" dirty="0" smtClean="0"/>
              <a:t>İnsan Tesirleri</a:t>
            </a:r>
          </a:p>
          <a:p>
            <a:pPr>
              <a:buFont typeface="Wingdings" pitchFamily="2" charset="2"/>
              <a:buChar char="v"/>
            </a:pPr>
            <a:endParaRPr lang="tr-TR" sz="2800" dirty="0" smtClean="0"/>
          </a:p>
          <a:p>
            <a:pPr>
              <a:buFont typeface="Wingdings" pitchFamily="2" charset="2"/>
              <a:buChar char="v"/>
            </a:pPr>
            <a:endParaRPr lang="tr-TR" sz="2800" dirty="0" smtClean="0"/>
          </a:p>
        </p:txBody>
      </p:sp>
    </p:spTree>
    <p:extLst>
      <p:ext uri="{BB962C8B-B14F-4D97-AF65-F5344CB8AC3E}">
        <p14:creationId xmlns:p14="http://schemas.microsoft.com/office/powerpoint/2010/main" val="969594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Sel Oluşumunu Etkileyen Faktörler:</a:t>
            </a:r>
            <a:endParaRPr lang="tr-TR" dirty="0"/>
          </a:p>
        </p:txBody>
      </p:sp>
      <p:sp>
        <p:nvSpPr>
          <p:cNvPr id="3" name="2 İçerik Yer Tutucusu"/>
          <p:cNvSpPr>
            <a:spLocks noGrp="1"/>
          </p:cNvSpPr>
          <p:nvPr>
            <p:ph idx="1"/>
          </p:nvPr>
        </p:nvSpPr>
        <p:spPr/>
        <p:txBody>
          <a:bodyPr/>
          <a:lstStyle/>
          <a:p>
            <a:pPr algn="just">
              <a:buFont typeface="Wingdings" pitchFamily="2" charset="2"/>
              <a:buChar char="v"/>
            </a:pPr>
            <a:r>
              <a:rPr lang="tr-TR" dirty="0" smtClean="0"/>
              <a:t>Nehir yataklarında derinliğin azalmasına neden olan çöpler, suyun yükselmesine neden olabilir.    </a:t>
            </a:r>
          </a:p>
          <a:p>
            <a:pPr algn="just">
              <a:buFont typeface="Wingdings" pitchFamily="2" charset="2"/>
              <a:buChar char="v"/>
            </a:pPr>
            <a:r>
              <a:rPr lang="tr-TR" dirty="0" smtClean="0"/>
              <a:t>Çarpık kentleşme sonucu sel suları nehir yataklarına ulaşamamakta ve sele neden olmaktadır.</a:t>
            </a:r>
          </a:p>
          <a:p>
            <a:pPr algn="just">
              <a:buFont typeface="Wingdings" pitchFamily="2" charset="2"/>
              <a:buChar char="v"/>
            </a:pPr>
            <a:r>
              <a:rPr lang="tr-TR" dirty="0" smtClean="0"/>
              <a:t>Dağlık alanlarda biriken karların erimesi ve bunların yağmur sularıyla birleşmesi sonucu da sel ortaya çıkabilir.</a:t>
            </a:r>
            <a:endParaRPr lang="tr-TR" dirty="0"/>
          </a:p>
        </p:txBody>
      </p:sp>
    </p:spTree>
    <p:extLst>
      <p:ext uri="{BB962C8B-B14F-4D97-AF65-F5344CB8AC3E}">
        <p14:creationId xmlns:p14="http://schemas.microsoft.com/office/powerpoint/2010/main" val="2344933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idx="1"/>
          </p:nvPr>
        </p:nvSpPr>
        <p:spPr/>
        <p:txBody>
          <a:bodyPr/>
          <a:lstStyle/>
          <a:p>
            <a:pPr>
              <a:buFont typeface="Wingdings" pitchFamily="2" charset="2"/>
              <a:buChar char="v"/>
            </a:pPr>
            <a:r>
              <a:rPr lang="tr-TR" dirty="0" smtClean="0"/>
              <a:t>Okyanus tabanlarında meydana gelen yer kabuğu faaliyetleri suların yükselmesini sağlar ve tsunami gibi felaketler ortaya çıkar.   </a:t>
            </a:r>
          </a:p>
          <a:p>
            <a:pPr>
              <a:buFont typeface="Wingdings" pitchFamily="2" charset="2"/>
              <a:buChar char="v"/>
            </a:pPr>
            <a:r>
              <a:rPr lang="tr-TR" dirty="0" smtClean="0"/>
              <a:t>Barajların taşmasını engellemek amacı ile salınan sular nehirlerin taşmasına ve sel oluşmasına neden olur. </a:t>
            </a:r>
          </a:p>
          <a:p>
            <a:pPr>
              <a:buFont typeface="Wingdings" pitchFamily="2" charset="2"/>
              <a:buChar char="v"/>
            </a:pPr>
            <a:r>
              <a:rPr lang="tr-TR" dirty="0" smtClean="0"/>
              <a:t>Kuvvetli akışlarla drenaj kanallarının tıkanması. </a:t>
            </a:r>
          </a:p>
          <a:p>
            <a:pPr>
              <a:buFont typeface="Wingdings" pitchFamily="2" charset="2"/>
              <a:buChar char="v"/>
            </a:pPr>
            <a:r>
              <a:rPr lang="tr-TR" dirty="0" smtClean="0"/>
              <a:t>Doğal bitki örtüsünün tahribi.</a:t>
            </a:r>
          </a:p>
          <a:p>
            <a:pPr>
              <a:buFont typeface="Wingdings" pitchFamily="2" charset="2"/>
              <a:buChar char="v"/>
            </a:pPr>
            <a:endParaRPr lang="tr-TR" dirty="0" smtClean="0"/>
          </a:p>
        </p:txBody>
      </p:sp>
    </p:spTree>
    <p:extLst>
      <p:ext uri="{BB962C8B-B14F-4D97-AF65-F5344CB8AC3E}">
        <p14:creationId xmlns:p14="http://schemas.microsoft.com/office/powerpoint/2010/main" val="58742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7972" y="583682"/>
            <a:ext cx="9150889" cy="5255207"/>
          </a:xfrm>
          <a:prstGeom prst="rect">
            <a:avLst/>
          </a:prstGeom>
        </p:spPr>
      </p:pic>
      <p:sp>
        <p:nvSpPr>
          <p:cNvPr id="5" name="Metin kutusu 1"/>
          <p:cNvSpPr txBox="1">
            <a:spLocks noChangeArrowheads="1"/>
          </p:cNvSpPr>
          <p:nvPr/>
        </p:nvSpPr>
        <p:spPr bwMode="auto">
          <a:xfrm>
            <a:off x="1537972" y="5960809"/>
            <a:ext cx="6335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tr-TR" altLang="tr-TR" sz="1800" b="0" i="0" u="none" strike="noStrike" kern="0" cap="none" spc="0" normalizeH="0" baseline="0" noProof="0" dirty="0" smtClean="0">
                <a:ln>
                  <a:noFill/>
                </a:ln>
                <a:solidFill>
                  <a:prstClr val="black"/>
                </a:solidFill>
                <a:effectLst/>
                <a:uLnTx/>
                <a:uFillTx/>
                <a:latin typeface="Arial" panose="020B0604020202020204" pitchFamily="34" charset="0"/>
              </a:rPr>
              <a:t>Türkiye yağış haritası </a:t>
            </a:r>
          </a:p>
        </p:txBody>
      </p:sp>
    </p:spTree>
    <p:extLst>
      <p:ext uri="{BB962C8B-B14F-4D97-AF65-F5344CB8AC3E}">
        <p14:creationId xmlns:p14="http://schemas.microsoft.com/office/powerpoint/2010/main" val="2210581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19419" y="936371"/>
            <a:ext cx="8657070" cy="5438103"/>
          </a:xfrm>
          <a:prstGeom prst="rect">
            <a:avLst/>
          </a:prstGeom>
        </p:spPr>
      </p:pic>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289944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Türkiye Tarihindeki Seller:</a:t>
            </a:r>
            <a:endParaRPr lang="tr-TR" dirty="0"/>
          </a:p>
        </p:txBody>
      </p:sp>
      <p:sp>
        <p:nvSpPr>
          <p:cNvPr id="3" name="2 İçerik Yer Tutucusu"/>
          <p:cNvSpPr>
            <a:spLocks noGrp="1"/>
          </p:cNvSpPr>
          <p:nvPr>
            <p:ph idx="1"/>
          </p:nvPr>
        </p:nvSpPr>
        <p:spPr/>
        <p:txBody>
          <a:bodyPr>
            <a:normAutofit/>
          </a:bodyPr>
          <a:lstStyle/>
          <a:p>
            <a:pPr>
              <a:buFont typeface="Wingdings" pitchFamily="2" charset="2"/>
              <a:buChar char="v"/>
            </a:pPr>
            <a:r>
              <a:rPr lang="tr-TR" b="1" cap="all" dirty="0" smtClean="0">
                <a:solidFill>
                  <a:srgbClr val="C00000"/>
                </a:solidFill>
              </a:rPr>
              <a:t>OSMANLI İSTANBUL'UNUN SEL FELAKETI:</a:t>
            </a:r>
            <a:r>
              <a:rPr lang="tr-TR" dirty="0" smtClean="0"/>
              <a:t> </a:t>
            </a:r>
            <a:r>
              <a:rPr lang="tr-TR" b="1" i="1" dirty="0" smtClean="0"/>
              <a:t>Kanuni Sultan Süleyman zamanında 24 Ağustos 1553´te meydana geldi. Kağıthane'de meydana gelen sel ağaçları, direkleri yerlerinden söküp Boğaz'a taşıdı. Ölü sayısı tam bilinmemekle beraber dönemin tarihçileri bu selden eserlerinde bahseder. </a:t>
            </a:r>
          </a:p>
          <a:p>
            <a:r>
              <a:rPr lang="tr-TR" b="1" i="1" dirty="0" smtClean="0"/>
              <a:t> </a:t>
            </a:r>
            <a:r>
              <a:rPr lang="tr-TR" b="1" cap="all" dirty="0" smtClean="0"/>
              <a:t> </a:t>
            </a:r>
            <a:r>
              <a:rPr lang="tr-TR" b="1" cap="all" dirty="0" smtClean="0">
                <a:solidFill>
                  <a:srgbClr val="C00000"/>
                </a:solidFill>
              </a:rPr>
              <a:t>tarihimizin</a:t>
            </a:r>
            <a:r>
              <a:rPr lang="tr-TR" b="1" cap="all" dirty="0" smtClean="0"/>
              <a:t> </a:t>
            </a:r>
            <a:r>
              <a:rPr lang="tr-TR" b="1" cap="all" dirty="0" smtClean="0">
                <a:solidFill>
                  <a:srgbClr val="C00000"/>
                </a:solidFill>
              </a:rPr>
              <a:t>BÜYÜK SEL FELAKETI:</a:t>
            </a:r>
            <a:r>
              <a:rPr lang="tr-TR" dirty="0" smtClean="0"/>
              <a:t> </a:t>
            </a:r>
            <a:r>
              <a:rPr lang="tr-TR" b="1" i="1" dirty="0" smtClean="0"/>
              <a:t>12 Haziran 1908´de Tokat´ta yaşandı.  459 bina ya tamamen ya da kısmen harap oldu. İlk tespitlerde halktan 208, askerden de 15 kişi olmak üzere 223 kişi boğuldu.</a:t>
            </a:r>
          </a:p>
          <a:p>
            <a:endParaRPr lang="tr-TR" dirty="0" smtClean="0"/>
          </a:p>
          <a:p>
            <a:pPr>
              <a:buFont typeface="Wingdings" pitchFamily="2" charset="2"/>
              <a:buChar char="v"/>
            </a:pPr>
            <a:endParaRPr lang="tr-TR" b="1" cap="all" dirty="0" smtClean="0">
              <a:solidFill>
                <a:srgbClr val="C00000"/>
              </a:solidFill>
            </a:endParaRPr>
          </a:p>
          <a:p>
            <a:pPr>
              <a:buFont typeface="Wingdings" pitchFamily="2" charset="2"/>
              <a:buChar char="v"/>
            </a:pPr>
            <a:endParaRPr lang="tr-TR" b="1" i="1" dirty="0" smtClean="0"/>
          </a:p>
          <a:p>
            <a:pPr>
              <a:buFont typeface="Wingdings" pitchFamily="2" charset="2"/>
              <a:buChar char="v"/>
            </a:pPr>
            <a:endParaRPr lang="tr-TR" b="1" cap="all" dirty="0">
              <a:solidFill>
                <a:srgbClr val="C00000"/>
              </a:solidFill>
            </a:endParaRPr>
          </a:p>
        </p:txBody>
      </p:sp>
    </p:spTree>
    <p:extLst>
      <p:ext uri="{BB962C8B-B14F-4D97-AF65-F5344CB8AC3E}">
        <p14:creationId xmlns:p14="http://schemas.microsoft.com/office/powerpoint/2010/main" val="2351293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idx="1"/>
          </p:nvPr>
        </p:nvSpPr>
        <p:spPr>
          <a:xfrm>
            <a:off x="1045029" y="1183882"/>
            <a:ext cx="10058400" cy="4023360"/>
          </a:xfrm>
        </p:spPr>
        <p:txBody>
          <a:bodyPr/>
          <a:lstStyle/>
          <a:p>
            <a:pPr algn="just">
              <a:buFont typeface="Wingdings" pitchFamily="2" charset="2"/>
              <a:buChar char="v"/>
            </a:pPr>
            <a:r>
              <a:rPr lang="tr-TR" cap="all" dirty="0" smtClean="0">
                <a:solidFill>
                  <a:srgbClr val="C00000"/>
                </a:solidFill>
              </a:rPr>
              <a:t>CUMHURIYET  TARIHININ  BÜYÜK SEL FELAKETI:</a:t>
            </a:r>
            <a:r>
              <a:rPr lang="sv-SE" dirty="0" smtClean="0"/>
              <a:t> </a:t>
            </a:r>
            <a:endParaRPr lang="tr-TR" dirty="0" smtClean="0"/>
          </a:p>
          <a:p>
            <a:pPr marL="0" indent="0" algn="just">
              <a:buNone/>
            </a:pPr>
            <a:endParaRPr lang="tr-TR" dirty="0"/>
          </a:p>
          <a:p>
            <a:pPr marL="0" indent="0" algn="just">
              <a:buNone/>
            </a:pPr>
            <a:r>
              <a:rPr lang="sv-SE" dirty="0" smtClean="0"/>
              <a:t>11 </a:t>
            </a:r>
            <a:r>
              <a:rPr lang="sv-SE" dirty="0" smtClean="0"/>
              <a:t>Eylül 1957´de Ankara´da meydana geldi. </a:t>
            </a:r>
            <a:r>
              <a:rPr lang="tr-TR" dirty="0" smtClean="0"/>
              <a:t> Hatip Çayı Vadisi´nin yerleşime açılması yüzünden çayın taşkın kapasitesi azalmış, havzanın doğal dengesi bozulmuştu.  Meydana gelen selde 169 kişi hayatını kaybetti.</a:t>
            </a:r>
            <a:endParaRPr lang="tr-TR" cap="all" dirty="0" smtClean="0">
              <a:solidFill>
                <a:srgbClr val="C00000"/>
              </a:solidFill>
            </a:endParaRPr>
          </a:p>
          <a:p>
            <a:pPr algn="just">
              <a:buNone/>
            </a:pPr>
            <a:endParaRPr lang="tr-TR" dirty="0"/>
          </a:p>
        </p:txBody>
      </p:sp>
    </p:spTree>
    <p:extLst>
      <p:ext uri="{BB962C8B-B14F-4D97-AF65-F5344CB8AC3E}">
        <p14:creationId xmlns:p14="http://schemas.microsoft.com/office/powerpoint/2010/main" val="2190775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Font typeface="Wingdings" pitchFamily="2" charset="2"/>
              <a:buChar char="v"/>
            </a:pPr>
            <a:r>
              <a:rPr lang="tr-TR" b="1" dirty="0" smtClean="0">
                <a:solidFill>
                  <a:srgbClr val="C00000"/>
                </a:solidFill>
              </a:rPr>
              <a:t>Yurdumuzdaki en yoğun taşkın alanları:</a:t>
            </a:r>
            <a:endParaRPr lang="tr-TR" dirty="0" smtClean="0">
              <a:solidFill>
                <a:srgbClr val="C00000"/>
              </a:solidFill>
            </a:endParaRPr>
          </a:p>
          <a:p>
            <a:r>
              <a:rPr lang="tr-TR" b="1" dirty="0" smtClean="0">
                <a:solidFill>
                  <a:srgbClr val="C00000"/>
                </a:solidFill>
              </a:rPr>
              <a:t>Marmara Bölgesinde;</a:t>
            </a:r>
            <a:r>
              <a:rPr lang="tr-TR" dirty="0" smtClean="0"/>
              <a:t> Meriç Havzası ve ovası, Susurluk havzası, Sakarya Havzası,</a:t>
            </a:r>
          </a:p>
          <a:p>
            <a:r>
              <a:rPr lang="tr-TR" b="1" dirty="0" smtClean="0">
                <a:solidFill>
                  <a:srgbClr val="C00000"/>
                </a:solidFill>
              </a:rPr>
              <a:t>Karadeniz Bölgesinde;</a:t>
            </a:r>
            <a:r>
              <a:rPr lang="tr-TR" dirty="0" smtClean="0"/>
              <a:t> Yenice havzası, Bartın Çayı havzası, Sinop Çevresi, Bafra Ovası, Yeşil ırmak deltası ve iç kesimdeki Kelkit Havzası, Amasya, Tokat, Çorum ovaları, Tüm doğu Karadeniz kıyıları, Çoruh havzası,</a:t>
            </a:r>
          </a:p>
          <a:p>
            <a:r>
              <a:rPr lang="tr-TR" b="1" dirty="0" smtClean="0">
                <a:solidFill>
                  <a:srgbClr val="C00000"/>
                </a:solidFill>
              </a:rPr>
              <a:t>İç Anadolu’da;</a:t>
            </a:r>
            <a:r>
              <a:rPr lang="tr-TR" b="1" dirty="0" smtClean="0"/>
              <a:t> </a:t>
            </a:r>
            <a:r>
              <a:rPr lang="tr-TR" dirty="0" smtClean="0"/>
              <a:t>Delice havzası ( Kızılırmak kolu), Yukarı Sakarya Ovaları, Yukarı Kızılırmak havzası,</a:t>
            </a:r>
          </a:p>
          <a:p>
            <a:r>
              <a:rPr lang="tr-TR" b="1" dirty="0" smtClean="0">
                <a:solidFill>
                  <a:srgbClr val="C00000"/>
                </a:solidFill>
              </a:rPr>
              <a:t>Doğu ve Güneydoğu Anadolu’da;</a:t>
            </a:r>
            <a:r>
              <a:rPr lang="tr-TR" dirty="0" smtClean="0"/>
              <a:t> Fırat, Dicle ve kolları üzerindeki alçak ovalarda,</a:t>
            </a:r>
          </a:p>
          <a:p>
            <a:r>
              <a:rPr lang="tr-TR" b="1" dirty="0" smtClean="0">
                <a:solidFill>
                  <a:srgbClr val="C00000"/>
                </a:solidFill>
              </a:rPr>
              <a:t>Akdeniz Bölgesinde;</a:t>
            </a:r>
            <a:r>
              <a:rPr lang="tr-TR" dirty="0" smtClean="0">
                <a:solidFill>
                  <a:srgbClr val="C00000"/>
                </a:solidFill>
              </a:rPr>
              <a:t> </a:t>
            </a:r>
            <a:r>
              <a:rPr lang="tr-TR" dirty="0" smtClean="0"/>
              <a:t>Amik ovası, Seyhan, Ceyhan havzaları ve Çukurova, Göksu havzası ve deltası, Antalya Ovası, Göller yöresindeki çöküntü alanları ve polyeler,</a:t>
            </a:r>
          </a:p>
          <a:p>
            <a:r>
              <a:rPr lang="tr-TR" b="1" dirty="0" smtClean="0">
                <a:solidFill>
                  <a:srgbClr val="C00000"/>
                </a:solidFill>
              </a:rPr>
              <a:t>Ege Bölgesinde;</a:t>
            </a:r>
            <a:r>
              <a:rPr lang="tr-TR" dirty="0" smtClean="0"/>
              <a:t> Gediz, Büyük ve küçük Menderes havzaları ve Bakırçay havzası </a:t>
            </a:r>
          </a:p>
          <a:p>
            <a:endParaRPr lang="tr-TR" dirty="0"/>
          </a:p>
        </p:txBody>
      </p:sp>
    </p:spTree>
    <p:extLst>
      <p:ext uri="{BB962C8B-B14F-4D97-AF65-F5344CB8AC3E}">
        <p14:creationId xmlns:p14="http://schemas.microsoft.com/office/powerpoint/2010/main" val="3341994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Dünyadan Sel Örnekleri:</a:t>
            </a:r>
            <a:endParaRPr lang="tr-TR" dirty="0"/>
          </a:p>
        </p:txBody>
      </p:sp>
      <p:sp>
        <p:nvSpPr>
          <p:cNvPr id="3" name="2 İçerik Yer Tutucusu"/>
          <p:cNvSpPr>
            <a:spLocks noGrp="1"/>
          </p:cNvSpPr>
          <p:nvPr>
            <p:ph idx="1"/>
          </p:nvPr>
        </p:nvSpPr>
        <p:spPr/>
        <p:txBody>
          <a:bodyPr/>
          <a:lstStyle/>
          <a:p>
            <a:pPr algn="just">
              <a:buFont typeface="Wingdings" pitchFamily="2" charset="2"/>
              <a:buChar char="v"/>
            </a:pPr>
            <a:r>
              <a:rPr lang="tr-TR" dirty="0" smtClean="0">
                <a:solidFill>
                  <a:srgbClr val="C00000"/>
                </a:solidFill>
              </a:rPr>
              <a:t>1931 Çin: </a:t>
            </a:r>
            <a:r>
              <a:rPr lang="tr-TR" dirty="0" smtClean="0"/>
              <a:t>2.500.000'dan fazla kişi hayatını kaybetti</a:t>
            </a:r>
          </a:p>
          <a:p>
            <a:pPr algn="just">
              <a:buNone/>
            </a:pPr>
            <a:r>
              <a:rPr lang="tr-TR" dirty="0" smtClean="0"/>
              <a:t>   Çin'in resmi kayıtlara geçmiş 22 büyük sel felaketinde, toplamda 5 milyona yakın sayıda kişi hayatını kaybetmiştir.   </a:t>
            </a:r>
          </a:p>
          <a:p>
            <a:pPr algn="just">
              <a:buFont typeface="Wingdings" pitchFamily="2" charset="2"/>
              <a:buChar char="v"/>
            </a:pPr>
            <a:r>
              <a:rPr lang="tr-TR" dirty="0" smtClean="0">
                <a:solidFill>
                  <a:srgbClr val="C00000"/>
                </a:solidFill>
              </a:rPr>
              <a:t>1953 Japonya: </a:t>
            </a:r>
            <a:r>
              <a:rPr lang="tr-TR" dirty="0" smtClean="0"/>
              <a:t>Büyük çapta can kaybına sebebiyet veren 11 sel felaketi atlatan Japonya'da en büyük maddi hasarı yaratan sel felaketi 2012 yılında yaşanmasına rağmen 10 ila 20 kişi arasında bir can kaybı yaşanmıştır.  </a:t>
            </a:r>
          </a:p>
          <a:p>
            <a:pPr algn="just">
              <a:buFont typeface="Wingdings" pitchFamily="2" charset="2"/>
              <a:buChar char="v"/>
            </a:pPr>
            <a:endParaRPr lang="tr-TR" dirty="0" smtClean="0">
              <a:solidFill>
                <a:srgbClr val="C00000"/>
              </a:solidFill>
            </a:endParaRPr>
          </a:p>
          <a:p>
            <a:pPr algn="just">
              <a:buFont typeface="Wingdings" pitchFamily="2" charset="2"/>
              <a:buChar char="v"/>
            </a:pPr>
            <a:endParaRPr lang="tr-TR" dirty="0"/>
          </a:p>
        </p:txBody>
      </p:sp>
    </p:spTree>
    <p:extLst>
      <p:ext uri="{BB962C8B-B14F-4D97-AF65-F5344CB8AC3E}">
        <p14:creationId xmlns:p14="http://schemas.microsoft.com/office/powerpoint/2010/main" val="155601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latin typeface="Times New Roman" panose="02020603050405020304" pitchFamily="18" charset="0"/>
                <a:cs typeface="Times New Roman" panose="02020603050405020304" pitchFamily="18" charset="0"/>
              </a:rPr>
              <a:t>SEL VE TAŞKIN NEDİR?</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pPr marL="0" indent="0" algn="just">
              <a:buNone/>
            </a:pPr>
            <a:r>
              <a:rPr lang="tr-TR" sz="2400" b="1" u="sng" dirty="0" smtClean="0">
                <a:latin typeface="Times New Roman" panose="02020603050405020304" pitchFamily="18" charset="0"/>
                <a:cs typeface="Times New Roman" panose="02020603050405020304" pitchFamily="18" charset="0"/>
              </a:rPr>
              <a:t>SEL: </a:t>
            </a:r>
            <a:r>
              <a:rPr lang="tr-TR" sz="2400" dirty="0" smtClean="0">
                <a:latin typeface="Times New Roman" panose="02020603050405020304" pitchFamily="18" charset="0"/>
                <a:cs typeface="Times New Roman" panose="02020603050405020304" pitchFamily="18" charset="0"/>
              </a:rPr>
              <a:t>Bir </a:t>
            </a:r>
            <a:r>
              <a:rPr lang="tr-TR" sz="2400" dirty="0">
                <a:latin typeface="Times New Roman" panose="02020603050405020304" pitchFamily="18" charset="0"/>
                <a:cs typeface="Times New Roman" panose="02020603050405020304" pitchFamily="18" charset="0"/>
              </a:rPr>
              <a:t>bölgede toprağı belirli bir süre için tamamen veya kısmen su altında bırakan; ani, büyük ve düzensiz su akıntılarına </a:t>
            </a:r>
            <a:r>
              <a:rPr lang="tr-TR" sz="2400" b="1" u="sng" dirty="0" smtClean="0">
                <a:latin typeface="Times New Roman" panose="02020603050405020304" pitchFamily="18" charset="0"/>
                <a:cs typeface="Times New Roman" panose="02020603050405020304" pitchFamily="18" charset="0"/>
              </a:rPr>
              <a:t>sel</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denir. Seller, oluşum hızlarına göre </a:t>
            </a:r>
            <a:r>
              <a:rPr lang="tr-TR" sz="2400" b="1" dirty="0" smtClean="0">
                <a:latin typeface="Times New Roman" panose="02020603050405020304" pitchFamily="18" charset="0"/>
                <a:cs typeface="Times New Roman" panose="02020603050405020304" pitchFamily="18" charset="0"/>
              </a:rPr>
              <a:t>yavaş gelişen, hızlı gelişen ve ani seller</a:t>
            </a:r>
            <a:r>
              <a:rPr lang="tr-TR" sz="2400" dirty="0" smtClean="0">
                <a:latin typeface="Times New Roman" panose="02020603050405020304" pitchFamily="18" charset="0"/>
                <a:cs typeface="Times New Roman" panose="02020603050405020304" pitchFamily="18" charset="0"/>
              </a:rPr>
              <a:t> olarak sınıflandırılır. Genellikle bir hafta veya daha uzun bir süre içinde gelişen sellere yavaş sel, bir-iki gün içinde oluşan sellere hızlı sel, saatlik süre içinde oluşan sellere ani sel denir. Oluşum yeri bakımından da seller, </a:t>
            </a:r>
            <a:r>
              <a:rPr lang="tr-TR" sz="2400" b="1" dirty="0" smtClean="0">
                <a:latin typeface="Times New Roman" panose="02020603050405020304" pitchFamily="18" charset="0"/>
                <a:cs typeface="Times New Roman" panose="02020603050405020304" pitchFamily="18" charset="0"/>
              </a:rPr>
              <a:t>kıyı seli, şehir seli, kuru dere seli, baraj/gölet seli ve akarsu (dere ve nehir) seli</a:t>
            </a:r>
            <a:r>
              <a:rPr lang="tr-TR" sz="2400" dirty="0" smtClean="0">
                <a:latin typeface="Times New Roman" panose="02020603050405020304" pitchFamily="18" charset="0"/>
                <a:cs typeface="Times New Roman" panose="02020603050405020304" pitchFamily="18" charset="0"/>
              </a:rPr>
              <a:t> olarak adlandırılır.</a:t>
            </a:r>
          </a:p>
          <a:p>
            <a:pPr marL="0" indent="0" algn="just">
              <a:buNone/>
            </a:pPr>
            <a:r>
              <a:rPr lang="tr-TR" sz="2400" b="1" u="sng" dirty="0" smtClean="0">
                <a:latin typeface="Times New Roman" panose="02020603050405020304" pitchFamily="18" charset="0"/>
                <a:cs typeface="Times New Roman" panose="02020603050405020304" pitchFamily="18" charset="0"/>
              </a:rPr>
              <a:t>TAŞKIN: </a:t>
            </a:r>
            <a:r>
              <a:rPr lang="tr-TR" sz="2400" dirty="0" smtClean="0">
                <a:latin typeface="Times New Roman" panose="02020603050405020304" pitchFamily="18" charset="0"/>
                <a:cs typeface="Times New Roman" panose="02020603050405020304" pitchFamily="18" charset="0"/>
              </a:rPr>
              <a:t>Bir akarsuyun, çeşitli sebeplerle yatağından taşarak çevresindeki arazilere, yerleşim yerlerine, altyapı tesislerine ve canlılara zarar vermek suretiyle etki bölgesinde normal sosyoekonomik hayatı kesintiye uğratacak ölçüde bir akış büyüklüğü oluşturması olayıdır.</a:t>
            </a:r>
            <a:endParaRPr lang="tr-TR"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7476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332691.jpg"/>
          <p:cNvPicPr>
            <a:picLocks noChangeAspect="1"/>
          </p:cNvPicPr>
          <p:nvPr/>
        </p:nvPicPr>
        <p:blipFill>
          <a:blip r:embed="rId2" cstate="print"/>
          <a:stretch>
            <a:fillRect/>
          </a:stretch>
        </p:blipFill>
        <p:spPr>
          <a:xfrm>
            <a:off x="1847528" y="908720"/>
            <a:ext cx="4104456"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Metin kutusu"/>
          <p:cNvSpPr txBox="1"/>
          <p:nvPr/>
        </p:nvSpPr>
        <p:spPr>
          <a:xfrm>
            <a:off x="1775520" y="4149080"/>
            <a:ext cx="4320480" cy="2308324"/>
          </a:xfrm>
          <a:prstGeom prst="rect">
            <a:avLst/>
          </a:prstGeom>
          <a:noFill/>
        </p:spPr>
        <p:txBody>
          <a:bodyPr wrap="square" rtlCol="0">
            <a:spAutoFit/>
          </a:bodyPr>
          <a:lstStyle/>
          <a:p>
            <a:pPr fontAlgn="base"/>
            <a:r>
              <a:rPr lang="tr-TR" b="1" i="1" dirty="0">
                <a:solidFill>
                  <a:srgbClr val="FF0000"/>
                </a:solidFill>
                <a:latin typeface="Constantia"/>
              </a:rPr>
              <a:t>1971 Vietnam: </a:t>
            </a:r>
            <a:r>
              <a:rPr lang="tr-TR" b="1" i="1" dirty="0">
                <a:solidFill>
                  <a:prstClr val="black"/>
                </a:solidFill>
                <a:latin typeface="Constantia"/>
              </a:rPr>
              <a:t>En az 100.000 kişi hayatını kaybetti</a:t>
            </a:r>
          </a:p>
          <a:p>
            <a:pPr fontAlgn="base"/>
            <a:r>
              <a:rPr lang="tr-TR" b="1" i="1" dirty="0">
                <a:solidFill>
                  <a:prstClr val="black"/>
                </a:solidFill>
                <a:latin typeface="Constantia"/>
              </a:rPr>
              <a:t>Amerika`nın  10 yıl süren Vietnam çıkartmasının son iki yılında gerçekleşen felakette hayatını kaybedenler arasında Amerikan askerleri de olduğu bilinmektedir.</a:t>
            </a:r>
          </a:p>
          <a:p>
            <a:endParaRPr lang="tr-TR" dirty="0">
              <a:solidFill>
                <a:prstClr val="black"/>
              </a:solidFill>
              <a:latin typeface="Constantia"/>
            </a:endParaRPr>
          </a:p>
        </p:txBody>
      </p:sp>
      <p:pic>
        <p:nvPicPr>
          <p:cNvPr id="8" name="7 Resim" descr="332693.jpg"/>
          <p:cNvPicPr>
            <a:picLocks noChangeAspect="1"/>
          </p:cNvPicPr>
          <p:nvPr/>
        </p:nvPicPr>
        <p:blipFill>
          <a:blip r:embed="rId3" cstate="print"/>
          <a:stretch>
            <a:fillRect/>
          </a:stretch>
        </p:blipFill>
        <p:spPr>
          <a:xfrm>
            <a:off x="6384032" y="1052736"/>
            <a:ext cx="3888432"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8 Metin kutusu"/>
          <p:cNvSpPr txBox="1"/>
          <p:nvPr/>
        </p:nvSpPr>
        <p:spPr>
          <a:xfrm>
            <a:off x="6528048" y="4005065"/>
            <a:ext cx="3744416" cy="2585323"/>
          </a:xfrm>
          <a:prstGeom prst="rect">
            <a:avLst/>
          </a:prstGeom>
          <a:noFill/>
        </p:spPr>
        <p:txBody>
          <a:bodyPr wrap="square" rtlCol="0">
            <a:spAutoFit/>
          </a:bodyPr>
          <a:lstStyle/>
          <a:p>
            <a:pPr fontAlgn="base"/>
            <a:r>
              <a:rPr lang="tr-TR" b="1" dirty="0">
                <a:solidFill>
                  <a:srgbClr val="FF0000"/>
                </a:solidFill>
                <a:latin typeface="Constantia"/>
              </a:rPr>
              <a:t>1974 Bangladesh:</a:t>
            </a:r>
            <a:r>
              <a:rPr lang="tr-TR" b="1" dirty="0">
                <a:solidFill>
                  <a:prstClr val="black"/>
                </a:solidFill>
                <a:latin typeface="Constantia"/>
              </a:rPr>
              <a:t> En az 29.000 kişi öldü</a:t>
            </a:r>
          </a:p>
          <a:p>
            <a:pPr fontAlgn="base"/>
            <a:r>
              <a:rPr lang="tr-TR" b="1" dirty="0">
                <a:solidFill>
                  <a:prstClr val="black"/>
                </a:solidFill>
                <a:latin typeface="Constantia"/>
              </a:rPr>
              <a:t>Bangladesh`</a:t>
            </a:r>
            <a:r>
              <a:rPr lang="tr-TR" b="1" dirty="0" err="1">
                <a:solidFill>
                  <a:prstClr val="black"/>
                </a:solidFill>
                <a:latin typeface="Constantia"/>
              </a:rPr>
              <a:t>te</a:t>
            </a:r>
            <a:r>
              <a:rPr lang="tr-TR" b="1" dirty="0">
                <a:solidFill>
                  <a:prstClr val="black"/>
                </a:solidFill>
                <a:latin typeface="Constantia"/>
              </a:rPr>
              <a:t> genel olarak muson yağmurlarıyla gelen sel felaketleri şu ana kadar 5 kez resmi kayıtlarda felakete sebebiyet vermiştir. Toplamda 32.000`den fazla kişinin ölümüne sebebiyet vermiştir.</a:t>
            </a:r>
          </a:p>
        </p:txBody>
      </p:sp>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spTree>
    <p:extLst>
      <p:ext uri="{BB962C8B-B14F-4D97-AF65-F5344CB8AC3E}">
        <p14:creationId xmlns:p14="http://schemas.microsoft.com/office/powerpoint/2010/main" val="3803870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just">
              <a:buFont typeface="Wingdings" pitchFamily="2" charset="2"/>
              <a:buChar char="v"/>
            </a:pPr>
            <a:r>
              <a:rPr lang="tr-TR" dirty="0" smtClean="0">
                <a:solidFill>
                  <a:srgbClr val="C00000"/>
                </a:solidFill>
              </a:rPr>
              <a:t>1900'lerden önce Hollanda: </a:t>
            </a:r>
            <a:r>
              <a:rPr lang="tr-TR" dirty="0" smtClean="0"/>
              <a:t>1 Milyona yakın kişi hayatını kaybetti. Son yüzyılda büyük bir sel felaketi görmeyen Hollanda'da, 1900'lerden önce büyük baraj projeleri tamamlanana dek bir milyondan fazla kişinin kayıtlara geçen 20 büyük sel felaketinde öldüğü hesaplanmaktadır.  </a:t>
            </a:r>
          </a:p>
          <a:p>
            <a:pPr algn="just">
              <a:buFont typeface="Wingdings" pitchFamily="2" charset="2"/>
              <a:buChar char="v"/>
            </a:pPr>
            <a:r>
              <a:rPr lang="tr-TR" dirty="0" smtClean="0">
                <a:solidFill>
                  <a:srgbClr val="C00000"/>
                </a:solidFill>
              </a:rPr>
              <a:t>1992 Türkiye:</a:t>
            </a:r>
            <a:r>
              <a:rPr lang="tr-TR" dirty="0" smtClean="0"/>
              <a:t>Altyapı eksikleri sebebiyle bir çok kez taşma ve sel felaketi atlatan Türkiye'de genelde maddi hasarlar yaşanırken kayıtlara geçen 2 büyük sel felaketinde toplamda 400 civarında kişi hayatını kaybetmiştir.</a:t>
            </a:r>
            <a:endParaRPr lang="tr-TR" dirty="0" smtClean="0">
              <a:solidFill>
                <a:srgbClr val="C00000"/>
              </a:solidFill>
            </a:endParaRPr>
          </a:p>
          <a:p>
            <a:pPr algn="just">
              <a:buFont typeface="Wingdings" pitchFamily="2" charset="2"/>
              <a:buChar char="v"/>
            </a:pPr>
            <a:endParaRPr lang="tr-TR" i="1" dirty="0" smtClean="0"/>
          </a:p>
          <a:p>
            <a:pPr algn="just">
              <a:buFont typeface="Wingdings" pitchFamily="2" charset="2"/>
              <a:buChar char="v"/>
            </a:pPr>
            <a:endParaRPr lang="tr-TR" dirty="0"/>
          </a:p>
        </p:txBody>
      </p:sp>
    </p:spTree>
    <p:extLst>
      <p:ext uri="{BB962C8B-B14F-4D97-AF65-F5344CB8AC3E}">
        <p14:creationId xmlns:p14="http://schemas.microsoft.com/office/powerpoint/2010/main" val="2467118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Büyük Sellere Örnekler:</a:t>
            </a:r>
            <a:endParaRPr lang="tr-TR" sz="2800" dirty="0"/>
          </a:p>
        </p:txBody>
      </p:sp>
      <p:sp>
        <p:nvSpPr>
          <p:cNvPr id="3" name="2 İçerik Yer Tutucusu"/>
          <p:cNvSpPr>
            <a:spLocks noGrp="1"/>
          </p:cNvSpPr>
          <p:nvPr>
            <p:ph idx="1"/>
          </p:nvPr>
        </p:nvSpPr>
        <p:spPr/>
        <p:txBody>
          <a:bodyPr>
            <a:normAutofit fontScale="92500" lnSpcReduction="20000"/>
          </a:bodyPr>
          <a:lstStyle/>
          <a:p>
            <a:pPr algn="just" fontAlgn="base">
              <a:buFont typeface="Wingdings" pitchFamily="2" charset="2"/>
              <a:buChar char="v"/>
            </a:pPr>
            <a:r>
              <a:rPr lang="tr-TR" sz="3600" dirty="0"/>
              <a:t>Çin, Hindistan, Bangladeş’in büyük ırmaklarının çevresindeki geniş ovalar, binlerce kilometrekarelik alanları kaplayan çarpıcı taşkınlara sahne olur. Verimli kaynaklar ve bol su kaynakları nedeniyle böyle alanlar çoğu kez yoğun nüfusludur. Çin’de Huang Irmağı kenarlarında doğal yoldan oluşmuş çamur setlerinden dolayı, çevresindeki ovalara göre daha yüksek bir yatak boyunca akar. Bu setler insan müdahalesiyle daha da sağlamlaştırılmıştır. Setlerin 1887’de patlaması 130.000 km</a:t>
            </a:r>
            <a:r>
              <a:rPr lang="tr-TR" sz="3600" baseline="30000" dirty="0"/>
              <a:t>2</a:t>
            </a:r>
            <a:r>
              <a:rPr lang="tr-TR" sz="3600" dirty="0"/>
              <a:t>’yi aşan alanı sular altında bırakmış ve 1.000.000’a yakın kişinin ölümüne yol açmıştır.</a:t>
            </a:r>
            <a:endParaRPr lang="tr-TR" dirty="0"/>
          </a:p>
        </p:txBody>
      </p:sp>
    </p:spTree>
    <p:extLst>
      <p:ext uri="{BB962C8B-B14F-4D97-AF65-F5344CB8AC3E}">
        <p14:creationId xmlns:p14="http://schemas.microsoft.com/office/powerpoint/2010/main" val="2734910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just">
              <a:buFont typeface="Wingdings" pitchFamily="2" charset="2"/>
              <a:buChar char="v"/>
            </a:pPr>
            <a:r>
              <a:rPr lang="tr-TR" dirty="0" smtClean="0"/>
              <a:t>Hindistan ve Bangladeş’teki Ganj Irmağı taşkınlarının sebebi Himalaya Dağlarındaki yoğun orman tahribatlarıdır. Şiddetli yağmur ve eriyen karların getirdiği fazla sular Ganj’ın içinden geçtiği geniş ovalara taşar. Irmağın 1988’deki taşması sırasında Bangladeş’in % 90’ı sular altında kalmıştır. 1998’de Çin’de Yangtze Irmağı’nın taşkınlarından etkilenen insan sayısı 250 milyon civarındadır.</a:t>
            </a:r>
            <a:endParaRPr lang="tr-TR" dirty="0"/>
          </a:p>
        </p:txBody>
      </p:sp>
    </p:spTree>
    <p:extLst>
      <p:ext uri="{BB962C8B-B14F-4D97-AF65-F5344CB8AC3E}">
        <p14:creationId xmlns:p14="http://schemas.microsoft.com/office/powerpoint/2010/main" val="341358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79111" y="407422"/>
            <a:ext cx="7991607" cy="4552885"/>
          </a:xfrm>
          <a:prstGeom prst="rect">
            <a:avLst/>
          </a:prstGeom>
          <a:ln>
            <a:noFill/>
          </a:ln>
          <a:effectLst>
            <a:softEdge rad="112500"/>
          </a:effectLst>
        </p:spPr>
      </p:pic>
      <p:sp>
        <p:nvSpPr>
          <p:cNvPr id="5" name="Metin kutusu 4"/>
          <p:cNvSpPr txBox="1"/>
          <p:nvPr/>
        </p:nvSpPr>
        <p:spPr>
          <a:xfrm>
            <a:off x="2805830" y="5311036"/>
            <a:ext cx="6739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Selden kaçmak için sel sularına kesinlikle girmeyin!</a:t>
            </a:r>
            <a:endParaRPr kumimoji="0" lang="tr-T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989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sz="half" idx="1"/>
          </p:nvPr>
        </p:nvPicPr>
        <p:blipFill>
          <a:blip r:embed="rId2"/>
          <a:stretch>
            <a:fillRect/>
          </a:stretch>
        </p:blipFill>
        <p:spPr>
          <a:xfrm>
            <a:off x="2066795" y="1119394"/>
            <a:ext cx="7377830" cy="3565339"/>
          </a:xfrm>
          <a:prstGeom prst="rect">
            <a:avLst/>
          </a:prstGeom>
          <a:ln>
            <a:noFill/>
          </a:ln>
          <a:effectLst>
            <a:softEdge rad="112500"/>
          </a:effectLst>
        </p:spPr>
      </p:pic>
      <p:sp>
        <p:nvSpPr>
          <p:cNvPr id="8" name="Metin kutusu 7"/>
          <p:cNvSpPr txBox="1"/>
          <p:nvPr/>
        </p:nvSpPr>
        <p:spPr>
          <a:xfrm>
            <a:off x="2279737" y="4910203"/>
            <a:ext cx="69519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2015’de Artvin’de yaşanan ve 8 kişinin ölümüne neden olan sel felaketi</a:t>
            </a:r>
            <a:endParaRPr kumimoji="0" lang="tr-TR"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180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sz="half" idx="1"/>
          </p:nvPr>
        </p:nvPicPr>
        <p:blipFill>
          <a:blip r:embed="rId2"/>
          <a:stretch>
            <a:fillRect/>
          </a:stretch>
        </p:blipFill>
        <p:spPr>
          <a:xfrm>
            <a:off x="2455102" y="647906"/>
            <a:ext cx="6964472" cy="3936620"/>
          </a:xfrm>
          <a:prstGeom prst="rect">
            <a:avLst/>
          </a:prstGeom>
          <a:ln>
            <a:noFill/>
          </a:ln>
          <a:effectLst>
            <a:softEdge rad="112500"/>
          </a:effectLst>
        </p:spPr>
      </p:pic>
      <p:sp>
        <p:nvSpPr>
          <p:cNvPr id="6" name="Metin kutusu 5"/>
          <p:cNvSpPr txBox="1"/>
          <p:nvPr/>
        </p:nvSpPr>
        <p:spPr>
          <a:xfrm>
            <a:off x="2668044" y="4709786"/>
            <a:ext cx="69644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2015’de Edirne Tunca Nehri’nde meydana gelen taşkın 5000 kişinin mahsur kalmasına neden oldu.</a:t>
            </a:r>
            <a:endParaRPr kumimoji="0" lang="tr-TR"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79025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Resi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1485" y="531223"/>
            <a:ext cx="762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Resim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8091" y="2913019"/>
            <a:ext cx="540385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0072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4294967295"/>
          </p:nvPr>
        </p:nvSpPr>
        <p:spPr>
          <a:xfrm>
            <a:off x="461553" y="1690688"/>
            <a:ext cx="10798629" cy="4525963"/>
          </a:xfrm>
        </p:spPr>
        <p:txBody>
          <a:bodyPr rtlCol="0">
            <a:noAutofit/>
          </a:bodyPr>
          <a:lstStyle/>
          <a:p>
            <a:pPr marL="609600" indent="-609600" algn="just" eaLnBrk="1" fontAlgn="auto" hangingPunct="1">
              <a:spcAft>
                <a:spcPts val="0"/>
              </a:spcAft>
              <a:defRPr/>
            </a:pPr>
            <a:r>
              <a:rPr lang="tr-TR" altLang="tr-TR" dirty="0"/>
              <a:t>Türkiye'de de sıkça karşılaşılan sel felaketleri önlem alınmadığı zaman ciddi can ve mal kayıplarına neden oluyor. Bu nedenle doğal afetlerle mücadele de neler yapılacağını bilmek hayat kurtarabiliyor. Afete dönüşebilecek sel felaketlerin de alınacak önemlerle zararlar en aza indirilebiliyor. İşte size sel öncesinde almanız gereken bazı önemli tedbirler. Evin zemini yükseltilmedikçe ve güçlendirilmedikçe dere yatağına bina yapmaktan kaçın.</a:t>
            </a:r>
          </a:p>
          <a:p>
            <a:pPr marL="609600" indent="-609600" algn="just" eaLnBrk="1" fontAlgn="auto" hangingPunct="1">
              <a:spcAft>
                <a:spcPts val="0"/>
              </a:spcAft>
              <a:defRPr/>
            </a:pPr>
            <a:r>
              <a:rPr lang="tr-TR" altLang="tr-TR" dirty="0"/>
              <a:t>Çevredeki yeşil alanlar korunarak ve artırılarak erozyon ve sel önlenmelidir.</a:t>
            </a:r>
          </a:p>
          <a:p>
            <a:pPr marL="609600" indent="-609600" algn="just" eaLnBrk="1" fontAlgn="auto" hangingPunct="1">
              <a:spcAft>
                <a:spcPts val="0"/>
              </a:spcAft>
              <a:defRPr/>
            </a:pPr>
            <a:r>
              <a:rPr lang="tr-TR" altLang="tr-TR" dirty="0"/>
              <a:t>Sel tehlikesi bulunan eğimli yamaçlarda teraslama ve ağaçlandırma yapılmalıdır.</a:t>
            </a:r>
          </a:p>
          <a:p>
            <a:pPr marL="609600" indent="-609600" algn="just" eaLnBrk="1" fontAlgn="auto" hangingPunct="1">
              <a:spcAft>
                <a:spcPts val="0"/>
              </a:spcAft>
              <a:defRPr/>
            </a:pPr>
            <a:r>
              <a:rPr lang="tr-TR" altLang="tr-TR" dirty="0"/>
              <a:t>Çukur alanlarda binaların bodrum katlarına su basma tehlikesi yüksek olduğundan bu tür yerlerde bodrum yapılmamalı, su basman kotu yüksek tutulmalıdır.</a:t>
            </a:r>
          </a:p>
          <a:p>
            <a:pPr marL="609600" indent="-609600" algn="just" eaLnBrk="1" fontAlgn="auto" hangingPunct="1">
              <a:spcAft>
                <a:spcPts val="0"/>
              </a:spcAft>
              <a:defRPr/>
            </a:pPr>
            <a:r>
              <a:rPr lang="tr-TR" altLang="tr-TR" dirty="0"/>
              <a:t>Konutlar diğer afetlerde olduğu gibi sele karşı da sigortalatılmalıdır.</a:t>
            </a:r>
          </a:p>
          <a:p>
            <a:pPr marL="609600" indent="-609600" algn="just" eaLnBrk="1" fontAlgn="auto" hangingPunct="1">
              <a:spcAft>
                <a:spcPts val="0"/>
              </a:spcAft>
              <a:defRPr/>
            </a:pPr>
            <a:r>
              <a:rPr lang="tr-TR" altLang="tr-TR" dirty="0"/>
              <a:t>Sel konusundaki uyarıları iletişim araçlarından takip et.</a:t>
            </a:r>
          </a:p>
          <a:p>
            <a:pPr marL="0" indent="0" algn="just" eaLnBrk="1" fontAlgn="auto" hangingPunct="1">
              <a:spcAft>
                <a:spcPts val="0"/>
              </a:spcAft>
              <a:buNone/>
              <a:defRPr/>
            </a:pPr>
            <a:endParaRPr lang="tr-TR" altLang="tr-TR" dirty="0"/>
          </a:p>
        </p:txBody>
      </p:sp>
      <p:sp>
        <p:nvSpPr>
          <p:cNvPr id="26626" name="Rectangle 2"/>
          <p:cNvSpPr>
            <a:spLocks noGrp="1" noChangeArrowheads="1"/>
          </p:cNvSpPr>
          <p:nvPr>
            <p:ph type="title" idx="4294967295"/>
          </p:nvPr>
        </p:nvSpPr>
        <p:spPr>
          <a:xfrm>
            <a:off x="365760" y="190953"/>
            <a:ext cx="10515600" cy="1325563"/>
          </a:xfrm>
        </p:spPr>
        <p:txBody>
          <a:bodyPr/>
          <a:lstStyle/>
          <a:p>
            <a:pPr eaLnBrk="1" hangingPunct="1"/>
            <a:r>
              <a:rPr lang="tr-TR" altLang="tr-TR" sz="3200" b="1" dirty="0"/>
              <a:t>SEL ÖNCESİNDE ALINACAK ÖNLEMLER </a:t>
            </a:r>
          </a:p>
        </p:txBody>
      </p:sp>
    </p:spTree>
    <p:extLst>
      <p:ext uri="{BB962C8B-B14F-4D97-AF65-F5344CB8AC3E}">
        <p14:creationId xmlns:p14="http://schemas.microsoft.com/office/powerpoint/2010/main" val="2694050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618308" y="260622"/>
            <a:ext cx="10515600" cy="1325563"/>
          </a:xfrm>
        </p:spPr>
        <p:txBody>
          <a:bodyPr/>
          <a:lstStyle/>
          <a:p>
            <a:pPr eaLnBrk="1" hangingPunct="1"/>
            <a:r>
              <a:rPr lang="tr-TR" altLang="tr-TR" sz="3200" b="1" dirty="0"/>
              <a:t>SEL ANINDA NELER YAPILMALI?</a:t>
            </a:r>
            <a:r>
              <a:rPr lang="tr-TR" altLang="tr-TR" sz="4000" b="1" dirty="0"/>
              <a:t/>
            </a:r>
            <a:br>
              <a:rPr lang="tr-TR" altLang="tr-TR" sz="4000" b="1" dirty="0"/>
            </a:br>
            <a:endParaRPr lang="tr-TR" altLang="tr-TR" sz="4000" b="1" dirty="0"/>
          </a:p>
        </p:txBody>
      </p:sp>
      <p:sp>
        <p:nvSpPr>
          <p:cNvPr id="4099" name="Rectangle 3"/>
          <p:cNvSpPr>
            <a:spLocks noGrp="1" noChangeArrowheads="1"/>
          </p:cNvSpPr>
          <p:nvPr>
            <p:ph idx="4294967295"/>
          </p:nvPr>
        </p:nvSpPr>
        <p:spPr>
          <a:xfrm>
            <a:off x="618308" y="1153432"/>
            <a:ext cx="10789920" cy="5400675"/>
          </a:xfrm>
        </p:spPr>
        <p:txBody>
          <a:bodyPr rtlCol="0">
            <a:normAutofit fontScale="85000" lnSpcReduction="20000"/>
          </a:bodyPr>
          <a:lstStyle/>
          <a:p>
            <a:pPr eaLnBrk="1" fontAlgn="auto" hangingPunct="1">
              <a:lnSpc>
                <a:spcPct val="80000"/>
              </a:lnSpc>
              <a:spcAft>
                <a:spcPts val="0"/>
              </a:spcAft>
              <a:defRPr/>
            </a:pPr>
            <a:r>
              <a:rPr lang="tr-TR" altLang="tr-TR" sz="1500" b="1" dirty="0"/>
              <a:t>Sel Anında Doğru Davranış Şekilleri:</a:t>
            </a:r>
          </a:p>
          <a:p>
            <a:pPr eaLnBrk="1" fontAlgn="auto" hangingPunct="1">
              <a:lnSpc>
                <a:spcPct val="80000"/>
              </a:lnSpc>
              <a:spcAft>
                <a:spcPts val="0"/>
              </a:spcAft>
              <a:defRPr/>
            </a:pPr>
            <a:r>
              <a:rPr lang="tr-TR" altLang="tr-TR" sz="1500" dirty="0"/>
              <a:t>Pencere ve kapıları korumak için taşınabilir engeller yerleştirilebilir.</a:t>
            </a:r>
          </a:p>
          <a:p>
            <a:pPr eaLnBrk="1" fontAlgn="auto" hangingPunct="1">
              <a:lnSpc>
                <a:spcPct val="80000"/>
              </a:lnSpc>
              <a:spcAft>
                <a:spcPts val="0"/>
              </a:spcAft>
              <a:defRPr/>
            </a:pPr>
            <a:r>
              <a:rPr lang="tr-TR" altLang="tr-TR" sz="1500" dirty="0"/>
              <a:t>Suyla sürüklenen enkazın yönünü kum torbalarıyla değiştirerek konutunuzdan uzak tutabilirsiniz.</a:t>
            </a:r>
          </a:p>
          <a:p>
            <a:pPr eaLnBrk="1" fontAlgn="auto" hangingPunct="1">
              <a:lnSpc>
                <a:spcPct val="80000"/>
              </a:lnSpc>
              <a:spcAft>
                <a:spcPts val="0"/>
              </a:spcAft>
              <a:defRPr/>
            </a:pPr>
            <a:r>
              <a:rPr lang="tr-TR" altLang="tr-TR" sz="1500" dirty="0"/>
              <a:t>Bazı durumlarda bütün kapıları açarak suyun binanın içinden akmasına izin vermek çok daha iyidir; böylece su basıncının yapının taşıyıcı sistemine zarar vermesi önlenebilir.</a:t>
            </a:r>
          </a:p>
          <a:p>
            <a:pPr eaLnBrk="1" fontAlgn="auto" hangingPunct="1">
              <a:lnSpc>
                <a:spcPct val="80000"/>
              </a:lnSpc>
              <a:spcAft>
                <a:spcPts val="0"/>
              </a:spcAft>
              <a:defRPr/>
            </a:pPr>
            <a:r>
              <a:rPr lang="tr-TR" altLang="tr-TR" sz="1500" dirty="0"/>
              <a:t>Su yatağı ve çukur bölgeler hemen terk edilmelidir.</a:t>
            </a:r>
          </a:p>
          <a:p>
            <a:pPr eaLnBrk="1" fontAlgn="auto" hangingPunct="1">
              <a:lnSpc>
                <a:spcPct val="80000"/>
              </a:lnSpc>
              <a:spcAft>
                <a:spcPts val="0"/>
              </a:spcAft>
              <a:defRPr/>
            </a:pPr>
            <a:r>
              <a:rPr lang="tr-TR" altLang="tr-TR" sz="1500" dirty="0"/>
              <a:t>Sel bölgesini hemen terk ederek yüksek ve güvenli bölgelere gitmeli ancak asla sudan karşıdan karşıya geçmeye çalışılmamalıdır, çünkü su aniden derinleşebilir.</a:t>
            </a:r>
          </a:p>
          <a:p>
            <a:pPr eaLnBrk="1" fontAlgn="auto" hangingPunct="1">
              <a:lnSpc>
                <a:spcPct val="80000"/>
              </a:lnSpc>
              <a:spcAft>
                <a:spcPts val="0"/>
              </a:spcAft>
              <a:defRPr/>
            </a:pPr>
            <a:r>
              <a:rPr lang="tr-TR" altLang="tr-TR" sz="1500" dirty="0"/>
              <a:t>Elektrik kaynaklarından uzak durulmalıdır, elektrik çarpabilir!…</a:t>
            </a:r>
          </a:p>
          <a:p>
            <a:pPr eaLnBrk="1" fontAlgn="auto" hangingPunct="1">
              <a:lnSpc>
                <a:spcPct val="80000"/>
              </a:lnSpc>
              <a:spcAft>
                <a:spcPts val="0"/>
              </a:spcAft>
              <a:defRPr/>
            </a:pPr>
            <a:r>
              <a:rPr lang="tr-TR" altLang="tr-TR" sz="1500" dirty="0"/>
              <a:t>Özellikle geceleri, selin tehlikelerini görmek güçleşeceğinden daha dikkatli olunmalıdır.</a:t>
            </a:r>
          </a:p>
          <a:p>
            <a:pPr eaLnBrk="1" fontAlgn="auto" hangingPunct="1">
              <a:lnSpc>
                <a:spcPct val="80000"/>
              </a:lnSpc>
              <a:spcAft>
                <a:spcPts val="0"/>
              </a:spcAft>
              <a:defRPr/>
            </a:pPr>
            <a:r>
              <a:rPr lang="tr-TR" altLang="tr-TR" sz="1500" dirty="0"/>
              <a:t>Selden ölümlerin çoğu sel sularına girilmesinden kaynaklanmaktadır. Çünkü ayak bileğimize kadar olan sel suyu bizi; dizimize kadar olan sel suları ise otomobillerimizi sürükleyip götürebilir.</a:t>
            </a:r>
          </a:p>
          <a:p>
            <a:pPr eaLnBrk="1" fontAlgn="auto" hangingPunct="1">
              <a:lnSpc>
                <a:spcPct val="80000"/>
              </a:lnSpc>
              <a:spcAft>
                <a:spcPts val="0"/>
              </a:spcAft>
              <a:defRPr/>
            </a:pPr>
            <a:r>
              <a:rPr lang="tr-TR" altLang="tr-TR" sz="1500" b="1" dirty="0"/>
              <a:t>Selden kaçmak için sel sularına kesinlikle girmeyin!</a:t>
            </a:r>
            <a:endParaRPr lang="tr-TR" altLang="tr-TR" sz="1500" dirty="0"/>
          </a:p>
          <a:p>
            <a:pPr eaLnBrk="1" fontAlgn="auto" hangingPunct="1">
              <a:lnSpc>
                <a:spcPct val="80000"/>
              </a:lnSpc>
              <a:spcAft>
                <a:spcPts val="0"/>
              </a:spcAft>
              <a:defRPr/>
            </a:pPr>
            <a:r>
              <a:rPr lang="tr-TR" altLang="tr-TR" sz="1500" dirty="0"/>
              <a:t>Sel suları ayrıca kanalizasyon ve zehirli kimyasal maddeler de içerirler. Çocukların sel suları ile oynamasına müsaade edilmemelidir.</a:t>
            </a:r>
          </a:p>
          <a:p>
            <a:pPr eaLnBrk="1" fontAlgn="auto" hangingPunct="1">
              <a:lnSpc>
                <a:spcPct val="80000"/>
              </a:lnSpc>
              <a:spcAft>
                <a:spcPts val="0"/>
              </a:spcAft>
              <a:defRPr/>
            </a:pPr>
            <a:r>
              <a:rPr lang="tr-TR" altLang="tr-TR" sz="1500" dirty="0"/>
              <a:t>Konutu terk ederken elektrik ve su vanaları kapatılmalıdır.</a:t>
            </a:r>
          </a:p>
          <a:p>
            <a:pPr eaLnBrk="1" fontAlgn="auto" hangingPunct="1">
              <a:lnSpc>
                <a:spcPct val="80000"/>
              </a:lnSpc>
              <a:spcAft>
                <a:spcPts val="0"/>
              </a:spcAft>
              <a:defRPr/>
            </a:pPr>
            <a:r>
              <a:rPr lang="tr-TR" altLang="tr-TR" sz="1500" dirty="0"/>
              <a:t>Sel sırasında elektrikleriniz kesilebilir. Binada gaz sızıntısı olduğunu düşünüyorsanız, herhangi bir elektrikli alet ve ışık kullanmayın. Işığa ihtiyacınız olduğunda pilli fener kullanın.</a:t>
            </a:r>
          </a:p>
          <a:p>
            <a:pPr eaLnBrk="1" fontAlgn="auto" hangingPunct="1">
              <a:lnSpc>
                <a:spcPct val="80000"/>
              </a:lnSpc>
              <a:spcAft>
                <a:spcPts val="0"/>
              </a:spcAft>
              <a:defRPr/>
            </a:pPr>
            <a:r>
              <a:rPr lang="tr-TR" altLang="tr-TR" sz="1500" dirty="0"/>
              <a:t>Evinizdeki küvet ve bidonları şebeke suyunun kirlenme ihtimaline karşı temiz su ile doldurunuz.</a:t>
            </a:r>
          </a:p>
          <a:p>
            <a:pPr eaLnBrk="1" fontAlgn="auto" hangingPunct="1">
              <a:lnSpc>
                <a:spcPct val="80000"/>
              </a:lnSpc>
              <a:spcAft>
                <a:spcPts val="0"/>
              </a:spcAft>
              <a:defRPr/>
            </a:pPr>
            <a:r>
              <a:rPr lang="tr-TR" altLang="tr-TR" sz="1500" b="1" dirty="0"/>
              <a:t>Sel sırasında araç içindeyseniz;</a:t>
            </a:r>
          </a:p>
          <a:p>
            <a:pPr eaLnBrk="1" fontAlgn="auto" hangingPunct="1">
              <a:lnSpc>
                <a:spcPct val="80000"/>
              </a:lnSpc>
              <a:spcAft>
                <a:spcPts val="0"/>
              </a:spcAft>
              <a:defRPr/>
            </a:pPr>
            <a:r>
              <a:rPr lang="tr-TR" altLang="tr-TR" sz="1500" dirty="0"/>
              <a:t>Asla su ile kaplı yoldan gitmeye çalışılmamalıdır. Ani sellerin meydana getirdiği ölümlerin yarısı araç içindedir. </a:t>
            </a:r>
          </a:p>
          <a:p>
            <a:pPr eaLnBrk="1" fontAlgn="auto" hangingPunct="1">
              <a:lnSpc>
                <a:spcPct val="80000"/>
              </a:lnSpc>
              <a:spcAft>
                <a:spcPts val="0"/>
              </a:spcAft>
              <a:defRPr/>
            </a:pPr>
            <a:r>
              <a:rPr lang="tr-TR" altLang="tr-TR" sz="1500" dirty="0"/>
              <a:t>Araçta herhangi bir arıza oluştuysa hemen terk edilerek yüksek bir yere çıkılmalıdır. Yollar akan sular tarafından doldurulacağı için eğer araç 60 cm yükseklikteki hareket eden suda kalmışsa su onu kaldırıp sürükleyebilecektir.</a:t>
            </a:r>
          </a:p>
          <a:p>
            <a:pPr eaLnBrk="1" fontAlgn="auto" hangingPunct="1">
              <a:lnSpc>
                <a:spcPct val="80000"/>
              </a:lnSpc>
              <a:spcAft>
                <a:spcPts val="0"/>
              </a:spcAft>
              <a:defRPr/>
            </a:pPr>
            <a:r>
              <a:rPr lang="tr-TR" altLang="tr-TR" sz="1200" dirty="0"/>
              <a:t> </a:t>
            </a:r>
            <a:endParaRPr lang="tr-TR" altLang="tr-TR" sz="900" dirty="0"/>
          </a:p>
          <a:p>
            <a:pPr eaLnBrk="1" fontAlgn="auto" hangingPunct="1">
              <a:lnSpc>
                <a:spcPct val="80000"/>
              </a:lnSpc>
              <a:spcAft>
                <a:spcPts val="0"/>
              </a:spcAft>
              <a:defRPr/>
            </a:pPr>
            <a:endParaRPr lang="tr-TR" altLang="tr-TR" sz="900" dirty="0"/>
          </a:p>
        </p:txBody>
      </p:sp>
    </p:spTree>
    <p:extLst>
      <p:ext uri="{BB962C8B-B14F-4D97-AF65-F5344CB8AC3E}">
        <p14:creationId xmlns:p14="http://schemas.microsoft.com/office/powerpoint/2010/main" val="2468951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normAutofit/>
          </a:bodyPr>
          <a:lstStyle/>
          <a:p>
            <a:pPr algn="ctr"/>
            <a:r>
              <a:rPr lang="tr-TR" sz="3600" b="1" dirty="0" smtClean="0">
                <a:latin typeface="Times New Roman" panose="02020603050405020304" pitchFamily="18" charset="0"/>
                <a:cs typeface="Times New Roman" panose="02020603050405020304" pitchFamily="18" charset="0"/>
              </a:rPr>
              <a:t>SEL VE TAŞKIN OLUŞUMUNUN NEDENLERİ</a:t>
            </a:r>
            <a:endParaRPr lang="tr-TR" sz="3600" b="1" dirty="0">
              <a:latin typeface="Times New Roman" panose="02020603050405020304" pitchFamily="18" charset="0"/>
              <a:cs typeface="Times New Roman" panose="02020603050405020304" pitchFamily="18" charset="0"/>
            </a:endParaRPr>
          </a:p>
        </p:txBody>
      </p:sp>
      <p:sp>
        <p:nvSpPr>
          <p:cNvPr id="8" name="İçerik Yer Tutucusu 7"/>
          <p:cNvSpPr>
            <a:spLocks noGrp="1"/>
          </p:cNvSpPr>
          <p:nvPr>
            <p:ph idx="1"/>
          </p:nvPr>
        </p:nvSpPr>
        <p:spPr/>
        <p:txBody>
          <a:bodyPr>
            <a:normAutofit fontScale="92500" lnSpcReduction="20000"/>
          </a:bodyPr>
          <a:lstStyle/>
          <a:p>
            <a:pPr algn="just"/>
            <a:r>
              <a:rPr lang="tr-TR" sz="2400" dirty="0" smtClean="0">
                <a:latin typeface="Times New Roman" panose="02020603050405020304" pitchFamily="18" charset="0"/>
                <a:cs typeface="Times New Roman" panose="02020603050405020304" pitchFamily="18" charset="0"/>
              </a:rPr>
              <a:t>Yağış miktarı ve özelliği, kısa sürede çok fazla miktara ulaşan sağanak karakterli yağış rejimi sel ve taşkın oluşma riskini arttırır.</a:t>
            </a:r>
          </a:p>
          <a:p>
            <a:pPr algn="just"/>
            <a:r>
              <a:rPr lang="tr-TR" sz="2400" dirty="0" smtClean="0">
                <a:latin typeface="Times New Roman" panose="02020603050405020304" pitchFamily="18" charset="0"/>
                <a:cs typeface="Times New Roman" panose="02020603050405020304" pitchFamily="18" charset="0"/>
              </a:rPr>
              <a:t>Doğal bitki örtüsünün, orman ve meraların tahrip edilmesi.</a:t>
            </a:r>
          </a:p>
          <a:p>
            <a:pPr algn="just"/>
            <a:r>
              <a:rPr lang="tr-TR" sz="2400" dirty="0" smtClean="0">
                <a:latin typeface="Times New Roman" panose="02020603050405020304" pitchFamily="18" charset="0"/>
                <a:cs typeface="Times New Roman" panose="02020603050405020304" pitchFamily="18" charset="0"/>
              </a:rPr>
              <a:t>Çarpık şehirleşme, sel ve dere yataklarındaki yapılaşma yada su akışının engellenmesi, dere yataklarına çöp ve moloz dökülmesi, dere yataklarının yol haline getirilmesi ve daraltılması.</a:t>
            </a:r>
          </a:p>
          <a:p>
            <a:pPr algn="just"/>
            <a:r>
              <a:rPr lang="tr-TR" sz="2400" b="1" dirty="0" smtClean="0">
                <a:latin typeface="Times New Roman" panose="02020603050405020304" pitchFamily="18" charset="0"/>
                <a:cs typeface="Times New Roman" panose="02020603050405020304" pitchFamily="18" charset="0"/>
              </a:rPr>
              <a:t>Jeomorfolojik Özellikler: </a:t>
            </a:r>
            <a:r>
              <a:rPr lang="tr-TR" sz="2400" dirty="0" smtClean="0">
                <a:latin typeface="Times New Roman" panose="02020603050405020304" pitchFamily="18" charset="0"/>
                <a:cs typeface="Times New Roman" panose="02020603050405020304" pitchFamily="18" charset="0"/>
              </a:rPr>
              <a:t>a)Yükselti  b)Eğim   c)Bakı</a:t>
            </a:r>
          </a:p>
          <a:p>
            <a:pPr marL="0" indent="0" algn="just">
              <a:buNone/>
            </a:pPr>
            <a:r>
              <a:rPr lang="tr-TR" sz="2400" dirty="0" smtClean="0">
                <a:latin typeface="Times New Roman" panose="02020603050405020304" pitchFamily="18" charset="0"/>
                <a:cs typeface="Times New Roman" panose="02020603050405020304" pitchFamily="18" charset="0"/>
              </a:rPr>
              <a:t>  Yüzey şekillerinin, özellikle eğim şartlarının sel ve taşkın için uygun olması.</a:t>
            </a:r>
          </a:p>
          <a:p>
            <a:pPr algn="just"/>
            <a:r>
              <a:rPr lang="tr-TR" sz="2400" dirty="0" smtClean="0">
                <a:latin typeface="Times New Roman" panose="02020603050405020304" pitchFamily="18" charset="0"/>
                <a:cs typeface="Times New Roman" panose="02020603050405020304" pitchFamily="18" charset="0"/>
              </a:rPr>
              <a:t>Akarsu drenaj sisteminin havzaya düşen yağışın aynı anda, kısa mesafelerde bir araya toplanmasını sağlayacak özellikte olması.</a:t>
            </a:r>
          </a:p>
          <a:p>
            <a:pPr algn="just"/>
            <a:r>
              <a:rPr lang="tr-TR" sz="2400" dirty="0" smtClean="0">
                <a:latin typeface="Times New Roman" panose="02020603050405020304" pitchFamily="18" charset="0"/>
                <a:cs typeface="Times New Roman" panose="02020603050405020304" pitchFamily="18" charset="0"/>
              </a:rPr>
              <a:t>Toprak özelliklerinin yağış ile gelen suyun zemine sızmasını azaltan yapıda olması.</a:t>
            </a:r>
          </a:p>
          <a:p>
            <a:endParaRPr lang="tr-TR" sz="2400" dirty="0" smtClean="0">
              <a:latin typeface="Times New Roman" panose="02020603050405020304" pitchFamily="18" charset="0"/>
              <a:cs typeface="Times New Roman" panose="02020603050405020304" pitchFamily="18" charset="0"/>
            </a:endParaRPr>
          </a:p>
          <a:p>
            <a:endParaRPr lang="tr-TR" sz="2400" dirty="0" smtClean="0">
              <a:latin typeface="Times New Roman" panose="02020603050405020304" pitchFamily="18" charset="0"/>
              <a:cs typeface="Times New Roman" panose="02020603050405020304" pitchFamily="18" charset="0"/>
            </a:endParaRPr>
          </a:p>
          <a:p>
            <a:endParaRPr lang="tr-TR" dirty="0" smtClean="0"/>
          </a:p>
          <a:p>
            <a:endParaRPr lang="tr-TR" dirty="0"/>
          </a:p>
        </p:txBody>
      </p:sp>
    </p:spTree>
    <p:extLst>
      <p:ext uri="{BB962C8B-B14F-4D97-AF65-F5344CB8AC3E}">
        <p14:creationId xmlns:p14="http://schemas.microsoft.com/office/powerpoint/2010/main" val="3441568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tr-TR" altLang="tr-TR" sz="3200"/>
              <a:t>SEL SONRASINDA NELER YAPILMALI?</a:t>
            </a:r>
            <a:r>
              <a:rPr lang="tr-TR" altLang="tr-TR" sz="4000"/>
              <a:t/>
            </a:r>
            <a:br>
              <a:rPr lang="tr-TR" altLang="tr-TR" sz="4000"/>
            </a:br>
            <a:endParaRPr lang="tr-TR" altLang="tr-TR" sz="4000"/>
          </a:p>
        </p:txBody>
      </p:sp>
      <p:sp>
        <p:nvSpPr>
          <p:cNvPr id="28675" name="Rectangle 3"/>
          <p:cNvSpPr>
            <a:spLocks noGrp="1" noChangeArrowheads="1"/>
          </p:cNvSpPr>
          <p:nvPr>
            <p:ph idx="1"/>
          </p:nvPr>
        </p:nvSpPr>
        <p:spPr/>
        <p:txBody>
          <a:bodyPr>
            <a:normAutofit fontScale="92500" lnSpcReduction="20000"/>
          </a:bodyPr>
          <a:lstStyle/>
          <a:p>
            <a:pPr eaLnBrk="1" hangingPunct="1">
              <a:lnSpc>
                <a:spcPct val="80000"/>
              </a:lnSpc>
            </a:pPr>
            <a:r>
              <a:rPr lang="tr-TR" altLang="tr-TR" sz="1400" b="1"/>
              <a:t>Sel Sonrası Doğru Davranış Şekilleri</a:t>
            </a:r>
          </a:p>
          <a:p>
            <a:pPr eaLnBrk="1" hangingPunct="1">
              <a:lnSpc>
                <a:spcPct val="80000"/>
              </a:lnSpc>
            </a:pPr>
            <a:r>
              <a:rPr lang="tr-TR" altLang="tr-TR" sz="1400"/>
              <a:t>Sel felaketi suların geri çekilmesi ile sona ermeyebilir. Dolayısı ile otoritelerden geri dönün uyarısı alınmadan ve herhangi bir hasarı olup olmadığı kontrol edilmeden binalara kesinlikle girilmemelidir.</a:t>
            </a:r>
          </a:p>
          <a:p>
            <a:pPr eaLnBrk="1" hangingPunct="1">
              <a:lnSpc>
                <a:spcPct val="80000"/>
              </a:lnSpc>
            </a:pPr>
            <a:r>
              <a:rPr lang="tr-TR" altLang="tr-TR" sz="1400"/>
              <a:t>Binalar kontrol edilirken su geçirmez ayakkabı ve pille çalışan el fenerleri kullanılmalıdır.</a:t>
            </a:r>
          </a:p>
          <a:p>
            <a:pPr eaLnBrk="1" hangingPunct="1">
              <a:lnSpc>
                <a:spcPct val="80000"/>
              </a:lnSpc>
            </a:pPr>
            <a:r>
              <a:rPr lang="tr-TR" altLang="tr-TR" sz="1400"/>
              <a:t>Konutların duvarlarında, katlardaki zeminlerde ve pencerelerdeki hasarlar, tavan, sıva vb. malzemelerin dökülmesi riskinin olup olmadığı kontrol edilmelidir.</a:t>
            </a:r>
          </a:p>
          <a:p>
            <a:pPr eaLnBrk="1" hangingPunct="1">
              <a:lnSpc>
                <a:spcPct val="80000"/>
              </a:lnSpc>
            </a:pPr>
            <a:r>
              <a:rPr lang="tr-TR" altLang="tr-TR" sz="1400"/>
              <a:t>Sigorta işlemleri için zarar gören yerlerin fotoğrafı çekilmelidir.</a:t>
            </a:r>
          </a:p>
          <a:p>
            <a:pPr eaLnBrk="1" hangingPunct="1">
              <a:lnSpc>
                <a:spcPct val="80000"/>
              </a:lnSpc>
            </a:pPr>
            <a:r>
              <a:rPr lang="tr-TR" altLang="tr-TR" sz="1400"/>
              <a:t>Sel suları ayrıca kanalizasyon suyu ve zehirli kimyasal maddeler de içerirler. Çocukların sel suları ile oynamasına müsaade etmeyin.</a:t>
            </a:r>
          </a:p>
          <a:p>
            <a:pPr eaLnBrk="1" hangingPunct="1">
              <a:lnSpc>
                <a:spcPct val="80000"/>
              </a:lnSpc>
            </a:pPr>
            <a:r>
              <a:rPr lang="tr-TR" altLang="tr-TR" sz="1400"/>
              <a:t>Sel sonrasında da ikincil afet olarak yangınlar çıkabilir. Bu nedenle evde gaz sızıntısı, suyun altında kalmış elektrik aksamı, fırın, ocak ve elektrikle çalışan eşyaların olmadığına emin olun.</a:t>
            </a:r>
          </a:p>
          <a:p>
            <a:pPr eaLnBrk="1" hangingPunct="1">
              <a:lnSpc>
                <a:spcPct val="80000"/>
              </a:lnSpc>
            </a:pPr>
            <a:r>
              <a:rPr lang="tr-TR" altLang="tr-TR" sz="1400"/>
              <a:t>Sel sırasında evinizde kalmış yiyecekler varsa bunları kesinlikle kullanmayın. (Konserveler de dahil)</a:t>
            </a:r>
          </a:p>
          <a:p>
            <a:pPr eaLnBrk="1" hangingPunct="1">
              <a:lnSpc>
                <a:spcPct val="80000"/>
              </a:lnSpc>
            </a:pPr>
            <a:r>
              <a:rPr lang="tr-TR" altLang="tr-TR" sz="1400"/>
              <a:t>Konuttaki sel suları binanın daha fazla zarar görmemesi için yavaş, yavaş boşaltılmalıdır.</a:t>
            </a:r>
          </a:p>
          <a:p>
            <a:pPr eaLnBrk="1" hangingPunct="1">
              <a:lnSpc>
                <a:spcPct val="80000"/>
              </a:lnSpc>
            </a:pPr>
            <a:r>
              <a:rPr lang="tr-TR" altLang="tr-TR" sz="1400"/>
              <a:t>Lağım çukurları, mikroplu tanklar ve atık su sistemleri sel sonrası insan sağlığına zarar vermemeleri için mutlaka yetkililere kontrol ettirilmelidir.</a:t>
            </a:r>
          </a:p>
          <a:p>
            <a:pPr eaLnBrk="1" hangingPunct="1">
              <a:lnSpc>
                <a:spcPct val="80000"/>
              </a:lnSpc>
            </a:pPr>
            <a:r>
              <a:rPr lang="tr-TR" altLang="tr-TR" sz="1400"/>
              <a:t>Konuta sel sırasında yılan ve benzeri zararlı hayvanlar girebilir. Bu konuda da dikkatli olunması gerekir.</a:t>
            </a:r>
          </a:p>
          <a:p>
            <a:pPr eaLnBrk="1" hangingPunct="1">
              <a:lnSpc>
                <a:spcPct val="80000"/>
              </a:lnSpc>
            </a:pPr>
            <a:r>
              <a:rPr lang="tr-TR" altLang="tr-TR" sz="1400"/>
              <a:t>Özel ilgiye ihtiyacı olan afetzedelere -yaşlılar, bebekler, özürlüler- yardımcı olunmalıdır.</a:t>
            </a:r>
          </a:p>
          <a:p>
            <a:pPr eaLnBrk="1" hangingPunct="1">
              <a:lnSpc>
                <a:spcPct val="80000"/>
              </a:lnSpc>
            </a:pPr>
            <a:endParaRPr lang="tr-TR" altLang="tr-TR" sz="1400"/>
          </a:p>
        </p:txBody>
      </p:sp>
    </p:spTree>
    <p:extLst>
      <p:ext uri="{BB962C8B-B14F-4D97-AF65-F5344CB8AC3E}">
        <p14:creationId xmlns:p14="http://schemas.microsoft.com/office/powerpoint/2010/main" val="2352295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13359"/>
            <a:ext cx="10515600" cy="1277329"/>
          </a:xfrm>
        </p:spPr>
        <p:txBody>
          <a:bodyPr>
            <a:normAutofit/>
          </a:bodyPr>
          <a:lstStyle/>
          <a:p>
            <a:r>
              <a:rPr lang="tr-TR" sz="2400" b="1" dirty="0" smtClean="0">
                <a:latin typeface="Times New Roman" panose="02020603050405020304" pitchFamily="18" charset="0"/>
                <a:cs typeface="Times New Roman" panose="02020603050405020304" pitchFamily="18" charset="0"/>
              </a:rPr>
              <a:t>SEL VE TAŞKINLARIN MEYDANA GELMESİNDE İNSAN ETKİSİ</a:t>
            </a:r>
            <a:endParaRPr lang="tr-TR" sz="24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pPr algn="just"/>
            <a:r>
              <a:rPr lang="tr-TR" sz="2400" dirty="0" smtClean="0">
                <a:latin typeface="Times New Roman" panose="02020603050405020304" pitchFamily="18" charset="0"/>
                <a:cs typeface="Times New Roman" panose="02020603050405020304" pitchFamily="18" charset="0"/>
              </a:rPr>
              <a:t>İnsanların bitki örtüsünü yok ederek suyun akışını hızlandırması,</a:t>
            </a:r>
          </a:p>
          <a:p>
            <a:pPr algn="just"/>
            <a:r>
              <a:rPr lang="tr-TR" sz="2400" dirty="0" smtClean="0">
                <a:latin typeface="Times New Roman" panose="02020603050405020304" pitchFamily="18" charset="0"/>
                <a:cs typeface="Times New Roman" panose="02020603050405020304" pitchFamily="18" charset="0"/>
              </a:rPr>
              <a:t>Betonlaşma ile suyun toprak tarafından emiliminin azaltılması,</a:t>
            </a:r>
          </a:p>
          <a:p>
            <a:pPr algn="just"/>
            <a:r>
              <a:rPr lang="tr-TR" sz="2400" dirty="0" smtClean="0">
                <a:latin typeface="Times New Roman" panose="02020603050405020304" pitchFamily="18" charset="0"/>
                <a:cs typeface="Times New Roman" panose="02020603050405020304" pitchFamily="18" charset="0"/>
              </a:rPr>
              <a:t>Alt yapının yetersiz olması,</a:t>
            </a:r>
          </a:p>
          <a:p>
            <a:pPr algn="just"/>
            <a:r>
              <a:rPr lang="tr-TR" sz="2400" dirty="0" smtClean="0">
                <a:latin typeface="Times New Roman" panose="02020603050405020304" pitchFamily="18" charset="0"/>
                <a:cs typeface="Times New Roman" panose="02020603050405020304" pitchFamily="18" charset="0"/>
              </a:rPr>
              <a:t>Yanlış arazi kullanımı,</a:t>
            </a:r>
          </a:p>
          <a:p>
            <a:pPr algn="just"/>
            <a:r>
              <a:rPr lang="tr-TR" sz="2400" dirty="0" smtClean="0">
                <a:latin typeface="Times New Roman" panose="02020603050405020304" pitchFamily="18" charset="0"/>
                <a:cs typeface="Times New Roman" panose="02020603050405020304" pitchFamily="18" charset="0"/>
              </a:rPr>
              <a:t>Sel ve taşkın risklerine karşı yeterli önlem alınmaması, sel ve taşkınlara hazırlıklı olmamak yoluyla bu afetin artması veya azalmasında etkili olmaktadır.</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6464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b="1" dirty="0">
                <a:solidFill>
                  <a:schemeClr val="tx1"/>
                </a:solidFill>
              </a:rPr>
              <a:t>SEL ÇEŞİTLERİ:</a:t>
            </a:r>
            <a:br>
              <a:rPr lang="tr-TR" sz="3600" b="1" dirty="0">
                <a:solidFill>
                  <a:schemeClr val="tx1"/>
                </a:solidFill>
              </a:rPr>
            </a:br>
            <a:endParaRPr lang="tr-TR" sz="3600" dirty="0">
              <a:solidFill>
                <a:schemeClr val="tx1"/>
              </a:solidFill>
            </a:endParaRPr>
          </a:p>
        </p:txBody>
      </p:sp>
      <p:sp>
        <p:nvSpPr>
          <p:cNvPr id="3" name="2 İçerik Yer Tutucusu"/>
          <p:cNvSpPr>
            <a:spLocks noGrp="1"/>
          </p:cNvSpPr>
          <p:nvPr>
            <p:ph idx="1"/>
          </p:nvPr>
        </p:nvSpPr>
        <p:spPr>
          <a:xfrm>
            <a:off x="1097280" y="2054740"/>
            <a:ext cx="10058400" cy="4023360"/>
          </a:xfrm>
        </p:spPr>
        <p:txBody>
          <a:bodyPr>
            <a:normAutofit/>
          </a:bodyPr>
          <a:lstStyle/>
          <a:p>
            <a:pPr algn="just" fontAlgn="base">
              <a:buFont typeface="Wingdings" pitchFamily="2" charset="2"/>
              <a:buChar char="v"/>
            </a:pPr>
            <a:r>
              <a:rPr lang="tr-TR" b="1" dirty="0" smtClean="0">
                <a:solidFill>
                  <a:srgbClr val="FF0000"/>
                </a:solidFill>
              </a:rPr>
              <a:t>Nehir </a:t>
            </a:r>
            <a:r>
              <a:rPr lang="tr-TR" b="1" dirty="0" smtClean="0">
                <a:solidFill>
                  <a:srgbClr val="FF0000"/>
                </a:solidFill>
              </a:rPr>
              <a:t>ve dere selleri; </a:t>
            </a:r>
            <a:r>
              <a:rPr lang="tr-TR" dirty="0" smtClean="0"/>
              <a:t>kışın biriken karların ilkbaharda erimesi sonucu görülmektedir. En sık ve doğal olarak görülen bu seller, şiddetli yağış ve fırtınalarda oldukça tehlikeli olabilmektedir.</a:t>
            </a:r>
          </a:p>
          <a:p>
            <a:pPr algn="just" fontAlgn="base">
              <a:buFont typeface="Wingdings" pitchFamily="2" charset="2"/>
              <a:buChar char="v"/>
            </a:pPr>
            <a:r>
              <a:rPr lang="tr-TR" b="1" dirty="0" smtClean="0">
                <a:solidFill>
                  <a:srgbClr val="FF0000"/>
                </a:solidFill>
              </a:rPr>
              <a:t>Şehir selleri; </a:t>
            </a:r>
            <a:r>
              <a:rPr lang="tr-TR" dirty="0" smtClean="0"/>
              <a:t>çok ağır sonuçları olan ve en tehlikeli sellerdir. Şehirlerdeki altyapı yetersizliğinin yol açtığı bu seller, can ve mal kayıplarının çok ciddi boyutlarda olmasına sebep olur.</a:t>
            </a:r>
          </a:p>
          <a:p>
            <a:pPr algn="just" fontAlgn="base">
              <a:buFont typeface="Wingdings" pitchFamily="2" charset="2"/>
              <a:buChar char="v"/>
            </a:pPr>
            <a:r>
              <a:rPr lang="tr-TR" b="1" dirty="0" smtClean="0">
                <a:solidFill>
                  <a:srgbClr val="FF0000"/>
                </a:solidFill>
              </a:rPr>
              <a:t>Dağlık alanlarda oluşan seller</a:t>
            </a:r>
            <a:r>
              <a:rPr lang="tr-TR" b="1" dirty="0" smtClean="0"/>
              <a:t>; </a:t>
            </a:r>
            <a:r>
              <a:rPr lang="tr-TR" dirty="0" smtClean="0"/>
              <a:t>özellikle engebeli arazilerdeki akan suların taşması sonucu ortaya çıkar.</a:t>
            </a:r>
          </a:p>
          <a:p>
            <a:pPr algn="just" fontAlgn="base">
              <a:buFont typeface="Wingdings" pitchFamily="2" charset="2"/>
              <a:buChar char="v"/>
            </a:pPr>
            <a:r>
              <a:rPr lang="tr-TR" b="1" dirty="0" smtClean="0">
                <a:solidFill>
                  <a:srgbClr val="FF0000"/>
                </a:solidFill>
              </a:rPr>
              <a:t>Kıyı selleri; </a:t>
            </a:r>
            <a:r>
              <a:rPr lang="tr-TR" dirty="0" smtClean="0"/>
              <a:t>Genellikle okyanus kıyılarında oluşan bu seller, mevsimlerin etkin olduğu yerlerde kendini gösterir ve nadiren de olsa büyük kayıplara yol açar.</a:t>
            </a:r>
          </a:p>
          <a:p>
            <a:pPr algn="just">
              <a:buFont typeface="Wingdings" pitchFamily="2" charset="2"/>
              <a:buChar char="v"/>
            </a:pPr>
            <a:endParaRPr lang="tr-TR" dirty="0"/>
          </a:p>
        </p:txBody>
      </p:sp>
    </p:spTree>
    <p:extLst>
      <p:ext uri="{BB962C8B-B14F-4D97-AF65-F5344CB8AC3E}">
        <p14:creationId xmlns:p14="http://schemas.microsoft.com/office/powerpoint/2010/main" val="3603506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tr-TR" altLang="tr-TR" dirty="0" smtClean="0"/>
              <a:t>1)DERE </a:t>
            </a:r>
            <a:r>
              <a:rPr lang="tr-TR" altLang="tr-TR" dirty="0" smtClean="0"/>
              <a:t>VE NEHİR SELLERİ </a:t>
            </a:r>
          </a:p>
        </p:txBody>
      </p:sp>
      <p:sp>
        <p:nvSpPr>
          <p:cNvPr id="11267" name="Rectangle 3"/>
          <p:cNvSpPr>
            <a:spLocks noGrp="1" noChangeArrowheads="1"/>
          </p:cNvSpPr>
          <p:nvPr>
            <p:ph idx="1"/>
          </p:nvPr>
        </p:nvSpPr>
        <p:spPr/>
        <p:txBody>
          <a:bodyPr>
            <a:normAutofit/>
          </a:bodyPr>
          <a:lstStyle/>
          <a:p>
            <a:pPr algn="just" eaLnBrk="1" hangingPunct="1">
              <a:lnSpc>
                <a:spcPct val="80000"/>
              </a:lnSpc>
            </a:pPr>
            <a:r>
              <a:rPr lang="tr-TR" altLang="tr-TR" dirty="0"/>
              <a:t>Nehirler boyunca sellerin oluşması doğaldır ve bu hayatın vazgeçilmez bir parçasıdır. Bazı nehir selleri mevsimsel olarak kış ve ilkbahar yağışlarının erittiği kar sularının nehirleri doldurması ile oluşur. Dere ve nehirlerin su seviyeleri, yağmurlu fırtınalarda hızla yükselebilir ve ani seller yağmur kesilmesinden önce başlayıp yağmur kesilmesinden sonra da devam edebilir. Bir yerdeki sel şartlarını tespit etmek ile oraya sel dalgasının ulaşması arasında çok az bir zaman vardır. Mal ve can güvenliğinin sağlanabilmesi için çok süratli tedbirlerin alınması lazımdır. Havzanın bütününü ele alarak taşkın zararlarının azaltılması doğrultusunda inşa edilen barajlar ile yağışlı sezonlarda oluşan yüksek akımlar depolanarak, taşkınların pik dönemlerinde barajlardan mansaba kontrollü su bırakmak (veya hiç bırakmamak suretiyle) mansapta oluşacak yüksek akımların can ve mal kayıplarına neden olması önlemektedir. Fakat Türkiye'de nehir, göl ve deniz su seviyeleri tahmin edilememektedir. Diğer bir deyişle, hiç kurum ve kuruluşumuzun resmen böyle bir görevi yoktur. Örneğin, ABD Meteoroloji Genel Müdürlüğü Nehir Tahmin Merkezi ABD içinde “3 saat içinde neresi ne kadar yağış alırsa sel olur” diye Sel Tehdit Haritası hazırlamaktadır. </a:t>
            </a:r>
          </a:p>
        </p:txBody>
      </p:sp>
    </p:spTree>
    <p:extLst>
      <p:ext uri="{BB962C8B-B14F-4D97-AF65-F5344CB8AC3E}">
        <p14:creationId xmlns:p14="http://schemas.microsoft.com/office/powerpoint/2010/main" val="3920436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tr-TR" altLang="tr-TR" dirty="0" smtClean="0"/>
              <a:t>2) </a:t>
            </a:r>
            <a:r>
              <a:rPr lang="tr-TR" altLang="tr-TR" dirty="0" smtClean="0"/>
              <a:t>DAĞLIK ALAN SELLERİ </a:t>
            </a:r>
          </a:p>
        </p:txBody>
      </p:sp>
      <p:sp>
        <p:nvSpPr>
          <p:cNvPr id="12291" name="Rectangle 3"/>
          <p:cNvSpPr>
            <a:spLocks noGrp="1" noChangeArrowheads="1"/>
          </p:cNvSpPr>
          <p:nvPr>
            <p:ph idx="1"/>
          </p:nvPr>
        </p:nvSpPr>
        <p:spPr/>
        <p:txBody>
          <a:bodyPr/>
          <a:lstStyle/>
          <a:p>
            <a:pPr algn="just" eaLnBrk="1" hangingPunct="1">
              <a:lnSpc>
                <a:spcPct val="80000"/>
              </a:lnSpc>
            </a:pPr>
            <a:r>
              <a:rPr lang="tr-TR" altLang="tr-TR" sz="2400" dirty="0"/>
              <a:t>Şiddetli yağışlı fırtınalar kuru su kanallarını veya küçük çayları, gürül gürül akan tehlikeli sel sularına dönüştürdüğü zamanlarda dağlık alanlarda ve dağlık alanlara yakın yerlerde de ani seller oluşur. Örneğin Arizona’daki kuru vadilerde ani sellerin 58 saniyede gelişebildiği tespit edilmiştir.</a:t>
            </a:r>
          </a:p>
        </p:txBody>
      </p:sp>
      <p:pic>
        <p:nvPicPr>
          <p:cNvPr id="12292"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64201" y="3355975"/>
            <a:ext cx="4640263"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634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tr-TR" altLang="tr-TR" dirty="0" smtClean="0"/>
              <a:t>3) </a:t>
            </a:r>
            <a:r>
              <a:rPr lang="tr-TR" altLang="tr-TR" dirty="0" smtClean="0"/>
              <a:t>ŞEHİR SELLERİ</a:t>
            </a:r>
          </a:p>
        </p:txBody>
      </p:sp>
      <p:sp>
        <p:nvSpPr>
          <p:cNvPr id="13315" name="Rectangle 3"/>
          <p:cNvSpPr>
            <a:spLocks noGrp="1" noChangeArrowheads="1"/>
          </p:cNvSpPr>
          <p:nvPr>
            <p:ph idx="1"/>
          </p:nvPr>
        </p:nvSpPr>
        <p:spPr/>
        <p:txBody>
          <a:bodyPr>
            <a:normAutofit/>
          </a:bodyPr>
          <a:lstStyle/>
          <a:p>
            <a:pPr algn="just" eaLnBrk="1" hangingPunct="1">
              <a:lnSpc>
                <a:spcPct val="80000"/>
              </a:lnSpc>
            </a:pPr>
            <a:r>
              <a:rPr lang="tr-TR" altLang="tr-TR" sz="1800" dirty="0"/>
              <a:t>Şehir selleri, şehir içindeki her türlü arazide oluşabilir. Özellikle binalar, yollar ve otomobiller için parklar inşa edilmesiyle doğal bitki örtüsü yok edilmiş şehirsel alanlarda yağışın toprağa sızması mümkün değildir ve bu nedenle ani seller sık sık oluşmaktadır. Şehirleşme yüzeysel akışı doğal yüzeylere göre 2 ila 6 kat daha arttırır. Mazgallar bu suları hemen tahliye edemez ve kısa bir süre içinde caddelerimiz ve sokaklarımız derelere dönüşebilir. Böylece caddeler nehirlere, binaların bodrum katları da birer ölüm tuzağı kapalı yüzme havuzlarına benzer. Sonuç olarak son yıllarda şehirlerimizde yüzlerce su baskını yaşanıyor. Sağanak yağışlarda cadde ve sokaklarımız hemen derelere dönüşebiliyor. Yollarda ve araçlarında mahsur kalanlar pis sel sularına girmek zorunda kalıyor. Evi veya işyeri sular altında kalanlar ise bir yandan eşyalarını kurtarmaya çalışırken, diğer yandan da kirli ve tehlikeli sel sularını dışarı atmaya çalışıyor. </a:t>
            </a:r>
          </a:p>
        </p:txBody>
      </p:sp>
      <p:pic>
        <p:nvPicPr>
          <p:cNvPr id="13316"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598" y="3989327"/>
            <a:ext cx="4562475" cy="22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388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tr-TR" altLang="tr-TR" dirty="0" smtClean="0"/>
              <a:t>4) </a:t>
            </a:r>
            <a:r>
              <a:rPr lang="tr-TR" altLang="tr-TR" dirty="0" smtClean="0"/>
              <a:t>KIYI SELLERİ </a:t>
            </a:r>
          </a:p>
        </p:txBody>
      </p:sp>
      <p:sp>
        <p:nvSpPr>
          <p:cNvPr id="14339" name="Rectangle 3"/>
          <p:cNvSpPr>
            <a:spLocks noGrp="1" noChangeArrowheads="1"/>
          </p:cNvSpPr>
          <p:nvPr>
            <p:ph idx="1"/>
          </p:nvPr>
        </p:nvSpPr>
        <p:spPr/>
        <p:txBody>
          <a:bodyPr>
            <a:normAutofit/>
          </a:bodyPr>
          <a:lstStyle/>
          <a:p>
            <a:pPr algn="just" eaLnBrk="1" hangingPunct="1">
              <a:lnSpc>
                <a:spcPct val="80000"/>
              </a:lnSpc>
            </a:pPr>
            <a:r>
              <a:rPr lang="tr-TR" altLang="tr-TR" sz="2400" dirty="0"/>
              <a:t>Tropikal fırtınalar ve tayfunlar veya kıyıdan uzakta deniz/okyanusta bulunan kuvvetli alçak basınç sistemlerinin, neden olduğu fırtına kabarması ile deniz/okyanus sularını kara içlerine sürükleyerek önemli sellere neden olabilir. Benzer şekilde göllerin su seviyesinde herhangi bir nedenle görülen yükselme, göl kıyılarında suyun taşması sonucunda sellere neden olur. </a:t>
            </a:r>
          </a:p>
        </p:txBody>
      </p:sp>
    </p:spTree>
    <p:extLst>
      <p:ext uri="{BB962C8B-B14F-4D97-AF65-F5344CB8AC3E}">
        <p14:creationId xmlns:p14="http://schemas.microsoft.com/office/powerpoint/2010/main" val="2347185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1919</Words>
  <Application>Microsoft Office PowerPoint</Application>
  <PresentationFormat>Widescreen</PresentationFormat>
  <Paragraphs>121</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Constantia</vt:lpstr>
      <vt:lpstr>Times New Roman</vt:lpstr>
      <vt:lpstr>Wingdings</vt:lpstr>
      <vt:lpstr>Retrospect</vt:lpstr>
      <vt:lpstr>PowerPoint Presentation</vt:lpstr>
      <vt:lpstr>SEL VE TAŞKIN NEDİR?</vt:lpstr>
      <vt:lpstr>SEL VE TAŞKIN OLUŞUMUNUN NEDENLERİ</vt:lpstr>
      <vt:lpstr>SEL VE TAŞKINLARIN MEYDANA GELMESİNDE İNSAN ETKİSİ</vt:lpstr>
      <vt:lpstr>SEL ÇEŞİTLERİ: </vt:lpstr>
      <vt:lpstr>1)DERE VE NEHİR SELLERİ </vt:lpstr>
      <vt:lpstr>2) DAĞLIK ALAN SELLERİ </vt:lpstr>
      <vt:lpstr>3) ŞEHİR SELLERİ</vt:lpstr>
      <vt:lpstr>4) KIYI SELLERİ </vt:lpstr>
      <vt:lpstr>5.) BARAJ SELİ </vt:lpstr>
      <vt:lpstr>  Sel Oluşumunda Etkili Olan Unsurlar:</vt:lpstr>
      <vt:lpstr>Sel Oluşumunu Etkileyen Faktörler:</vt:lpstr>
      <vt:lpstr>PowerPoint Presentation</vt:lpstr>
      <vt:lpstr>PowerPoint Presentation</vt:lpstr>
      <vt:lpstr>PowerPoint Presentation</vt:lpstr>
      <vt:lpstr>Türkiye Tarihindeki Seller:</vt:lpstr>
      <vt:lpstr>PowerPoint Presentation</vt:lpstr>
      <vt:lpstr>PowerPoint Presentation</vt:lpstr>
      <vt:lpstr>Dünyadan Sel Örnekleri:</vt:lpstr>
      <vt:lpstr>PowerPoint Presentation</vt:lpstr>
      <vt:lpstr>PowerPoint Presentation</vt:lpstr>
      <vt:lpstr>Büyük Sellere Örnekler:</vt:lpstr>
      <vt:lpstr>PowerPoint Presentation</vt:lpstr>
      <vt:lpstr>PowerPoint Presentation</vt:lpstr>
      <vt:lpstr>PowerPoint Presentation</vt:lpstr>
      <vt:lpstr>PowerPoint Presentation</vt:lpstr>
      <vt:lpstr>PowerPoint Presentation</vt:lpstr>
      <vt:lpstr>SEL ÖNCESİNDE ALINACAK ÖNLEMLER </vt:lpstr>
      <vt:lpstr>SEL ANINDA NELER YAPILMALI? </vt:lpstr>
      <vt:lpstr>SEL SONRASINDA NELER YAPILMALI?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AFET JEOLOJİSİ</dc:title>
  <dc:creator>büşra hoşafcı</dc:creator>
  <cp:lastModifiedBy>a b</cp:lastModifiedBy>
  <cp:revision>22</cp:revision>
  <dcterms:created xsi:type="dcterms:W3CDTF">2018-05-10T08:51:31Z</dcterms:created>
  <dcterms:modified xsi:type="dcterms:W3CDTF">2020-04-13T16:41:53Z</dcterms:modified>
</cp:coreProperties>
</file>