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70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32F867-3327-F3E4-CD80-F3275B66BC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18C7AEC-5B39-F781-C17D-739709317B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96851D-A796-0B52-2CED-F92867F9A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D4B2FBE-EBA3-5B12-E483-93BC0613A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8A5086-5A90-6767-8812-252886AAB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759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CA7594-32E7-AABB-93C3-3518199EF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2B807E-DEC6-6F11-882B-7F8CABD11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3DEF246-0B20-8C29-53D2-EA4E7D5E9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4C66A5-5624-3496-492E-B52BED245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491ABB-6C6E-41E9-C5A6-A05A486BB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692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C2A51AE-A448-2F50-6262-BA95141FAE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BAC2ABA-32F2-47BA-A801-B67086D79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A23031A-CCAF-44DC-D96D-552E248C4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82A5B1A-F84C-5EB1-AFBF-E7FB68439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2055B24-E120-E811-6447-93A77310D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486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D45559-4E9F-8A59-110D-C414E60EA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8DB524-27BE-1B2A-E2A5-68A84399D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2E9E7D6-5035-E243-20BA-F7CF3D805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C308F3-0953-9C75-58BF-C227ACB63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6E4D35-9A2F-9FB7-D054-05D60B15F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8791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EB5CA0-4CED-A280-6E16-D45113BD3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BA55416-C3BD-D63E-14E4-D08F86D86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793707D-4982-84AC-6DB1-1618FAA59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AE160BB-47F9-73A6-791E-65FE01FA8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E95EF83-048E-2180-BAE2-F9017D9A2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9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B4F8BF-6C68-755A-D1D2-F8C76D5A6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8588D0-CF2F-63AC-35E3-9DC2CC528A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6310758-9A75-65A7-5DAB-AB76EABC0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3C7121F-3ECF-2541-EA91-9EC24B87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99ACBF2-D182-8E2A-08D8-95BCFDE7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FF6CBB5-D8C2-FC68-725A-B5DA51DB0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046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2E2E25-789B-4B49-32F5-85969C600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535128-F8F4-855B-D83A-9E7B8CDB1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C84C7C9-4DD8-09ED-0FF7-810CB82FB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DEC010C-E628-9294-F1FE-51E7AA4338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F8D8948-9991-69FD-CCB8-8336455103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9EFBC5A-F82F-DA64-EB9B-87BBBAC6A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FC27470-E789-64C0-9BCF-B32F92CBA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6D7BCF5-1B27-4EFA-5BDC-CD39E853C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496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589FD1-60A9-144A-CE5B-15F48E305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5CFB298-9431-539D-3510-BF7AEA367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BA6A7C8-1844-95F5-B9F7-7A59D6512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1396AD1-C30C-E430-9FA1-9BB5A491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620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770D7CB-D9F3-A6F6-4523-5B3DA9689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504E53D-62A0-0AE0-424B-EE7692BDC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FE40B2-7A92-FCC9-6D7E-BB7EEBA5B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9734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3788E2-4FE0-9CBC-16B4-529137D82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1C67CE-F976-089A-77F1-F4F7F2496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F697B4A-36F4-D603-5A2A-3AC728122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6423DE8-FF82-0A87-5E09-97E207884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8590DDA-D8EC-3279-6CFB-E17EDFFD3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F246593-D3AA-6E42-C095-D56FB80F4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424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18C80A-7108-B5E1-8087-4D6A57AC8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C35061F-7A56-E8FF-208A-4FFEB73EB5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3308DD3-E42A-0F1A-9822-ED8642ADB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2ED5C39-8E81-9D42-B05A-BDB61424C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473B5A3-3783-FB41-D44E-CB043D776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F2F8D38-7482-B6A5-C82A-B0E509F9F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1497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4CACA33-CC8B-2B1C-9464-467C66410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F1E6CE3-06E8-AED2-B57B-C4B96FF6B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D250C7-1BEB-9D5F-BA7D-ADC2DB0E50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804A8-1AC1-D043-9CBB-E73C586B2557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C36C4E7-4EF3-E051-B8B8-91C19B0CA3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238ADE-D70B-D6EA-6874-D15CC95DE7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367DC-3F2B-E54C-BC79-175F7EC3F6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402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9F913C-6446-9A4B-A3BF-7E31551369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KLASİK MACAR EDEBİYATI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24C43B5-DE4C-9A49-A334-2BFD21AE3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2022-2023</a:t>
            </a:r>
          </a:p>
          <a:p>
            <a:r>
              <a:rPr lang="hu-HU" dirty="0"/>
              <a:t>GÜZ</a:t>
            </a:r>
          </a:p>
          <a:p>
            <a:r>
              <a:rPr lang="hu-HU" dirty="0" err="1"/>
              <a:t>Doç</a:t>
            </a:r>
            <a:r>
              <a:rPr lang="hu-HU" dirty="0"/>
              <a:t>. Dr. </a:t>
            </a:r>
            <a:r>
              <a:rPr lang="hu-HU" dirty="0" err="1"/>
              <a:t>Sevgi</a:t>
            </a:r>
            <a:r>
              <a:rPr lang="hu-HU" dirty="0"/>
              <a:t> </a:t>
            </a:r>
            <a:r>
              <a:rPr lang="hu-HU" dirty="0" err="1"/>
              <a:t>Can</a:t>
            </a:r>
            <a:r>
              <a:rPr lang="hu-HU" dirty="0"/>
              <a:t> </a:t>
            </a:r>
            <a:r>
              <a:rPr lang="hu-HU" dirty="0" err="1"/>
              <a:t>Yağcı</a:t>
            </a:r>
            <a:r>
              <a:rPr lang="hu-HU" dirty="0"/>
              <a:t> </a:t>
            </a:r>
            <a:r>
              <a:rPr lang="hu-HU" dirty="0" err="1"/>
              <a:t>Aksel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0771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C27015-6E30-8940-A168-678E01CF3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Autofit/>
          </a:bodyPr>
          <a:lstStyle/>
          <a:p>
            <a:r>
              <a:rPr lang="hu-HU" sz="1800" dirty="0"/>
              <a:t>Prédikáció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FF2C39-3A0B-B440-B06F-79D38E4B8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1538"/>
            <a:ext cx="10515600" cy="5305425"/>
          </a:xfrm>
        </p:spPr>
        <p:txBody>
          <a:bodyPr>
            <a:normAutofit fontScale="62500" lnSpcReduction="20000"/>
          </a:bodyPr>
          <a:lstStyle/>
          <a:p>
            <a:r>
              <a:rPr lang="hu-HU" dirty="0" err="1"/>
              <a:t>Ortaçağın</a:t>
            </a:r>
            <a:r>
              <a:rPr lang="hu-HU" dirty="0"/>
              <a:t> en </a:t>
            </a:r>
            <a:r>
              <a:rPr lang="hu-HU" dirty="0" err="1"/>
              <a:t>etkili</a:t>
            </a:r>
            <a:r>
              <a:rPr lang="hu-HU" dirty="0"/>
              <a:t> „</a:t>
            </a:r>
            <a:r>
              <a:rPr lang="hu-HU" dirty="0" err="1"/>
              <a:t>doğrudan</a:t>
            </a:r>
            <a:r>
              <a:rPr lang="hu-HU" dirty="0"/>
              <a:t> </a:t>
            </a:r>
            <a:r>
              <a:rPr lang="hu-HU" dirty="0" err="1"/>
              <a:t>etki</a:t>
            </a:r>
            <a:r>
              <a:rPr lang="hu-HU" dirty="0"/>
              <a:t>”</a:t>
            </a:r>
          </a:p>
          <a:p>
            <a:r>
              <a:rPr lang="hu-HU" dirty="0" err="1"/>
              <a:t>Dönemin</a:t>
            </a:r>
            <a:r>
              <a:rPr lang="hu-HU" dirty="0"/>
              <a:t> </a:t>
            </a:r>
            <a:r>
              <a:rPr lang="hu-HU" dirty="0" err="1"/>
              <a:t>sonlarına</a:t>
            </a:r>
            <a:r>
              <a:rPr lang="hu-HU" dirty="0"/>
              <a:t> </a:t>
            </a:r>
            <a:r>
              <a:rPr lang="hu-HU" dirty="0" err="1"/>
              <a:t>doğru</a:t>
            </a:r>
            <a:r>
              <a:rPr lang="hu-HU" dirty="0"/>
              <a:t>  </a:t>
            </a:r>
            <a:r>
              <a:rPr lang="hu-HU" dirty="0" err="1">
                <a:highlight>
                  <a:srgbClr val="FFFF00"/>
                </a:highlight>
              </a:rPr>
              <a:t>Vaiz</a:t>
            </a:r>
            <a:r>
              <a:rPr lang="hu-HU" dirty="0">
                <a:highlight>
                  <a:srgbClr val="FFFF00"/>
                </a:highlight>
              </a:rPr>
              <a:t> Temesvári Pelbárt (1440-1504)</a:t>
            </a:r>
          </a:p>
          <a:p>
            <a:r>
              <a:rPr lang="hu-HU" dirty="0" err="1"/>
              <a:t>Latince</a:t>
            </a:r>
            <a:r>
              <a:rPr lang="hu-HU" dirty="0"/>
              <a:t> </a:t>
            </a:r>
            <a:r>
              <a:rPr lang="hu-HU" dirty="0" err="1"/>
              <a:t>yazıları</a:t>
            </a:r>
            <a:r>
              <a:rPr lang="hu-HU" dirty="0"/>
              <a:t> bütün </a:t>
            </a:r>
            <a:r>
              <a:rPr lang="hu-HU" dirty="0" err="1"/>
              <a:t>Avrupa’yı</a:t>
            </a:r>
            <a:r>
              <a:rPr lang="hu-HU" dirty="0"/>
              <a:t> </a:t>
            </a:r>
            <a:r>
              <a:rPr lang="hu-HU" dirty="0" err="1"/>
              <a:t>dolaşıyor</a:t>
            </a:r>
            <a:r>
              <a:rPr lang="hu-HU" dirty="0"/>
              <a:t>. </a:t>
            </a:r>
            <a:r>
              <a:rPr lang="hu-HU" dirty="0" err="1"/>
              <a:t>Vaaz</a:t>
            </a:r>
            <a:r>
              <a:rPr lang="hu-HU" dirty="0"/>
              <a:t> </a:t>
            </a:r>
            <a:r>
              <a:rPr lang="hu-HU" dirty="0" err="1"/>
              <a:t>derlemeleri</a:t>
            </a:r>
            <a:r>
              <a:rPr lang="hu-HU" dirty="0"/>
              <a:t>. </a:t>
            </a:r>
            <a:r>
              <a:rPr lang="hu-HU" dirty="0" err="1"/>
              <a:t>Bunların</a:t>
            </a:r>
            <a:r>
              <a:rPr lang="hu-HU" dirty="0"/>
              <a:t> </a:t>
            </a:r>
            <a:r>
              <a:rPr lang="hu-HU" dirty="0" err="1"/>
              <a:t>içinde</a:t>
            </a:r>
            <a:r>
              <a:rPr lang="hu-HU" dirty="0"/>
              <a:t> en az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bölüm</a:t>
            </a:r>
            <a:r>
              <a:rPr lang="hu-HU" dirty="0"/>
              <a:t> Macarca. </a:t>
            </a:r>
          </a:p>
          <a:p>
            <a:r>
              <a:rPr lang="hu-HU" dirty="0"/>
              <a:t>Kral </a:t>
            </a:r>
            <a:r>
              <a:rPr lang="hu-HU" dirty="0" err="1"/>
              <a:t>Matyas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Rönesans</a:t>
            </a:r>
            <a:r>
              <a:rPr lang="hu-HU" dirty="0"/>
              <a:t> </a:t>
            </a:r>
            <a:r>
              <a:rPr lang="hu-HU" dirty="0" err="1"/>
              <a:t>çevresine</a:t>
            </a:r>
            <a:r>
              <a:rPr lang="hu-HU" dirty="0"/>
              <a:t> </a:t>
            </a:r>
            <a:r>
              <a:rPr lang="hu-HU" dirty="0" err="1"/>
              <a:t>karşı</a:t>
            </a:r>
            <a:r>
              <a:rPr lang="hu-HU" dirty="0"/>
              <a:t>  </a:t>
            </a:r>
            <a:r>
              <a:rPr lang="hu-HU" dirty="0" err="1"/>
              <a:t>fikrini</a:t>
            </a:r>
            <a:r>
              <a:rPr lang="hu-HU" dirty="0"/>
              <a:t> </a:t>
            </a:r>
            <a:r>
              <a:rPr lang="hu-HU" dirty="0" err="1"/>
              <a:t>savunmayı</a:t>
            </a:r>
            <a:r>
              <a:rPr lang="hu-HU" dirty="0"/>
              <a:t> </a:t>
            </a:r>
            <a:r>
              <a:rPr lang="hu-HU" dirty="0" err="1"/>
              <a:t>sürdürüyor</a:t>
            </a:r>
            <a:r>
              <a:rPr lang="hu-HU" dirty="0"/>
              <a:t>.</a:t>
            </a:r>
          </a:p>
          <a:p>
            <a:r>
              <a:rPr lang="hu-HU" dirty="0" err="1"/>
              <a:t>Kodexlerin</a:t>
            </a:r>
            <a:r>
              <a:rPr lang="hu-HU" dirty="0"/>
              <a:t> </a:t>
            </a:r>
            <a:r>
              <a:rPr lang="hu-HU" dirty="0" err="1"/>
              <a:t>büyük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bölümünün</a:t>
            </a:r>
            <a:r>
              <a:rPr lang="hu-HU" dirty="0"/>
              <a:t> </a:t>
            </a:r>
            <a:r>
              <a:rPr lang="hu-HU" dirty="0" err="1"/>
              <a:t>onun</a:t>
            </a:r>
            <a:r>
              <a:rPr lang="hu-HU" dirty="0"/>
              <a:t> </a:t>
            </a:r>
            <a:r>
              <a:rPr lang="hu-HU" dirty="0" err="1"/>
              <a:t>eserlerinin</a:t>
            </a:r>
            <a:r>
              <a:rPr lang="hu-HU" dirty="0"/>
              <a:t> </a:t>
            </a:r>
            <a:r>
              <a:rPr lang="hu-HU" dirty="0" err="1"/>
              <a:t>çevirileri</a:t>
            </a:r>
            <a:r>
              <a:rPr lang="hu-HU" dirty="0"/>
              <a:t>. </a:t>
            </a:r>
          </a:p>
          <a:p>
            <a:r>
              <a:rPr lang="hu-HU" dirty="0" err="1"/>
              <a:t>Karışık</a:t>
            </a:r>
            <a:r>
              <a:rPr lang="hu-HU" dirty="0"/>
              <a:t> </a:t>
            </a:r>
            <a:r>
              <a:rPr lang="hu-HU" dirty="0" err="1"/>
              <a:t>teolojik</a:t>
            </a:r>
            <a:r>
              <a:rPr lang="hu-HU" dirty="0"/>
              <a:t> </a:t>
            </a:r>
            <a:r>
              <a:rPr lang="hu-HU" dirty="0" err="1"/>
              <a:t>bilgileri</a:t>
            </a:r>
            <a:r>
              <a:rPr lang="hu-HU" dirty="0"/>
              <a:t> halka </a:t>
            </a:r>
            <a:r>
              <a:rPr lang="hu-HU" dirty="0" err="1"/>
              <a:t>aktarıyor</a:t>
            </a:r>
            <a:r>
              <a:rPr lang="hu-HU" dirty="0"/>
              <a:t>.</a:t>
            </a:r>
          </a:p>
          <a:p>
            <a:r>
              <a:rPr lang="hu-HU" dirty="0" err="1"/>
              <a:t>Ortaçağın</a:t>
            </a:r>
            <a:r>
              <a:rPr lang="hu-HU" dirty="0"/>
              <a:t> </a:t>
            </a:r>
            <a:r>
              <a:rPr lang="hu-HU" dirty="0" err="1"/>
              <a:t>ünlü</a:t>
            </a:r>
            <a:r>
              <a:rPr lang="hu-HU" dirty="0"/>
              <a:t> </a:t>
            </a:r>
            <a:r>
              <a:rPr lang="hu-HU" dirty="0" err="1"/>
              <a:t>eseri</a:t>
            </a:r>
            <a:r>
              <a:rPr lang="hu-HU" dirty="0"/>
              <a:t> </a:t>
            </a:r>
            <a:r>
              <a:rPr lang="hu-HU" dirty="0">
                <a:highlight>
                  <a:srgbClr val="FFFF00"/>
                </a:highlight>
              </a:rPr>
              <a:t>Legenda </a:t>
            </a:r>
            <a:r>
              <a:rPr lang="hu-HU" dirty="0" err="1">
                <a:highlight>
                  <a:srgbClr val="FFFF00"/>
                </a:highlight>
              </a:rPr>
              <a:t>Aurea’ya</a:t>
            </a:r>
            <a:r>
              <a:rPr lang="hu-HU" dirty="0"/>
              <a:t> </a:t>
            </a:r>
            <a:r>
              <a:rPr lang="hu-HU" dirty="0" err="1"/>
              <a:t>dayanarak</a:t>
            </a:r>
            <a:r>
              <a:rPr lang="hu-HU" dirty="0"/>
              <a:t> </a:t>
            </a:r>
            <a:r>
              <a:rPr lang="hu-HU" dirty="0" err="1"/>
              <a:t>eserlerini</a:t>
            </a:r>
            <a:r>
              <a:rPr lang="hu-HU" dirty="0"/>
              <a:t> </a:t>
            </a:r>
            <a:r>
              <a:rPr lang="hu-HU" dirty="0" err="1"/>
              <a:t>destanlarla</a:t>
            </a:r>
            <a:r>
              <a:rPr lang="hu-HU" dirty="0"/>
              <a:t> </a:t>
            </a:r>
            <a:r>
              <a:rPr lang="hu-HU" dirty="0" err="1"/>
              <a:t>örneklerle</a:t>
            </a:r>
            <a:r>
              <a:rPr lang="hu-HU" dirty="0"/>
              <a:t> </a:t>
            </a:r>
            <a:r>
              <a:rPr lang="hu-HU" dirty="0" err="1"/>
              <a:t>renklendiriyor</a:t>
            </a:r>
            <a:r>
              <a:rPr lang="hu-HU" dirty="0"/>
              <a:t>, </a:t>
            </a:r>
            <a:r>
              <a:rPr lang="hu-HU" dirty="0" err="1"/>
              <a:t>masallar</a:t>
            </a:r>
            <a:r>
              <a:rPr lang="hu-HU" dirty="0"/>
              <a:t>, </a:t>
            </a:r>
            <a:r>
              <a:rPr lang="hu-HU" dirty="0" err="1"/>
              <a:t>söylenceler</a:t>
            </a:r>
            <a:r>
              <a:rPr lang="hu-HU" dirty="0"/>
              <a:t>, </a:t>
            </a:r>
          </a:p>
          <a:p>
            <a:r>
              <a:rPr lang="hu-HU" dirty="0" err="1"/>
              <a:t>Pomerium</a:t>
            </a:r>
            <a:r>
              <a:rPr lang="hu-HU" dirty="0"/>
              <a:t> </a:t>
            </a:r>
            <a:r>
              <a:rPr lang="hu-HU" dirty="0" err="1"/>
              <a:t>sermonum</a:t>
            </a:r>
            <a:r>
              <a:rPr lang="hu-HU" dirty="0"/>
              <a:t> ( Szentbeszédek Gyümölcsöskertje, 1499) </a:t>
            </a:r>
            <a:r>
              <a:rPr lang="hu-HU" dirty="0" err="1"/>
              <a:t>böylece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edebi</a:t>
            </a:r>
            <a:r>
              <a:rPr lang="hu-HU" dirty="0"/>
              <a:t> </a:t>
            </a:r>
            <a:r>
              <a:rPr lang="hu-HU" dirty="0" err="1"/>
              <a:t>eser</a:t>
            </a:r>
            <a:r>
              <a:rPr lang="hu-HU" dirty="0"/>
              <a:t> </a:t>
            </a:r>
            <a:r>
              <a:rPr lang="hu-HU" dirty="0" err="1"/>
              <a:t>niteliği</a:t>
            </a:r>
            <a:r>
              <a:rPr lang="hu-HU" dirty="0"/>
              <a:t> de var.</a:t>
            </a:r>
          </a:p>
          <a:p>
            <a:endParaRPr lang="hu-HU" dirty="0"/>
          </a:p>
          <a:p>
            <a:r>
              <a:rPr lang="hu-HU" dirty="0"/>
              <a:t>1055 Tihanyi Alapító Levél-1055 </a:t>
            </a:r>
            <a:r>
              <a:rPr lang="hu-HU" dirty="0" err="1"/>
              <a:t>cümlecikler</a:t>
            </a:r>
            <a:r>
              <a:rPr lang="hu-HU" dirty="0"/>
              <a:t>, </a:t>
            </a:r>
            <a:r>
              <a:rPr lang="hu-HU" dirty="0" err="1"/>
              <a:t>kelimeler</a:t>
            </a:r>
            <a:r>
              <a:rPr lang="hu-HU" dirty="0"/>
              <a:t>     Ilk </a:t>
            </a:r>
            <a:r>
              <a:rPr lang="hu-HU" dirty="0" err="1"/>
              <a:t>edebi</a:t>
            </a:r>
            <a:r>
              <a:rPr lang="hu-HU" dirty="0"/>
              <a:t> </a:t>
            </a:r>
            <a:r>
              <a:rPr lang="hu-HU" dirty="0" err="1"/>
              <a:t>değeri</a:t>
            </a:r>
            <a:r>
              <a:rPr lang="hu-HU" dirty="0"/>
              <a:t> </a:t>
            </a:r>
            <a:r>
              <a:rPr lang="hu-HU" dirty="0" err="1"/>
              <a:t>olan</a:t>
            </a:r>
            <a:r>
              <a:rPr lang="hu-HU" dirty="0"/>
              <a:t> Macarca </a:t>
            </a:r>
            <a:r>
              <a:rPr lang="hu-HU" dirty="0" err="1"/>
              <a:t>dil</a:t>
            </a:r>
            <a:r>
              <a:rPr lang="hu-HU" dirty="0"/>
              <a:t> </a:t>
            </a:r>
            <a:r>
              <a:rPr lang="hu-HU" dirty="0" err="1"/>
              <a:t>hatıraları</a:t>
            </a:r>
            <a:r>
              <a:rPr lang="hu-HU" dirty="0"/>
              <a:t> </a:t>
            </a:r>
            <a:r>
              <a:rPr lang="hu-HU" dirty="0" err="1"/>
              <a:t>arasında</a:t>
            </a:r>
            <a:r>
              <a:rPr lang="hu-HU" dirty="0"/>
              <a:t> </a:t>
            </a:r>
            <a:r>
              <a:rPr lang="hu-HU" dirty="0" err="1"/>
              <a:t>sayılıyor</a:t>
            </a:r>
            <a:r>
              <a:rPr lang="hu-HU" dirty="0"/>
              <a:t> (XII-XIII </a:t>
            </a:r>
            <a:r>
              <a:rPr lang="hu-HU" dirty="0" err="1"/>
              <a:t>yy</a:t>
            </a:r>
            <a:r>
              <a:rPr lang="hu-HU" dirty="0"/>
              <a:t>)</a:t>
            </a:r>
          </a:p>
          <a:p>
            <a:r>
              <a:rPr lang="hu-HU" dirty="0"/>
              <a:t>İlk Macarca </a:t>
            </a:r>
            <a:r>
              <a:rPr lang="hu-HU" dirty="0" err="1"/>
              <a:t>metin</a:t>
            </a:r>
            <a:r>
              <a:rPr lang="hu-HU" dirty="0"/>
              <a:t> 1200’ler, </a:t>
            </a:r>
            <a:r>
              <a:rPr lang="hu-HU" dirty="0" err="1"/>
              <a:t>ilk</a:t>
            </a:r>
            <a:r>
              <a:rPr lang="hu-HU" dirty="0"/>
              <a:t> </a:t>
            </a:r>
            <a:r>
              <a:rPr lang="hu-HU" dirty="0" err="1"/>
              <a:t>şiir</a:t>
            </a:r>
            <a:r>
              <a:rPr lang="hu-HU" dirty="0"/>
              <a:t> 130O’ler, </a:t>
            </a:r>
          </a:p>
          <a:p>
            <a:r>
              <a:rPr lang="hu-HU" dirty="0"/>
              <a:t>Halotti Beszéd és könyörgés : </a:t>
            </a:r>
            <a:r>
              <a:rPr lang="hu-HU" dirty="0" err="1"/>
              <a:t>tüm</a:t>
            </a:r>
            <a:r>
              <a:rPr lang="hu-HU" dirty="0"/>
              <a:t> Finnugor </a:t>
            </a:r>
            <a:r>
              <a:rPr lang="hu-HU" dirty="0" err="1"/>
              <a:t>dil</a:t>
            </a:r>
            <a:r>
              <a:rPr lang="hu-HU" dirty="0"/>
              <a:t> </a:t>
            </a:r>
            <a:r>
              <a:rPr lang="hu-HU" dirty="0" err="1"/>
              <a:t>ailesinin</a:t>
            </a:r>
            <a:r>
              <a:rPr lang="hu-HU" dirty="0"/>
              <a:t> de </a:t>
            </a:r>
            <a:r>
              <a:rPr lang="hu-HU" dirty="0" err="1"/>
              <a:t>ilk</a:t>
            </a:r>
            <a:r>
              <a:rPr lang="hu-HU" dirty="0"/>
              <a:t> </a:t>
            </a:r>
            <a:r>
              <a:rPr lang="hu-HU" dirty="0" err="1"/>
              <a:t>yazılı</a:t>
            </a:r>
            <a:r>
              <a:rPr lang="hu-HU" dirty="0"/>
              <a:t> </a:t>
            </a:r>
            <a:r>
              <a:rPr lang="hu-HU" dirty="0" err="1"/>
              <a:t>eseri</a:t>
            </a:r>
            <a:r>
              <a:rPr lang="hu-HU" dirty="0"/>
              <a:t>. Latin </a:t>
            </a:r>
            <a:r>
              <a:rPr lang="hu-HU" dirty="0" err="1"/>
              <a:t>harfli</a:t>
            </a:r>
            <a:r>
              <a:rPr lang="hu-HU" dirty="0"/>
              <a:t> ama </a:t>
            </a:r>
            <a:r>
              <a:rPr lang="hu-HU" dirty="0" err="1"/>
              <a:t>tamamen</a:t>
            </a:r>
            <a:r>
              <a:rPr lang="hu-HU" dirty="0"/>
              <a:t> Macarca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metin</a:t>
            </a:r>
            <a:r>
              <a:rPr lang="hu-HU" dirty="0"/>
              <a:t> </a:t>
            </a:r>
            <a:r>
              <a:rPr lang="hu-HU" dirty="0" err="1"/>
              <a:t>tören</a:t>
            </a:r>
            <a:r>
              <a:rPr lang="hu-HU" dirty="0"/>
              <a:t> </a:t>
            </a:r>
            <a:r>
              <a:rPr lang="hu-HU" dirty="0" err="1"/>
              <a:t>konuşması</a:t>
            </a:r>
            <a:r>
              <a:rPr lang="hu-HU" dirty="0"/>
              <a:t> 3. Béla </a:t>
            </a:r>
            <a:r>
              <a:rPr lang="hu-HU" dirty="0" err="1"/>
              <a:t>zamanında</a:t>
            </a:r>
            <a:r>
              <a:rPr lang="hu-HU" dirty="0"/>
              <a:t> (1192-1195)</a:t>
            </a:r>
          </a:p>
          <a:p>
            <a:r>
              <a:rPr lang="hu-HU" dirty="0" err="1"/>
              <a:t>G.Tóth</a:t>
            </a:r>
            <a:r>
              <a:rPr lang="hu-HU" dirty="0"/>
              <a:t> Károly (1995).</a:t>
            </a:r>
          </a:p>
        </p:txBody>
      </p:sp>
    </p:spTree>
    <p:extLst>
      <p:ext uri="{BB962C8B-B14F-4D97-AF65-F5344CB8AC3E}">
        <p14:creationId xmlns:p14="http://schemas.microsoft.com/office/powerpoint/2010/main" val="2779140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DDF0C1-6795-C847-8224-815DD7F50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3. </a:t>
            </a:r>
            <a:r>
              <a:rPr lang="hu-HU" dirty="0" err="1"/>
              <a:t>Hafta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5CEA8C-9F55-A64B-9410-CE216F23D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dirty="0" err="1"/>
              <a:t>Rönesans-Hümanizm</a:t>
            </a:r>
            <a:r>
              <a:rPr lang="hu-HU" dirty="0"/>
              <a:t> ÖNCESİ</a:t>
            </a:r>
          </a:p>
        </p:txBody>
      </p:sp>
    </p:spTree>
    <p:extLst>
      <p:ext uri="{BB962C8B-B14F-4D97-AF65-F5344CB8AC3E}">
        <p14:creationId xmlns:p14="http://schemas.microsoft.com/office/powerpoint/2010/main" val="3055412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30FB47-4AF1-5F48-B475-8EC2EE46B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+mn-lt"/>
              </a:rPr>
              <a:t>Korstílus (Tóth Éva </a:t>
            </a:r>
            <a:r>
              <a:rPr lang="hu-HU" dirty="0" err="1">
                <a:latin typeface="+mn-lt"/>
              </a:rPr>
              <a:t>Hocanın</a:t>
            </a:r>
            <a:r>
              <a:rPr lang="hu-HU" dirty="0">
                <a:latin typeface="+mn-lt"/>
              </a:rPr>
              <a:t> </a:t>
            </a:r>
            <a:r>
              <a:rPr lang="hu-HU" dirty="0" err="1">
                <a:latin typeface="+mn-lt"/>
              </a:rPr>
              <a:t>notlarından</a:t>
            </a:r>
            <a:r>
              <a:rPr lang="hu-HU" dirty="0">
                <a:latin typeface="+mn-lt"/>
              </a:rPr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E1CA1D-8B1F-0E4C-929A-70FB55575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Zamanın</a:t>
            </a:r>
            <a:r>
              <a:rPr lang="hu-HU" dirty="0"/>
              <a:t> </a:t>
            </a:r>
            <a:r>
              <a:rPr lang="hu-HU" dirty="0" err="1"/>
              <a:t>ruhu</a:t>
            </a:r>
            <a:r>
              <a:rPr lang="hu-HU" dirty="0"/>
              <a:t>, </a:t>
            </a:r>
            <a:r>
              <a:rPr lang="hu-HU" dirty="0" err="1"/>
              <a:t>karakteristik</a:t>
            </a:r>
            <a:r>
              <a:rPr lang="hu-HU" dirty="0"/>
              <a:t> </a:t>
            </a:r>
            <a:r>
              <a:rPr lang="hu-HU" dirty="0" err="1"/>
              <a:t>özellikleri</a:t>
            </a:r>
            <a:endParaRPr lang="hu-HU" dirty="0"/>
          </a:p>
          <a:p>
            <a:pPr algn="just"/>
            <a:r>
              <a:rPr lang="hu-HU" dirty="0">
                <a:latin typeface="Candara" panose="020E0502030303020204" pitchFamily="34" charset="0"/>
              </a:rPr>
              <a:t>Az egy-egy kor művészetének egészére vagy nagy részére általánosan jellemző stílusjegyek, tulajdonságok.</a:t>
            </a:r>
          </a:p>
          <a:p>
            <a:pPr algn="just"/>
            <a:endParaRPr lang="hu-HU" dirty="0">
              <a:latin typeface="Candara" panose="020E0502030303020204" pitchFamily="34" charset="0"/>
            </a:endParaRPr>
          </a:p>
          <a:p>
            <a:pPr algn="just"/>
            <a:r>
              <a:rPr lang="hu-HU" dirty="0">
                <a:latin typeface="Candara" panose="020E0502030303020204" pitchFamily="34" charset="0"/>
              </a:rPr>
              <a:t>Minden, vagy majdnem minden művészeti ágban jelen van.</a:t>
            </a:r>
          </a:p>
          <a:p>
            <a:pPr algn="just"/>
            <a:endParaRPr lang="hu-HU" dirty="0">
              <a:latin typeface="Candara" panose="020E0502030303020204" pitchFamily="34" charset="0"/>
            </a:endParaRPr>
          </a:p>
          <a:p>
            <a:pPr algn="just"/>
            <a:r>
              <a:rPr lang="hu-HU" dirty="0">
                <a:latin typeface="Candara" panose="020E0502030303020204" pitchFamily="34" charset="0"/>
              </a:rPr>
              <a:t>Pl. Az </a:t>
            </a:r>
            <a:r>
              <a:rPr lang="hu-HU" b="1" dirty="0">
                <a:latin typeface="Candara" panose="020E0502030303020204" pitchFamily="34" charset="0"/>
              </a:rPr>
              <a:t>antikvitás</a:t>
            </a:r>
            <a:r>
              <a:rPr lang="hu-HU" dirty="0">
                <a:latin typeface="Candara" panose="020E0502030303020204" pitchFamily="34" charset="0"/>
              </a:rPr>
              <a:t>, a </a:t>
            </a:r>
            <a:r>
              <a:rPr lang="hu-HU" b="1" dirty="0">
                <a:latin typeface="Candara" panose="020E0502030303020204" pitchFamily="34" charset="0"/>
              </a:rPr>
              <a:t>reneszánsz</a:t>
            </a:r>
            <a:r>
              <a:rPr lang="hu-HU" dirty="0">
                <a:latin typeface="Candara" panose="020E0502030303020204" pitchFamily="34" charset="0"/>
              </a:rPr>
              <a:t>, </a:t>
            </a:r>
            <a:r>
              <a:rPr lang="hu-HU" b="1" dirty="0">
                <a:latin typeface="Candara" panose="020E0502030303020204" pitchFamily="34" charset="0"/>
              </a:rPr>
              <a:t>a barokk</a:t>
            </a:r>
            <a:r>
              <a:rPr lang="hu-HU" dirty="0">
                <a:latin typeface="Candara" panose="020E0502030303020204" pitchFamily="34" charset="0"/>
              </a:rPr>
              <a:t>, a </a:t>
            </a:r>
            <a:r>
              <a:rPr lang="hu-HU" b="1" dirty="0">
                <a:latin typeface="Candara" panose="020E0502030303020204" pitchFamily="34" charset="0"/>
              </a:rPr>
              <a:t>klasszicizmus</a:t>
            </a:r>
            <a:r>
              <a:rPr lang="hu-HU" dirty="0">
                <a:latin typeface="Candara" panose="020E0502030303020204" pitchFamily="34" charset="0"/>
              </a:rPr>
              <a:t> korában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86683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DDF2AC-6F57-5147-BEDE-4142EA934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Günümüze</a:t>
            </a:r>
            <a:r>
              <a:rPr lang="hu-HU" dirty="0"/>
              <a:t> </a:t>
            </a:r>
            <a:r>
              <a:rPr lang="hu-HU" dirty="0" err="1"/>
              <a:t>Kalan</a:t>
            </a:r>
            <a:r>
              <a:rPr lang="hu-HU" dirty="0"/>
              <a:t> </a:t>
            </a:r>
            <a:r>
              <a:rPr lang="hu-HU" dirty="0" err="1"/>
              <a:t>Gestalar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F3419B-3BB3-7647-BD8A-93043AD9F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>
                <a:highlight>
                  <a:srgbClr val="FFFF00"/>
                </a:highlight>
              </a:rPr>
              <a:t>Gesta </a:t>
            </a:r>
            <a:r>
              <a:rPr lang="hu-HU" dirty="0" err="1">
                <a:highlight>
                  <a:srgbClr val="FFFF00"/>
                </a:highlight>
              </a:rPr>
              <a:t>Hungarorum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/>
              <a:t>–Anonymus </a:t>
            </a:r>
            <a:r>
              <a:rPr lang="hu-HU" dirty="0" err="1"/>
              <a:t>adı</a:t>
            </a:r>
            <a:r>
              <a:rPr lang="hu-HU" dirty="0"/>
              <a:t> </a:t>
            </a:r>
            <a:r>
              <a:rPr lang="hu-HU" dirty="0" err="1"/>
              <a:t>verilen-bilinmeyen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saray</a:t>
            </a:r>
            <a:r>
              <a:rPr lang="hu-HU" dirty="0"/>
              <a:t> </a:t>
            </a:r>
            <a:r>
              <a:rPr lang="hu-HU" dirty="0" err="1"/>
              <a:t>papazı</a:t>
            </a:r>
            <a:r>
              <a:rPr lang="hu-HU" dirty="0"/>
              <a:t>   „P. Dictus </a:t>
            </a:r>
            <a:r>
              <a:rPr lang="hu-HU" dirty="0" err="1"/>
              <a:t>magister</a:t>
            </a:r>
            <a:r>
              <a:rPr lang="hu-HU" dirty="0"/>
              <a:t>” (P. </a:t>
            </a:r>
            <a:r>
              <a:rPr lang="hu-HU" dirty="0" err="1"/>
              <a:t>Adlı</a:t>
            </a:r>
            <a:r>
              <a:rPr lang="hu-HU" dirty="0"/>
              <a:t> </a:t>
            </a:r>
            <a:r>
              <a:rPr lang="hu-HU" dirty="0" err="1"/>
              <a:t>usta</a:t>
            </a:r>
            <a:r>
              <a:rPr lang="hu-HU" dirty="0"/>
              <a:t>)</a:t>
            </a:r>
          </a:p>
          <a:p>
            <a:r>
              <a:rPr lang="hu-HU" dirty="0"/>
              <a:t>II. Ya da III </a:t>
            </a:r>
            <a:r>
              <a:rPr lang="hu-HU" dirty="0" err="1"/>
              <a:t>Béla’nın</a:t>
            </a:r>
            <a:r>
              <a:rPr lang="hu-HU" dirty="0"/>
              <a:t> </a:t>
            </a:r>
            <a:r>
              <a:rPr lang="hu-HU" dirty="0" err="1"/>
              <a:t>katibi</a:t>
            </a:r>
            <a:endParaRPr lang="hu-HU" dirty="0"/>
          </a:p>
          <a:p>
            <a:r>
              <a:rPr lang="hu-HU" dirty="0"/>
              <a:t>896 </a:t>
            </a:r>
            <a:r>
              <a:rPr lang="hu-HU" dirty="0" err="1"/>
              <a:t>yurt</a:t>
            </a:r>
            <a:r>
              <a:rPr lang="hu-HU" dirty="0"/>
              <a:t> </a:t>
            </a:r>
            <a:r>
              <a:rPr lang="hu-HU" dirty="0" err="1"/>
              <a:t>tutuş</a:t>
            </a:r>
            <a:r>
              <a:rPr lang="hu-HU" dirty="0"/>
              <a:t>, </a:t>
            </a:r>
            <a:r>
              <a:rPr lang="hu-HU" dirty="0" err="1"/>
              <a:t>efsaneler</a:t>
            </a:r>
            <a:r>
              <a:rPr lang="hu-HU" dirty="0"/>
              <a:t>, </a:t>
            </a:r>
            <a:r>
              <a:rPr lang="hu-HU" dirty="0" err="1"/>
              <a:t>ilk</a:t>
            </a:r>
            <a:r>
              <a:rPr lang="hu-HU" dirty="0"/>
              <a:t> </a:t>
            </a:r>
            <a:r>
              <a:rPr lang="hu-HU" dirty="0" err="1"/>
              <a:t>kez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tarihin</a:t>
            </a:r>
            <a:r>
              <a:rPr lang="hu-HU" dirty="0"/>
              <a:t> </a:t>
            </a:r>
            <a:r>
              <a:rPr lang="hu-HU" dirty="0" err="1"/>
              <a:t>edebi</a:t>
            </a:r>
            <a:r>
              <a:rPr lang="hu-HU" dirty="0"/>
              <a:t> </a:t>
            </a:r>
            <a:r>
              <a:rPr lang="hu-HU" dirty="0" err="1"/>
              <a:t>anlatımı</a:t>
            </a:r>
            <a:endParaRPr lang="hu-HU" dirty="0"/>
          </a:p>
          <a:p>
            <a:r>
              <a:rPr lang="hu-HU" dirty="0" err="1"/>
              <a:t>Renkli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şovalyelik</a:t>
            </a:r>
            <a:r>
              <a:rPr lang="hu-HU" dirty="0"/>
              <a:t> </a:t>
            </a:r>
            <a:r>
              <a:rPr lang="hu-HU" dirty="0" err="1"/>
              <a:t>alemi</a:t>
            </a:r>
            <a:r>
              <a:rPr lang="hu-HU" dirty="0"/>
              <a:t> </a:t>
            </a:r>
            <a:r>
              <a:rPr lang="hu-HU" dirty="0" err="1"/>
              <a:t>betimlemesi</a:t>
            </a:r>
            <a:endParaRPr lang="hu-HU" dirty="0"/>
          </a:p>
          <a:p>
            <a:r>
              <a:rPr lang="hu-HU" dirty="0">
                <a:highlight>
                  <a:srgbClr val="FFFF00"/>
                </a:highlight>
              </a:rPr>
              <a:t>Simon Kézai,</a:t>
            </a:r>
            <a:r>
              <a:rPr lang="hu-HU" dirty="0"/>
              <a:t> Kral IV. </a:t>
            </a:r>
            <a:r>
              <a:rPr lang="hu-HU" dirty="0" err="1"/>
              <a:t>Laszlo’nun</a:t>
            </a:r>
            <a:r>
              <a:rPr lang="hu-HU" dirty="0"/>
              <a:t> </a:t>
            </a:r>
            <a:r>
              <a:rPr lang="hu-HU" dirty="0" err="1"/>
              <a:t>saray</a:t>
            </a:r>
            <a:r>
              <a:rPr lang="hu-HU" dirty="0"/>
              <a:t> </a:t>
            </a:r>
            <a:r>
              <a:rPr lang="hu-HU" dirty="0" err="1"/>
              <a:t>papazı</a:t>
            </a:r>
            <a:r>
              <a:rPr lang="hu-HU" dirty="0"/>
              <a:t> (1272-1290)</a:t>
            </a:r>
          </a:p>
          <a:p>
            <a:r>
              <a:rPr lang="hu-HU" dirty="0"/>
              <a:t>İtalya </a:t>
            </a:r>
            <a:r>
              <a:rPr lang="hu-HU" dirty="0" err="1"/>
              <a:t>eğitimli</a:t>
            </a:r>
            <a:r>
              <a:rPr lang="hu-HU" dirty="0"/>
              <a:t> Hun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tarihi</a:t>
            </a:r>
            <a:r>
              <a:rPr lang="hu-HU" dirty="0"/>
              <a:t> </a:t>
            </a:r>
            <a:r>
              <a:rPr lang="hu-HU" dirty="0" err="1"/>
              <a:t>bölümleri</a:t>
            </a:r>
            <a:r>
              <a:rPr lang="hu-HU" dirty="0"/>
              <a:t> var</a:t>
            </a:r>
          </a:p>
          <a:p>
            <a:r>
              <a:rPr lang="hu-HU" dirty="0" err="1">
                <a:highlight>
                  <a:srgbClr val="FFFF00"/>
                </a:highlight>
              </a:rPr>
              <a:t>Viyanalı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Resimli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Kronika</a:t>
            </a:r>
            <a:r>
              <a:rPr lang="hu-HU" dirty="0"/>
              <a:t>, Kral </a:t>
            </a:r>
            <a:r>
              <a:rPr lang="hu-HU" dirty="0" err="1"/>
              <a:t>Büyük</a:t>
            </a:r>
            <a:r>
              <a:rPr lang="hu-HU" dirty="0"/>
              <a:t> Lajos </a:t>
            </a:r>
            <a:r>
              <a:rPr lang="hu-HU" dirty="0" err="1"/>
              <a:t>zamanında</a:t>
            </a:r>
            <a:r>
              <a:rPr lang="hu-HU" dirty="0"/>
              <a:t> (1342-1382) </a:t>
            </a:r>
            <a:r>
              <a:rPr lang="hu-HU" dirty="0" err="1"/>
              <a:t>Rahip</a:t>
            </a:r>
            <a:r>
              <a:rPr lang="hu-HU" dirty="0"/>
              <a:t> Mark </a:t>
            </a:r>
            <a:r>
              <a:rPr lang="hu-HU" dirty="0" err="1"/>
              <a:t>Kalti</a:t>
            </a:r>
            <a:endParaRPr lang="hu-HU" dirty="0"/>
          </a:p>
          <a:p>
            <a:r>
              <a:rPr lang="hu-HU" dirty="0" err="1"/>
              <a:t>Başlangıçtan</a:t>
            </a:r>
            <a:r>
              <a:rPr lang="hu-HU" dirty="0"/>
              <a:t> 1342’ye </a:t>
            </a:r>
            <a:r>
              <a:rPr lang="hu-HU" dirty="0" err="1"/>
              <a:t>değin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tarihi</a:t>
            </a:r>
            <a:r>
              <a:rPr lang="hu-HU" dirty="0"/>
              <a:t>.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efsaneleri</a:t>
            </a:r>
            <a:r>
              <a:rPr lang="hu-HU" dirty="0"/>
              <a:t>. </a:t>
            </a:r>
            <a:r>
              <a:rPr lang="hu-HU" dirty="0" err="1"/>
              <a:t>Arpad</a:t>
            </a:r>
            <a:r>
              <a:rPr lang="hu-HU" dirty="0"/>
              <a:t> </a:t>
            </a:r>
            <a:r>
              <a:rPr lang="hu-HU" dirty="0" err="1"/>
              <a:t>haneadanına</a:t>
            </a:r>
            <a:r>
              <a:rPr lang="hu-HU" dirty="0"/>
              <a:t> </a:t>
            </a:r>
            <a:r>
              <a:rPr lang="hu-HU" dirty="0" err="1"/>
              <a:t>mensup</a:t>
            </a:r>
            <a:r>
              <a:rPr lang="hu-HU" dirty="0"/>
              <a:t> </a:t>
            </a:r>
            <a:r>
              <a:rPr lang="hu-HU" dirty="0" err="1"/>
              <a:t>kralların</a:t>
            </a:r>
            <a:r>
              <a:rPr lang="hu-HU" dirty="0"/>
              <a:t> </a:t>
            </a:r>
            <a:r>
              <a:rPr lang="hu-HU" dirty="0" err="1"/>
              <a:t>efsanevi</a:t>
            </a:r>
            <a:r>
              <a:rPr lang="hu-HU" dirty="0"/>
              <a:t> </a:t>
            </a:r>
            <a:r>
              <a:rPr lang="hu-HU" dirty="0" err="1"/>
              <a:t>yaşamı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557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3EA512-1822-FC41-8E51-DA2D7F92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Macarca </a:t>
            </a:r>
            <a:r>
              <a:rPr lang="hu-HU" dirty="0" err="1"/>
              <a:t>Edebiyat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3CC1F4-491E-4F40-B126-4756A4550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err="1">
                <a:highlight>
                  <a:srgbClr val="FFFF00"/>
                </a:highlight>
              </a:rPr>
              <a:t>Sözlü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Edebiyat</a:t>
            </a:r>
            <a:endParaRPr lang="hu-HU" dirty="0">
              <a:highlight>
                <a:srgbClr val="FFFF00"/>
              </a:highlight>
            </a:endParaRPr>
          </a:p>
          <a:p>
            <a:r>
              <a:rPr lang="hu-HU" dirty="0" err="1"/>
              <a:t>İhmal</a:t>
            </a:r>
            <a:r>
              <a:rPr lang="hu-HU" dirty="0"/>
              <a:t> </a:t>
            </a:r>
            <a:r>
              <a:rPr lang="hu-HU" dirty="0" err="1"/>
              <a:t>edildi</a:t>
            </a:r>
            <a:r>
              <a:rPr lang="hu-HU" dirty="0"/>
              <a:t>. </a:t>
            </a:r>
            <a:r>
              <a:rPr lang="hu-HU" dirty="0" err="1"/>
              <a:t>Hıristiyan</a:t>
            </a:r>
            <a:r>
              <a:rPr lang="hu-HU" dirty="0"/>
              <a:t> </a:t>
            </a:r>
            <a:r>
              <a:rPr lang="hu-HU" dirty="0" err="1"/>
              <a:t>kültür</a:t>
            </a:r>
            <a:r>
              <a:rPr lang="hu-HU" dirty="0"/>
              <a:t> </a:t>
            </a:r>
            <a:r>
              <a:rPr lang="hu-HU" dirty="0" err="1"/>
              <a:t>kendi</a:t>
            </a:r>
            <a:r>
              <a:rPr lang="hu-HU" dirty="0"/>
              <a:t> </a:t>
            </a:r>
            <a:r>
              <a:rPr lang="hu-HU" dirty="0" err="1"/>
              <a:t>değerlerini</a:t>
            </a:r>
            <a:r>
              <a:rPr lang="hu-HU" dirty="0"/>
              <a:t> </a:t>
            </a:r>
            <a:r>
              <a:rPr lang="hu-HU" dirty="0" err="1"/>
              <a:t>yükseltti</a:t>
            </a:r>
            <a:endParaRPr lang="hu-HU" dirty="0"/>
          </a:p>
          <a:p>
            <a:r>
              <a:rPr lang="hu-HU" dirty="0"/>
              <a:t>Halk </a:t>
            </a:r>
            <a:r>
              <a:rPr lang="hu-HU" dirty="0" err="1"/>
              <a:t>arasında</a:t>
            </a:r>
            <a:r>
              <a:rPr lang="hu-HU" dirty="0"/>
              <a:t> </a:t>
            </a:r>
            <a:r>
              <a:rPr lang="hu-HU" dirty="0" err="1"/>
              <a:t>yaşayan</a:t>
            </a:r>
            <a:r>
              <a:rPr lang="hu-HU" dirty="0"/>
              <a:t> </a:t>
            </a:r>
            <a:r>
              <a:rPr lang="hu-HU" dirty="0" err="1"/>
              <a:t>edebiyat</a:t>
            </a:r>
            <a:endParaRPr lang="hu-HU" dirty="0"/>
          </a:p>
          <a:p>
            <a:r>
              <a:rPr lang="hu-HU" dirty="0"/>
              <a:t>„</a:t>
            </a:r>
            <a:r>
              <a:rPr lang="hu-HU" dirty="0" err="1"/>
              <a:t>Şair</a:t>
            </a:r>
            <a:r>
              <a:rPr lang="hu-HU" dirty="0"/>
              <a:t> </a:t>
            </a:r>
            <a:r>
              <a:rPr lang="hu-HU" dirty="0" err="1"/>
              <a:t>musikişinas</a:t>
            </a:r>
            <a:r>
              <a:rPr lang="hu-HU" dirty="0"/>
              <a:t> </a:t>
            </a:r>
            <a:r>
              <a:rPr lang="hu-HU" dirty="0" err="1"/>
              <a:t>zümresi</a:t>
            </a:r>
            <a:r>
              <a:rPr lang="hu-HU" dirty="0"/>
              <a:t>” </a:t>
            </a:r>
            <a:r>
              <a:rPr lang="hu-HU" dirty="0" err="1"/>
              <a:t>Kahramanlıklar</a:t>
            </a:r>
            <a:r>
              <a:rPr lang="hu-HU" dirty="0"/>
              <a:t> </a:t>
            </a:r>
            <a:r>
              <a:rPr lang="hu-HU" dirty="0" err="1"/>
              <a:t>kopuz</a:t>
            </a:r>
            <a:r>
              <a:rPr lang="hu-HU" dirty="0"/>
              <a:t>, </a:t>
            </a:r>
            <a:r>
              <a:rPr lang="hu-HU" dirty="0" err="1"/>
              <a:t>keman</a:t>
            </a:r>
            <a:r>
              <a:rPr lang="hu-HU" dirty="0"/>
              <a:t> </a:t>
            </a:r>
            <a:r>
              <a:rPr lang="hu-HU" dirty="0" err="1"/>
              <a:t>gibi</a:t>
            </a:r>
            <a:r>
              <a:rPr lang="hu-HU" dirty="0"/>
              <a:t> </a:t>
            </a:r>
            <a:r>
              <a:rPr lang="hu-HU" dirty="0" err="1"/>
              <a:t>telli</a:t>
            </a:r>
            <a:r>
              <a:rPr lang="hu-HU" dirty="0"/>
              <a:t> </a:t>
            </a:r>
            <a:r>
              <a:rPr lang="hu-HU" dirty="0" err="1"/>
              <a:t>sazlarla</a:t>
            </a:r>
            <a:r>
              <a:rPr lang="hu-HU" dirty="0"/>
              <a:t> Macarca </a:t>
            </a:r>
            <a:r>
              <a:rPr lang="hu-HU" dirty="0" err="1"/>
              <a:t>çalıp</a:t>
            </a:r>
            <a:r>
              <a:rPr lang="hu-HU" dirty="0"/>
              <a:t> </a:t>
            </a:r>
            <a:r>
              <a:rPr lang="hu-HU" dirty="0" err="1"/>
              <a:t>söylediler</a:t>
            </a:r>
            <a:r>
              <a:rPr lang="hu-HU" dirty="0"/>
              <a:t>. </a:t>
            </a:r>
          </a:p>
          <a:p>
            <a:r>
              <a:rPr lang="hu-HU" dirty="0" err="1"/>
              <a:t>Yaşatanlar</a:t>
            </a:r>
            <a:r>
              <a:rPr lang="hu-HU" dirty="0"/>
              <a:t> </a:t>
            </a:r>
            <a:r>
              <a:rPr lang="hu-HU" dirty="0" err="1"/>
              <a:t>ozanlardır</a:t>
            </a:r>
            <a:r>
              <a:rPr lang="hu-HU" dirty="0"/>
              <a:t>. </a:t>
            </a:r>
            <a:r>
              <a:rPr lang="hu-HU" dirty="0" err="1"/>
              <a:t>Ozanlık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önemlidir</a:t>
            </a:r>
            <a:r>
              <a:rPr lang="hu-HU" dirty="0"/>
              <a:t>. </a:t>
            </a:r>
          </a:p>
          <a:p>
            <a:r>
              <a:rPr lang="hu-HU" dirty="0" err="1"/>
              <a:t>Kaydedilmeyen</a:t>
            </a:r>
            <a:r>
              <a:rPr lang="hu-HU" dirty="0"/>
              <a:t>, </a:t>
            </a:r>
            <a:r>
              <a:rPr lang="hu-HU" dirty="0" err="1"/>
              <a:t>aktarılamayan</a:t>
            </a:r>
            <a:r>
              <a:rPr lang="hu-HU" dirty="0"/>
              <a:t>, </a:t>
            </a:r>
            <a:r>
              <a:rPr lang="hu-HU" dirty="0" err="1"/>
              <a:t>yaşatılamayan</a:t>
            </a:r>
            <a:r>
              <a:rPr lang="hu-HU" dirty="0"/>
              <a:t> </a:t>
            </a:r>
            <a:r>
              <a:rPr lang="hu-HU" dirty="0" err="1"/>
              <a:t>her</a:t>
            </a:r>
            <a:r>
              <a:rPr lang="hu-HU" dirty="0"/>
              <a:t> </a:t>
            </a:r>
            <a:r>
              <a:rPr lang="hu-HU" dirty="0" err="1"/>
              <a:t>dil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kültür</a:t>
            </a:r>
            <a:r>
              <a:rPr lang="hu-HU" dirty="0"/>
              <a:t> </a:t>
            </a:r>
            <a:r>
              <a:rPr lang="hu-HU" dirty="0" err="1"/>
              <a:t>yok</a:t>
            </a:r>
            <a:r>
              <a:rPr lang="hu-HU" dirty="0"/>
              <a:t> </a:t>
            </a:r>
            <a:r>
              <a:rPr lang="hu-HU" dirty="0" err="1"/>
              <a:t>olur</a:t>
            </a:r>
            <a:r>
              <a:rPr lang="hu-HU" dirty="0"/>
              <a:t>. </a:t>
            </a:r>
          </a:p>
          <a:p>
            <a:r>
              <a:rPr lang="tr-TR" dirty="0">
                <a:solidFill>
                  <a:srgbClr val="FF0000"/>
                </a:solidFill>
              </a:rPr>
              <a:t>«Dünyadaki 6 bin dilin yüzde 43'ü yok olma tehlikesi altında</a:t>
            </a:r>
          </a:p>
          <a:p>
            <a:r>
              <a:rPr lang="tr-TR" dirty="0">
                <a:solidFill>
                  <a:srgbClr val="FF0000"/>
                </a:solidFill>
              </a:rPr>
              <a:t>BM'ye göre, 2 haftada 1 dil yok oluyor.» AA 20.02.19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88713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AD6867-9C9E-B341-844C-FBC7C9666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Macarca </a:t>
            </a:r>
            <a:r>
              <a:rPr lang="hu-HU" dirty="0" err="1"/>
              <a:t>Edebiyat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18B21D-2795-D34D-A925-04C7FB791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dirty="0" err="1">
                <a:highlight>
                  <a:srgbClr val="FFFF00"/>
                </a:highlight>
              </a:rPr>
              <a:t>Yazılı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Edebiyat</a:t>
            </a:r>
            <a:endParaRPr lang="hu-HU" dirty="0">
              <a:highlight>
                <a:srgbClr val="FFFF00"/>
              </a:highlight>
            </a:endParaRPr>
          </a:p>
          <a:p>
            <a:r>
              <a:rPr lang="hu-HU" dirty="0" err="1"/>
              <a:t>Kilise</a:t>
            </a:r>
            <a:r>
              <a:rPr lang="hu-HU" dirty="0"/>
              <a:t> </a:t>
            </a:r>
            <a:r>
              <a:rPr lang="hu-HU" dirty="0" err="1"/>
              <a:t>ihtiyaçlarını</a:t>
            </a:r>
            <a:r>
              <a:rPr lang="hu-HU" dirty="0"/>
              <a:t> </a:t>
            </a:r>
            <a:r>
              <a:rPr lang="hu-HU" dirty="0" err="1"/>
              <a:t>karşılamak</a:t>
            </a:r>
            <a:r>
              <a:rPr lang="hu-HU" dirty="0"/>
              <a:t> </a:t>
            </a:r>
            <a:r>
              <a:rPr lang="hu-HU" dirty="0" err="1"/>
              <a:t>üzere</a:t>
            </a:r>
            <a:endParaRPr lang="hu-HU" dirty="0"/>
          </a:p>
          <a:p>
            <a:r>
              <a:rPr lang="hu-HU" dirty="0"/>
              <a:t>Halka </a:t>
            </a:r>
            <a:r>
              <a:rPr lang="hu-HU" dirty="0" err="1"/>
              <a:t>ulaşabilmek</a:t>
            </a:r>
            <a:r>
              <a:rPr lang="hu-HU" dirty="0"/>
              <a:t> </a:t>
            </a:r>
            <a:r>
              <a:rPr lang="hu-HU" dirty="0" err="1"/>
              <a:t>için</a:t>
            </a:r>
            <a:r>
              <a:rPr lang="hu-HU" dirty="0"/>
              <a:t> </a:t>
            </a:r>
            <a:r>
              <a:rPr lang="hu-HU" dirty="0" err="1"/>
              <a:t>onun</a:t>
            </a:r>
            <a:r>
              <a:rPr lang="hu-HU" dirty="0"/>
              <a:t> </a:t>
            </a:r>
            <a:r>
              <a:rPr lang="hu-HU" dirty="0" err="1"/>
              <a:t>dilini</a:t>
            </a:r>
            <a:r>
              <a:rPr lang="hu-HU" dirty="0"/>
              <a:t> </a:t>
            </a:r>
            <a:r>
              <a:rPr lang="hu-HU" dirty="0" err="1"/>
              <a:t>öğrenmek</a:t>
            </a:r>
            <a:r>
              <a:rPr lang="hu-HU" dirty="0"/>
              <a:t> </a:t>
            </a:r>
            <a:r>
              <a:rPr lang="hu-HU" dirty="0" err="1"/>
              <a:t>zorunda</a:t>
            </a:r>
            <a:r>
              <a:rPr lang="hu-HU" dirty="0"/>
              <a:t> </a:t>
            </a:r>
            <a:r>
              <a:rPr lang="hu-HU" dirty="0" err="1"/>
              <a:t>kalıyor</a:t>
            </a:r>
            <a:r>
              <a:rPr lang="hu-HU" dirty="0"/>
              <a:t> </a:t>
            </a:r>
            <a:r>
              <a:rPr lang="hu-HU" dirty="0" err="1"/>
              <a:t>Papazlar</a:t>
            </a:r>
            <a:endParaRPr lang="hu-HU" dirty="0"/>
          </a:p>
          <a:p>
            <a:r>
              <a:rPr lang="hu-HU" dirty="0"/>
              <a:t>İlk </a:t>
            </a:r>
            <a:r>
              <a:rPr lang="hu-HU" dirty="0" err="1"/>
              <a:t>tercümeler</a:t>
            </a:r>
            <a:r>
              <a:rPr lang="hu-HU" dirty="0"/>
              <a:t>: </a:t>
            </a:r>
            <a:r>
              <a:rPr lang="hu-HU" dirty="0" err="1"/>
              <a:t>İncil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dualar</a:t>
            </a:r>
            <a:r>
              <a:rPr lang="hu-HU" dirty="0"/>
              <a:t>, </a:t>
            </a:r>
            <a:r>
              <a:rPr lang="hu-HU" dirty="0" err="1"/>
              <a:t>vaiz</a:t>
            </a:r>
            <a:r>
              <a:rPr lang="hu-HU" dirty="0"/>
              <a:t> </a:t>
            </a:r>
            <a:r>
              <a:rPr lang="hu-HU" dirty="0" err="1"/>
              <a:t>metinleri</a:t>
            </a:r>
            <a:endParaRPr lang="hu-HU" dirty="0"/>
          </a:p>
          <a:p>
            <a:r>
              <a:rPr lang="hu-HU" dirty="0"/>
              <a:t>Halk </a:t>
            </a:r>
            <a:r>
              <a:rPr lang="hu-HU" dirty="0" err="1"/>
              <a:t>tarafından</a:t>
            </a:r>
            <a:r>
              <a:rPr lang="hu-HU" dirty="0"/>
              <a:t> </a:t>
            </a:r>
            <a:r>
              <a:rPr lang="hu-HU" dirty="0" err="1"/>
              <a:t>kiliselerde</a:t>
            </a:r>
            <a:r>
              <a:rPr lang="hu-HU" dirty="0"/>
              <a:t> </a:t>
            </a:r>
            <a:r>
              <a:rPr lang="hu-HU" dirty="0" err="1"/>
              <a:t>söylenecek</a:t>
            </a:r>
            <a:r>
              <a:rPr lang="hu-HU" dirty="0"/>
              <a:t> </a:t>
            </a:r>
            <a:r>
              <a:rPr lang="hu-HU" dirty="0" err="1"/>
              <a:t>şarkılar</a:t>
            </a:r>
            <a:endParaRPr lang="hu-HU" dirty="0"/>
          </a:p>
          <a:p>
            <a:r>
              <a:rPr lang="hu-HU" dirty="0" err="1">
                <a:solidFill>
                  <a:srgbClr val="FF0000"/>
                </a:solidFill>
              </a:rPr>
              <a:t>Şarkı</a:t>
            </a:r>
            <a:r>
              <a:rPr lang="hu-HU" dirty="0">
                <a:solidFill>
                  <a:srgbClr val="FF0000"/>
                </a:solidFill>
              </a:rPr>
              <a:t>: </a:t>
            </a:r>
            <a:r>
              <a:rPr lang="hu-HU" dirty="0" err="1">
                <a:solidFill>
                  <a:srgbClr val="FF0000"/>
                </a:solidFill>
              </a:rPr>
              <a:t>bir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mesajı</a:t>
            </a:r>
            <a:r>
              <a:rPr lang="hu-HU" dirty="0">
                <a:solidFill>
                  <a:srgbClr val="FF0000"/>
                </a:solidFill>
              </a:rPr>
              <a:t> en </a:t>
            </a:r>
            <a:r>
              <a:rPr lang="hu-HU" dirty="0" err="1">
                <a:solidFill>
                  <a:srgbClr val="FF0000"/>
                </a:solidFill>
              </a:rPr>
              <a:t>kolay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yayan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araçlardan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biridir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günümüzde</a:t>
            </a:r>
            <a:r>
              <a:rPr lang="hu-HU" dirty="0">
                <a:solidFill>
                  <a:srgbClr val="FF0000"/>
                </a:solidFill>
              </a:rPr>
              <a:t> de</a:t>
            </a:r>
          </a:p>
          <a:p>
            <a:r>
              <a:rPr lang="hu-HU" dirty="0" err="1"/>
              <a:t>Arpad</a:t>
            </a:r>
            <a:r>
              <a:rPr lang="hu-HU" dirty="0"/>
              <a:t> </a:t>
            </a:r>
            <a:r>
              <a:rPr lang="hu-HU" dirty="0" err="1"/>
              <a:t>Hanedanı</a:t>
            </a:r>
            <a:r>
              <a:rPr lang="hu-HU" dirty="0"/>
              <a:t> </a:t>
            </a:r>
            <a:r>
              <a:rPr lang="hu-HU" dirty="0" err="1"/>
              <a:t>dönemine</a:t>
            </a:r>
            <a:r>
              <a:rPr lang="hu-HU" dirty="0"/>
              <a:t> </a:t>
            </a:r>
            <a:r>
              <a:rPr lang="hu-HU" dirty="0" err="1"/>
              <a:t>ilişkin</a:t>
            </a:r>
            <a:r>
              <a:rPr lang="hu-HU" dirty="0"/>
              <a:t> </a:t>
            </a:r>
            <a:r>
              <a:rPr lang="hu-HU" dirty="0" err="1"/>
              <a:t>bunu</a:t>
            </a:r>
            <a:r>
              <a:rPr lang="hu-HU" dirty="0"/>
              <a:t> </a:t>
            </a:r>
            <a:r>
              <a:rPr lang="hu-HU" dirty="0" err="1"/>
              <a:t>dışında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üretim</a:t>
            </a:r>
            <a:r>
              <a:rPr lang="hu-HU" dirty="0"/>
              <a:t> var </a:t>
            </a:r>
            <a:r>
              <a:rPr lang="hu-HU" dirty="0" err="1"/>
              <a:t>mı</a:t>
            </a:r>
            <a:r>
              <a:rPr lang="hu-HU" dirty="0"/>
              <a:t> </a:t>
            </a:r>
            <a:r>
              <a:rPr lang="hu-HU" dirty="0" err="1"/>
              <a:t>bilmiyoruz</a:t>
            </a:r>
            <a:r>
              <a:rPr lang="hu-HU" dirty="0"/>
              <a:t>.</a:t>
            </a:r>
          </a:p>
          <a:p>
            <a:r>
              <a:rPr lang="hu-HU" dirty="0"/>
              <a:t>Macarca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sözlü</a:t>
            </a:r>
            <a:r>
              <a:rPr lang="hu-HU" dirty="0"/>
              <a:t> </a:t>
            </a:r>
            <a:r>
              <a:rPr lang="hu-HU" dirty="0" err="1"/>
              <a:t>edebiyattan</a:t>
            </a:r>
            <a:r>
              <a:rPr lang="hu-HU" dirty="0"/>
              <a:t> </a:t>
            </a:r>
            <a:r>
              <a:rPr lang="hu-HU" dirty="0" err="1"/>
              <a:t>değil</a:t>
            </a:r>
            <a:r>
              <a:rPr lang="hu-HU" dirty="0"/>
              <a:t> </a:t>
            </a:r>
            <a:r>
              <a:rPr lang="hu-HU" dirty="0" err="1"/>
              <a:t>yazılı</a:t>
            </a:r>
            <a:r>
              <a:rPr lang="hu-HU" dirty="0"/>
              <a:t> </a:t>
            </a:r>
            <a:r>
              <a:rPr lang="hu-HU" dirty="0" err="1"/>
              <a:t>Latince</a:t>
            </a:r>
            <a:r>
              <a:rPr lang="hu-HU" dirty="0"/>
              <a:t> </a:t>
            </a:r>
            <a:r>
              <a:rPr lang="hu-HU" dirty="0" err="1"/>
              <a:t>edebiyattan</a:t>
            </a:r>
            <a:r>
              <a:rPr lang="hu-HU" dirty="0"/>
              <a:t> </a:t>
            </a:r>
            <a:r>
              <a:rPr lang="hu-HU" dirty="0" err="1"/>
              <a:t>türemiştir</a:t>
            </a:r>
            <a:r>
              <a:rPr lang="hu-HU" dirty="0"/>
              <a:t>.</a:t>
            </a:r>
          </a:p>
          <a:p>
            <a:r>
              <a:rPr lang="hu-HU" dirty="0" err="1"/>
              <a:t>Latince</a:t>
            </a:r>
            <a:r>
              <a:rPr lang="hu-HU" dirty="0"/>
              <a:t> -</a:t>
            </a:r>
            <a:r>
              <a:rPr lang="hu-HU" dirty="0" err="1"/>
              <a:t>yani</a:t>
            </a:r>
            <a:r>
              <a:rPr lang="hu-HU" dirty="0"/>
              <a:t> </a:t>
            </a:r>
            <a:r>
              <a:rPr lang="hu-HU" dirty="0" err="1"/>
              <a:t>aslında</a:t>
            </a:r>
            <a:r>
              <a:rPr lang="hu-HU" dirty="0"/>
              <a:t> </a:t>
            </a:r>
            <a:r>
              <a:rPr lang="hu-HU" dirty="0" err="1"/>
              <a:t>yazının</a:t>
            </a:r>
            <a:r>
              <a:rPr lang="hu-HU" dirty="0"/>
              <a:t> </a:t>
            </a:r>
            <a:r>
              <a:rPr lang="hu-HU" dirty="0" err="1"/>
              <a:t>gücünden</a:t>
            </a:r>
            <a:r>
              <a:rPr lang="hu-HU" dirty="0"/>
              <a:t> de </a:t>
            </a:r>
            <a:r>
              <a:rPr lang="hu-HU" dirty="0" err="1"/>
              <a:t>söz</a:t>
            </a:r>
            <a:r>
              <a:rPr lang="hu-HU" dirty="0"/>
              <a:t> </a:t>
            </a:r>
            <a:r>
              <a:rPr lang="hu-HU" dirty="0" err="1"/>
              <a:t>ediyoruz</a:t>
            </a:r>
            <a:r>
              <a:rPr lang="hu-HU" dirty="0"/>
              <a:t>- </a:t>
            </a:r>
            <a:r>
              <a:rPr lang="hu-HU" dirty="0" err="1"/>
              <a:t>aracılığıyla</a:t>
            </a:r>
            <a:r>
              <a:rPr lang="hu-HU" dirty="0"/>
              <a:t> hala </a:t>
            </a:r>
            <a:r>
              <a:rPr lang="hu-HU" dirty="0" err="1"/>
              <a:t>ait</a:t>
            </a:r>
            <a:r>
              <a:rPr lang="hu-HU" dirty="0"/>
              <a:t> </a:t>
            </a:r>
            <a:r>
              <a:rPr lang="hu-HU" dirty="0" err="1"/>
              <a:t>olan</a:t>
            </a:r>
            <a:r>
              <a:rPr lang="hu-HU" dirty="0"/>
              <a:t> </a:t>
            </a:r>
            <a:r>
              <a:rPr lang="hu-HU" dirty="0" err="1"/>
              <a:t>yüksek</a:t>
            </a:r>
            <a:r>
              <a:rPr lang="hu-HU" dirty="0"/>
              <a:t> </a:t>
            </a:r>
            <a:r>
              <a:rPr lang="hu-HU" dirty="0" err="1"/>
              <a:t>zümreye</a:t>
            </a:r>
            <a:r>
              <a:rPr lang="hu-HU" dirty="0"/>
              <a:t> de </a:t>
            </a:r>
            <a:r>
              <a:rPr lang="hu-HU" dirty="0" err="1"/>
              <a:t>ulaştı</a:t>
            </a:r>
            <a:r>
              <a:rPr lang="hu-HU" dirty="0"/>
              <a:t>. </a:t>
            </a:r>
          </a:p>
          <a:p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Macarlaşma</a:t>
            </a:r>
            <a:r>
              <a:rPr lang="hu-HU" dirty="0"/>
              <a:t> </a:t>
            </a:r>
            <a:r>
              <a:rPr lang="hu-HU" dirty="0" err="1"/>
              <a:t>süreci</a:t>
            </a:r>
            <a:r>
              <a:rPr lang="hu-HU" dirty="0"/>
              <a:t>. </a:t>
            </a:r>
            <a:r>
              <a:rPr lang="hu-HU" dirty="0" err="1"/>
              <a:t>Giderek</a:t>
            </a:r>
            <a:r>
              <a:rPr lang="hu-HU" dirty="0"/>
              <a:t> </a:t>
            </a:r>
            <a:r>
              <a:rPr lang="hu-HU" dirty="0" err="1"/>
              <a:t>millileşen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edebiyat</a:t>
            </a:r>
            <a:endParaRPr lang="hu-HU" dirty="0"/>
          </a:p>
          <a:p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yandan</a:t>
            </a:r>
            <a:r>
              <a:rPr lang="hu-HU" dirty="0"/>
              <a:t> da </a:t>
            </a:r>
            <a:r>
              <a:rPr lang="hu-HU" dirty="0" err="1"/>
              <a:t>edebi</a:t>
            </a:r>
            <a:r>
              <a:rPr lang="hu-HU" dirty="0"/>
              <a:t> </a:t>
            </a:r>
            <a:r>
              <a:rPr lang="hu-HU" dirty="0" err="1"/>
              <a:t>Latince</a:t>
            </a:r>
            <a:r>
              <a:rPr lang="hu-HU" dirty="0"/>
              <a:t> </a:t>
            </a:r>
            <a:r>
              <a:rPr lang="hu-HU" dirty="0" err="1"/>
              <a:t>eserler</a:t>
            </a:r>
            <a:r>
              <a:rPr lang="hu-HU" dirty="0"/>
              <a:t> </a:t>
            </a:r>
            <a:r>
              <a:rPr lang="hu-HU" dirty="0" err="1"/>
              <a:t>yerine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dilnin</a:t>
            </a:r>
            <a:r>
              <a:rPr lang="hu-HU" dirty="0"/>
              <a:t> </a:t>
            </a:r>
            <a:r>
              <a:rPr lang="hu-HU" dirty="0" err="1"/>
              <a:t>kullanılması</a:t>
            </a:r>
            <a:endParaRPr lang="hu-HU" dirty="0"/>
          </a:p>
          <a:p>
            <a:r>
              <a:rPr lang="hu-HU" dirty="0"/>
              <a:t>XV. </a:t>
            </a:r>
            <a:r>
              <a:rPr lang="hu-HU" dirty="0" err="1"/>
              <a:t>Yy</a:t>
            </a:r>
            <a:r>
              <a:rPr lang="hu-HU" dirty="0"/>
              <a:t>. </a:t>
            </a:r>
            <a:r>
              <a:rPr lang="hu-HU" dirty="0" err="1"/>
              <a:t>Sonlarına</a:t>
            </a:r>
            <a:r>
              <a:rPr lang="hu-HU" dirty="0"/>
              <a:t> kadar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edebiyatı</a:t>
            </a:r>
            <a:r>
              <a:rPr lang="hu-HU" dirty="0"/>
              <a:t> </a:t>
            </a:r>
            <a:r>
              <a:rPr lang="hu-HU" dirty="0" err="1"/>
              <a:t>eserleri</a:t>
            </a:r>
            <a:r>
              <a:rPr lang="hu-HU" dirty="0"/>
              <a:t> </a:t>
            </a:r>
            <a:r>
              <a:rPr lang="hu-HU" dirty="0" err="1"/>
              <a:t>gerekesinimlere</a:t>
            </a:r>
            <a:r>
              <a:rPr lang="hu-HU" dirty="0"/>
              <a:t> </a:t>
            </a:r>
            <a:r>
              <a:rPr lang="hu-HU" dirty="0" err="1"/>
              <a:t>göreydi</a:t>
            </a:r>
            <a:r>
              <a:rPr lang="hu-HU" dirty="0"/>
              <a:t> </a:t>
            </a:r>
            <a:r>
              <a:rPr lang="hu-HU" dirty="0" err="1"/>
              <a:t>sonra</a:t>
            </a:r>
            <a:r>
              <a:rPr lang="hu-HU" dirty="0"/>
              <a:t> </a:t>
            </a:r>
            <a:r>
              <a:rPr lang="hu-HU" dirty="0" err="1"/>
              <a:t>edebi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nitelik</a:t>
            </a:r>
            <a:r>
              <a:rPr lang="hu-HU" dirty="0"/>
              <a:t> </a:t>
            </a:r>
            <a:r>
              <a:rPr lang="hu-HU" dirty="0" err="1"/>
              <a:t>söz</a:t>
            </a:r>
            <a:r>
              <a:rPr lang="hu-HU" dirty="0"/>
              <a:t> </a:t>
            </a:r>
            <a:r>
              <a:rPr lang="hu-HU" dirty="0" err="1"/>
              <a:t>konusu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7242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90399-5A56-DC4B-B2FA-4CB346BA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Ómagyar Mária</a:t>
            </a:r>
            <a:r>
              <a:rPr lang="hu-HU" dirty="0"/>
              <a:t>-</a:t>
            </a:r>
            <a:r>
              <a:rPr lang="hu-HU" b="1" dirty="0"/>
              <a:t>siralom</a:t>
            </a:r>
            <a:r>
              <a:rPr lang="hu-HU" dirty="0"/>
              <a:t> 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7338DF-ABE4-3E4E-9E0C-0FEA66F61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err="1"/>
              <a:t>Ancak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istisna</a:t>
            </a:r>
            <a:r>
              <a:rPr lang="hu-HU" dirty="0"/>
              <a:t> var. 1300 </a:t>
            </a:r>
            <a:r>
              <a:rPr lang="hu-HU" dirty="0" err="1"/>
              <a:t>yıllarına</a:t>
            </a:r>
            <a:r>
              <a:rPr lang="hu-HU" dirty="0"/>
              <a:t> </a:t>
            </a:r>
            <a:r>
              <a:rPr lang="hu-HU" dirty="0" err="1"/>
              <a:t>ait</a:t>
            </a:r>
            <a:r>
              <a:rPr lang="hu-HU" dirty="0"/>
              <a:t> </a:t>
            </a:r>
            <a:r>
              <a:rPr lang="hu-HU" dirty="0" err="1">
                <a:highlight>
                  <a:srgbClr val="FFFF00"/>
                </a:highlight>
              </a:rPr>
              <a:t>olan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Meryem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Feryadı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değerli</a:t>
            </a:r>
            <a:r>
              <a:rPr lang="hu-HU" dirty="0"/>
              <a:t>.</a:t>
            </a:r>
          </a:p>
          <a:p>
            <a:r>
              <a:rPr lang="hu-HU" dirty="0" err="1"/>
              <a:t>Leuven</a:t>
            </a:r>
            <a:r>
              <a:rPr lang="hu-HU" dirty="0"/>
              <a:t> </a:t>
            </a:r>
            <a:r>
              <a:rPr lang="hu-HU" dirty="0" err="1"/>
              <a:t>Kodex</a:t>
            </a:r>
            <a:r>
              <a:rPr lang="hu-HU" dirty="0"/>
              <a:t> 134 v </a:t>
            </a:r>
            <a:r>
              <a:rPr lang="hu-HU" dirty="0" err="1"/>
              <a:t>sayfasında</a:t>
            </a:r>
            <a:r>
              <a:rPr lang="hu-HU" dirty="0"/>
              <a:t>.</a:t>
            </a:r>
          </a:p>
          <a:p>
            <a:r>
              <a:rPr lang="hu-HU" dirty="0"/>
              <a:t>„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şiirinin</a:t>
            </a:r>
            <a:r>
              <a:rPr lang="hu-HU" dirty="0"/>
              <a:t> en </a:t>
            </a:r>
            <a:r>
              <a:rPr lang="hu-HU" dirty="0" err="1"/>
              <a:t>güzide</a:t>
            </a:r>
            <a:r>
              <a:rPr lang="hu-HU" dirty="0"/>
              <a:t> </a:t>
            </a:r>
            <a:r>
              <a:rPr lang="hu-HU" dirty="0" err="1"/>
              <a:t>eseri</a:t>
            </a:r>
            <a:r>
              <a:rPr lang="hu-HU" dirty="0"/>
              <a:t>”</a:t>
            </a:r>
          </a:p>
          <a:p>
            <a:r>
              <a:rPr lang="hu-HU" dirty="0"/>
              <a:t>legkorábbi nyelvemlékeinknek, az első fennmaradt </a:t>
            </a:r>
            <a:r>
              <a:rPr lang="hu-HU" dirty="0">
                <a:highlight>
                  <a:srgbClr val="FFFF00"/>
                </a:highlight>
              </a:rPr>
              <a:t>magyar nyelvű </a:t>
            </a:r>
            <a:r>
              <a:rPr lang="hu-HU" dirty="0"/>
              <a:t>vers, a teljes finnugor nyelvcsalád első lírai nyelvemléke</a:t>
            </a:r>
          </a:p>
          <a:p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ilahinin</a:t>
            </a:r>
            <a:r>
              <a:rPr lang="hu-HU" dirty="0"/>
              <a:t> </a:t>
            </a:r>
            <a:r>
              <a:rPr lang="hu-HU" dirty="0" err="1"/>
              <a:t>adaptasyonu</a:t>
            </a:r>
            <a:r>
              <a:rPr lang="hu-HU" dirty="0"/>
              <a:t> ya da </a:t>
            </a:r>
            <a:r>
              <a:rPr lang="hu-HU" dirty="0" err="1"/>
              <a:t>çevirisi</a:t>
            </a:r>
            <a:r>
              <a:rPr lang="hu-HU" dirty="0"/>
              <a:t> </a:t>
            </a:r>
            <a:r>
              <a:rPr lang="hu-HU" dirty="0" err="1"/>
              <a:t>ancak</a:t>
            </a:r>
            <a:r>
              <a:rPr lang="hu-HU" dirty="0"/>
              <a:t> </a:t>
            </a:r>
            <a:r>
              <a:rPr lang="hu-HU" dirty="0" err="1"/>
              <a:t>dil</a:t>
            </a:r>
            <a:r>
              <a:rPr lang="hu-HU" dirty="0"/>
              <a:t> </a:t>
            </a:r>
            <a:r>
              <a:rPr lang="hu-HU" dirty="0" err="1"/>
              <a:t>kullanımı</a:t>
            </a:r>
            <a:r>
              <a:rPr lang="hu-HU" dirty="0"/>
              <a:t>, </a:t>
            </a:r>
            <a:r>
              <a:rPr lang="hu-HU" dirty="0" err="1"/>
              <a:t>üslubu</a:t>
            </a:r>
            <a:r>
              <a:rPr lang="hu-HU" dirty="0"/>
              <a:t> </a:t>
            </a:r>
            <a:r>
              <a:rPr lang="hu-HU" dirty="0" err="1"/>
              <a:t>Latinceden</a:t>
            </a:r>
            <a:r>
              <a:rPr lang="hu-HU" dirty="0"/>
              <a:t> </a:t>
            </a:r>
            <a:r>
              <a:rPr lang="hu-HU" dirty="0" err="1"/>
              <a:t>farklı</a:t>
            </a:r>
            <a:r>
              <a:rPr lang="hu-HU" dirty="0"/>
              <a:t> </a:t>
            </a:r>
            <a:r>
              <a:rPr lang="hu-HU" dirty="0" err="1"/>
              <a:t>bi</a:t>
            </a:r>
            <a:r>
              <a:rPr lang="hu-HU" dirty="0"/>
              <a:t> </a:t>
            </a:r>
            <a:r>
              <a:rPr lang="hu-HU" dirty="0" err="1"/>
              <a:t>ruh</a:t>
            </a:r>
            <a:r>
              <a:rPr lang="hu-HU" dirty="0"/>
              <a:t> </a:t>
            </a:r>
            <a:r>
              <a:rPr lang="hu-HU" dirty="0" err="1"/>
              <a:t>taşır</a:t>
            </a:r>
            <a:r>
              <a:rPr lang="hu-HU" dirty="0"/>
              <a:t>. </a:t>
            </a:r>
          </a:p>
          <a:p>
            <a:r>
              <a:rPr lang="hu-HU" dirty="0" err="1"/>
              <a:t>Aliterasyonlara</a:t>
            </a:r>
            <a:r>
              <a:rPr lang="hu-HU" dirty="0"/>
              <a:t> </a:t>
            </a:r>
            <a:r>
              <a:rPr lang="hu-HU" dirty="0" err="1"/>
              <a:t>yer</a:t>
            </a:r>
            <a:r>
              <a:rPr lang="hu-HU" dirty="0"/>
              <a:t> </a:t>
            </a:r>
            <a:r>
              <a:rPr lang="hu-HU" dirty="0" err="1"/>
              <a:t>verilmiştir</a:t>
            </a:r>
            <a:r>
              <a:rPr lang="hu-HU" dirty="0"/>
              <a:t>.</a:t>
            </a:r>
          </a:p>
          <a:p>
            <a:r>
              <a:rPr lang="tr-TR" sz="1500" dirty="0"/>
              <a:t>Aliterasyon: koşukta ya da düzyazıda, bir uyum elde etmek için başvurulan ve sözcük başlarında ya da ortalarında aynı ünsüzün ya da aynı hecenin yinelenmesine dayanan ses oyunu; örneğin,” </a:t>
            </a:r>
            <a:r>
              <a:rPr lang="tr-TR" sz="1500" b="1" dirty="0"/>
              <a:t>s</a:t>
            </a:r>
            <a:r>
              <a:rPr lang="tr-TR" sz="1500" dirty="0"/>
              <a:t> ular </a:t>
            </a:r>
            <a:r>
              <a:rPr lang="tr-TR" sz="1500" b="1" dirty="0"/>
              <a:t>s</a:t>
            </a:r>
            <a:r>
              <a:rPr lang="tr-TR" sz="1500" dirty="0"/>
              <a:t> arardı, yüzün perde perde </a:t>
            </a:r>
            <a:r>
              <a:rPr lang="tr-TR" sz="1500" b="1" dirty="0"/>
              <a:t>s</a:t>
            </a:r>
            <a:r>
              <a:rPr lang="tr-TR" sz="1500" dirty="0"/>
              <a:t> olmakta” dizesinde bu oyun vardır.</a:t>
            </a:r>
          </a:p>
          <a:p>
            <a:endParaRPr lang="tr-TR" sz="1500" dirty="0"/>
          </a:p>
          <a:p>
            <a:endParaRPr lang="hu-HU" sz="15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12421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F6E5B1-EF76-A84B-BEAF-278D9A6DF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Ómagyar Mária</a:t>
            </a:r>
            <a:r>
              <a:rPr lang="hu-HU" dirty="0"/>
              <a:t>-</a:t>
            </a:r>
            <a:r>
              <a:rPr lang="hu-HU" b="1" dirty="0"/>
              <a:t>siralom</a:t>
            </a:r>
            <a:r>
              <a:rPr lang="hu-HU" dirty="0"/>
              <a:t> 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F72F77-51F9-EC41-8C38-2E1A4B69E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Nazım</a:t>
            </a:r>
            <a:r>
              <a:rPr lang="hu-HU" dirty="0"/>
              <a:t> </a:t>
            </a:r>
            <a:r>
              <a:rPr lang="hu-HU" dirty="0" err="1"/>
              <a:t>tekniği</a:t>
            </a:r>
            <a:r>
              <a:rPr lang="hu-HU" dirty="0"/>
              <a:t> </a:t>
            </a:r>
            <a:r>
              <a:rPr lang="hu-HU" dirty="0" err="1"/>
              <a:t>farklı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iyidir</a:t>
            </a:r>
            <a:endParaRPr lang="hu-HU" dirty="0"/>
          </a:p>
          <a:p>
            <a:r>
              <a:rPr lang="hu-HU" dirty="0" err="1"/>
              <a:t>Eski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yazısıyla</a:t>
            </a:r>
            <a:r>
              <a:rPr lang="hu-HU" dirty="0"/>
              <a:t> </a:t>
            </a:r>
            <a:r>
              <a:rPr lang="hu-HU" dirty="0" err="1"/>
              <a:t>yazılmış</a:t>
            </a:r>
            <a:r>
              <a:rPr lang="hu-HU" dirty="0"/>
              <a:t> /Dominik </a:t>
            </a:r>
            <a:r>
              <a:rPr lang="hu-HU" dirty="0" err="1"/>
              <a:t>Keşişi</a:t>
            </a:r>
            <a:r>
              <a:rPr lang="hu-HU" dirty="0"/>
              <a:t> </a:t>
            </a:r>
            <a:r>
              <a:rPr lang="hu-HU" dirty="0" err="1"/>
              <a:t>Gotfrid</a:t>
            </a:r>
            <a:r>
              <a:rPr lang="hu-HU" dirty="0"/>
              <a:t> 12.yy /</a:t>
            </a:r>
            <a:r>
              <a:rPr lang="hu-HU" dirty="0" err="1"/>
              <a:t>orijinal</a:t>
            </a:r>
            <a:r>
              <a:rPr lang="hu-HU" dirty="0"/>
              <a:t> </a:t>
            </a:r>
            <a:r>
              <a:rPr lang="hu-HU" dirty="0" err="1"/>
              <a:t>eser</a:t>
            </a:r>
            <a:r>
              <a:rPr lang="hu-HU" dirty="0"/>
              <a:t> </a:t>
            </a:r>
            <a:r>
              <a:rPr lang="hu-HU" dirty="0" err="1"/>
              <a:t>ona</a:t>
            </a:r>
            <a:r>
              <a:rPr lang="hu-HU" dirty="0"/>
              <a:t> </a:t>
            </a:r>
            <a:r>
              <a:rPr lang="hu-HU" dirty="0" err="1"/>
              <a:t>ait</a:t>
            </a:r>
            <a:r>
              <a:rPr lang="hu-HU" dirty="0"/>
              <a:t> (</a:t>
            </a:r>
            <a:r>
              <a:rPr lang="hu-HU" dirty="0" err="1"/>
              <a:t>atköltözés</a:t>
            </a:r>
            <a:r>
              <a:rPr lang="hu-HU" dirty="0"/>
              <a:t> „</a:t>
            </a:r>
            <a:r>
              <a:rPr lang="hu-HU" dirty="0" err="1"/>
              <a:t>Planctus</a:t>
            </a:r>
            <a:r>
              <a:rPr lang="hu-HU" dirty="0"/>
              <a:t> </a:t>
            </a:r>
            <a:r>
              <a:rPr lang="hu-HU" dirty="0" err="1"/>
              <a:t>Sanctae</a:t>
            </a:r>
            <a:r>
              <a:rPr lang="hu-HU" dirty="0"/>
              <a:t> </a:t>
            </a:r>
            <a:r>
              <a:rPr lang="hu-HU" dirty="0" err="1"/>
              <a:t>Mariae</a:t>
            </a:r>
            <a:r>
              <a:rPr lang="hu-HU" dirty="0"/>
              <a:t>”) </a:t>
            </a:r>
          </a:p>
          <a:p>
            <a:r>
              <a:rPr lang="hu-HU" dirty="0"/>
              <a:t>1922’de </a:t>
            </a:r>
            <a:r>
              <a:rPr lang="hu-HU" dirty="0" err="1"/>
              <a:t>ortaya</a:t>
            </a:r>
            <a:r>
              <a:rPr lang="hu-HU" dirty="0"/>
              <a:t> </a:t>
            </a:r>
            <a:r>
              <a:rPr lang="hu-HU" dirty="0" err="1"/>
              <a:t>çıkmış</a:t>
            </a:r>
            <a:endParaRPr lang="hu-HU" dirty="0"/>
          </a:p>
          <a:p>
            <a:r>
              <a:rPr lang="hu-HU" dirty="0"/>
              <a:t>1982’de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Devletinin</a:t>
            </a:r>
            <a:r>
              <a:rPr lang="hu-HU" dirty="0"/>
              <a:t> </a:t>
            </a:r>
            <a:r>
              <a:rPr lang="hu-HU" dirty="0" err="1"/>
              <a:t>kültür</a:t>
            </a:r>
            <a:r>
              <a:rPr lang="hu-HU" dirty="0"/>
              <a:t> </a:t>
            </a:r>
            <a:r>
              <a:rPr lang="hu-HU" dirty="0" err="1"/>
              <a:t>hazineleri</a:t>
            </a:r>
            <a:r>
              <a:rPr lang="hu-HU" dirty="0"/>
              <a:t> </a:t>
            </a:r>
            <a:r>
              <a:rPr lang="hu-HU" dirty="0" err="1"/>
              <a:t>arasına</a:t>
            </a:r>
            <a:r>
              <a:rPr lang="hu-HU" dirty="0"/>
              <a:t> </a:t>
            </a:r>
            <a:r>
              <a:rPr lang="hu-HU" dirty="0" err="1"/>
              <a:t>katılıyor</a:t>
            </a:r>
            <a:r>
              <a:rPr lang="hu-HU" dirty="0"/>
              <a:t>.</a:t>
            </a:r>
          </a:p>
          <a:p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usta</a:t>
            </a:r>
            <a:r>
              <a:rPr lang="hu-HU" dirty="0"/>
              <a:t> </a:t>
            </a:r>
            <a:r>
              <a:rPr lang="hu-HU" dirty="0" err="1"/>
              <a:t>kalem</a:t>
            </a:r>
            <a:r>
              <a:rPr lang="hu-HU" dirty="0"/>
              <a:t>  </a:t>
            </a:r>
            <a:r>
              <a:rPr lang="hu-HU" dirty="0" err="1"/>
              <a:t>tarafından</a:t>
            </a:r>
            <a:r>
              <a:rPr lang="hu-HU" dirty="0"/>
              <a:t> </a:t>
            </a:r>
            <a:r>
              <a:rPr lang="hu-HU" dirty="0" err="1"/>
              <a:t>kaleme</a:t>
            </a:r>
            <a:r>
              <a:rPr lang="hu-HU" dirty="0"/>
              <a:t> </a:t>
            </a:r>
            <a:r>
              <a:rPr lang="hu-HU" dirty="0" err="1"/>
              <a:t>alındığı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belli.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şair</a:t>
            </a:r>
            <a:r>
              <a:rPr lang="hu-HU" dirty="0"/>
              <a:t> Latin </a:t>
            </a:r>
            <a:r>
              <a:rPr lang="hu-HU" dirty="0" err="1"/>
              <a:t>dizelerinin</a:t>
            </a:r>
            <a:r>
              <a:rPr lang="hu-HU" dirty="0"/>
              <a:t> </a:t>
            </a:r>
            <a:r>
              <a:rPr lang="hu-HU" dirty="0" err="1"/>
              <a:t>ritmini</a:t>
            </a:r>
            <a:r>
              <a:rPr lang="hu-HU" dirty="0"/>
              <a:t> Macarca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iyi</a:t>
            </a:r>
            <a:r>
              <a:rPr lang="hu-HU" dirty="0"/>
              <a:t> </a:t>
            </a:r>
            <a:r>
              <a:rPr lang="hu-HU" dirty="0" err="1"/>
              <a:t>aktarıyor</a:t>
            </a:r>
            <a:r>
              <a:rPr lang="hu-HU" dirty="0"/>
              <a:t>.  Az ismeretlen pap költő</a:t>
            </a:r>
          </a:p>
          <a:p>
            <a:r>
              <a:rPr lang="hu-HU" dirty="0" err="1"/>
              <a:t>Meryem’in</a:t>
            </a:r>
            <a:r>
              <a:rPr lang="hu-HU" dirty="0"/>
              <a:t> </a:t>
            </a:r>
            <a:r>
              <a:rPr lang="hu-HU" dirty="0" err="1"/>
              <a:t>feryadı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93085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348842-9A40-0D46-8D5E-02C15DCEC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Kodexler</a:t>
            </a:r>
            <a:r>
              <a:rPr lang="hu-HU" dirty="0"/>
              <a:t> (</a:t>
            </a:r>
            <a:r>
              <a:rPr lang="hu-HU" dirty="0" err="1"/>
              <a:t>hatırlayalım</a:t>
            </a:r>
            <a:r>
              <a:rPr lang="hu-HU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1281A6-EACB-4B46-B420-80DC7485F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err="1"/>
              <a:t>XV.yy.dan</a:t>
            </a:r>
            <a:r>
              <a:rPr lang="hu-HU" dirty="0"/>
              <a:t> </a:t>
            </a:r>
            <a:r>
              <a:rPr lang="hu-HU" dirty="0" err="1"/>
              <a:t>matbaanın</a:t>
            </a:r>
            <a:r>
              <a:rPr lang="hu-HU" dirty="0"/>
              <a:t> </a:t>
            </a:r>
            <a:r>
              <a:rPr lang="hu-HU" dirty="0" err="1"/>
              <a:t>yayılışına</a:t>
            </a:r>
            <a:r>
              <a:rPr lang="hu-HU" dirty="0"/>
              <a:t> kadar Macarca </a:t>
            </a:r>
            <a:r>
              <a:rPr lang="hu-HU" dirty="0" err="1"/>
              <a:t>Yazma</a:t>
            </a:r>
            <a:r>
              <a:rPr lang="hu-HU" dirty="0"/>
              <a:t> </a:t>
            </a:r>
            <a:r>
              <a:rPr lang="hu-HU" dirty="0" err="1"/>
              <a:t>kitapları</a:t>
            </a:r>
            <a:r>
              <a:rPr lang="hu-HU" dirty="0"/>
              <a:t> </a:t>
            </a:r>
            <a:r>
              <a:rPr lang="hu-HU" dirty="0" err="1"/>
              <a:t>görüyoruz</a:t>
            </a:r>
            <a:endParaRPr lang="hu-HU" dirty="0"/>
          </a:p>
          <a:p>
            <a:r>
              <a:rPr lang="hu-HU" dirty="0"/>
              <a:t>100 kadar </a:t>
            </a:r>
            <a:r>
              <a:rPr lang="hu-HU" dirty="0" err="1"/>
              <a:t>yazma</a:t>
            </a:r>
            <a:r>
              <a:rPr lang="hu-HU" dirty="0"/>
              <a:t> var </a:t>
            </a:r>
            <a:r>
              <a:rPr lang="hu-HU" dirty="0" err="1"/>
              <a:t>elimize</a:t>
            </a:r>
            <a:r>
              <a:rPr lang="hu-HU" dirty="0"/>
              <a:t> </a:t>
            </a:r>
            <a:r>
              <a:rPr lang="hu-HU" dirty="0" err="1"/>
              <a:t>ulaşan</a:t>
            </a:r>
            <a:endParaRPr lang="hu-HU" dirty="0"/>
          </a:p>
          <a:p>
            <a:r>
              <a:rPr lang="hu-HU" dirty="0" err="1"/>
              <a:t>Kutsal</a:t>
            </a:r>
            <a:r>
              <a:rPr lang="hu-HU" dirty="0"/>
              <a:t> </a:t>
            </a:r>
            <a:r>
              <a:rPr lang="hu-HU" dirty="0" err="1"/>
              <a:t>kitap</a:t>
            </a:r>
            <a:r>
              <a:rPr lang="hu-HU" dirty="0"/>
              <a:t> </a:t>
            </a:r>
            <a:r>
              <a:rPr lang="hu-HU" dirty="0" err="1"/>
              <a:t>tercümeleri</a:t>
            </a:r>
            <a:r>
              <a:rPr lang="hu-HU" dirty="0"/>
              <a:t>, </a:t>
            </a:r>
            <a:r>
              <a:rPr lang="hu-HU" dirty="0" err="1"/>
              <a:t>dualar</a:t>
            </a:r>
            <a:r>
              <a:rPr lang="hu-HU" dirty="0"/>
              <a:t>, </a:t>
            </a:r>
            <a:r>
              <a:rPr lang="hu-HU" dirty="0" err="1"/>
              <a:t>ilahiler</a:t>
            </a:r>
            <a:r>
              <a:rPr lang="hu-HU" dirty="0"/>
              <a:t>, </a:t>
            </a:r>
            <a:r>
              <a:rPr lang="hu-HU" dirty="0" err="1"/>
              <a:t>azizlerden</a:t>
            </a:r>
            <a:r>
              <a:rPr lang="hu-HU" dirty="0"/>
              <a:t> </a:t>
            </a:r>
            <a:r>
              <a:rPr lang="hu-HU" dirty="0" err="1"/>
              <a:t>hikayeler</a:t>
            </a:r>
            <a:endParaRPr lang="hu-HU" dirty="0"/>
          </a:p>
          <a:p>
            <a:r>
              <a:rPr lang="hu-HU" dirty="0" err="1"/>
              <a:t>Ortaçağ</a:t>
            </a:r>
            <a:r>
              <a:rPr lang="hu-HU" dirty="0"/>
              <a:t> </a:t>
            </a:r>
            <a:r>
              <a:rPr lang="hu-HU" dirty="0" err="1"/>
              <a:t>okuyucusunun</a:t>
            </a:r>
            <a:r>
              <a:rPr lang="hu-HU" dirty="0"/>
              <a:t> </a:t>
            </a:r>
            <a:r>
              <a:rPr lang="hu-HU" dirty="0" err="1"/>
              <a:t>zevkini</a:t>
            </a:r>
            <a:r>
              <a:rPr lang="hu-HU" dirty="0"/>
              <a:t> de </a:t>
            </a:r>
            <a:r>
              <a:rPr lang="hu-HU" dirty="0" err="1"/>
              <a:t>gösteriyor</a:t>
            </a:r>
            <a:r>
              <a:rPr lang="hu-HU" dirty="0"/>
              <a:t>. </a:t>
            </a:r>
          </a:p>
          <a:p>
            <a:r>
              <a:rPr lang="hu-HU" dirty="0"/>
              <a:t>En </a:t>
            </a:r>
            <a:r>
              <a:rPr lang="hu-HU" dirty="0" err="1"/>
              <a:t>sık</a:t>
            </a:r>
            <a:r>
              <a:rPr lang="hu-HU" dirty="0"/>
              <a:t> </a:t>
            </a:r>
            <a:r>
              <a:rPr lang="hu-HU" dirty="0" err="1"/>
              <a:t>işlenen</a:t>
            </a:r>
            <a:r>
              <a:rPr lang="hu-HU" dirty="0"/>
              <a:t> </a:t>
            </a:r>
            <a:r>
              <a:rPr lang="hu-HU" dirty="0" err="1"/>
              <a:t>tema</a:t>
            </a:r>
            <a:r>
              <a:rPr lang="hu-HU" dirty="0"/>
              <a:t> </a:t>
            </a:r>
            <a:r>
              <a:rPr lang="hu-HU" dirty="0" err="1"/>
              <a:t>ölüm</a:t>
            </a:r>
            <a:r>
              <a:rPr lang="hu-HU" dirty="0"/>
              <a:t>, dini </a:t>
            </a:r>
            <a:r>
              <a:rPr lang="hu-HU" dirty="0" err="1"/>
              <a:t>simaların</a:t>
            </a:r>
            <a:r>
              <a:rPr lang="hu-HU" dirty="0"/>
              <a:t> </a:t>
            </a:r>
            <a:r>
              <a:rPr lang="hu-HU" dirty="0" err="1"/>
              <a:t>ölümü</a:t>
            </a:r>
            <a:r>
              <a:rPr lang="hu-HU" dirty="0"/>
              <a:t>, </a:t>
            </a:r>
            <a:r>
              <a:rPr lang="hu-HU" dirty="0" err="1"/>
              <a:t>İsa</a:t>
            </a:r>
            <a:r>
              <a:rPr lang="hu-HU" dirty="0"/>
              <a:t>, </a:t>
            </a:r>
            <a:r>
              <a:rPr lang="hu-HU" dirty="0" err="1"/>
              <a:t>Meryem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azizlerin</a:t>
            </a:r>
            <a:r>
              <a:rPr lang="hu-HU" dirty="0"/>
              <a:t> </a:t>
            </a:r>
            <a:r>
              <a:rPr lang="hu-HU" dirty="0" err="1"/>
              <a:t>ölümü</a:t>
            </a:r>
            <a:r>
              <a:rPr lang="hu-HU" dirty="0"/>
              <a:t>, </a:t>
            </a:r>
          </a:p>
          <a:p>
            <a:r>
              <a:rPr lang="hu-HU" dirty="0" err="1"/>
              <a:t>Zamanla</a:t>
            </a:r>
            <a:r>
              <a:rPr lang="hu-HU" dirty="0"/>
              <a:t> </a:t>
            </a:r>
            <a:r>
              <a:rPr lang="hu-HU" dirty="0" err="1"/>
              <a:t>cehennem</a:t>
            </a:r>
            <a:r>
              <a:rPr lang="hu-HU" dirty="0"/>
              <a:t> </a:t>
            </a:r>
            <a:r>
              <a:rPr lang="hu-HU" dirty="0" err="1"/>
              <a:t>korkusu</a:t>
            </a:r>
            <a:r>
              <a:rPr lang="hu-HU" dirty="0"/>
              <a:t> </a:t>
            </a:r>
            <a:r>
              <a:rPr lang="hu-HU" dirty="0" err="1"/>
              <a:t>yerine</a:t>
            </a:r>
            <a:r>
              <a:rPr lang="hu-HU" dirty="0"/>
              <a:t> </a:t>
            </a:r>
            <a:r>
              <a:rPr lang="hu-HU" dirty="0" err="1"/>
              <a:t>ruhun</a:t>
            </a:r>
            <a:r>
              <a:rPr lang="hu-HU" dirty="0"/>
              <a:t> </a:t>
            </a:r>
            <a:r>
              <a:rPr lang="hu-HU" dirty="0" err="1"/>
              <a:t>yerini</a:t>
            </a:r>
            <a:r>
              <a:rPr lang="hu-HU" dirty="0"/>
              <a:t> </a:t>
            </a:r>
            <a:r>
              <a:rPr lang="hu-HU" dirty="0" err="1"/>
              <a:t>bulması</a:t>
            </a:r>
            <a:endParaRPr lang="hu-HU" dirty="0"/>
          </a:p>
          <a:p>
            <a:r>
              <a:rPr lang="hu-HU" dirty="0" err="1"/>
              <a:t>Haçlı</a:t>
            </a:r>
            <a:r>
              <a:rPr lang="hu-HU" dirty="0"/>
              <a:t> </a:t>
            </a:r>
            <a:r>
              <a:rPr lang="hu-HU" dirty="0" err="1"/>
              <a:t>savaşlarının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kültüre</a:t>
            </a:r>
            <a:r>
              <a:rPr lang="hu-HU" dirty="0"/>
              <a:t> </a:t>
            </a:r>
            <a:r>
              <a:rPr lang="hu-HU" dirty="0" err="1"/>
              <a:t>etkisi</a:t>
            </a:r>
            <a:endParaRPr lang="hu-HU" dirty="0"/>
          </a:p>
          <a:p>
            <a:r>
              <a:rPr lang="hu-HU" dirty="0" err="1"/>
              <a:t>Meryem’e</a:t>
            </a:r>
            <a:r>
              <a:rPr lang="hu-HU" dirty="0"/>
              <a:t> </a:t>
            </a:r>
            <a:r>
              <a:rPr lang="hu-HU" dirty="0" err="1"/>
              <a:t>saygı</a:t>
            </a:r>
            <a:r>
              <a:rPr lang="hu-HU" dirty="0"/>
              <a:t> </a:t>
            </a:r>
            <a:r>
              <a:rPr lang="hu-HU" dirty="0" err="1"/>
              <a:t>onun</a:t>
            </a:r>
            <a:r>
              <a:rPr lang="hu-HU" dirty="0"/>
              <a:t> </a:t>
            </a:r>
            <a:r>
              <a:rPr lang="hu-HU" dirty="0" err="1"/>
              <a:t>dünyevileştirilmesi</a:t>
            </a:r>
            <a:r>
              <a:rPr lang="hu-HU" dirty="0"/>
              <a:t> „</a:t>
            </a:r>
            <a:r>
              <a:rPr lang="hu-HU" dirty="0" err="1"/>
              <a:t>Ey</a:t>
            </a:r>
            <a:r>
              <a:rPr lang="hu-HU" dirty="0"/>
              <a:t> </a:t>
            </a:r>
            <a:r>
              <a:rPr lang="hu-HU" dirty="0" err="1"/>
              <a:t>bakir</a:t>
            </a:r>
            <a:r>
              <a:rPr lang="hu-HU" dirty="0"/>
              <a:t>, </a:t>
            </a:r>
            <a:r>
              <a:rPr lang="hu-HU" dirty="0" err="1"/>
              <a:t>güzel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yıldızların</a:t>
            </a:r>
            <a:r>
              <a:rPr lang="hu-HU" dirty="0"/>
              <a:t> </a:t>
            </a:r>
            <a:r>
              <a:rPr lang="hu-HU" dirty="0" err="1"/>
              <a:t>ışığıyla</a:t>
            </a:r>
            <a:r>
              <a:rPr lang="hu-HU" dirty="0"/>
              <a:t> </a:t>
            </a:r>
            <a:r>
              <a:rPr lang="hu-HU" dirty="0" err="1"/>
              <a:t>parıldayan</a:t>
            </a:r>
            <a:r>
              <a:rPr lang="hu-HU" dirty="0"/>
              <a:t> </a:t>
            </a:r>
            <a:r>
              <a:rPr lang="hu-HU" dirty="0" err="1"/>
              <a:t>gözler</a:t>
            </a:r>
            <a:r>
              <a:rPr lang="hu-HU" dirty="0"/>
              <a:t>, </a:t>
            </a:r>
            <a:r>
              <a:rPr lang="hu-HU" dirty="0" err="1"/>
              <a:t>gül</a:t>
            </a:r>
            <a:r>
              <a:rPr lang="hu-HU" dirty="0"/>
              <a:t> </a:t>
            </a:r>
            <a:r>
              <a:rPr lang="hu-HU" dirty="0" err="1"/>
              <a:t>gibi</a:t>
            </a:r>
            <a:r>
              <a:rPr lang="hu-HU" dirty="0"/>
              <a:t> </a:t>
            </a:r>
            <a:r>
              <a:rPr lang="hu-HU" dirty="0" err="1"/>
              <a:t>pembe</a:t>
            </a:r>
            <a:r>
              <a:rPr lang="hu-HU" dirty="0"/>
              <a:t> </a:t>
            </a:r>
            <a:r>
              <a:rPr lang="hu-HU" dirty="0" err="1"/>
              <a:t>yanaklar</a:t>
            </a:r>
            <a:r>
              <a:rPr lang="hu-HU" dirty="0"/>
              <a:t>”</a:t>
            </a:r>
          </a:p>
          <a:p>
            <a:r>
              <a:rPr lang="hu-HU" dirty="0" err="1"/>
              <a:t>Şehitlik</a:t>
            </a:r>
            <a:endParaRPr lang="hu-HU" dirty="0"/>
          </a:p>
          <a:p>
            <a:r>
              <a:rPr lang="hu-HU" dirty="0" err="1"/>
              <a:t>Zor</a:t>
            </a:r>
            <a:r>
              <a:rPr lang="hu-HU" dirty="0"/>
              <a:t> </a:t>
            </a:r>
            <a:r>
              <a:rPr lang="hu-HU" dirty="0" err="1"/>
              <a:t>ölüm</a:t>
            </a:r>
            <a:r>
              <a:rPr lang="hu-HU" dirty="0"/>
              <a:t> </a:t>
            </a:r>
            <a:r>
              <a:rPr lang="hu-HU" dirty="0" err="1"/>
              <a:t>sahneleri</a:t>
            </a:r>
            <a:r>
              <a:rPr lang="hu-HU" dirty="0"/>
              <a:t>, </a:t>
            </a:r>
            <a:r>
              <a:rPr lang="hu-HU" dirty="0" err="1"/>
              <a:t>işte</a:t>
            </a:r>
            <a:r>
              <a:rPr lang="hu-HU" dirty="0"/>
              <a:t> </a:t>
            </a:r>
            <a:r>
              <a:rPr lang="hu-HU" dirty="0" err="1"/>
              <a:t>idam</a:t>
            </a:r>
            <a:r>
              <a:rPr lang="hu-HU" dirty="0"/>
              <a:t> </a:t>
            </a:r>
            <a:r>
              <a:rPr lang="hu-HU" dirty="0" err="1"/>
              <a:t>masası</a:t>
            </a:r>
            <a:r>
              <a:rPr lang="hu-HU" dirty="0"/>
              <a:t> </a:t>
            </a:r>
            <a:r>
              <a:rPr lang="hu-HU" dirty="0" err="1"/>
              <a:t>çöker</a:t>
            </a:r>
            <a:r>
              <a:rPr lang="hu-HU" dirty="0"/>
              <a:t> </a:t>
            </a:r>
            <a:r>
              <a:rPr lang="hu-HU" dirty="0" err="1"/>
              <a:t>azizin</a:t>
            </a:r>
            <a:r>
              <a:rPr lang="hu-HU" dirty="0"/>
              <a:t> </a:t>
            </a:r>
            <a:r>
              <a:rPr lang="hu-HU" dirty="0" err="1"/>
              <a:t>vücudunu</a:t>
            </a:r>
            <a:r>
              <a:rPr lang="hu-HU" dirty="0"/>
              <a:t> </a:t>
            </a:r>
            <a:r>
              <a:rPr lang="hu-HU" dirty="0" err="1"/>
              <a:t>on</a:t>
            </a:r>
            <a:r>
              <a:rPr lang="hu-HU" dirty="0"/>
              <a:t> bin </a:t>
            </a:r>
            <a:r>
              <a:rPr lang="hu-HU" dirty="0" err="1"/>
              <a:t>cellat</a:t>
            </a:r>
            <a:r>
              <a:rPr lang="hu-HU" dirty="0"/>
              <a:t> </a:t>
            </a:r>
            <a:r>
              <a:rPr lang="hu-HU" dirty="0" err="1"/>
              <a:t>yerine</a:t>
            </a:r>
            <a:r>
              <a:rPr lang="hu-HU" dirty="0"/>
              <a:t> </a:t>
            </a:r>
            <a:r>
              <a:rPr lang="hu-HU" dirty="0" err="1"/>
              <a:t>sürükleyemez</a:t>
            </a:r>
            <a:endParaRPr lang="hu-HU" dirty="0"/>
          </a:p>
          <a:p>
            <a:r>
              <a:rPr lang="hu-HU" dirty="0" err="1">
                <a:highlight>
                  <a:srgbClr val="FFFF00"/>
                </a:highlight>
              </a:rPr>
              <a:t>Bir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çok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bakımdan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günümüz</a:t>
            </a:r>
            <a:r>
              <a:rPr lang="hu-HU" dirty="0">
                <a:highlight>
                  <a:srgbClr val="FFFF00"/>
                </a:highlight>
              </a:rPr>
              <a:t> macera </a:t>
            </a:r>
            <a:r>
              <a:rPr lang="hu-HU" dirty="0" err="1">
                <a:highlight>
                  <a:srgbClr val="FFFF00"/>
                </a:highlight>
              </a:rPr>
              <a:t>romanlarının</a:t>
            </a:r>
            <a:r>
              <a:rPr lang="hu-HU" dirty="0">
                <a:highlight>
                  <a:srgbClr val="FFFF00"/>
                </a:highlight>
              </a:rPr>
              <a:t>  modern </a:t>
            </a:r>
            <a:r>
              <a:rPr lang="hu-HU" dirty="0" err="1">
                <a:highlight>
                  <a:srgbClr val="FFFF00"/>
                </a:highlight>
              </a:rPr>
              <a:t>edebiyatın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ataları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aşk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ve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cinayet</a:t>
            </a:r>
            <a:endParaRPr lang="hu-HU" dirty="0">
              <a:highlight>
                <a:srgbClr val="FFFF00"/>
              </a:highlight>
            </a:endParaRPr>
          </a:p>
          <a:p>
            <a:r>
              <a:rPr lang="hu-HU" dirty="0" err="1">
                <a:highlight>
                  <a:srgbClr val="FFFF00"/>
                </a:highlight>
              </a:rPr>
              <a:t>Ortaçağın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sonuna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doğru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kilisenin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manevi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hakimiyetinden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kurtulmaya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çalışan</a:t>
            </a:r>
            <a:r>
              <a:rPr lang="hu-HU" dirty="0">
                <a:highlight>
                  <a:srgbClr val="FFFF00"/>
                </a:highlight>
              </a:rPr>
              <a:t> modern </a:t>
            </a:r>
            <a:r>
              <a:rPr lang="hu-HU" dirty="0" err="1">
                <a:highlight>
                  <a:srgbClr val="FFFF00"/>
                </a:highlight>
              </a:rPr>
              <a:t>insan</a:t>
            </a:r>
            <a:r>
              <a:rPr lang="hu-HU" dirty="0">
                <a:highlight>
                  <a:srgbClr val="FFFF00"/>
                </a:highlight>
              </a:rPr>
              <a:t> </a:t>
            </a:r>
            <a:r>
              <a:rPr lang="hu-HU" dirty="0" err="1">
                <a:highlight>
                  <a:srgbClr val="FFFF00"/>
                </a:highlight>
              </a:rPr>
              <a:t>tipi</a:t>
            </a:r>
            <a:r>
              <a:rPr lang="hu-HU" dirty="0">
                <a:highlight>
                  <a:srgbClr val="FFFF00"/>
                </a:highligh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3679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821</Words>
  <Application>Microsoft Macintosh PowerPoint</Application>
  <PresentationFormat>Geniş ekran</PresentationFormat>
  <Paragraphs>87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Candara</vt:lpstr>
      <vt:lpstr>Office teması 2013 - 2022</vt:lpstr>
      <vt:lpstr>KLASİK MACAR EDEBİYATI</vt:lpstr>
      <vt:lpstr>3. Hafta</vt:lpstr>
      <vt:lpstr>Korstílus (Tóth Éva Hocanın notlarından)</vt:lpstr>
      <vt:lpstr>Günümüze Kalan Gestalar</vt:lpstr>
      <vt:lpstr>Macarca Edebiyat</vt:lpstr>
      <vt:lpstr>Macarca Edebiyat</vt:lpstr>
      <vt:lpstr>Ómagyar Mária-siralom .</vt:lpstr>
      <vt:lpstr>Ómagyar Mária-siralom .</vt:lpstr>
      <vt:lpstr>Kodexler (hatırlayalım)</vt:lpstr>
      <vt:lpstr>Prédikáció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 adi</dc:creator>
  <cp:lastModifiedBy>kullanici adi</cp:lastModifiedBy>
  <cp:revision>3</cp:revision>
  <dcterms:created xsi:type="dcterms:W3CDTF">2023-01-04T09:22:49Z</dcterms:created>
  <dcterms:modified xsi:type="dcterms:W3CDTF">2023-01-04T12:19:09Z</dcterms:modified>
</cp:coreProperties>
</file>