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</a:t>
            </a:r>
            <a:r>
              <a:rPr lang="tr-TR" sz="4000" dirty="0" smtClean="0"/>
              <a:t>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Konu:İleri Genelci Yaklaşım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Genelci Yaklaşım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İleri genelci yaklaşım </a:t>
            </a:r>
            <a:r>
              <a:rPr lang="tr-TR" dirty="0" smtClean="0"/>
              <a:t>hem </a:t>
            </a:r>
            <a:r>
              <a:rPr lang="tr-TR" dirty="0" smtClean="0"/>
              <a:t>genelci hem de ileri düzeyi </a:t>
            </a:r>
          </a:p>
          <a:p>
            <a:pPr>
              <a:buNone/>
            </a:pPr>
            <a:r>
              <a:rPr lang="tr-TR" dirty="0" smtClean="0"/>
              <a:t>kapsayan </a:t>
            </a:r>
            <a:r>
              <a:rPr lang="tr-TR" dirty="0" smtClean="0"/>
              <a:t>bir uygulama </a:t>
            </a:r>
            <a:r>
              <a:rPr lang="tr-TR" dirty="0" smtClean="0"/>
              <a:t>biçimidir. </a:t>
            </a:r>
          </a:p>
          <a:p>
            <a:r>
              <a:rPr lang="tr-TR" dirty="0" smtClean="0"/>
              <a:t>İleri </a:t>
            </a:r>
            <a:r>
              <a:rPr lang="tr-TR" dirty="0" smtClean="0"/>
              <a:t>genelci yaklaşım daha </a:t>
            </a:r>
            <a:r>
              <a:rPr lang="tr-TR" dirty="0" smtClean="0"/>
              <a:t>kapsamlıdır.</a:t>
            </a:r>
          </a:p>
          <a:p>
            <a:r>
              <a:rPr lang="tr-TR" dirty="0" smtClean="0"/>
              <a:t>Spesifik</a:t>
            </a:r>
            <a:r>
              <a:rPr lang="tr-TR" dirty="0" smtClean="0"/>
              <a:t>, farklı müracaatçılara farklı yaklaşımların kombinasyonundan en uygun olanı kullanmak için çok daha derin bir anlayışa sahip olunması </a:t>
            </a:r>
            <a:r>
              <a:rPr lang="tr-TR" dirty="0" smtClean="0"/>
              <a:t>gerekir.</a:t>
            </a:r>
          </a:p>
          <a:p>
            <a:r>
              <a:rPr lang="tr-TR" dirty="0" smtClean="0"/>
              <a:t>Derin </a:t>
            </a:r>
            <a:r>
              <a:rPr lang="tr-TR" dirty="0" smtClean="0"/>
              <a:t>anlayış için sosyal hizmet uzmanının “</a:t>
            </a:r>
            <a:r>
              <a:rPr lang="tr-TR" dirty="0" smtClean="0"/>
              <a:t>benliğini </a:t>
            </a:r>
            <a:r>
              <a:rPr lang="tr-TR" dirty="0" smtClean="0"/>
              <a:t>– özünü bilinçli bir şekilde kullanması” gerekir.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Genelci Yaklaşım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Sosyal hizmet uzmanı yardım ilişkisini oluşturmak ve müdahale için benliğini – özünü (Tinsel, duygusal, fiziksel, sosyal ve </a:t>
            </a:r>
            <a:r>
              <a:rPr lang="tr-TR" dirty="0" smtClean="0"/>
              <a:t>bilişsel) geliştirmeye </a:t>
            </a:r>
            <a:r>
              <a:rPr lang="tr-TR" dirty="0" smtClean="0"/>
              <a:t>ve kullanmaya kendini adar.</a:t>
            </a:r>
          </a:p>
          <a:p>
            <a:endParaRPr lang="tr-TR" dirty="0" smtClean="0"/>
          </a:p>
          <a:p>
            <a:r>
              <a:rPr lang="tr-TR" dirty="0" smtClean="0"/>
              <a:t>Sosyal hizmet uzmanı müracaatçıyı bilgilendirmek ve değerlendirmek için ekolojik değerlendirmeyi kullanır. Müracaatçının gelişimsel sürecinin yanı sıra müracaatçıyı etkileyen çevresel faktörleri (aile, kurum ve toplum) de değerlendirmede yetkindir.</a:t>
            </a:r>
          </a:p>
          <a:p>
            <a:endParaRPr lang="tr-TR" dirty="0" smtClean="0"/>
          </a:p>
          <a:p>
            <a:r>
              <a:rPr lang="tr-TR" dirty="0" smtClean="0"/>
              <a:t>Sosyal hizmet uzmanı her bir müracaatçı ile çalışmak için sosyal hizmetin müdahale paradigmalarından kaynağını alan farklı yöntemleri seçer ve uygular.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Genelci Yaklaşımın Unsurları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Benliğin (Özün) Bilinçli Kullanımı</a:t>
            </a:r>
          </a:p>
          <a:p>
            <a:r>
              <a:rPr lang="tr-TR" dirty="0" smtClean="0"/>
              <a:t>Çok boyutlu Değerlendirme</a:t>
            </a:r>
          </a:p>
          <a:p>
            <a:r>
              <a:rPr lang="tr-TR" dirty="0" smtClean="0"/>
              <a:t>Farklılık</a:t>
            </a:r>
          </a:p>
          <a:p>
            <a:r>
              <a:rPr lang="tr-TR" dirty="0" smtClean="0"/>
              <a:t>Ekolojik Değerlendirme</a:t>
            </a:r>
          </a:p>
          <a:p>
            <a:r>
              <a:rPr lang="tr-TR" dirty="0" smtClean="0"/>
              <a:t>Zaman Etmeni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Güçler ve Sınırlılıklar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Fiziksel – Bedensel Gelişim</a:t>
            </a:r>
          </a:p>
          <a:p>
            <a:r>
              <a:rPr lang="tr-TR" dirty="0" smtClean="0"/>
              <a:t>Duyuşsal Gelişim</a:t>
            </a:r>
          </a:p>
          <a:p>
            <a:r>
              <a:rPr lang="tr-TR" dirty="0" smtClean="0"/>
              <a:t>Bilişsel Gelişim</a:t>
            </a:r>
          </a:p>
          <a:p>
            <a:r>
              <a:rPr lang="tr-TR" dirty="0" smtClean="0"/>
              <a:t>Tinsel – Ahlaki – Manevi Gelişim</a:t>
            </a:r>
          </a:p>
          <a:p>
            <a:r>
              <a:rPr lang="tr-TR" dirty="0" smtClean="0"/>
              <a:t>Toplumsal Gelişim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Gelişimsel Değerlendirme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14348" y="2143117"/>
          <a:ext cx="7429550" cy="3027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0"/>
                <a:gridCol w="1485910"/>
                <a:gridCol w="1485910"/>
                <a:gridCol w="1485910"/>
                <a:gridCol w="1485910"/>
              </a:tblGrid>
              <a:tr h="10001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latin typeface="Calibri"/>
                          <a:ea typeface="Calibri"/>
                          <a:cs typeface="Times New Roman"/>
                        </a:rPr>
                        <a:t>Ego durumları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latin typeface="Calibri"/>
                          <a:ea typeface="Calibri"/>
                          <a:cs typeface="Times New Roman"/>
                        </a:rPr>
                        <a:t>Düzeyleri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latin typeface="Calibri"/>
                          <a:ea typeface="Calibri"/>
                          <a:cs typeface="Times New Roman"/>
                        </a:rPr>
                        <a:t>Ebeveyn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latin typeface="Calibri"/>
                          <a:ea typeface="Calibri"/>
                          <a:cs typeface="Times New Roman"/>
                        </a:rPr>
                        <a:t>Yetişkin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latin typeface="Calibri"/>
                          <a:ea typeface="Calibri"/>
                          <a:cs typeface="Times New Roman"/>
                        </a:rPr>
                        <a:t>Çocuk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latin typeface="Calibri"/>
                          <a:ea typeface="Calibri"/>
                          <a:cs typeface="Times New Roman"/>
                        </a:rPr>
                        <a:t>Tamamı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6756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Pre-personal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Gelişmemiş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Gelişmemiş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Baskın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 Y Ç </a:t>
                      </a:r>
                    </a:p>
                  </a:txBody>
                  <a:tcPr/>
                </a:tc>
              </a:tr>
              <a:tr h="6756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Personal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Baskın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Gelişmemiş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Bastırılmış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PYÇ </a:t>
                      </a:r>
                    </a:p>
                  </a:txBody>
                  <a:tcPr/>
                </a:tc>
              </a:tr>
              <a:tr h="6756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Transpersonal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Gelişmiş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Baskın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Gelişmiş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PYÇ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</TotalTime>
  <Words>234</Words>
  <Application>Microsoft Office PowerPoint</Application>
  <PresentationFormat>Ekran Gösterisi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İleri Genelci Yaklaşım</vt:lpstr>
      <vt:lpstr>İleri Genelci Yaklaşım</vt:lpstr>
      <vt:lpstr>İleri Genelci Yaklaşımın Unsurları</vt:lpstr>
      <vt:lpstr>Gelişimsel Güçler ve Sınırlılıklar</vt:lpstr>
      <vt:lpstr>Çok Boyutlu Gelişimsel Değerlendirme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24</cp:revision>
  <dcterms:created xsi:type="dcterms:W3CDTF">2017-04-26T08:36:58Z</dcterms:created>
  <dcterms:modified xsi:type="dcterms:W3CDTF">2017-12-13T08:47:55Z</dcterms:modified>
</cp:coreProperties>
</file>