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74" r:id="rId3"/>
    <p:sldId id="276" r:id="rId4"/>
    <p:sldId id="309" r:id="rId5"/>
    <p:sldId id="310" r:id="rId6"/>
    <p:sldId id="311" r:id="rId7"/>
    <p:sldId id="312" r:id="rId8"/>
    <p:sldId id="313" r:id="rId9"/>
    <p:sldId id="314" r:id="rId10"/>
    <p:sldId id="315" r:id="rId11"/>
    <p:sldId id="316" r:id="rId12"/>
    <p:sldId id="284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EAF4"/>
    <a:srgbClr val="00FF00"/>
    <a:srgbClr val="FF99CC"/>
    <a:srgbClr val="FFFF66"/>
    <a:srgbClr val="FF0066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364" autoAdjust="0"/>
  </p:normalViewPr>
  <p:slideViewPr>
    <p:cSldViewPr snapToGrid="0">
      <p:cViewPr varScale="1">
        <p:scale>
          <a:sx n="66" d="100"/>
          <a:sy n="66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6602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4704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9840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903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6494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9888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0710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9683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144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7489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5933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0017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262742" y="4421769"/>
            <a:ext cx="79322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800" b="1" dirty="0" smtClean="0">
                <a:solidFill>
                  <a:schemeClr val="bg1"/>
                </a:solidFill>
                <a:latin typeface="Garamond" panose="02020404030301010803" pitchFamily="18" charset="0"/>
              </a:rPr>
              <a:t>DEZENFEKSİYON</a:t>
            </a:r>
            <a:endParaRPr lang="tr-TR" sz="4800" b="1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753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418896" y="406400"/>
            <a:ext cx="79300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FFFF00"/>
                </a:solidFill>
                <a:latin typeface="Comic Sans MS" panose="030F0702030302020204" pitchFamily="66" charset="0"/>
              </a:rPr>
              <a:t>KULLANIM ALANLARINA GÖRE DEZENFEKTANLAR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418896" y="1952934"/>
            <a:ext cx="7930057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b="1" dirty="0" err="1">
                <a:solidFill>
                  <a:srgbClr val="002060"/>
                </a:solidFill>
                <a:latin typeface="Comic Sans MS" panose="030F0702030302020204" pitchFamily="66" charset="0"/>
              </a:rPr>
              <a:t>Süperoksitlenmiş</a:t>
            </a:r>
            <a:r>
              <a:rPr lang="tr-TR" sz="2000" b="1" dirty="0">
                <a:solidFill>
                  <a:srgbClr val="002060"/>
                </a:solidFill>
                <a:latin typeface="Comic Sans MS" panose="030F0702030302020204" pitchFamily="66" charset="0"/>
              </a:rPr>
              <a:t> (elektrolize) </a:t>
            </a:r>
            <a:r>
              <a:rPr lang="tr-TR" sz="20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su</a:t>
            </a:r>
          </a:p>
          <a:p>
            <a:pPr algn="just"/>
            <a:endParaRPr lang="tr-TR" sz="2000" b="1" dirty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Tuzlu suya elektrik akımı (950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mV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)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uygulanarak elde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edilen elektrolize su mikroorganizmalara karşı geniş bir etki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spektrumu gösterdiğinden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dezenfeksiyon işlemlerinde kullanılabilir.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Elektrotlara voltaj uygulandığında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iyonlar yüklerine göre ayrılır ve anot bölgesinde asidik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çözelti (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anolit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), katot bölgesinde ise alkali çözelti (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katolit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) oluşur.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Anolit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içerisindeki maddelere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(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hipokloroz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asit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hipoklorit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iyonları, erimiş oksijen, ozon,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süperoksit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radikalleri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…) bağlı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olarak güçlü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oksidasyon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potansiyeli ve yüksek derecede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antimikrobik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aktivite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gösterir.</a:t>
            </a:r>
          </a:p>
        </p:txBody>
      </p:sp>
      <p:sp>
        <p:nvSpPr>
          <p:cNvPr id="10" name="Metin kutusu 9"/>
          <p:cNvSpPr txBox="1"/>
          <p:nvPr/>
        </p:nvSpPr>
        <p:spPr>
          <a:xfrm>
            <a:off x="1418897" y="1237397"/>
            <a:ext cx="7930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>
                <a:solidFill>
                  <a:srgbClr val="FF99CC"/>
                </a:solidFill>
                <a:latin typeface="Comic Sans MS" panose="030F0702030302020204" pitchFamily="66" charset="0"/>
              </a:rPr>
              <a:t>B. Yüzey </a:t>
            </a:r>
            <a:r>
              <a:rPr lang="tr-TR" sz="2000" b="1" dirty="0">
                <a:solidFill>
                  <a:srgbClr val="FF99CC"/>
                </a:solidFill>
                <a:latin typeface="Comic Sans MS" panose="030F0702030302020204" pitchFamily="66" charset="0"/>
              </a:rPr>
              <a:t>Dezenfektanları</a:t>
            </a:r>
            <a:endParaRPr lang="tr-TR" sz="2000" b="1" dirty="0" smtClean="0">
              <a:solidFill>
                <a:srgbClr val="FF99CC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6185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418896" y="406400"/>
            <a:ext cx="79300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FFFF00"/>
                </a:solidFill>
                <a:latin typeface="Comic Sans MS" panose="030F0702030302020204" pitchFamily="66" charset="0"/>
              </a:rPr>
              <a:t>KULLANIM ALANLARINA GÖRE DEZENFEKTANLAR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418896" y="1952934"/>
            <a:ext cx="7930057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b="1" dirty="0" err="1">
                <a:solidFill>
                  <a:srgbClr val="002060"/>
                </a:solidFill>
                <a:latin typeface="Comic Sans MS" panose="030F0702030302020204" pitchFamily="66" charset="0"/>
              </a:rPr>
              <a:t>Süperoksitlenmiş</a:t>
            </a:r>
            <a:r>
              <a:rPr lang="tr-TR" sz="2000" b="1" dirty="0">
                <a:solidFill>
                  <a:srgbClr val="002060"/>
                </a:solidFill>
                <a:latin typeface="Comic Sans MS" panose="030F0702030302020204" pitchFamily="66" charset="0"/>
              </a:rPr>
              <a:t> (elektrolize) </a:t>
            </a:r>
            <a:r>
              <a:rPr lang="tr-TR" sz="20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su</a:t>
            </a:r>
          </a:p>
          <a:p>
            <a:pPr algn="just"/>
            <a:endParaRPr lang="tr-TR" sz="2000" b="1" dirty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Bakteri, mantar, parazit ve virüsleri hızlı bir şekilde öldürür.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Sporlara etkisi ise yavaştır.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Ancak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dayanıklı değildir ve uygulama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yerinde üretilmesi gerekir.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Sert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yüzeylerin ve su sistemlerinin dezenfeksiyonunda kullanılabilmektedir.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Özellikle gıdalarla temas eden yüzeylerin dezenfeksiyonunda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güvenli bir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yöntemdir.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Organik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maddelerin varlığında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inaktive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olur.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Korozivdir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ve endoskop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kaplamalarına zarar verir.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Gelişim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aşamasındadır</a:t>
            </a:r>
          </a:p>
        </p:txBody>
      </p:sp>
      <p:sp>
        <p:nvSpPr>
          <p:cNvPr id="10" name="Metin kutusu 9"/>
          <p:cNvSpPr txBox="1"/>
          <p:nvPr/>
        </p:nvSpPr>
        <p:spPr>
          <a:xfrm>
            <a:off x="1418897" y="1237397"/>
            <a:ext cx="7930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>
                <a:solidFill>
                  <a:srgbClr val="FF99CC"/>
                </a:solidFill>
                <a:latin typeface="Comic Sans MS" panose="030F0702030302020204" pitchFamily="66" charset="0"/>
              </a:rPr>
              <a:t>B. Yüzey </a:t>
            </a:r>
            <a:r>
              <a:rPr lang="tr-TR" sz="2000" b="1" dirty="0">
                <a:solidFill>
                  <a:srgbClr val="FF99CC"/>
                </a:solidFill>
                <a:latin typeface="Comic Sans MS" panose="030F0702030302020204" pitchFamily="66" charset="0"/>
              </a:rPr>
              <a:t>Dezenfektanları</a:t>
            </a:r>
            <a:endParaRPr lang="tr-TR" sz="2000" b="1" dirty="0" smtClean="0">
              <a:solidFill>
                <a:srgbClr val="FF99CC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821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200" dirty="0">
              <a:solidFill>
                <a:schemeClr val="bg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Metin kutusu 1"/>
          <p:cNvSpPr txBox="1"/>
          <p:nvPr/>
        </p:nvSpPr>
        <p:spPr>
          <a:xfrm>
            <a:off x="1252404" y="4097355"/>
            <a:ext cx="794262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1000" b="1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Kaynakça:</a:t>
            </a:r>
          </a:p>
          <a:p>
            <a:pPr algn="just"/>
            <a:endParaRPr lang="tr-TR" sz="1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tr-TR" sz="1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Ufuk </a:t>
            </a: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ABBASOĞLU, Dezenfektanlar: Sınıflama </a:t>
            </a:r>
            <a:r>
              <a:rPr lang="tr-TR" sz="1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ve Amaca </a:t>
            </a: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Uygun Kullanım Alanları, 6. Ulusal Sterilizasyon Dezenfeksiyon </a:t>
            </a:r>
            <a:r>
              <a:rPr lang="tr-TR" sz="1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Kongresi, 1-5 Nisan 2009, Antalya, Türkiye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Aydın D. Minimal </a:t>
            </a:r>
            <a:r>
              <a:rPr lang="tr-TR" sz="1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invaziv</a:t>
            </a: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 cerrahide enfeksiyon etkenleri. ANKEM </a:t>
            </a:r>
            <a:r>
              <a:rPr lang="tr-TR" sz="1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Derg</a:t>
            </a: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 2008;22(Ek 2):221-8.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tr-TR" sz="1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Daneyemez</a:t>
            </a:r>
            <a:r>
              <a:rPr lang="tr-TR" sz="1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O. Ülkemizde sık kullanılan bazı dezenfektanların mikrobiyolojik </a:t>
            </a:r>
            <a:r>
              <a:rPr lang="tr-TR" sz="1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aktivitelerinin tespiti </a:t>
            </a: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üzerinde bir araştırma. Ankara Üniversitesi Sağlık Bilimleri Enstitüsü </a:t>
            </a:r>
            <a:r>
              <a:rPr lang="tr-TR" sz="1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Yüksek Lisans </a:t>
            </a: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Tezi, Ankara 2000.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tr-TR" sz="1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Dikbaş </a:t>
            </a: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İ, Köksal T. Hareketli protezlerin temizlenmesinde ve dezenfeksiyonunda </a:t>
            </a:r>
            <a:r>
              <a:rPr lang="tr-TR" sz="1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kullanılan maddeler </a:t>
            </a: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ve yöntemler. Hacettepe </a:t>
            </a:r>
            <a:r>
              <a:rPr lang="tr-TR" sz="1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Dişhekimliği</a:t>
            </a: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 Fakültesi Dergisi 2005;29(4A):16-27</a:t>
            </a:r>
          </a:p>
        </p:txBody>
      </p:sp>
    </p:spTree>
    <p:extLst>
      <p:ext uri="{BB962C8B-B14F-4D97-AF65-F5344CB8AC3E}">
        <p14:creationId xmlns:p14="http://schemas.microsoft.com/office/powerpoint/2010/main" val="1842122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Dikdörtgen 6"/>
          <p:cNvSpPr/>
          <p:nvPr/>
        </p:nvSpPr>
        <p:spPr>
          <a:xfrm>
            <a:off x="1227628" y="2817947"/>
            <a:ext cx="754742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Bir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obje veya materyal üzerinde bulunan canlı mikroorganizmaların (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Virüsler ve alt grupları hariç)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vejetatif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formlarının öldürülmesi; (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generatif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yapıları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(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endosporlar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) üzerine etkili değil) ve mikroorganizmaların üremelerinin baskılanması işlemine denir. </a:t>
            </a:r>
            <a:endParaRPr lang="tr-TR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1538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Metin kutusu 1"/>
          <p:cNvSpPr txBox="1"/>
          <p:nvPr/>
        </p:nvSpPr>
        <p:spPr>
          <a:xfrm>
            <a:off x="1418897" y="1928618"/>
            <a:ext cx="777613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Dezenfektan ve antiseptikler, standart hijyen koşullarının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sürdürülmesinde ve enfeksiyon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riski oluşturabilecek patojen mikroorganizmaların ortadan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kaldırılmasında kullanılan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antimikrobiyal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ajanlardır.</a:t>
            </a:r>
          </a:p>
          <a:p>
            <a:pPr algn="just"/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Dezenfektanlar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;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tr-TR" b="1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mikroorganizmaları </a:t>
            </a:r>
            <a:r>
              <a:rPr lang="tr-TR" b="1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etkileme derecelerine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tr-TR" b="1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etki mekanizmalarına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tr-TR" b="1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kimyasal </a:t>
            </a:r>
            <a:r>
              <a:rPr lang="tr-TR" b="1" dirty="0">
                <a:solidFill>
                  <a:srgbClr val="00B0F0"/>
                </a:solidFill>
                <a:latin typeface="Comic Sans MS" panose="030F0702030302020204" pitchFamily="66" charset="0"/>
              </a:rPr>
              <a:t>yapılarına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ve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tr-TR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kullanım </a:t>
            </a:r>
            <a:r>
              <a:rPr lang="tr-TR" b="1" dirty="0">
                <a:solidFill>
                  <a:srgbClr val="002060"/>
                </a:solidFill>
                <a:latin typeface="Comic Sans MS" panose="030F0702030302020204" pitchFamily="66" charset="0"/>
              </a:rPr>
              <a:t>alanlarına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göre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değişik şekillerde sınıflandırılır.</a:t>
            </a:r>
          </a:p>
        </p:txBody>
      </p:sp>
    </p:spTree>
    <p:extLst>
      <p:ext uri="{BB962C8B-B14F-4D97-AF65-F5344CB8AC3E}">
        <p14:creationId xmlns:p14="http://schemas.microsoft.com/office/powerpoint/2010/main" val="2951225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418896" y="406400"/>
            <a:ext cx="79300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FFFF00"/>
                </a:solidFill>
                <a:latin typeface="Comic Sans MS" panose="030F0702030302020204" pitchFamily="66" charset="0"/>
              </a:rPr>
              <a:t>KULLANIM ALANLARINA GÖRE DEZENFEKTANLAR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418895" y="2371671"/>
            <a:ext cx="7930057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b="1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Klorin</a:t>
            </a:r>
            <a:r>
              <a:rPr lang="tr-TR" sz="20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tr-TR" sz="2000" b="1" dirty="0">
                <a:solidFill>
                  <a:srgbClr val="002060"/>
                </a:solidFill>
                <a:latin typeface="Comic Sans MS" panose="030F0702030302020204" pitchFamily="66" charset="0"/>
              </a:rPr>
              <a:t>ve </a:t>
            </a:r>
            <a:r>
              <a:rPr lang="tr-TR" sz="2000" b="1" dirty="0" err="1">
                <a:solidFill>
                  <a:srgbClr val="002060"/>
                </a:solidFill>
                <a:latin typeface="Comic Sans MS" panose="030F0702030302020204" pitchFamily="66" charset="0"/>
              </a:rPr>
              <a:t>klorin</a:t>
            </a:r>
            <a:r>
              <a:rPr lang="tr-TR" sz="2000" b="1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tr-TR" sz="20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bileşenleri</a:t>
            </a:r>
          </a:p>
          <a:p>
            <a:pPr algn="just"/>
            <a:endParaRPr lang="tr-TR" sz="2000" b="1" dirty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Klor,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bakterisid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ve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virüsid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etkilidir.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Alkali ortamlarda, düşük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konsantrasyonlarda ve organik ortamlarda klorun etkisi azalır.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Hipoklorit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sıvı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ve katı olarak oldukça geniş kullanım alanına sahip dezenfektan formlarıdır.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%5.25 ve %6.15’lik solüsyonları kullanılmaktadır.</a:t>
            </a:r>
          </a:p>
        </p:txBody>
      </p:sp>
      <p:sp>
        <p:nvSpPr>
          <p:cNvPr id="10" name="Metin kutusu 9"/>
          <p:cNvSpPr txBox="1"/>
          <p:nvPr/>
        </p:nvSpPr>
        <p:spPr>
          <a:xfrm>
            <a:off x="1418897" y="1237397"/>
            <a:ext cx="7930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>
                <a:solidFill>
                  <a:srgbClr val="FF99CC"/>
                </a:solidFill>
                <a:latin typeface="Comic Sans MS" panose="030F0702030302020204" pitchFamily="66" charset="0"/>
              </a:rPr>
              <a:t>B. Yüzey </a:t>
            </a:r>
            <a:r>
              <a:rPr lang="tr-TR" sz="2000" b="1" dirty="0">
                <a:solidFill>
                  <a:srgbClr val="FF99CC"/>
                </a:solidFill>
                <a:latin typeface="Comic Sans MS" panose="030F0702030302020204" pitchFamily="66" charset="0"/>
              </a:rPr>
              <a:t>Dezenfektanları</a:t>
            </a:r>
            <a:endParaRPr lang="tr-TR" sz="2000" b="1" dirty="0" smtClean="0">
              <a:solidFill>
                <a:srgbClr val="FF99CC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9677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418896" y="406400"/>
            <a:ext cx="79300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FFFF00"/>
                </a:solidFill>
                <a:latin typeface="Comic Sans MS" panose="030F0702030302020204" pitchFamily="66" charset="0"/>
              </a:rPr>
              <a:t>KULLANIM ALANLARINA GÖRE DEZENFEKTANLAR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418895" y="2371671"/>
            <a:ext cx="7930057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b="1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Klorin</a:t>
            </a:r>
            <a:r>
              <a:rPr lang="tr-TR" sz="20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tr-TR" sz="2000" b="1" dirty="0">
                <a:solidFill>
                  <a:srgbClr val="002060"/>
                </a:solidFill>
                <a:latin typeface="Comic Sans MS" panose="030F0702030302020204" pitchFamily="66" charset="0"/>
              </a:rPr>
              <a:t>ve </a:t>
            </a:r>
            <a:r>
              <a:rPr lang="tr-TR" sz="2000" b="1" dirty="0" err="1">
                <a:solidFill>
                  <a:srgbClr val="002060"/>
                </a:solidFill>
                <a:latin typeface="Comic Sans MS" panose="030F0702030302020204" pitchFamily="66" charset="0"/>
              </a:rPr>
              <a:t>klorin</a:t>
            </a:r>
            <a:r>
              <a:rPr lang="tr-TR" sz="2000" b="1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tr-TR" sz="20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bileşenleri</a:t>
            </a:r>
          </a:p>
          <a:p>
            <a:pPr algn="just"/>
            <a:endParaRPr lang="tr-TR" sz="2000" b="1" dirty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Sodyum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hipoklorit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sıvı,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kalsiyum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hipoklorit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ve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dikloroizosiyanürat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katı fazda klorlu dezenfektanlardır.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Hipoklorit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, geniş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spektrumlu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bakterisidal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aktiviteye sahiptir. Ucuz ve hızlı etkilidir.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Yüksek konsantrasyonlarda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metal yüzeylerde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koroziv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etkinliği vardır, organik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maddeleri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inaktive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edebilmektedir, kumaşların renklerini attırabilmektedir, amonyak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ve asit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ile birleştiğinde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toksik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gazlar oluşturabilmekte, ancak çevre kirliliğine yol açmamaktadır.</a:t>
            </a:r>
          </a:p>
        </p:txBody>
      </p:sp>
      <p:sp>
        <p:nvSpPr>
          <p:cNvPr id="10" name="Metin kutusu 9"/>
          <p:cNvSpPr txBox="1"/>
          <p:nvPr/>
        </p:nvSpPr>
        <p:spPr>
          <a:xfrm>
            <a:off x="1418897" y="1237397"/>
            <a:ext cx="7930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>
                <a:solidFill>
                  <a:srgbClr val="FF99CC"/>
                </a:solidFill>
                <a:latin typeface="Comic Sans MS" panose="030F0702030302020204" pitchFamily="66" charset="0"/>
              </a:rPr>
              <a:t>B. Yüzey </a:t>
            </a:r>
            <a:r>
              <a:rPr lang="tr-TR" sz="2000" b="1" dirty="0">
                <a:solidFill>
                  <a:srgbClr val="FF99CC"/>
                </a:solidFill>
                <a:latin typeface="Comic Sans MS" panose="030F0702030302020204" pitchFamily="66" charset="0"/>
              </a:rPr>
              <a:t>Dezenfektanları</a:t>
            </a:r>
            <a:endParaRPr lang="tr-TR" sz="2000" b="1" dirty="0" smtClean="0">
              <a:solidFill>
                <a:srgbClr val="FF99CC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9772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418896" y="406400"/>
            <a:ext cx="79300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FFFF00"/>
                </a:solidFill>
                <a:latin typeface="Comic Sans MS" panose="030F0702030302020204" pitchFamily="66" charset="0"/>
              </a:rPr>
              <a:t>KULLANIM ALANLARINA GÖRE DEZENFEKTANLAR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418895" y="2371671"/>
            <a:ext cx="7930057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b="1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Klorin</a:t>
            </a:r>
            <a:r>
              <a:rPr lang="tr-TR" sz="20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tr-TR" sz="2000" b="1" dirty="0">
                <a:solidFill>
                  <a:srgbClr val="002060"/>
                </a:solidFill>
                <a:latin typeface="Comic Sans MS" panose="030F0702030302020204" pitchFamily="66" charset="0"/>
              </a:rPr>
              <a:t>ve </a:t>
            </a:r>
            <a:r>
              <a:rPr lang="tr-TR" sz="2000" b="1" dirty="0" err="1">
                <a:solidFill>
                  <a:srgbClr val="002060"/>
                </a:solidFill>
                <a:latin typeface="Comic Sans MS" panose="030F0702030302020204" pitchFamily="66" charset="0"/>
              </a:rPr>
              <a:t>klorin</a:t>
            </a:r>
            <a:r>
              <a:rPr lang="tr-TR" sz="2000" b="1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tr-TR" sz="20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bileşenleri</a:t>
            </a:r>
          </a:p>
          <a:p>
            <a:pPr algn="just"/>
            <a:endParaRPr lang="tr-TR" sz="2000" b="1" dirty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Hipoklorit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, içme suyu dezenfeksiyonu için kullanılır.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Bunun dışında klor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bileşenleri, hastanelerde çevresel elemanların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dekontaminasyonunda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ve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vücut sıvıları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ile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kontamine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yüzeylerin dezenfeksiyonunda tercih edilen ajanlardır.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Klorin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(milyonda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100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partiküllük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) yer ve yüzeyler için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kullanılabilir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Yenidoğan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ünitelerinde kuvözün tüm parçaları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klorin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(200-500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ppm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)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veya (%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70)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isopropil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alkol veya hidrojen peroksitle dezenfekte edilebilir</a:t>
            </a:r>
          </a:p>
        </p:txBody>
      </p:sp>
      <p:sp>
        <p:nvSpPr>
          <p:cNvPr id="10" name="Metin kutusu 9"/>
          <p:cNvSpPr txBox="1"/>
          <p:nvPr/>
        </p:nvSpPr>
        <p:spPr>
          <a:xfrm>
            <a:off x="1418897" y="1237397"/>
            <a:ext cx="7930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>
                <a:solidFill>
                  <a:srgbClr val="FF99CC"/>
                </a:solidFill>
                <a:latin typeface="Comic Sans MS" panose="030F0702030302020204" pitchFamily="66" charset="0"/>
              </a:rPr>
              <a:t>B. Yüzey </a:t>
            </a:r>
            <a:r>
              <a:rPr lang="tr-TR" sz="2000" b="1" dirty="0">
                <a:solidFill>
                  <a:srgbClr val="FF99CC"/>
                </a:solidFill>
                <a:latin typeface="Comic Sans MS" panose="030F0702030302020204" pitchFamily="66" charset="0"/>
              </a:rPr>
              <a:t>Dezenfektanları</a:t>
            </a:r>
            <a:endParaRPr lang="tr-TR" sz="2000" b="1" dirty="0" smtClean="0">
              <a:solidFill>
                <a:srgbClr val="FF99CC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8563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418896" y="406400"/>
            <a:ext cx="79300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FFFF00"/>
                </a:solidFill>
                <a:latin typeface="Comic Sans MS" panose="030F0702030302020204" pitchFamily="66" charset="0"/>
              </a:rPr>
              <a:t>KULLANIM ALANLARINA GÖRE DEZENFEKTANLAR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418895" y="2371671"/>
            <a:ext cx="7930057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Alkol </a:t>
            </a:r>
            <a:r>
              <a:rPr lang="tr-TR" sz="2000" b="1" dirty="0">
                <a:solidFill>
                  <a:srgbClr val="002060"/>
                </a:solidFill>
                <a:latin typeface="Comic Sans MS" panose="030F0702030302020204" pitchFamily="66" charset="0"/>
              </a:rPr>
              <a:t>çözeltileri (etil ve </a:t>
            </a:r>
            <a:r>
              <a:rPr lang="tr-TR" sz="2000" b="1" dirty="0" err="1">
                <a:solidFill>
                  <a:srgbClr val="002060"/>
                </a:solidFill>
                <a:latin typeface="Comic Sans MS" panose="030F0702030302020204" pitchFamily="66" charset="0"/>
              </a:rPr>
              <a:t>isopropil</a:t>
            </a:r>
            <a:r>
              <a:rPr lang="tr-TR" sz="2000" b="1" dirty="0">
                <a:solidFill>
                  <a:srgbClr val="002060"/>
                </a:solidFill>
                <a:latin typeface="Comic Sans MS" panose="030F0702030302020204" pitchFamily="66" charset="0"/>
              </a:rPr>
              <a:t> alkol</a:t>
            </a:r>
            <a:r>
              <a:rPr lang="tr-TR" sz="20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)</a:t>
            </a:r>
          </a:p>
          <a:p>
            <a:pPr algn="just"/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Orta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ve düşük derecede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dezenfektan sağlayan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bileşikler olup hastanelerde servis arabaları ve çalışma masalarının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dezenfeksiyonunda %70’lik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etil alkol çözeltisi kullanılabilir</a:t>
            </a:r>
          </a:p>
        </p:txBody>
      </p:sp>
      <p:sp>
        <p:nvSpPr>
          <p:cNvPr id="10" name="Metin kutusu 9"/>
          <p:cNvSpPr txBox="1"/>
          <p:nvPr/>
        </p:nvSpPr>
        <p:spPr>
          <a:xfrm>
            <a:off x="1418897" y="1237397"/>
            <a:ext cx="7930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>
                <a:solidFill>
                  <a:srgbClr val="FF99CC"/>
                </a:solidFill>
                <a:latin typeface="Comic Sans MS" panose="030F0702030302020204" pitchFamily="66" charset="0"/>
              </a:rPr>
              <a:t>B Yüzey </a:t>
            </a:r>
            <a:r>
              <a:rPr lang="tr-TR" sz="2000" b="1" dirty="0">
                <a:solidFill>
                  <a:srgbClr val="FF99CC"/>
                </a:solidFill>
                <a:latin typeface="Comic Sans MS" panose="030F0702030302020204" pitchFamily="66" charset="0"/>
              </a:rPr>
              <a:t>Dezenfektanları</a:t>
            </a:r>
            <a:endParaRPr lang="tr-TR" sz="2000" b="1" dirty="0" smtClean="0">
              <a:solidFill>
                <a:srgbClr val="FF99CC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2256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418896" y="406400"/>
            <a:ext cx="79300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FFFF00"/>
                </a:solidFill>
                <a:latin typeface="Comic Sans MS" panose="030F0702030302020204" pitchFamily="66" charset="0"/>
              </a:rPr>
              <a:t>KULLANIM ALANLARINA GÖRE DEZENFEKTANLAR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418895" y="2371671"/>
            <a:ext cx="7930057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b="1" dirty="0" err="1">
                <a:solidFill>
                  <a:srgbClr val="002060"/>
                </a:solidFill>
                <a:latin typeface="Comic Sans MS" panose="030F0702030302020204" pitchFamily="66" charset="0"/>
              </a:rPr>
              <a:t>Kuarterner</a:t>
            </a:r>
            <a:r>
              <a:rPr lang="tr-TR" sz="2000" b="1" dirty="0">
                <a:solidFill>
                  <a:srgbClr val="002060"/>
                </a:solidFill>
                <a:latin typeface="Comic Sans MS" panose="030F0702030302020204" pitchFamily="66" charset="0"/>
              </a:rPr>
              <a:t> amonyum </a:t>
            </a:r>
            <a:r>
              <a:rPr lang="tr-TR" sz="20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bileşikleri</a:t>
            </a:r>
          </a:p>
          <a:p>
            <a:pPr algn="just"/>
            <a:endParaRPr lang="tr-TR" sz="2000" b="1" dirty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Katyonik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deterjan özelliği gösteren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yüzeye etkili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bir dezenfektandır.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tr-TR" b="1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Sıklıkla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çevre sağlığı ve kritik olmayan yüzeylerin; mobilyaların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ve duvarların temizliğinde kullanılmaktadır</a:t>
            </a:r>
          </a:p>
        </p:txBody>
      </p:sp>
      <p:sp>
        <p:nvSpPr>
          <p:cNvPr id="10" name="Metin kutusu 9"/>
          <p:cNvSpPr txBox="1"/>
          <p:nvPr/>
        </p:nvSpPr>
        <p:spPr>
          <a:xfrm>
            <a:off x="1418897" y="1237397"/>
            <a:ext cx="7930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>
                <a:solidFill>
                  <a:srgbClr val="FF99CC"/>
                </a:solidFill>
                <a:latin typeface="Comic Sans MS" panose="030F0702030302020204" pitchFamily="66" charset="0"/>
              </a:rPr>
              <a:t>B. Yüzey </a:t>
            </a:r>
            <a:r>
              <a:rPr lang="tr-TR" sz="2000" b="1" dirty="0">
                <a:solidFill>
                  <a:srgbClr val="FF99CC"/>
                </a:solidFill>
                <a:latin typeface="Comic Sans MS" panose="030F0702030302020204" pitchFamily="66" charset="0"/>
              </a:rPr>
              <a:t>Dezenfektanları</a:t>
            </a:r>
            <a:endParaRPr lang="tr-TR" sz="2000" b="1" dirty="0" smtClean="0">
              <a:solidFill>
                <a:srgbClr val="FF99CC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3936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418896" y="406400"/>
            <a:ext cx="79300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FFFF00"/>
                </a:solidFill>
                <a:latin typeface="Comic Sans MS" panose="030F0702030302020204" pitchFamily="66" charset="0"/>
              </a:rPr>
              <a:t>KULLANIM ALANLARINA GÖRE DEZENFEKTANLAR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418896" y="1952934"/>
            <a:ext cx="7930057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b="1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Fenolikler</a:t>
            </a:r>
            <a:endParaRPr lang="tr-TR" sz="2000" b="1" dirty="0" smtClean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algn="just"/>
            <a:endParaRPr lang="tr-TR" sz="2000" b="1" dirty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Hastanelerde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özellikle yer temizliği için kullanılır.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Yenidoğan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ünitelerinde yer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temizliği için kullanılabilir.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Monitör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, cilt,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Doppler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vb.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probları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tekrar kullanılabilir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kan basımcı monitör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kafları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, hastadan hastaya geçerken ve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kirlendiğinde %70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alkol, çamaşır suyu veya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fenoliklerle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temizlenmelidir.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İnfüzyon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pompaları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, monitörler ve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intravenöz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(IV) sıvıların takıldığı uzun parçacıklar en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az haftada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bir kez ve 2 hasta arasında çamaşır suyu veya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fenoliklerle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dezenfekte edilmelidir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Bebeklerde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hiperbilirubinemiye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yol açabildiğinden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inkübatörlerin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dezenfeksiyonunda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kullanılmamalıdır.</a:t>
            </a:r>
          </a:p>
        </p:txBody>
      </p:sp>
      <p:sp>
        <p:nvSpPr>
          <p:cNvPr id="10" name="Metin kutusu 9"/>
          <p:cNvSpPr txBox="1"/>
          <p:nvPr/>
        </p:nvSpPr>
        <p:spPr>
          <a:xfrm>
            <a:off x="1418897" y="1237397"/>
            <a:ext cx="7930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>
                <a:solidFill>
                  <a:srgbClr val="FF99CC"/>
                </a:solidFill>
                <a:latin typeface="Comic Sans MS" panose="030F0702030302020204" pitchFamily="66" charset="0"/>
              </a:rPr>
              <a:t>B. Yüzey </a:t>
            </a:r>
            <a:r>
              <a:rPr lang="tr-TR" sz="2000" b="1" dirty="0">
                <a:solidFill>
                  <a:srgbClr val="FF99CC"/>
                </a:solidFill>
                <a:latin typeface="Comic Sans MS" panose="030F0702030302020204" pitchFamily="66" charset="0"/>
              </a:rPr>
              <a:t>Dezenfektanları</a:t>
            </a:r>
            <a:endParaRPr lang="tr-TR" sz="2000" b="1" dirty="0" smtClean="0">
              <a:solidFill>
                <a:srgbClr val="FF99CC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308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553</TotalTime>
  <Words>687</Words>
  <Application>Microsoft Office PowerPoint</Application>
  <PresentationFormat>Geniş ekran</PresentationFormat>
  <Paragraphs>79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Comic Sans MS</vt:lpstr>
      <vt:lpstr>Garamond</vt:lpstr>
      <vt:lpstr>Wingdings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Dilruba Kılıç</dc:creator>
  <cp:lastModifiedBy>Dilruba Kılıç</cp:lastModifiedBy>
  <cp:revision>67</cp:revision>
  <dcterms:created xsi:type="dcterms:W3CDTF">2020-04-05T18:33:59Z</dcterms:created>
  <dcterms:modified xsi:type="dcterms:W3CDTF">2020-05-16T21:15:17Z</dcterms:modified>
</cp:coreProperties>
</file>