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6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28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EAF4"/>
    <a:srgbClr val="00FF00"/>
    <a:srgbClr val="FF99CC"/>
    <a:srgbClr val="FFFF66"/>
    <a:srgbClr val="FF00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4" autoAdjust="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60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70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98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90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49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88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71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68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14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489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93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88EBA-1DFE-421F-B93B-8FC558BCBAB2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B440D-9466-498D-8198-BD7A8E445A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01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262742" y="4421769"/>
            <a:ext cx="793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solidFill>
                  <a:schemeClr val="bg1"/>
                </a:solidFill>
                <a:latin typeface="Garamond" panose="02020404030301010803" pitchFamily="18" charset="0"/>
              </a:rPr>
              <a:t>DEZENFEKSİYON</a:t>
            </a:r>
            <a:endParaRPr lang="tr-TR" sz="48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6" y="1952934"/>
            <a:ext cx="793005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Süperoksitlenmiş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(elektrolize) 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su</a:t>
            </a:r>
          </a:p>
          <a:p>
            <a:pPr algn="just"/>
            <a:endParaRPr 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Tuzlu suya elektrik akımı (950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mV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)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uygulanarak elde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edilen elektrolize su mikroorganizmalara karşı geniş bir etki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spektrumu gösterdiğinden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dezenfeksiyon işlemlerinde kullanılabilir.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Elektrotlara voltaj uygulandığında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iyonlar yüklerine göre ayrılır ve anot bölgesinde asidik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çözelti 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anolit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), katot bölgesinde ise alkali çözelti (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katolit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) oluşur.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Anolit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içerisindeki maddelere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hipokloroz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asit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hipoklorit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iyonları, erimiş oksijen, ozon,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süperoksit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radikalleri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…) bağlı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olarak güçlü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oksidasyon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potansiyeli ve yüksek derecede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antimikrobik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aktivite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gösterir.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B. Yüzey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Dezenfektanları</a:t>
            </a:r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18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6" y="1952934"/>
            <a:ext cx="793005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Süperoksitlenmiş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(elektrolize) 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su</a:t>
            </a:r>
          </a:p>
          <a:p>
            <a:pPr algn="just"/>
            <a:endParaRPr 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Bakteri, mantar, parazit ve virüsleri hızlı bir şekilde öldürür.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Sporlara etkisi ise yavaştır.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Ancak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dayanıklı değildir ve uygulama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yerinde üretilmesi 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Sert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yüzeylerin ve su sistemlerinin dezenfeksiyonunda kullanılabilmektedir.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Özellikle gıdalarla temas eden yüzeylerin dezenfeksiyonunda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güvenli bir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yöntemdir.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Organik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maddelerin varlığında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inaktive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olur.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Korozivdir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ve endoskop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kaplamalarına zarar verir.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Gelişim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aşamasındadır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B. Yüzey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Dezenfektanları</a:t>
            </a:r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82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2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252404" y="4097355"/>
            <a:ext cx="7942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Kaynakça:</a:t>
            </a:r>
          </a:p>
          <a:p>
            <a:pPr algn="just"/>
            <a:endParaRPr lang="tr-TR" sz="1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Ufuk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ABBASOĞLU, Dezenfektanlar: Sınıflama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Amaca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Uygun Kullanım Alanları, 6. Ulusal Sterilizasyon Dezenfeksiyon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Kongresi, 1-5 Nisan 2009, Antalya, Türkiye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Aydın D. Minimal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invaziv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cerrahide enfeksiyon etkenleri. ANKEM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Derg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2008;22(Ek 2):221-8.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Daneyemez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O. Ülkemizde sık kullanılan bazı dezenfektanların mikrobiyolojik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aktivitelerinin tespiti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üzerinde bir araştırma. Ankara Üniversitesi Sağlık Bilimleri Enstitüsü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Yüksek Lisans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Tezi, Ankara 2000.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Dikbaş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İ, Köksal T. Hareketli protezlerin temizlenmesinde ve dezenfeksiyonunda </a:t>
            </a:r>
            <a:r>
              <a:rPr lang="tr-TR" sz="1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kullanılan maddeler 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ve yöntemler. Hacettepe </a:t>
            </a:r>
            <a:r>
              <a:rPr lang="tr-TR" sz="1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Dişhekimliği</a:t>
            </a:r>
            <a:r>
              <a:rPr lang="tr-TR" sz="1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Fakültesi Dergisi 2005;29(4A):16-27</a:t>
            </a:r>
          </a:p>
        </p:txBody>
      </p:sp>
    </p:spTree>
    <p:extLst>
      <p:ext uri="{BB962C8B-B14F-4D97-AF65-F5344CB8AC3E}">
        <p14:creationId xmlns:p14="http://schemas.microsoft.com/office/powerpoint/2010/main" val="184212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227628" y="2817947"/>
            <a:ext cx="7547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Bir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obje veya materyal üzerinde bulunan canlı mikroorganizmaların (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Virüsler ve alt grupları hariç)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vejetatif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formlarının öldürülmesi; 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generatif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yapıları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endosporlar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 üzerine etkili değil) ve mikroorganizmaların üremelerinin baskılanması işlemine denir. </a:t>
            </a: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3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1418897" y="1928618"/>
            <a:ext cx="7776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Dezenfektan ve antiseptikler, standart hijyen koşullarının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sürdürülmesinde ve enfeksiyon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riski oluşturabilecek patojen mikroorganizmaların ortadan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kaldırılmasında kullanılan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antimikrobiyal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ajanlardır.</a:t>
            </a:r>
          </a:p>
          <a:p>
            <a:pPr algn="just"/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Dezenfektanlar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;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mikroorganizmaları </a:t>
            </a:r>
            <a:r>
              <a:rPr lang="tr-T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etkileme derecelerine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etki mekanizmalarına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kimyasal </a:t>
            </a:r>
            <a:r>
              <a:rPr lang="tr-TR" b="1" dirty="0">
                <a:solidFill>
                  <a:srgbClr val="00B0F0"/>
                </a:solidFill>
                <a:latin typeface="Comic Sans MS" panose="030F0702030302020204" pitchFamily="66" charset="0"/>
              </a:rPr>
              <a:t>yapılarına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kullanım </a:t>
            </a:r>
            <a:r>
              <a:rPr lang="tr-TR" b="1" dirty="0">
                <a:solidFill>
                  <a:srgbClr val="002060"/>
                </a:solidFill>
                <a:latin typeface="Comic Sans MS" panose="030F0702030302020204" pitchFamily="66" charset="0"/>
              </a:rPr>
              <a:t>alanlarına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göre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değişik şekillerde sınıflandırılır.</a:t>
            </a:r>
          </a:p>
        </p:txBody>
      </p:sp>
    </p:spTree>
    <p:extLst>
      <p:ext uri="{BB962C8B-B14F-4D97-AF65-F5344CB8AC3E}">
        <p14:creationId xmlns:p14="http://schemas.microsoft.com/office/powerpoint/2010/main" val="295122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371671"/>
            <a:ext cx="793005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Klorin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ve </a:t>
            </a:r>
            <a:r>
              <a:rPr lang="tr-TR" sz="20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klorin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bileşenleri</a:t>
            </a:r>
          </a:p>
          <a:p>
            <a:pPr algn="just"/>
            <a:endParaRPr 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Klor,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bakterisid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virüsid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etkilidir.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Alkali ortamlarda, düşük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konsantrasyonlarda ve organik ortamlarda klorun etkisi azalır.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Hipoklorit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sıvı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katı olarak oldukça geniş kullanım alanına sahip dezenfektan formlarıdır.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%5.25 ve %6.15’lik solüsyonları kullanılmaktadır.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B. Yüzey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Dezenfektanları</a:t>
            </a:r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67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371671"/>
            <a:ext cx="793005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Klorin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ve </a:t>
            </a:r>
            <a:r>
              <a:rPr lang="tr-TR" sz="20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klorin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bileşenleri</a:t>
            </a:r>
          </a:p>
          <a:p>
            <a:pPr algn="just"/>
            <a:endParaRPr 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Sodyum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hipoklorit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sıvı,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kalsiyum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hipoklorit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dikloroizosiyanürat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katı fazda klorlu dezenfektanlardır.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Hipoklorit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geniş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spektrumlu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bakterisidal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aktiviteye sahiptir. Ucuz ve hızlı etkilidir.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Yüksek konsantrasyonlarda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metal yüzeylerde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koroziv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etkinliği vardır, organik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maddeleri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inaktive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edebilmektedir, kumaşların renklerini attırabilmektedir, amonyak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 asit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ile birleştiğinde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toksik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gazlar oluşturabilmekte, ancak çevre kirliliğine yol açmamaktadır.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B. Yüzey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Dezenfektanları</a:t>
            </a:r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7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371671"/>
            <a:ext cx="793005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Klorin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ve </a:t>
            </a:r>
            <a:r>
              <a:rPr lang="tr-TR" sz="20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klorin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bileşenleri</a:t>
            </a:r>
          </a:p>
          <a:p>
            <a:pPr algn="just"/>
            <a:endParaRPr 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Hipoklorit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içme suyu dezenfeksiyonu için kullanılır.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Bunun dışında klor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bileşenleri, hastanelerde çevresel elemanların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dekontaminasyonunda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vücut sıvıları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ile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kontamine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yüzeylerin dezenfeksiyonunda tercih edilen ajanlardır.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Klorin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(milyonda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100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partiküllük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) yer ve yüzeyler için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kullanılabilir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Yenidoğan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ünitelerinde kuvözün tüm parçaları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klorin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(200-500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ppm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)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veya (%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70)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isopropil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alkol veya hidrojen peroksitle dezenfekte edilebilir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B. Yüzey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Dezenfektanları</a:t>
            </a:r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56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371671"/>
            <a:ext cx="793005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Alkol 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çözeltileri (etil ve </a:t>
            </a:r>
            <a:r>
              <a:rPr lang="tr-TR" sz="20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isopropil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alkol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Orta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düşük derecede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dezenfektan sağlayan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bileşikler olup hastanelerde servis arabaları ve çalışma masalarının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dezenfeksiyonunda %70’lik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etil alkol çözeltisi kullanılabilir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B Yüzey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Dezenfektanları</a:t>
            </a:r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25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5" y="2371671"/>
            <a:ext cx="793005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Kuarterner</a:t>
            </a:r>
            <a:r>
              <a:rPr lang="tr-TR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amonyum 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bileşikleri</a:t>
            </a:r>
          </a:p>
          <a:p>
            <a:pPr algn="just"/>
            <a:endParaRPr 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Katyonik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deterjan özelliği gösteren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yüzeye etkili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bir dezenfektandır.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tr-TR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Sıklıkla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çevre sağlığı ve kritik olmayan yüzeylerin; mobilyaların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ve duvarların temizliğinde kullanılmaktadır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B. Yüzey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Dezenfektanları</a:t>
            </a:r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93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88687" y="188686"/>
            <a:ext cx="10900228" cy="645885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9813997" y="2322285"/>
            <a:ext cx="2115456" cy="21916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File:SARS-CoV-2 without background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567" y="2579153"/>
            <a:ext cx="1672316" cy="1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 Üçgen 8"/>
          <p:cNvSpPr/>
          <p:nvPr/>
        </p:nvSpPr>
        <p:spPr>
          <a:xfrm rot="13425672">
            <a:off x="-394953" y="4261268"/>
            <a:ext cx="1169782" cy="121005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418896" y="406400"/>
            <a:ext cx="793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KULLANIM ALANLARINA GÖRE DEZENFEKTANLAR</a:t>
            </a:r>
            <a:endParaRPr lang="tr-TR" sz="24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18896" y="1952934"/>
            <a:ext cx="793005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Fenolikler</a:t>
            </a:r>
            <a:endParaRPr lang="tr-TR" sz="2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endParaRPr lang="tr-TR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Hastanelerde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özellikle yer temizliği için kullanılır.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Yenidoğan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ünitelerinde yer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temizliği için kullanılabilir.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Monitör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cilt,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Doppler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vb.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probları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tekrar kullanılabilir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kan basımcı monitör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kafları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hastadan hastaya geçerken ve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kirlendiğinde %70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alkol, çamaşır suyu veya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fenoliklerle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temizlenmelidir.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İnfüzyon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pompaları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, monitörler ve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intravenöz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(IV) sıvıların takıldığı uzun parçacıklar en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az haftada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bir kez ve 2 hasta arasında çamaşır suyu veya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fenoliklerle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dezenfekte edilmelidir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tr-TR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Bebeklerde </a:t>
            </a:r>
            <a:r>
              <a:rPr lang="tr-TR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hiperbilirubinemiye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 yol açabildiğinden </a:t>
            </a:r>
            <a:r>
              <a:rPr lang="tr-TR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inkübatörlerin</a:t>
            </a:r>
            <a:r>
              <a:rPr lang="tr-TR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dezenfeksiyonunda </a:t>
            </a:r>
            <a:r>
              <a:rPr lang="tr-TR" b="1" dirty="0">
                <a:solidFill>
                  <a:schemeClr val="bg1"/>
                </a:solidFill>
                <a:latin typeface="Comic Sans MS" panose="030F0702030302020204" pitchFamily="66" charset="0"/>
              </a:rPr>
              <a:t>kullanılmamalıdır.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418897" y="1237397"/>
            <a:ext cx="7930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99CC"/>
                </a:solidFill>
                <a:latin typeface="Comic Sans MS" panose="030F0702030302020204" pitchFamily="66" charset="0"/>
              </a:rPr>
              <a:t>B. Yüzey </a:t>
            </a:r>
            <a:r>
              <a:rPr lang="tr-TR" sz="2000" b="1" dirty="0">
                <a:solidFill>
                  <a:srgbClr val="FF99CC"/>
                </a:solidFill>
                <a:latin typeface="Comic Sans MS" panose="030F0702030302020204" pitchFamily="66" charset="0"/>
              </a:rPr>
              <a:t>Dezenfektanları</a:t>
            </a:r>
            <a:endParaRPr lang="tr-TR" sz="2000" b="1" dirty="0" smtClean="0">
              <a:solidFill>
                <a:srgbClr val="FF99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687</Words>
  <Application>Microsoft Office PowerPoint</Application>
  <PresentationFormat>Geniş ekran</PresentationFormat>
  <Paragraphs>79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Garamond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67</cp:revision>
  <dcterms:created xsi:type="dcterms:W3CDTF">2020-04-05T18:33:59Z</dcterms:created>
  <dcterms:modified xsi:type="dcterms:W3CDTF">2020-05-16T21:15:17Z</dcterms:modified>
</cp:coreProperties>
</file>