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59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FF6A7-16AE-496A-8150-56A34904321B}" type="datetimeFigureOut">
              <a:rPr lang="tr-TR" smtClean="0"/>
              <a:pPr/>
              <a:t>09.04.2019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B176A-23DB-473E-8BFD-0ADB211136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HERBİSİTLERİN SINIFLANDIRILMASI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r>
              <a:rPr lang="tr-TR" b="1" dirty="0"/>
              <a:t>HRAC Grup: C3: </a:t>
            </a:r>
            <a:r>
              <a:rPr lang="tr-TR" b="1" dirty="0" err="1" smtClean="0"/>
              <a:t>PSII’de</a:t>
            </a:r>
            <a:r>
              <a:rPr lang="tr-TR" b="1" dirty="0" smtClean="0"/>
              <a:t> Fotosentez İnhibitörleri </a:t>
            </a:r>
            <a:r>
              <a:rPr lang="tr-TR" b="1" dirty="0"/>
              <a:t>(</a:t>
            </a:r>
            <a:r>
              <a:rPr lang="tr-TR" b="1" dirty="0" err="1"/>
              <a:t>Nitril’ler</a:t>
            </a:r>
            <a:r>
              <a:rPr lang="tr-TR" b="1" dirty="0"/>
              <a:t>) </a:t>
            </a:r>
            <a:endParaRPr lang="tr-TR" dirty="0"/>
          </a:p>
          <a:p>
            <a:pPr algn="just" fontAlgn="t">
              <a:buNone/>
            </a:pPr>
            <a:r>
              <a:rPr lang="tr-TR" dirty="0" smtClean="0"/>
              <a:t>	</a:t>
            </a:r>
            <a:r>
              <a:rPr lang="tr-TR" dirty="0" err="1" smtClean="0">
                <a:solidFill>
                  <a:schemeClr val="accent2"/>
                </a:solidFill>
              </a:rPr>
              <a:t>Benzothiadiazinone</a:t>
            </a:r>
            <a:r>
              <a:rPr lang="tr-TR" dirty="0">
                <a:solidFill>
                  <a:schemeClr val="accent2"/>
                </a:solidFill>
              </a:rPr>
              <a:t>, </a:t>
            </a:r>
            <a:r>
              <a:rPr lang="tr-TR" dirty="0" err="1">
                <a:solidFill>
                  <a:schemeClr val="accent2"/>
                </a:solidFill>
              </a:rPr>
              <a:t>nitrile</a:t>
            </a:r>
            <a:r>
              <a:rPr lang="tr-TR" dirty="0">
                <a:solidFill>
                  <a:schemeClr val="accent2"/>
                </a:solidFill>
              </a:rPr>
              <a:t> </a:t>
            </a:r>
            <a:r>
              <a:rPr lang="tr-TR" dirty="0"/>
              <a:t>ve </a:t>
            </a:r>
            <a:r>
              <a:rPr lang="tr-TR" dirty="0" err="1">
                <a:solidFill>
                  <a:schemeClr val="accent2"/>
                </a:solidFill>
              </a:rPr>
              <a:t>phenylpyridazine</a:t>
            </a:r>
            <a:r>
              <a:rPr lang="tr-TR" dirty="0">
                <a:solidFill>
                  <a:schemeClr val="accent2"/>
                </a:solidFill>
              </a:rPr>
              <a:t> </a:t>
            </a:r>
            <a:r>
              <a:rPr lang="tr-TR" dirty="0" err="1">
                <a:solidFill>
                  <a:schemeClr val="accent2"/>
                </a:solidFill>
              </a:rPr>
              <a:t>herbisitleri</a:t>
            </a:r>
            <a:r>
              <a:rPr lang="tr-TR" dirty="0">
                <a:solidFill>
                  <a:schemeClr val="accent2"/>
                </a:solidFill>
              </a:rPr>
              <a:t>  </a:t>
            </a:r>
            <a:r>
              <a:rPr lang="tr-TR" dirty="0"/>
              <a:t>de </a:t>
            </a:r>
            <a:r>
              <a:rPr lang="tr-TR" dirty="0" err="1"/>
              <a:t>fotosistem</a:t>
            </a:r>
            <a:r>
              <a:rPr lang="tr-TR" dirty="0"/>
              <a:t> </a:t>
            </a:r>
            <a:r>
              <a:rPr lang="tr-TR" dirty="0" err="1"/>
              <a:t>II’yi</a:t>
            </a:r>
            <a:r>
              <a:rPr lang="tr-TR" dirty="0"/>
              <a:t> bozmak suretiyle fotosentezi engelleyerek bitkileri ölüme götürmektedir.   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5" name="4 Resim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99592" y="3645024"/>
            <a:ext cx="7632848" cy="25270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lnSpcReduction="10000"/>
          </a:bodyPr>
          <a:lstStyle/>
          <a:p>
            <a:r>
              <a:rPr lang="tr-TR" sz="4000" b="1" dirty="0" smtClean="0"/>
              <a:t>HRAC Grup: D: PSI Elektron Yönlendiricisi  </a:t>
            </a:r>
            <a:endParaRPr lang="tr-TR" sz="4000" dirty="0" smtClean="0"/>
          </a:p>
          <a:p>
            <a:pPr algn="just" fontAlgn="t">
              <a:buNone/>
            </a:pPr>
            <a:r>
              <a:rPr lang="tr-TR" sz="4000" dirty="0" smtClean="0"/>
              <a:t>	</a:t>
            </a:r>
            <a:r>
              <a:rPr lang="tr-TR" sz="4000" dirty="0" err="1" smtClean="0">
                <a:solidFill>
                  <a:schemeClr val="accent2"/>
                </a:solidFill>
              </a:rPr>
              <a:t>Bipyridylium’lar</a:t>
            </a:r>
            <a:r>
              <a:rPr lang="tr-TR" sz="4000" dirty="0" smtClean="0"/>
              <a:t> </a:t>
            </a:r>
            <a:r>
              <a:rPr lang="tr-TR" sz="4000" dirty="0" err="1" smtClean="0"/>
              <a:t>fotosistem</a:t>
            </a:r>
            <a:r>
              <a:rPr lang="tr-TR" sz="4000" dirty="0" smtClean="0"/>
              <a:t> </a:t>
            </a:r>
            <a:r>
              <a:rPr lang="tr-TR" sz="4000" dirty="0" err="1" smtClean="0"/>
              <a:t>I’den</a:t>
            </a:r>
            <a:r>
              <a:rPr lang="tr-TR" sz="4000" dirty="0" smtClean="0"/>
              <a:t> elektron kabul eden ve bir herbisit radikali oluşacak şekilde indirgenen </a:t>
            </a:r>
            <a:r>
              <a:rPr lang="tr-TR" sz="4000" dirty="0" err="1" smtClean="0"/>
              <a:t>herbisitlerdir</a:t>
            </a:r>
            <a:r>
              <a:rPr lang="tr-TR" sz="4000" dirty="0" smtClean="0"/>
              <a:t>. Bu radikal sonra </a:t>
            </a:r>
            <a:r>
              <a:rPr lang="tr-TR" sz="4000" dirty="0" err="1" smtClean="0"/>
              <a:t>süperoksit</a:t>
            </a:r>
            <a:r>
              <a:rPr lang="tr-TR" sz="4000" dirty="0" smtClean="0"/>
              <a:t> radikali oluşacak şekilde moleküler oksijene indirgenir. Sonra </a:t>
            </a:r>
            <a:r>
              <a:rPr lang="tr-TR" sz="4000" dirty="0" err="1" smtClean="0"/>
              <a:t>süperoksit</a:t>
            </a:r>
            <a:r>
              <a:rPr lang="tr-TR" sz="4000" dirty="0" smtClean="0"/>
              <a:t> radikalleri hidrojen peroksit oluşturmak için kendi ile reaksiyona girer. </a:t>
            </a:r>
          </a:p>
          <a:p>
            <a:endParaRPr lang="tr-TR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sz="3000" dirty="0" err="1" smtClean="0"/>
              <a:t>Süperoksitler</a:t>
            </a:r>
            <a:r>
              <a:rPr lang="tr-TR" sz="3000" dirty="0" smtClean="0"/>
              <a:t> ve bir derece daha az olarak hücre içinde hidrojen peroksitler </a:t>
            </a:r>
            <a:r>
              <a:rPr lang="tr-TR" sz="3000" dirty="0" err="1" smtClean="0"/>
              <a:t>sülfidril</a:t>
            </a:r>
            <a:r>
              <a:rPr lang="tr-TR" sz="3000" dirty="0" smtClean="0"/>
              <a:t> (SH) gruplarını okside edebilirler. Hidroksil radikali çok reaktif olup doymamış yağları kolaylıkla parçalar. Hidroksil radikalleri </a:t>
            </a:r>
            <a:r>
              <a:rPr lang="tr-TR" sz="3000" dirty="0" err="1" smtClean="0"/>
              <a:t>lipid</a:t>
            </a:r>
            <a:r>
              <a:rPr lang="tr-TR" sz="3000" dirty="0" smtClean="0"/>
              <a:t> </a:t>
            </a:r>
            <a:r>
              <a:rPr lang="tr-TR" sz="3000" dirty="0" err="1" smtClean="0"/>
              <a:t>hidroksiperoksidaz</a:t>
            </a:r>
            <a:r>
              <a:rPr lang="tr-TR" sz="3000" dirty="0" smtClean="0"/>
              <a:t> oluşturmak için oksijen ile reaksiyona girer. </a:t>
            </a:r>
            <a:r>
              <a:rPr lang="tr-TR" sz="3000" dirty="0" err="1" smtClean="0"/>
              <a:t>Lipid</a:t>
            </a:r>
            <a:r>
              <a:rPr lang="tr-TR" sz="3000" dirty="0" smtClean="0"/>
              <a:t> </a:t>
            </a:r>
            <a:r>
              <a:rPr lang="tr-TR" sz="3000" dirty="0" err="1" smtClean="0"/>
              <a:t>perosidazlar</a:t>
            </a:r>
            <a:r>
              <a:rPr lang="tr-TR" sz="3000" dirty="0" smtClean="0"/>
              <a:t> hücre </a:t>
            </a:r>
            <a:r>
              <a:rPr lang="tr-TR" sz="3000" dirty="0" err="1" smtClean="0"/>
              <a:t>membranının</a:t>
            </a:r>
            <a:r>
              <a:rPr lang="tr-TR" sz="3000" dirty="0" smtClean="0"/>
              <a:t> bütünlüğünü tahrip eder. Sonuçta yapraklar hızla solar ve kururlar.</a:t>
            </a:r>
          </a:p>
          <a:p>
            <a:pPr algn="just">
              <a:buNone/>
            </a:pPr>
            <a:endParaRPr lang="tr-TR" sz="3000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55576" y="4149080"/>
            <a:ext cx="7992888" cy="16561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92500"/>
          </a:bodyPr>
          <a:lstStyle/>
          <a:p>
            <a:r>
              <a:rPr lang="tr-TR" sz="3400" b="1" dirty="0" smtClean="0"/>
              <a:t>HRAC Grup: E: </a:t>
            </a:r>
            <a:r>
              <a:rPr lang="tr-TR" sz="3400" b="1" dirty="0" err="1" smtClean="0"/>
              <a:t>Protoporphyrinogen</a:t>
            </a:r>
            <a:r>
              <a:rPr lang="tr-TR" sz="3400" b="1" dirty="0" smtClean="0"/>
              <a:t> </a:t>
            </a:r>
            <a:r>
              <a:rPr lang="tr-TR" sz="3400" b="1" dirty="0" err="1" smtClean="0"/>
              <a:t>oxidase</a:t>
            </a:r>
            <a:r>
              <a:rPr lang="tr-TR" sz="3400" b="1" dirty="0" smtClean="0"/>
              <a:t> </a:t>
            </a:r>
            <a:r>
              <a:rPr lang="tr-TR" sz="3400" dirty="0" smtClean="0"/>
              <a:t>(</a:t>
            </a:r>
            <a:r>
              <a:rPr lang="tr-TR" sz="3400" b="1" dirty="0" smtClean="0"/>
              <a:t>PPO) İnhibitörleri  </a:t>
            </a:r>
            <a:endParaRPr lang="tr-TR" sz="3400" dirty="0" smtClean="0"/>
          </a:p>
          <a:p>
            <a:pPr algn="just" fontAlgn="t">
              <a:buNone/>
            </a:pPr>
            <a:r>
              <a:rPr lang="tr-TR" sz="3400" dirty="0" smtClean="0"/>
              <a:t>	</a:t>
            </a:r>
            <a:r>
              <a:rPr lang="tr-TR" sz="3400" dirty="0" err="1" smtClean="0">
                <a:solidFill>
                  <a:srgbClr val="FF0000"/>
                </a:solidFill>
              </a:rPr>
              <a:t>Diphenylether</a:t>
            </a:r>
            <a:r>
              <a:rPr lang="tr-TR" sz="3400" dirty="0" smtClean="0">
                <a:solidFill>
                  <a:srgbClr val="FF0000"/>
                </a:solidFill>
              </a:rPr>
              <a:t>, N-</a:t>
            </a:r>
            <a:r>
              <a:rPr lang="tr-TR" sz="3400" dirty="0" err="1" smtClean="0">
                <a:solidFill>
                  <a:srgbClr val="FF0000"/>
                </a:solidFill>
              </a:rPr>
              <a:t>phenylphthalimide</a:t>
            </a:r>
            <a:r>
              <a:rPr lang="tr-TR" sz="3400" dirty="0" smtClean="0">
                <a:solidFill>
                  <a:srgbClr val="FF0000"/>
                </a:solidFill>
              </a:rPr>
              <a:t>, </a:t>
            </a:r>
            <a:r>
              <a:rPr lang="tr-TR" sz="3400" dirty="0" err="1" smtClean="0">
                <a:solidFill>
                  <a:srgbClr val="FF0000"/>
                </a:solidFill>
              </a:rPr>
              <a:t>oxadiazole</a:t>
            </a:r>
            <a:r>
              <a:rPr lang="tr-TR" sz="3400" dirty="0" smtClean="0">
                <a:solidFill>
                  <a:srgbClr val="FF0000"/>
                </a:solidFill>
              </a:rPr>
              <a:t>, </a:t>
            </a:r>
            <a:r>
              <a:rPr lang="tr-TR" sz="3400" dirty="0" err="1" smtClean="0">
                <a:solidFill>
                  <a:srgbClr val="FF0000"/>
                </a:solidFill>
              </a:rPr>
              <a:t>oxazolidinedione</a:t>
            </a:r>
            <a:r>
              <a:rPr lang="tr-TR" sz="3400" dirty="0" smtClean="0">
                <a:solidFill>
                  <a:srgbClr val="FF0000"/>
                </a:solidFill>
              </a:rPr>
              <a:t>, </a:t>
            </a:r>
            <a:r>
              <a:rPr lang="tr-TR" sz="3400" dirty="0" err="1" smtClean="0">
                <a:solidFill>
                  <a:srgbClr val="FF0000"/>
                </a:solidFill>
              </a:rPr>
              <a:t>phenylpyrazole</a:t>
            </a:r>
            <a:r>
              <a:rPr lang="tr-TR" sz="3400" dirty="0" smtClean="0">
                <a:solidFill>
                  <a:srgbClr val="FF0000"/>
                </a:solidFill>
              </a:rPr>
              <a:t>, </a:t>
            </a:r>
            <a:r>
              <a:rPr lang="tr-TR" sz="3400" dirty="0" err="1" smtClean="0">
                <a:solidFill>
                  <a:srgbClr val="FF0000"/>
                </a:solidFill>
              </a:rPr>
              <a:t>pyrimidindione</a:t>
            </a:r>
            <a:r>
              <a:rPr lang="tr-TR" sz="3400" dirty="0" smtClean="0">
                <a:solidFill>
                  <a:srgbClr val="FF0000"/>
                </a:solidFill>
              </a:rPr>
              <a:t>, </a:t>
            </a:r>
            <a:r>
              <a:rPr lang="tr-TR" sz="3400" dirty="0" err="1" smtClean="0">
                <a:solidFill>
                  <a:srgbClr val="FF0000"/>
                </a:solidFill>
              </a:rPr>
              <a:t>thiadiazole</a:t>
            </a:r>
            <a:r>
              <a:rPr lang="tr-TR" sz="3400" dirty="0" smtClean="0">
                <a:solidFill>
                  <a:srgbClr val="FF0000"/>
                </a:solidFill>
              </a:rPr>
              <a:t> ve </a:t>
            </a:r>
            <a:r>
              <a:rPr lang="tr-TR" sz="3400" dirty="0" err="1" smtClean="0">
                <a:solidFill>
                  <a:srgbClr val="FF0000"/>
                </a:solidFill>
              </a:rPr>
              <a:t>triazolinone’ler</a:t>
            </a:r>
            <a:r>
              <a:rPr lang="tr-TR" sz="3400" dirty="0" smtClean="0">
                <a:solidFill>
                  <a:srgbClr val="FF0000"/>
                </a:solidFill>
              </a:rPr>
              <a:t> </a:t>
            </a:r>
            <a:r>
              <a:rPr lang="tr-TR" sz="3400" dirty="0" err="1" smtClean="0"/>
              <a:t>protoporphyrinogen</a:t>
            </a:r>
            <a:r>
              <a:rPr lang="tr-TR" sz="3400" dirty="0" smtClean="0"/>
              <a:t> </a:t>
            </a:r>
            <a:r>
              <a:rPr lang="tr-TR" sz="3400" dirty="0" err="1" smtClean="0"/>
              <a:t>oxidase</a:t>
            </a:r>
            <a:r>
              <a:rPr lang="tr-TR" sz="3400" dirty="0" smtClean="0"/>
              <a:t> (PPG </a:t>
            </a:r>
            <a:r>
              <a:rPr lang="tr-TR" sz="3400" dirty="0" err="1" smtClean="0"/>
              <a:t>oxidase</a:t>
            </a:r>
            <a:r>
              <a:rPr lang="tr-TR" sz="3400" dirty="0" smtClean="0"/>
              <a:t> veya </a:t>
            </a:r>
            <a:r>
              <a:rPr lang="tr-TR" sz="3400" dirty="0" err="1" smtClean="0"/>
              <a:t>Protox</a:t>
            </a:r>
            <a:r>
              <a:rPr lang="tr-TR" sz="3400" dirty="0" smtClean="0"/>
              <a:t>) enzimini </a:t>
            </a:r>
            <a:r>
              <a:rPr lang="tr-TR" sz="3400" dirty="0" err="1" smtClean="0"/>
              <a:t>inhibe</a:t>
            </a:r>
            <a:r>
              <a:rPr lang="tr-TR" sz="3400" dirty="0" smtClean="0"/>
              <a:t> ederler. Bu enzim bir klorofil enzimi olup </a:t>
            </a:r>
            <a:r>
              <a:rPr lang="tr-TR" sz="3400" dirty="0" err="1" smtClean="0"/>
              <a:t>protoporphyrinogen</a:t>
            </a:r>
            <a:r>
              <a:rPr lang="tr-TR" sz="3400" dirty="0" smtClean="0"/>
              <a:t> </a:t>
            </a:r>
            <a:r>
              <a:rPr lang="tr-TR" sz="3400" dirty="0" err="1" smtClean="0"/>
              <a:t>IX’in</a:t>
            </a:r>
            <a:r>
              <a:rPr lang="tr-TR" sz="3400" dirty="0" smtClean="0"/>
              <a:t> (PPGIX) </a:t>
            </a:r>
            <a:r>
              <a:rPr lang="tr-TR" sz="3400" dirty="0" err="1" smtClean="0"/>
              <a:t>protoporphyrin</a:t>
            </a:r>
            <a:r>
              <a:rPr lang="tr-TR" sz="3400" dirty="0" smtClean="0"/>
              <a:t> </a:t>
            </a:r>
            <a:r>
              <a:rPr lang="tr-TR" sz="3400" dirty="0" err="1" smtClean="0"/>
              <a:t>IX’e</a:t>
            </a:r>
            <a:r>
              <a:rPr lang="tr-TR" sz="3400" dirty="0" smtClean="0"/>
              <a:t> (PPIX) </a:t>
            </a:r>
            <a:r>
              <a:rPr lang="tr-TR" sz="3400" dirty="0" err="1" smtClean="0"/>
              <a:t>oksidasyonunu</a:t>
            </a:r>
            <a:r>
              <a:rPr lang="tr-TR" sz="3400" dirty="0" smtClean="0"/>
              <a:t> katalizlemektedir. Bu enzimin </a:t>
            </a:r>
            <a:r>
              <a:rPr lang="tr-TR" sz="3400" dirty="0" err="1" smtClean="0"/>
              <a:t>inhibisyonu</a:t>
            </a:r>
            <a:r>
              <a:rPr lang="tr-TR" sz="3400" dirty="0" smtClean="0"/>
              <a:t> sonucu klorofil </a:t>
            </a:r>
            <a:r>
              <a:rPr lang="tr-TR" sz="3400" dirty="0" err="1" smtClean="0"/>
              <a:t>karotenoidler</a:t>
            </a:r>
            <a:r>
              <a:rPr lang="tr-TR" sz="3400" dirty="0" smtClean="0"/>
              <a:t> üretilmemeye başlar ve </a:t>
            </a:r>
            <a:r>
              <a:rPr lang="tr-TR" sz="3400" dirty="0" err="1" smtClean="0"/>
              <a:t>membranlar</a:t>
            </a:r>
            <a:r>
              <a:rPr lang="tr-TR" sz="3400" dirty="0" smtClean="0"/>
              <a:t> zayıflar; sonuçta hücre ve hücre </a:t>
            </a:r>
            <a:r>
              <a:rPr lang="tr-TR" sz="3400" dirty="0" err="1" smtClean="0"/>
              <a:t>organelleri</a:t>
            </a:r>
            <a:r>
              <a:rPr lang="tr-TR" sz="3400" dirty="0" smtClean="0"/>
              <a:t> kurur ve hızla parçalanırlar.  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32656"/>
            <a:ext cx="5976664" cy="62646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800" b="1" dirty="0" smtClean="0"/>
              <a:t>HRAC Grup: F1: </a:t>
            </a:r>
            <a:r>
              <a:rPr lang="tr-TR" sz="3800" b="1" dirty="0" err="1" smtClean="0"/>
              <a:t>Phytoene</a:t>
            </a:r>
            <a:r>
              <a:rPr lang="tr-TR" sz="3800" b="1" dirty="0" smtClean="0"/>
              <a:t> </a:t>
            </a:r>
            <a:r>
              <a:rPr lang="tr-TR" sz="3800" b="1" dirty="0" err="1" smtClean="0"/>
              <a:t>desaturase</a:t>
            </a:r>
            <a:r>
              <a:rPr lang="tr-TR" sz="3800" b="1" dirty="0" smtClean="0"/>
              <a:t> Basamağında</a:t>
            </a:r>
            <a:r>
              <a:rPr lang="tr-TR" sz="3800" dirty="0" smtClean="0"/>
              <a:t> </a:t>
            </a:r>
            <a:r>
              <a:rPr lang="tr-TR" sz="3800" b="1" dirty="0" err="1" smtClean="0"/>
              <a:t>Karotenoid</a:t>
            </a:r>
            <a:r>
              <a:rPr lang="tr-TR" sz="3800" b="1" dirty="0" smtClean="0"/>
              <a:t> </a:t>
            </a:r>
            <a:r>
              <a:rPr lang="tr-TR" sz="3800" b="1" dirty="0" err="1" smtClean="0"/>
              <a:t>biyosentez</a:t>
            </a:r>
            <a:r>
              <a:rPr lang="tr-TR" sz="3800" b="1" dirty="0" smtClean="0"/>
              <a:t> İnhibitörleri  </a:t>
            </a:r>
            <a:endParaRPr lang="tr-TR" sz="3800" dirty="0" smtClean="0"/>
          </a:p>
          <a:p>
            <a:pPr algn="just" fontAlgn="t">
              <a:buNone/>
            </a:pPr>
            <a:r>
              <a:rPr lang="tr-TR" sz="3800" dirty="0" smtClean="0"/>
              <a:t>	</a:t>
            </a:r>
            <a:r>
              <a:rPr lang="tr-TR" sz="3800" dirty="0" err="1" smtClean="0">
                <a:solidFill>
                  <a:srgbClr val="FF0000"/>
                </a:solidFill>
              </a:rPr>
              <a:t>Amide</a:t>
            </a:r>
            <a:r>
              <a:rPr lang="tr-TR" sz="3800" dirty="0" smtClean="0">
                <a:solidFill>
                  <a:srgbClr val="FF0000"/>
                </a:solidFill>
              </a:rPr>
              <a:t>, </a:t>
            </a:r>
            <a:r>
              <a:rPr lang="tr-TR" sz="3800" dirty="0" err="1" smtClean="0">
                <a:solidFill>
                  <a:srgbClr val="FF0000"/>
                </a:solidFill>
              </a:rPr>
              <a:t>anilidex</a:t>
            </a:r>
            <a:r>
              <a:rPr lang="tr-TR" sz="3800" dirty="0" smtClean="0">
                <a:solidFill>
                  <a:srgbClr val="FF0000"/>
                </a:solidFill>
              </a:rPr>
              <a:t>, </a:t>
            </a:r>
            <a:r>
              <a:rPr lang="tr-TR" sz="3800" dirty="0" err="1" smtClean="0">
                <a:solidFill>
                  <a:srgbClr val="FF0000"/>
                </a:solidFill>
              </a:rPr>
              <a:t>furanone</a:t>
            </a:r>
            <a:r>
              <a:rPr lang="tr-TR" sz="3800" dirty="0" smtClean="0">
                <a:solidFill>
                  <a:srgbClr val="FF0000"/>
                </a:solidFill>
              </a:rPr>
              <a:t>, </a:t>
            </a:r>
            <a:r>
              <a:rPr lang="tr-TR" sz="3800" dirty="0" err="1" smtClean="0">
                <a:solidFill>
                  <a:srgbClr val="FF0000"/>
                </a:solidFill>
              </a:rPr>
              <a:t>phenoxybutan</a:t>
            </a:r>
            <a:r>
              <a:rPr lang="tr-TR" sz="3800" dirty="0" smtClean="0">
                <a:solidFill>
                  <a:srgbClr val="FF0000"/>
                </a:solidFill>
              </a:rPr>
              <a:t>-</a:t>
            </a:r>
            <a:r>
              <a:rPr lang="tr-TR" sz="3800" dirty="0" err="1" smtClean="0">
                <a:solidFill>
                  <a:srgbClr val="FF0000"/>
                </a:solidFill>
              </a:rPr>
              <a:t>amide</a:t>
            </a:r>
            <a:r>
              <a:rPr lang="tr-TR" sz="3800" dirty="0" smtClean="0">
                <a:solidFill>
                  <a:srgbClr val="FF0000"/>
                </a:solidFill>
              </a:rPr>
              <a:t>, </a:t>
            </a:r>
            <a:r>
              <a:rPr lang="tr-TR" sz="3800" dirty="0" err="1" smtClean="0">
                <a:solidFill>
                  <a:srgbClr val="FF0000"/>
                </a:solidFill>
              </a:rPr>
              <a:t>pyridiazinone</a:t>
            </a:r>
            <a:r>
              <a:rPr lang="tr-TR" sz="3800" dirty="0" smtClean="0">
                <a:solidFill>
                  <a:srgbClr val="FF0000"/>
                </a:solidFill>
              </a:rPr>
              <a:t> ve </a:t>
            </a:r>
            <a:r>
              <a:rPr lang="tr-TR" sz="3800" dirty="0" err="1" smtClean="0">
                <a:solidFill>
                  <a:srgbClr val="FF0000"/>
                </a:solidFill>
              </a:rPr>
              <a:t>pyridine’ler</a:t>
            </a:r>
            <a:r>
              <a:rPr lang="tr-TR" sz="3800" dirty="0" smtClean="0">
                <a:solidFill>
                  <a:srgbClr val="FF0000"/>
                </a:solidFill>
              </a:rPr>
              <a:t> </a:t>
            </a:r>
            <a:r>
              <a:rPr lang="tr-TR" sz="3800" dirty="0" err="1" smtClean="0"/>
              <a:t>phytoene</a:t>
            </a:r>
            <a:r>
              <a:rPr lang="tr-TR" sz="3800" dirty="0" smtClean="0"/>
              <a:t> </a:t>
            </a:r>
            <a:r>
              <a:rPr lang="tr-TR" sz="3800" dirty="0" err="1" smtClean="0"/>
              <a:t>desaturase’ın</a:t>
            </a:r>
            <a:r>
              <a:rPr lang="tr-TR" sz="3800" dirty="0" smtClean="0"/>
              <a:t> </a:t>
            </a:r>
            <a:r>
              <a:rPr lang="tr-TR" sz="3800" dirty="0" err="1" smtClean="0"/>
              <a:t>inhibisyonu</a:t>
            </a:r>
            <a:r>
              <a:rPr lang="tr-TR" sz="3800" dirty="0" smtClean="0"/>
              <a:t> ile </a:t>
            </a:r>
            <a:r>
              <a:rPr lang="tr-TR" sz="3800" dirty="0" err="1" smtClean="0"/>
              <a:t>karotenoid</a:t>
            </a:r>
            <a:r>
              <a:rPr lang="tr-TR" sz="3800" dirty="0" smtClean="0"/>
              <a:t> </a:t>
            </a:r>
            <a:r>
              <a:rPr lang="tr-TR" sz="3800" dirty="0" err="1" smtClean="0"/>
              <a:t>biyosentezini</a:t>
            </a:r>
            <a:r>
              <a:rPr lang="tr-TR" sz="3800" dirty="0" smtClean="0"/>
              <a:t> </a:t>
            </a:r>
            <a:r>
              <a:rPr lang="tr-TR" sz="3800" dirty="0" err="1" smtClean="0"/>
              <a:t>bloklayan</a:t>
            </a:r>
            <a:r>
              <a:rPr lang="tr-TR" sz="3800" dirty="0" smtClean="0"/>
              <a:t> kimyasallardır. Bu blokajdan dolayı klorofil, </a:t>
            </a:r>
            <a:r>
              <a:rPr lang="tr-TR" sz="3800" dirty="0" err="1" smtClean="0"/>
              <a:t>membran</a:t>
            </a:r>
            <a:r>
              <a:rPr lang="tr-TR" sz="3800" dirty="0" smtClean="0"/>
              <a:t> yağları ve proteinler parçalanır. Sonuçta bunlardan dolayı tümleşik </a:t>
            </a:r>
            <a:r>
              <a:rPr lang="tr-TR" sz="3800" dirty="0" err="1" smtClean="0"/>
              <a:t>membran</a:t>
            </a:r>
            <a:r>
              <a:rPr lang="tr-TR" sz="3800" dirty="0" smtClean="0"/>
              <a:t> yapılarının tahrip olması </a:t>
            </a:r>
            <a:r>
              <a:rPr lang="tr-TR" sz="3800" dirty="0" err="1" smtClean="0"/>
              <a:t>membranların</a:t>
            </a:r>
            <a:r>
              <a:rPr lang="tr-TR" sz="3800" dirty="0" smtClean="0"/>
              <a:t> zayıflamasına ve dokuların hızla kurumasına yol açar.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12776"/>
            <a:ext cx="6192688" cy="36724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900" b="1" dirty="0" smtClean="0"/>
              <a:t>HRAC Grup: F2: 4-</a:t>
            </a:r>
            <a:r>
              <a:rPr lang="tr-TR" sz="3900" b="1" dirty="0" err="1" smtClean="0"/>
              <a:t>Phydroxyphenyl</a:t>
            </a:r>
            <a:r>
              <a:rPr lang="tr-TR" sz="3900" b="1" dirty="0" smtClean="0"/>
              <a:t> </a:t>
            </a:r>
            <a:r>
              <a:rPr lang="tr-TR" sz="3900" b="1" dirty="0" err="1" smtClean="0"/>
              <a:t>pyruvate</a:t>
            </a:r>
            <a:r>
              <a:rPr lang="tr-TR" sz="3900" b="1" dirty="0" smtClean="0"/>
              <a:t> </a:t>
            </a:r>
            <a:r>
              <a:rPr lang="tr-TR" sz="3900" b="1" dirty="0" err="1" smtClean="0"/>
              <a:t>dioxygenase</a:t>
            </a:r>
            <a:r>
              <a:rPr lang="tr-TR" sz="3900" b="1" dirty="0" smtClean="0"/>
              <a:t> (HPPD) İnhibitörleri  </a:t>
            </a:r>
          </a:p>
          <a:p>
            <a:pPr algn="just" fontAlgn="t">
              <a:buNone/>
            </a:pPr>
            <a:r>
              <a:rPr lang="tr-TR" sz="3900" dirty="0" smtClean="0"/>
              <a:t>	</a:t>
            </a:r>
            <a:r>
              <a:rPr lang="tr-TR" sz="3900" dirty="0" err="1" smtClean="0">
                <a:solidFill>
                  <a:srgbClr val="FF0000"/>
                </a:solidFill>
              </a:rPr>
              <a:t>Callistemone</a:t>
            </a:r>
            <a:r>
              <a:rPr lang="tr-TR" sz="3900" dirty="0" smtClean="0">
                <a:solidFill>
                  <a:srgbClr val="FF0000"/>
                </a:solidFill>
              </a:rPr>
              <a:t>, </a:t>
            </a:r>
            <a:r>
              <a:rPr lang="tr-TR" sz="3900" dirty="0" err="1" smtClean="0">
                <a:solidFill>
                  <a:srgbClr val="FF0000"/>
                </a:solidFill>
              </a:rPr>
              <a:t>isoxazole</a:t>
            </a:r>
            <a:r>
              <a:rPr lang="tr-TR" sz="3900" dirty="0" smtClean="0">
                <a:solidFill>
                  <a:srgbClr val="FF0000"/>
                </a:solidFill>
              </a:rPr>
              <a:t>, </a:t>
            </a:r>
            <a:r>
              <a:rPr lang="tr-TR" sz="3900" dirty="0" err="1" smtClean="0">
                <a:solidFill>
                  <a:srgbClr val="FF0000"/>
                </a:solidFill>
              </a:rPr>
              <a:t>pyrazole</a:t>
            </a:r>
            <a:r>
              <a:rPr lang="tr-TR" sz="3900" dirty="0" smtClean="0">
                <a:solidFill>
                  <a:srgbClr val="FF0000"/>
                </a:solidFill>
              </a:rPr>
              <a:t> ve </a:t>
            </a:r>
            <a:r>
              <a:rPr lang="tr-TR" sz="3900" dirty="0" err="1" smtClean="0">
                <a:solidFill>
                  <a:srgbClr val="FF0000"/>
                </a:solidFill>
              </a:rPr>
              <a:t>triketone’ler</a:t>
            </a:r>
            <a:r>
              <a:rPr lang="tr-TR" sz="3900" dirty="0" smtClean="0">
                <a:solidFill>
                  <a:srgbClr val="FF0000"/>
                </a:solidFill>
              </a:rPr>
              <a:t>  </a:t>
            </a:r>
            <a:r>
              <a:rPr lang="tr-TR" sz="3900" dirty="0" smtClean="0"/>
              <a:t>4-</a:t>
            </a:r>
            <a:r>
              <a:rPr lang="tr-TR" sz="3900" dirty="0" err="1" smtClean="0"/>
              <a:t>phydroxyphenyl</a:t>
            </a:r>
            <a:r>
              <a:rPr lang="tr-TR" sz="3900" dirty="0" smtClean="0"/>
              <a:t> </a:t>
            </a:r>
            <a:r>
              <a:rPr lang="tr-TR" sz="3900" dirty="0" err="1" smtClean="0"/>
              <a:t>pyruvate</a:t>
            </a:r>
            <a:r>
              <a:rPr lang="tr-TR" sz="3900" dirty="0" smtClean="0"/>
              <a:t> </a:t>
            </a:r>
            <a:r>
              <a:rPr lang="tr-TR" sz="3900" dirty="0" err="1" smtClean="0"/>
              <a:t>dioxygenase’i</a:t>
            </a:r>
            <a:r>
              <a:rPr lang="tr-TR" sz="3900" dirty="0" smtClean="0"/>
              <a:t> (HPPD) </a:t>
            </a:r>
            <a:r>
              <a:rPr lang="tr-TR" sz="3900" dirty="0" err="1" smtClean="0"/>
              <a:t>inhibe</a:t>
            </a:r>
            <a:r>
              <a:rPr lang="tr-TR" sz="3900" dirty="0" smtClean="0"/>
              <a:t> eden </a:t>
            </a:r>
            <a:r>
              <a:rPr lang="tr-TR" sz="3900" dirty="0" err="1" smtClean="0"/>
              <a:t>herbisitlerdir</a:t>
            </a:r>
            <a:r>
              <a:rPr lang="tr-TR" sz="3900" dirty="0" smtClean="0"/>
              <a:t>.  Bu enzim </a:t>
            </a:r>
            <a:r>
              <a:rPr lang="tr-TR" sz="3900" i="1" dirty="0" smtClean="0"/>
              <a:t>p</a:t>
            </a:r>
            <a:r>
              <a:rPr lang="tr-TR" sz="3900" dirty="0" smtClean="0"/>
              <a:t>-</a:t>
            </a:r>
            <a:r>
              <a:rPr lang="tr-TR" sz="3900" dirty="0" err="1" smtClean="0"/>
              <a:t>hydroxymethyl</a:t>
            </a:r>
            <a:r>
              <a:rPr lang="tr-TR" sz="3900" dirty="0" smtClean="0"/>
              <a:t> </a:t>
            </a:r>
            <a:r>
              <a:rPr lang="tr-TR" sz="3900" dirty="0" err="1" smtClean="0"/>
              <a:t>pyruvate’ı</a:t>
            </a:r>
            <a:r>
              <a:rPr lang="tr-TR" sz="3900" dirty="0" smtClean="0"/>
              <a:t> </a:t>
            </a:r>
            <a:r>
              <a:rPr lang="tr-TR" sz="3900" i="1" dirty="0" smtClean="0"/>
              <a:t>p</a:t>
            </a:r>
            <a:r>
              <a:rPr lang="tr-TR" sz="3900" dirty="0" smtClean="0"/>
              <a:t>-</a:t>
            </a:r>
            <a:r>
              <a:rPr lang="tr-TR" sz="3900" dirty="0" err="1" smtClean="0"/>
              <a:t>hydroxymethyl</a:t>
            </a:r>
            <a:r>
              <a:rPr lang="tr-TR" sz="3900" dirty="0" smtClean="0"/>
              <a:t> </a:t>
            </a:r>
            <a:r>
              <a:rPr lang="tr-TR" sz="3900" dirty="0" err="1" smtClean="0"/>
              <a:t>pyruvate’e</a:t>
            </a:r>
            <a:r>
              <a:rPr lang="tr-TR" sz="3900" dirty="0" smtClean="0"/>
              <a:t> dönüştürür. Bu enzim </a:t>
            </a:r>
            <a:r>
              <a:rPr lang="tr-TR" sz="3900" dirty="0" err="1" smtClean="0"/>
              <a:t>plastoquinone</a:t>
            </a:r>
            <a:r>
              <a:rPr lang="tr-TR" sz="3900" dirty="0" smtClean="0"/>
              <a:t> (fotosentezde, kloroplastta elektron taşıma zincirinde elektron taşıyıcı olan bir </a:t>
            </a:r>
            <a:r>
              <a:rPr lang="tr-TR" sz="3900" dirty="0" err="1" smtClean="0"/>
              <a:t>kinon</a:t>
            </a:r>
            <a:r>
              <a:rPr lang="tr-TR" sz="3900" dirty="0" smtClean="0"/>
              <a:t> molekülü) </a:t>
            </a:r>
            <a:r>
              <a:rPr lang="tr-TR" sz="3900" dirty="0" err="1" smtClean="0"/>
              <a:t>biyosentezinde</a:t>
            </a:r>
            <a:r>
              <a:rPr lang="tr-TR" sz="3900" dirty="0" smtClean="0"/>
              <a:t> anahtar aşamadır, bunun </a:t>
            </a:r>
            <a:r>
              <a:rPr lang="tr-TR" sz="3900" dirty="0" err="1" smtClean="0"/>
              <a:t>inhibisyonu</a:t>
            </a:r>
            <a:r>
              <a:rPr lang="tr-TR" sz="3900" dirty="0" smtClean="0"/>
              <a:t> yeni gelişmelerde beyazlık </a:t>
            </a:r>
            <a:r>
              <a:rPr lang="tr-TR" sz="3900" dirty="0" err="1" smtClean="0"/>
              <a:t>simptomlarına</a:t>
            </a:r>
            <a:r>
              <a:rPr lang="tr-TR" sz="3900" dirty="0" smtClean="0"/>
              <a:t> yol açar.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/>
          <a:lstStyle/>
          <a:p>
            <a:pPr algn="just">
              <a:buNone/>
            </a:pPr>
            <a:r>
              <a:rPr lang="tr-TR" dirty="0" smtClean="0"/>
              <a:t>	Bu </a:t>
            </a:r>
            <a:r>
              <a:rPr lang="tr-TR" dirty="0" err="1" smtClean="0"/>
              <a:t>simptomlar</a:t>
            </a:r>
            <a:r>
              <a:rPr lang="tr-TR" dirty="0" smtClean="0"/>
              <a:t> </a:t>
            </a:r>
            <a:r>
              <a:rPr lang="tr-TR" dirty="0" err="1" smtClean="0"/>
              <a:t>phytoene</a:t>
            </a:r>
            <a:r>
              <a:rPr lang="tr-TR" dirty="0" smtClean="0"/>
              <a:t> </a:t>
            </a:r>
            <a:r>
              <a:rPr lang="tr-TR" dirty="0" err="1" smtClean="0"/>
              <a:t>desaturase’in</a:t>
            </a:r>
            <a:r>
              <a:rPr lang="tr-TR" dirty="0" smtClean="0"/>
              <a:t> bir </a:t>
            </a:r>
            <a:r>
              <a:rPr lang="tr-TR" dirty="0" err="1" smtClean="0"/>
              <a:t>kofaktörü</a:t>
            </a:r>
            <a:r>
              <a:rPr lang="tr-TR" dirty="0" smtClean="0"/>
              <a:t> olan </a:t>
            </a:r>
            <a:r>
              <a:rPr lang="tr-TR" dirty="0" err="1" smtClean="0"/>
              <a:t>plastokinon’un</a:t>
            </a:r>
            <a:r>
              <a:rPr lang="tr-TR" dirty="0" smtClean="0"/>
              <a:t> müdahalesi yüzünden </a:t>
            </a:r>
            <a:r>
              <a:rPr lang="tr-TR" dirty="0" err="1" smtClean="0"/>
              <a:t>karotenoid</a:t>
            </a:r>
            <a:r>
              <a:rPr lang="tr-TR" dirty="0" smtClean="0"/>
              <a:t> sentezinin dolaylı </a:t>
            </a:r>
            <a:r>
              <a:rPr lang="tr-TR" dirty="0" err="1" smtClean="0"/>
              <a:t>inhibisyonundan</a:t>
            </a:r>
            <a:r>
              <a:rPr lang="tr-TR" dirty="0" smtClean="0"/>
              <a:t> kaynaklanmaktadır.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348880"/>
            <a:ext cx="6840760" cy="3096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Autofit/>
          </a:bodyPr>
          <a:lstStyle/>
          <a:p>
            <a:pPr algn="just"/>
            <a:r>
              <a:rPr lang="tr-TR" b="1" dirty="0" smtClean="0"/>
              <a:t>HRAC Grup: F3: </a:t>
            </a:r>
            <a:r>
              <a:rPr lang="tr-TR" b="1" dirty="0" err="1" smtClean="0"/>
              <a:t>Karotenoid</a:t>
            </a:r>
            <a:r>
              <a:rPr lang="tr-TR" b="1" dirty="0" smtClean="0"/>
              <a:t> </a:t>
            </a:r>
            <a:r>
              <a:rPr lang="tr-TR" b="1" dirty="0" err="1" smtClean="0"/>
              <a:t>Biyosentezi</a:t>
            </a:r>
            <a:r>
              <a:rPr lang="tr-TR" b="1" dirty="0" smtClean="0"/>
              <a:t> İnhibitörleri (bilinmeyen hedef)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	Son kanıtlar </a:t>
            </a:r>
            <a:r>
              <a:rPr lang="tr-TR" dirty="0" err="1" smtClean="0"/>
              <a:t>clomazone’nin</a:t>
            </a:r>
            <a:r>
              <a:rPr lang="tr-TR" dirty="0" smtClean="0"/>
              <a:t> </a:t>
            </a:r>
            <a:r>
              <a:rPr lang="tr-TR" dirty="0" err="1" smtClean="0"/>
              <a:t>clomazone’in</a:t>
            </a:r>
            <a:r>
              <a:rPr lang="tr-TR" dirty="0" smtClean="0"/>
              <a:t> 5-</a:t>
            </a:r>
            <a:r>
              <a:rPr lang="tr-TR" dirty="0" err="1" smtClean="0"/>
              <a:t>keto</a:t>
            </a:r>
            <a:r>
              <a:rPr lang="tr-TR" dirty="0" smtClean="0"/>
              <a:t> formuna </a:t>
            </a:r>
            <a:r>
              <a:rPr lang="tr-TR" dirty="0" err="1" smtClean="0"/>
              <a:t>metabolize</a:t>
            </a:r>
            <a:r>
              <a:rPr lang="tr-TR" dirty="0" smtClean="0"/>
              <a:t> olması sonucu herbisit özelliği kazandığını göstermektedir. 5-</a:t>
            </a:r>
            <a:r>
              <a:rPr lang="tr-TR" dirty="0" err="1" smtClean="0"/>
              <a:t>keto</a:t>
            </a:r>
            <a:r>
              <a:rPr lang="tr-TR" dirty="0" smtClean="0"/>
              <a:t> formu </a:t>
            </a:r>
            <a:r>
              <a:rPr lang="tr-TR" dirty="0" err="1" smtClean="0"/>
              <a:t>plastid</a:t>
            </a:r>
            <a:r>
              <a:rPr lang="tr-TR" dirty="0" smtClean="0"/>
              <a:t> </a:t>
            </a:r>
            <a:r>
              <a:rPr lang="tr-TR" dirty="0" err="1" smtClean="0"/>
              <a:t>isoprenoid</a:t>
            </a:r>
            <a:r>
              <a:rPr lang="tr-TR" dirty="0" smtClean="0"/>
              <a:t> sentezinde anahtar bir yapı olan 1-</a:t>
            </a:r>
            <a:r>
              <a:rPr lang="tr-TR" dirty="0" err="1" smtClean="0"/>
              <a:t>deoxy</a:t>
            </a:r>
            <a:r>
              <a:rPr lang="tr-TR" dirty="0" smtClean="0"/>
              <a:t>-D-</a:t>
            </a:r>
            <a:r>
              <a:rPr lang="tr-TR" dirty="0" err="1" smtClean="0"/>
              <a:t>xyulose</a:t>
            </a:r>
            <a:r>
              <a:rPr lang="tr-TR" dirty="0" smtClean="0"/>
              <a:t> 5-</a:t>
            </a:r>
            <a:r>
              <a:rPr lang="tr-TR" dirty="0" err="1" smtClean="0"/>
              <a:t>phosphate</a:t>
            </a:r>
            <a:r>
              <a:rPr lang="tr-TR" dirty="0" smtClean="0"/>
              <a:t> </a:t>
            </a:r>
            <a:r>
              <a:rPr lang="tr-TR" dirty="0" err="1" smtClean="0"/>
              <a:t>synthase’nin</a:t>
            </a:r>
            <a:r>
              <a:rPr lang="tr-TR" dirty="0" smtClean="0"/>
              <a:t> (DOXP) </a:t>
            </a:r>
            <a:r>
              <a:rPr lang="tr-TR" dirty="0" err="1" smtClean="0"/>
              <a:t>inhibe</a:t>
            </a:r>
            <a:r>
              <a:rPr lang="tr-TR" dirty="0" smtClean="0"/>
              <a:t> etmektedir. </a:t>
            </a:r>
            <a:r>
              <a:rPr lang="tr-TR" dirty="0" err="1" smtClean="0"/>
              <a:t>Amitrole</a:t>
            </a:r>
            <a:r>
              <a:rPr lang="tr-TR" dirty="0" smtClean="0"/>
              <a:t> ışıkta klorofil ve </a:t>
            </a:r>
            <a:r>
              <a:rPr lang="tr-TR" dirty="0" err="1" smtClean="0"/>
              <a:t>karotenoid</a:t>
            </a:r>
            <a:r>
              <a:rPr lang="tr-TR" dirty="0" smtClean="0"/>
              <a:t> birikimini </a:t>
            </a:r>
            <a:r>
              <a:rPr lang="tr-TR" dirty="0" err="1" smtClean="0"/>
              <a:t>inhibe</a:t>
            </a:r>
            <a:r>
              <a:rPr lang="tr-TR" dirty="0" smtClean="0"/>
              <a:t> etmektedir. </a:t>
            </a:r>
            <a:r>
              <a:rPr lang="tr-TR" dirty="0" err="1" smtClean="0"/>
              <a:t>Amitrole</a:t>
            </a:r>
            <a:r>
              <a:rPr lang="tr-TR" dirty="0" smtClean="0"/>
              <a:t> pigment </a:t>
            </a:r>
            <a:r>
              <a:rPr lang="tr-TR" dirty="0" err="1" smtClean="0"/>
              <a:t>biyosentezinden</a:t>
            </a:r>
            <a:r>
              <a:rPr lang="tr-TR" dirty="0" smtClean="0"/>
              <a:t> çok hücre bölünmesi ve gelişmesi üzerinde büyük bir etkiye sahip olabilir. </a:t>
            </a:r>
            <a:r>
              <a:rPr lang="tr-TR" dirty="0" err="1" smtClean="0"/>
              <a:t>Aclonifen</a:t>
            </a:r>
            <a:r>
              <a:rPr lang="tr-TR" dirty="0" smtClean="0"/>
              <a:t> </a:t>
            </a:r>
            <a:r>
              <a:rPr lang="tr-TR" dirty="0" err="1" smtClean="0"/>
              <a:t>karotenoid</a:t>
            </a:r>
            <a:r>
              <a:rPr lang="tr-TR" dirty="0" smtClean="0"/>
              <a:t>/beyazlama </a:t>
            </a:r>
            <a:r>
              <a:rPr lang="tr-TR" dirty="0" err="1" smtClean="0"/>
              <a:t>herbisitlerine</a:t>
            </a:r>
            <a:r>
              <a:rPr lang="tr-TR" dirty="0" smtClean="0"/>
              <a:t> benzer şekilde davranmaktadır.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369571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HRAC Grup: A: </a:t>
            </a:r>
            <a:r>
              <a:rPr lang="tr-TR" b="1" dirty="0" err="1"/>
              <a:t>ACCase</a:t>
            </a:r>
            <a:r>
              <a:rPr lang="tr-TR" b="1" dirty="0"/>
              <a:t> İ</a:t>
            </a:r>
            <a:r>
              <a:rPr lang="tr-TR" b="1" dirty="0" smtClean="0"/>
              <a:t>nhibitörleri  </a:t>
            </a:r>
            <a:endParaRPr lang="tr-TR" dirty="0"/>
          </a:p>
          <a:p>
            <a:pPr algn="just" fontAlgn="t">
              <a:buNone/>
            </a:pPr>
            <a:r>
              <a:rPr lang="tr-TR" dirty="0" smtClean="0"/>
              <a:t>	</a:t>
            </a:r>
            <a:r>
              <a:rPr lang="tr-TR" dirty="0" err="1" smtClean="0">
                <a:solidFill>
                  <a:srgbClr val="FF0000"/>
                </a:solidFill>
              </a:rPr>
              <a:t>Aryloxyphenoxypropionate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err="1">
                <a:solidFill>
                  <a:srgbClr val="FF0000"/>
                </a:solidFill>
              </a:rPr>
              <a:t>FOPs</a:t>
            </a:r>
            <a:r>
              <a:rPr lang="tr-TR" dirty="0">
                <a:solidFill>
                  <a:srgbClr val="FF0000"/>
                </a:solidFill>
              </a:rPr>
              <a:t>) </a:t>
            </a:r>
            <a:r>
              <a:rPr lang="tr-TR" dirty="0"/>
              <a:t>ve </a:t>
            </a:r>
            <a:r>
              <a:rPr lang="tr-TR" dirty="0" err="1">
                <a:solidFill>
                  <a:srgbClr val="FF0000"/>
                </a:solidFill>
              </a:rPr>
              <a:t>cyclohexanedione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DIM’ler</a:t>
            </a:r>
            <a:r>
              <a:rPr lang="tr-TR" dirty="0">
                <a:solidFill>
                  <a:srgbClr val="FF0000"/>
                </a:solidFill>
              </a:rPr>
              <a:t>) </a:t>
            </a:r>
            <a:r>
              <a:rPr lang="tr-TR" dirty="0" err="1"/>
              <a:t>herbisitleri</a:t>
            </a:r>
            <a:r>
              <a:rPr lang="tr-TR" dirty="0"/>
              <a:t> </a:t>
            </a:r>
            <a:r>
              <a:rPr lang="tr-TR" dirty="0" err="1"/>
              <a:t>acetylCoA</a:t>
            </a:r>
            <a:r>
              <a:rPr lang="tr-TR" dirty="0"/>
              <a:t> </a:t>
            </a:r>
            <a:r>
              <a:rPr lang="tr-TR" dirty="0" err="1"/>
              <a:t>carboxylase</a:t>
            </a:r>
            <a:r>
              <a:rPr lang="tr-TR" dirty="0"/>
              <a:t> (</a:t>
            </a:r>
            <a:r>
              <a:rPr lang="tr-TR" dirty="0" err="1"/>
              <a:t>ACCase</a:t>
            </a:r>
            <a:r>
              <a:rPr lang="tr-TR" dirty="0"/>
              <a:t>) enziminin faaliyetini engellerler, bu enzim yağ asit sentezini katalize etmektedir. Yağ asit sentezinin engellenmesi hücre gelişimi için gerekli yeni </a:t>
            </a:r>
            <a:r>
              <a:rPr lang="tr-TR" dirty="0" err="1"/>
              <a:t>membranların</a:t>
            </a:r>
            <a:r>
              <a:rPr lang="tr-TR" dirty="0"/>
              <a:t> yapımında kullanılan </a:t>
            </a:r>
            <a:r>
              <a:rPr lang="tr-TR" dirty="0" err="1"/>
              <a:t>fosfolipidlerin</a:t>
            </a:r>
            <a:r>
              <a:rPr lang="tr-TR" dirty="0"/>
              <a:t> üretilmesini </a:t>
            </a:r>
            <a:r>
              <a:rPr lang="tr-TR" dirty="0" err="1"/>
              <a:t>bloklamaktadır</a:t>
            </a:r>
            <a:r>
              <a:rPr lang="tr-TR" dirty="0"/>
              <a:t>.  Geniş yapraklı bitki türleri </a:t>
            </a:r>
            <a:r>
              <a:rPr lang="tr-TR" dirty="0" err="1"/>
              <a:t>cyclohexanedione</a:t>
            </a:r>
            <a:r>
              <a:rPr lang="tr-TR" dirty="0"/>
              <a:t> ve </a:t>
            </a:r>
            <a:r>
              <a:rPr lang="tr-TR" dirty="0" err="1"/>
              <a:t>aryloxyphenoxy</a:t>
            </a:r>
            <a:r>
              <a:rPr lang="tr-TR" dirty="0"/>
              <a:t> </a:t>
            </a:r>
            <a:r>
              <a:rPr lang="tr-TR" dirty="0" err="1"/>
              <a:t>propionate</a:t>
            </a:r>
            <a:r>
              <a:rPr lang="tr-TR" dirty="0"/>
              <a:t> </a:t>
            </a:r>
            <a:r>
              <a:rPr lang="tr-TR" dirty="0" err="1"/>
              <a:t>herbisitlerine</a:t>
            </a:r>
            <a:r>
              <a:rPr lang="tr-TR" dirty="0"/>
              <a:t> </a:t>
            </a:r>
            <a:r>
              <a:rPr lang="tr-TR" dirty="0" err="1"/>
              <a:t>ACCase</a:t>
            </a:r>
            <a:r>
              <a:rPr lang="tr-TR" dirty="0"/>
              <a:t> enzimine karşı hassas olmadıklarından doğal olarak dirençlidirler. Benzer şekilde bazı </a:t>
            </a:r>
            <a:r>
              <a:rPr lang="tr-TR" dirty="0" err="1"/>
              <a:t>Poaceae’ler</a:t>
            </a:r>
            <a:r>
              <a:rPr lang="tr-TR" dirty="0"/>
              <a:t> de </a:t>
            </a:r>
            <a:r>
              <a:rPr lang="tr-TR" dirty="0" err="1"/>
              <a:t>ACCase’ye</a:t>
            </a:r>
            <a:r>
              <a:rPr lang="tr-TR" dirty="0"/>
              <a:t> daha az hassastırlar. 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7488831" cy="3888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txBody>
          <a:bodyPr/>
          <a:lstStyle/>
          <a:p>
            <a:r>
              <a:rPr lang="tr-TR" b="1" dirty="0" smtClean="0"/>
              <a:t>HRAC Grup: F4: 1-</a:t>
            </a:r>
            <a:r>
              <a:rPr lang="tr-TR" b="1" dirty="0" err="1" smtClean="0"/>
              <a:t>deoxy</a:t>
            </a:r>
            <a:r>
              <a:rPr lang="tr-TR" b="1" dirty="0" smtClean="0"/>
              <a:t>-d-</a:t>
            </a:r>
            <a:r>
              <a:rPr lang="tr-TR" b="1" dirty="0" err="1" smtClean="0"/>
              <a:t>xylulose</a:t>
            </a:r>
            <a:r>
              <a:rPr lang="tr-TR" b="1" dirty="0" smtClean="0"/>
              <a:t> 5-</a:t>
            </a:r>
            <a:r>
              <a:rPr lang="tr-TR" b="1" dirty="0" err="1" smtClean="0"/>
              <a:t>phosphate</a:t>
            </a:r>
            <a:r>
              <a:rPr lang="tr-TR" b="1" dirty="0" smtClean="0"/>
              <a:t> (DOXP) </a:t>
            </a:r>
            <a:r>
              <a:rPr lang="tr-TR" b="1" dirty="0" err="1" smtClean="0"/>
              <a:t>synthase</a:t>
            </a:r>
            <a:r>
              <a:rPr lang="tr-TR" b="1" dirty="0" smtClean="0"/>
              <a:t> inhibitörleri</a:t>
            </a:r>
            <a:endParaRPr lang="tr-TR" dirty="0" smtClean="0"/>
          </a:p>
          <a:p>
            <a:pPr fontAlgn="t">
              <a:buNone/>
            </a:pPr>
            <a:r>
              <a:rPr lang="tr-TR" dirty="0" smtClean="0"/>
              <a:t>	Henüz belirlenememiştir.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r>
              <a:rPr lang="tr-TR" b="1" dirty="0" smtClean="0"/>
              <a:t>HRAC Grup: G: EPSP </a:t>
            </a:r>
            <a:r>
              <a:rPr lang="tr-TR" b="1" dirty="0" err="1" smtClean="0"/>
              <a:t>synthase</a:t>
            </a:r>
            <a:r>
              <a:rPr lang="tr-TR" b="1" dirty="0" smtClean="0"/>
              <a:t> inhibitörleri</a:t>
            </a:r>
            <a:endParaRPr lang="tr-TR" dirty="0" smtClean="0"/>
          </a:p>
          <a:p>
            <a:pPr algn="just" fontAlgn="t">
              <a:buNone/>
            </a:pPr>
            <a:r>
              <a:rPr lang="tr-TR" dirty="0" smtClean="0"/>
              <a:t>	</a:t>
            </a:r>
            <a:r>
              <a:rPr lang="tr-TR" dirty="0" err="1" smtClean="0">
                <a:solidFill>
                  <a:srgbClr val="FF0000"/>
                </a:solidFill>
              </a:rPr>
              <a:t>Glisinler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glyphosate</a:t>
            </a:r>
            <a:r>
              <a:rPr lang="tr-TR" dirty="0" smtClean="0">
                <a:solidFill>
                  <a:srgbClr val="FF0000"/>
                </a:solidFill>
              </a:rPr>
              <a:t>) </a:t>
            </a:r>
            <a:r>
              <a:rPr lang="tr-TR" dirty="0" err="1" smtClean="0"/>
              <a:t>şikimik</a:t>
            </a:r>
            <a:r>
              <a:rPr lang="tr-TR" dirty="0" smtClean="0"/>
              <a:t> asit yolağında </a:t>
            </a:r>
            <a:r>
              <a:rPr lang="tr-TR" dirty="0" err="1" smtClean="0"/>
              <a:t>shikimate</a:t>
            </a:r>
            <a:r>
              <a:rPr lang="tr-TR" dirty="0" smtClean="0"/>
              <a:t>-3-</a:t>
            </a:r>
            <a:r>
              <a:rPr lang="tr-TR" dirty="0" err="1" smtClean="0"/>
              <a:t>phosphate</a:t>
            </a:r>
            <a:r>
              <a:rPr lang="tr-TR" dirty="0" smtClean="0"/>
              <a:t> ve </a:t>
            </a:r>
            <a:r>
              <a:rPr lang="tr-TR" dirty="0" err="1" smtClean="0"/>
              <a:t>phosphoenolpyruvate’den</a:t>
            </a:r>
            <a:r>
              <a:rPr lang="tr-TR" dirty="0" smtClean="0"/>
              <a:t> EPSP üreten 5-</a:t>
            </a:r>
            <a:r>
              <a:rPr lang="tr-TR" dirty="0" err="1" smtClean="0"/>
              <a:t>enolpyruvylshikimate</a:t>
            </a:r>
            <a:r>
              <a:rPr lang="tr-TR" dirty="0" smtClean="0"/>
              <a:t>-3-</a:t>
            </a:r>
            <a:r>
              <a:rPr lang="tr-TR" dirty="0" err="1" smtClean="0"/>
              <a:t>phosphate</a:t>
            </a:r>
            <a:r>
              <a:rPr lang="tr-TR" dirty="0" smtClean="0"/>
              <a:t> (EPSP) </a:t>
            </a:r>
            <a:r>
              <a:rPr lang="tr-TR" dirty="0" err="1" smtClean="0"/>
              <a:t>synthase</a:t>
            </a:r>
            <a:r>
              <a:rPr lang="tr-TR" dirty="0" smtClean="0"/>
              <a:t> sentezini </a:t>
            </a:r>
            <a:r>
              <a:rPr lang="tr-TR" dirty="0" err="1" smtClean="0"/>
              <a:t>inhibe</a:t>
            </a:r>
            <a:r>
              <a:rPr lang="tr-TR" dirty="0" smtClean="0"/>
              <a:t> eden </a:t>
            </a:r>
            <a:r>
              <a:rPr lang="tr-TR" dirty="0" err="1" smtClean="0"/>
              <a:t>herbisitlerdir</a:t>
            </a:r>
            <a:r>
              <a:rPr lang="tr-TR" dirty="0" smtClean="0"/>
              <a:t>. </a:t>
            </a:r>
            <a:r>
              <a:rPr lang="tr-TR" dirty="0" err="1" smtClean="0"/>
              <a:t>EPSP’nin</a:t>
            </a:r>
            <a:r>
              <a:rPr lang="tr-TR" dirty="0" smtClean="0"/>
              <a:t> </a:t>
            </a:r>
            <a:r>
              <a:rPr lang="tr-TR" dirty="0" err="1" smtClean="0"/>
              <a:t>inhibisyonu</a:t>
            </a:r>
            <a:r>
              <a:rPr lang="tr-TR" dirty="0" smtClean="0"/>
              <a:t> protein sentezi ve gelişmeye yol açan </a:t>
            </a:r>
            <a:r>
              <a:rPr lang="tr-TR" dirty="0" err="1" smtClean="0"/>
              <a:t>biyosentetik</a:t>
            </a:r>
            <a:r>
              <a:rPr lang="tr-TR" dirty="0" smtClean="0"/>
              <a:t> yolaklar için gerekli </a:t>
            </a:r>
            <a:r>
              <a:rPr lang="tr-TR" dirty="0" err="1" smtClean="0"/>
              <a:t>tryptophan</a:t>
            </a:r>
            <a:r>
              <a:rPr lang="tr-TR" dirty="0" smtClean="0"/>
              <a:t>, </a:t>
            </a:r>
            <a:r>
              <a:rPr lang="tr-TR" dirty="0" err="1" smtClean="0"/>
              <a:t>tyrosine</a:t>
            </a:r>
            <a:r>
              <a:rPr lang="tr-TR" dirty="0" smtClean="0"/>
              <a:t> ve </a:t>
            </a:r>
            <a:r>
              <a:rPr lang="tr-TR" dirty="0" err="1" smtClean="0"/>
              <a:t>phenylalanine</a:t>
            </a:r>
            <a:r>
              <a:rPr lang="tr-TR" dirty="0" smtClean="0"/>
              <a:t> aminoasitlerinin tamamen tüketilmesine yol açar.    </a:t>
            </a:r>
          </a:p>
          <a:p>
            <a:pPr algn="just" fontAlgn="t">
              <a:buNone/>
            </a:pPr>
            <a:endParaRPr lang="tr-TR" sz="2800" dirty="0" smtClean="0"/>
          </a:p>
          <a:p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55576" y="5301208"/>
            <a:ext cx="8064896" cy="1152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6192688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HRAC Grup: H: </a:t>
            </a:r>
            <a:r>
              <a:rPr lang="tr-TR" b="1" dirty="0" err="1" smtClean="0"/>
              <a:t>Glutamine</a:t>
            </a:r>
            <a:r>
              <a:rPr lang="tr-TR" b="1" dirty="0" smtClean="0"/>
              <a:t> </a:t>
            </a:r>
            <a:r>
              <a:rPr lang="tr-TR" b="1" dirty="0" err="1" smtClean="0"/>
              <a:t>synthase</a:t>
            </a:r>
            <a:r>
              <a:rPr lang="tr-TR" b="1" dirty="0" smtClean="0"/>
              <a:t> inhibitörleri</a:t>
            </a:r>
            <a:endParaRPr lang="tr-TR" dirty="0" smtClean="0"/>
          </a:p>
          <a:p>
            <a:pPr algn="just" fontAlgn="t">
              <a:buNone/>
            </a:pPr>
            <a:r>
              <a:rPr lang="tr-TR" dirty="0" smtClean="0"/>
              <a:t>	</a:t>
            </a:r>
            <a:r>
              <a:rPr lang="tr-TR" dirty="0" err="1" smtClean="0">
                <a:solidFill>
                  <a:srgbClr val="FF0000"/>
                </a:solidFill>
              </a:rPr>
              <a:t>Phosphinic</a:t>
            </a:r>
            <a:r>
              <a:rPr lang="tr-TR" dirty="0" smtClean="0">
                <a:solidFill>
                  <a:srgbClr val="FF0000"/>
                </a:solidFill>
              </a:rPr>
              <a:t> asitler (</a:t>
            </a:r>
            <a:r>
              <a:rPr lang="tr-TR" dirty="0" err="1" smtClean="0">
                <a:solidFill>
                  <a:srgbClr val="FF0000"/>
                </a:solidFill>
              </a:rPr>
              <a:t>glufosinate</a:t>
            </a:r>
            <a:r>
              <a:rPr lang="tr-TR" dirty="0" smtClean="0">
                <a:solidFill>
                  <a:srgbClr val="FF0000"/>
                </a:solidFill>
              </a:rPr>
              <a:t> ve </a:t>
            </a:r>
            <a:r>
              <a:rPr lang="tr-TR" dirty="0" err="1" smtClean="0">
                <a:solidFill>
                  <a:srgbClr val="FF0000"/>
                </a:solidFill>
              </a:rPr>
              <a:t>bialophos</a:t>
            </a:r>
            <a:r>
              <a:rPr lang="tr-TR" dirty="0" smtClean="0">
                <a:solidFill>
                  <a:srgbClr val="FF0000"/>
                </a:solidFill>
              </a:rPr>
              <a:t>) </a:t>
            </a:r>
            <a:r>
              <a:rPr lang="tr-TR" dirty="0" err="1" smtClean="0"/>
              <a:t>glutamate</a:t>
            </a:r>
            <a:r>
              <a:rPr lang="tr-TR" dirty="0" smtClean="0"/>
              <a:t> ve amonyaktan </a:t>
            </a:r>
            <a:r>
              <a:rPr lang="tr-TR" dirty="0" err="1" smtClean="0"/>
              <a:t>glutamine</a:t>
            </a:r>
            <a:r>
              <a:rPr lang="tr-TR" dirty="0" smtClean="0"/>
              <a:t> dönüşümü sağlayan bir enzim olan of </a:t>
            </a:r>
            <a:r>
              <a:rPr lang="tr-TR" dirty="0" err="1" smtClean="0"/>
              <a:t>glutamine</a:t>
            </a:r>
            <a:r>
              <a:rPr lang="tr-TR" dirty="0" smtClean="0"/>
              <a:t> </a:t>
            </a:r>
            <a:r>
              <a:rPr lang="tr-TR" dirty="0" err="1" smtClean="0"/>
              <a:t>synthetase’nin</a:t>
            </a:r>
            <a:r>
              <a:rPr lang="tr-TR" dirty="0" smtClean="0"/>
              <a:t> aktivitesini </a:t>
            </a:r>
            <a:r>
              <a:rPr lang="tr-TR" dirty="0" err="1" smtClean="0"/>
              <a:t>inhibe</a:t>
            </a:r>
            <a:r>
              <a:rPr lang="tr-TR" dirty="0" smtClean="0"/>
              <a:t> eder. Bitkide amonyak birikimi doğrudan </a:t>
            </a:r>
            <a:r>
              <a:rPr lang="tr-TR" dirty="0" err="1" smtClean="0"/>
              <a:t>fotosistem</a:t>
            </a:r>
            <a:r>
              <a:rPr lang="tr-TR" dirty="0" smtClean="0"/>
              <a:t> I ve II reaksiyonlarını </a:t>
            </a:r>
            <a:r>
              <a:rPr lang="tr-TR" dirty="0" err="1" smtClean="0"/>
              <a:t>inhibe</a:t>
            </a:r>
            <a:r>
              <a:rPr lang="tr-TR" dirty="0" smtClean="0"/>
              <a:t> eder ve hücreleri tahrip eder.   </a:t>
            </a:r>
          </a:p>
          <a:p>
            <a:pPr algn="just" fontAlgn="t">
              <a:buNone/>
            </a:pPr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28924"/>
            <a:ext cx="7200800" cy="12763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336704"/>
          </a:xfrm>
        </p:spPr>
        <p:txBody>
          <a:bodyPr/>
          <a:lstStyle/>
          <a:p>
            <a:pPr algn="just"/>
            <a:r>
              <a:rPr lang="tr-TR" sz="3000" b="1" dirty="0" smtClean="0"/>
              <a:t>HRAC Grup: I: </a:t>
            </a:r>
            <a:r>
              <a:rPr lang="tr-TR" sz="3000" dirty="0" smtClean="0"/>
              <a:t> </a:t>
            </a:r>
            <a:r>
              <a:rPr lang="tr-TR" sz="3000" b="1" dirty="0" smtClean="0"/>
              <a:t>7,8-</a:t>
            </a:r>
            <a:r>
              <a:rPr lang="tr-TR" sz="3000" b="1" dirty="0" err="1" smtClean="0"/>
              <a:t>dihydropteroate</a:t>
            </a:r>
            <a:r>
              <a:rPr lang="tr-TR" sz="3000" b="1" dirty="0" smtClean="0"/>
              <a:t> (DHP) </a:t>
            </a:r>
            <a:r>
              <a:rPr lang="tr-TR" sz="3000" b="1" dirty="0" err="1" smtClean="0"/>
              <a:t>synthase</a:t>
            </a:r>
            <a:r>
              <a:rPr lang="tr-TR" sz="3000" b="1" dirty="0" smtClean="0"/>
              <a:t> İnhibitörleri</a:t>
            </a:r>
          </a:p>
          <a:p>
            <a:pPr algn="just" fontAlgn="t">
              <a:buNone/>
            </a:pPr>
            <a:r>
              <a:rPr lang="tr-TR" sz="3000" dirty="0" smtClean="0"/>
              <a:t>	</a:t>
            </a:r>
            <a:r>
              <a:rPr lang="tr-TR" sz="2700" dirty="0" err="1" smtClean="0"/>
              <a:t>Carbamate</a:t>
            </a:r>
            <a:r>
              <a:rPr lang="tr-TR" sz="2700" dirty="0" smtClean="0"/>
              <a:t> </a:t>
            </a:r>
            <a:r>
              <a:rPr lang="tr-TR" sz="2700" dirty="0" err="1" smtClean="0"/>
              <a:t>herbisitlerden</a:t>
            </a:r>
            <a:r>
              <a:rPr lang="tr-TR" sz="2700" dirty="0" smtClean="0"/>
              <a:t> </a:t>
            </a:r>
            <a:r>
              <a:rPr lang="tr-TR" sz="2700" dirty="0" err="1" smtClean="0"/>
              <a:t>asulam</a:t>
            </a:r>
            <a:r>
              <a:rPr lang="tr-TR" sz="2700" dirty="0" smtClean="0"/>
              <a:t> bitki meristemlerinde hücre bölünmesi ve büyümesini </a:t>
            </a:r>
            <a:r>
              <a:rPr lang="tr-TR" sz="2700" dirty="0" err="1" smtClean="0"/>
              <a:t>inhibe</a:t>
            </a:r>
            <a:r>
              <a:rPr lang="tr-TR" sz="2700" dirty="0" smtClean="0"/>
              <a:t> eder. </a:t>
            </a:r>
            <a:r>
              <a:rPr lang="tr-TR" sz="2700" dirty="0" err="1" smtClean="0"/>
              <a:t>Asulam</a:t>
            </a:r>
            <a:r>
              <a:rPr lang="tr-TR" sz="2700" dirty="0" smtClean="0"/>
              <a:t> aynı zamanda pürine </a:t>
            </a:r>
            <a:r>
              <a:rPr lang="tr-TR" sz="2700" dirty="0" err="1" smtClean="0"/>
              <a:t>nükleodidi</a:t>
            </a:r>
            <a:r>
              <a:rPr lang="tr-TR" sz="2700" dirty="0" smtClean="0"/>
              <a:t> </a:t>
            </a:r>
            <a:r>
              <a:rPr lang="tr-TR" sz="2700" dirty="0" err="1" smtClean="0"/>
              <a:t>biyosentezi</a:t>
            </a:r>
            <a:r>
              <a:rPr lang="tr-TR" sz="2700" dirty="0" smtClean="0"/>
              <a:t> için gerekli </a:t>
            </a:r>
            <a:r>
              <a:rPr lang="tr-TR" sz="2700" dirty="0" err="1" smtClean="0"/>
              <a:t>folik</a:t>
            </a:r>
            <a:r>
              <a:rPr lang="tr-TR" sz="2700" dirty="0" smtClean="0"/>
              <a:t> asit sentezinde rol alan bir enzim olan 7,8-</a:t>
            </a:r>
            <a:r>
              <a:rPr lang="tr-TR" sz="2700" dirty="0" err="1" smtClean="0"/>
              <a:t>dihydropteroate</a:t>
            </a:r>
            <a:r>
              <a:rPr lang="tr-TR" sz="2700" dirty="0" smtClean="0"/>
              <a:t> (DHP) </a:t>
            </a:r>
            <a:r>
              <a:rPr lang="tr-TR" sz="2700" dirty="0" err="1" smtClean="0"/>
              <a:t>synthase’yi</a:t>
            </a:r>
            <a:r>
              <a:rPr lang="tr-TR" sz="2700" dirty="0" smtClean="0"/>
              <a:t> </a:t>
            </a:r>
            <a:r>
              <a:rPr lang="tr-TR" sz="2700" dirty="0" err="1" smtClean="0"/>
              <a:t>inhibe</a:t>
            </a:r>
            <a:r>
              <a:rPr lang="tr-TR" sz="2700" dirty="0" smtClean="0"/>
              <a:t> etmektedir.   </a:t>
            </a:r>
          </a:p>
          <a:p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99592" y="3933056"/>
            <a:ext cx="7632848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800" b="1" dirty="0" smtClean="0"/>
              <a:t>HRAC Grup: K1: </a:t>
            </a:r>
            <a:r>
              <a:rPr lang="tr-TR" sz="3800" b="1" dirty="0" err="1" smtClean="0"/>
              <a:t>Mikrotübül</a:t>
            </a:r>
            <a:r>
              <a:rPr lang="tr-TR" sz="3800" b="1" dirty="0" smtClean="0"/>
              <a:t> inhibitörleri</a:t>
            </a:r>
            <a:endParaRPr lang="tr-TR" sz="3800" dirty="0" smtClean="0"/>
          </a:p>
          <a:p>
            <a:pPr algn="just" fontAlgn="t">
              <a:buNone/>
            </a:pPr>
            <a:r>
              <a:rPr lang="tr-TR" sz="3800" dirty="0" smtClean="0"/>
              <a:t>	</a:t>
            </a:r>
            <a:r>
              <a:rPr lang="tr-TR" sz="3800" dirty="0" err="1" smtClean="0">
                <a:solidFill>
                  <a:srgbClr val="FF0000"/>
                </a:solidFill>
              </a:rPr>
              <a:t>Benzamide</a:t>
            </a:r>
            <a:r>
              <a:rPr lang="tr-TR" sz="3800" dirty="0" smtClean="0">
                <a:solidFill>
                  <a:srgbClr val="FF0000"/>
                </a:solidFill>
              </a:rPr>
              <a:t>, </a:t>
            </a:r>
            <a:r>
              <a:rPr lang="tr-TR" sz="3800" dirty="0" err="1" smtClean="0">
                <a:solidFill>
                  <a:srgbClr val="FF0000"/>
                </a:solidFill>
              </a:rPr>
              <a:t>benzoik</a:t>
            </a:r>
            <a:r>
              <a:rPr lang="tr-TR" sz="3800" dirty="0" smtClean="0">
                <a:solidFill>
                  <a:srgbClr val="FF0000"/>
                </a:solidFill>
              </a:rPr>
              <a:t> asit (DCPA), </a:t>
            </a:r>
            <a:r>
              <a:rPr lang="tr-TR" sz="3800" dirty="0" err="1" smtClean="0">
                <a:solidFill>
                  <a:srgbClr val="FF0000"/>
                </a:solidFill>
              </a:rPr>
              <a:t>dinitroaniline</a:t>
            </a:r>
            <a:r>
              <a:rPr lang="tr-TR" sz="3800" dirty="0" smtClean="0">
                <a:solidFill>
                  <a:srgbClr val="FF0000"/>
                </a:solidFill>
              </a:rPr>
              <a:t>, </a:t>
            </a:r>
            <a:r>
              <a:rPr lang="tr-TR" sz="3800" dirty="0" err="1" smtClean="0">
                <a:solidFill>
                  <a:srgbClr val="FF0000"/>
                </a:solidFill>
              </a:rPr>
              <a:t>phosphoramidate</a:t>
            </a:r>
            <a:r>
              <a:rPr lang="tr-TR" sz="3800" dirty="0" smtClean="0">
                <a:solidFill>
                  <a:srgbClr val="FF0000"/>
                </a:solidFill>
              </a:rPr>
              <a:t> </a:t>
            </a:r>
            <a:r>
              <a:rPr lang="tr-TR" sz="3800" dirty="0" smtClean="0"/>
              <a:t>ve</a:t>
            </a:r>
            <a:r>
              <a:rPr lang="tr-TR" sz="3800" dirty="0" smtClean="0">
                <a:solidFill>
                  <a:srgbClr val="FF0000"/>
                </a:solidFill>
              </a:rPr>
              <a:t> </a:t>
            </a:r>
            <a:r>
              <a:rPr lang="tr-TR" sz="3800" dirty="0" err="1" smtClean="0">
                <a:solidFill>
                  <a:srgbClr val="FF0000"/>
                </a:solidFill>
              </a:rPr>
              <a:t>pyridine</a:t>
            </a:r>
            <a:r>
              <a:rPr lang="tr-TR" sz="3800" dirty="0" smtClean="0">
                <a:solidFill>
                  <a:srgbClr val="FF0000"/>
                </a:solidFill>
              </a:rPr>
              <a:t> </a:t>
            </a:r>
            <a:r>
              <a:rPr lang="tr-TR" sz="3800" dirty="0" err="1" smtClean="0">
                <a:solidFill>
                  <a:srgbClr val="FF0000"/>
                </a:solidFill>
              </a:rPr>
              <a:t>herbisitleri</a:t>
            </a:r>
            <a:r>
              <a:rPr lang="tr-TR" sz="3800" dirty="0" smtClean="0">
                <a:solidFill>
                  <a:srgbClr val="FF0000"/>
                </a:solidFill>
              </a:rPr>
              <a:t> </a:t>
            </a:r>
            <a:r>
              <a:rPr lang="tr-TR" sz="3800" dirty="0" smtClean="0"/>
              <a:t>ana </a:t>
            </a:r>
            <a:r>
              <a:rPr lang="tr-TR" sz="3800" dirty="0" err="1" smtClean="0"/>
              <a:t>mikrotübül</a:t>
            </a:r>
            <a:r>
              <a:rPr lang="tr-TR" sz="3800" dirty="0" smtClean="0"/>
              <a:t> protein olan </a:t>
            </a:r>
            <a:r>
              <a:rPr lang="tr-TR" sz="3800" dirty="0" err="1" smtClean="0"/>
              <a:t>tubulin’e</a:t>
            </a:r>
            <a:r>
              <a:rPr lang="tr-TR" sz="3800" dirty="0" smtClean="0"/>
              <a:t> bağlanan bir </a:t>
            </a:r>
            <a:r>
              <a:rPr lang="tr-TR" sz="3800" dirty="0" err="1" smtClean="0"/>
              <a:t>herbisittir</a:t>
            </a:r>
            <a:r>
              <a:rPr lang="tr-TR" sz="3800" dirty="0" smtClean="0"/>
              <a:t>. Herbisit-</a:t>
            </a:r>
            <a:r>
              <a:rPr lang="tr-TR" sz="3800" dirty="0" err="1" smtClean="0"/>
              <a:t>tubulin</a:t>
            </a:r>
            <a:r>
              <a:rPr lang="tr-TR" sz="3800" dirty="0" smtClean="0"/>
              <a:t> kompleksi protein bazlı </a:t>
            </a:r>
            <a:r>
              <a:rPr lang="tr-TR" sz="3800" dirty="0" err="1" smtClean="0"/>
              <a:t>mikrotübülün</a:t>
            </a:r>
            <a:r>
              <a:rPr lang="tr-TR" sz="3800" dirty="0" smtClean="0"/>
              <a:t> birleşme ucundaki </a:t>
            </a:r>
            <a:r>
              <a:rPr lang="tr-TR" sz="3800" dirty="0" err="1" smtClean="0"/>
              <a:t>mikrotübüllerin</a:t>
            </a:r>
            <a:r>
              <a:rPr lang="tr-TR" sz="3800" dirty="0" smtClean="0"/>
              <a:t> </a:t>
            </a:r>
            <a:r>
              <a:rPr lang="tr-TR" sz="3800" dirty="0" err="1" smtClean="0"/>
              <a:t>polimerizasyonunu</a:t>
            </a:r>
            <a:r>
              <a:rPr lang="tr-TR" sz="3800" dirty="0" smtClean="0"/>
              <a:t> </a:t>
            </a:r>
            <a:r>
              <a:rPr lang="tr-TR" sz="3800" dirty="0" err="1" smtClean="0"/>
              <a:t>inhibe</a:t>
            </a:r>
            <a:r>
              <a:rPr lang="tr-TR" sz="3800" dirty="0" smtClean="0"/>
              <a:t> etmektedir ve </a:t>
            </a:r>
            <a:r>
              <a:rPr lang="tr-TR" sz="3800" dirty="0" err="1" smtClean="0"/>
              <a:t>mikrotübülün</a:t>
            </a:r>
            <a:r>
              <a:rPr lang="tr-TR" sz="3800" dirty="0" smtClean="0"/>
              <a:t> yapısı ve fonksiyonu kaybolmaktadır.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336704"/>
          </a:xfrm>
        </p:spPr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sz="2800" dirty="0" smtClean="0"/>
              <a:t>Sonuçta mitoz sırasında kromozomların düzenlenmesi ve ayrılması engellenmektedir. </a:t>
            </a:r>
            <a:r>
              <a:rPr lang="tr-TR" sz="2800" dirty="0" err="1" smtClean="0"/>
              <a:t>Herbisite</a:t>
            </a:r>
            <a:r>
              <a:rPr lang="tr-TR" sz="2800" dirty="0" smtClean="0"/>
              <a:t> bağlı </a:t>
            </a:r>
            <a:r>
              <a:rPr lang="tr-TR" sz="2800" dirty="0" err="1" smtClean="0"/>
              <a:t>mikrotübülün</a:t>
            </a:r>
            <a:r>
              <a:rPr lang="tr-TR" sz="2800" dirty="0" smtClean="0"/>
              <a:t> kaybolması kök uçlarında şişkinliklere yol açabilmektedir, buradaki hücreler ne bölünürler ne de uzarlar.</a:t>
            </a:r>
          </a:p>
          <a:p>
            <a:pPr algn="just">
              <a:buNone/>
            </a:pPr>
            <a:endParaRPr lang="tr-TR" sz="3000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20888"/>
            <a:ext cx="8064896" cy="424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/>
          <a:lstStyle/>
          <a:p>
            <a:pPr algn="just"/>
            <a:r>
              <a:rPr lang="tr-TR" sz="3600" b="1" dirty="0" smtClean="0"/>
              <a:t>HRAC Grup: K2: Mitoz/</a:t>
            </a:r>
            <a:r>
              <a:rPr lang="tr-TR" sz="3600" b="1" dirty="0" err="1" smtClean="0"/>
              <a:t>Mikrotübül</a:t>
            </a:r>
            <a:r>
              <a:rPr lang="tr-TR" sz="3600" b="1" dirty="0" smtClean="0"/>
              <a:t> İnhibitörleri</a:t>
            </a:r>
            <a:endParaRPr lang="tr-TR" sz="3600" dirty="0" smtClean="0"/>
          </a:p>
          <a:p>
            <a:pPr algn="just" fontAlgn="t">
              <a:buNone/>
            </a:pPr>
            <a:r>
              <a:rPr lang="tr-TR" sz="3600" dirty="0" smtClean="0"/>
              <a:t>	</a:t>
            </a:r>
            <a:r>
              <a:rPr lang="tr-TR" sz="3600" dirty="0" err="1" smtClean="0">
                <a:solidFill>
                  <a:schemeClr val="accent2"/>
                </a:solidFill>
              </a:rPr>
              <a:t>Carbamate</a:t>
            </a:r>
            <a:r>
              <a:rPr lang="tr-TR" sz="3600" dirty="0" smtClean="0">
                <a:solidFill>
                  <a:schemeClr val="accent2"/>
                </a:solidFill>
              </a:rPr>
              <a:t> </a:t>
            </a:r>
            <a:r>
              <a:rPr lang="tr-TR" sz="3600" dirty="0" err="1" smtClean="0">
                <a:solidFill>
                  <a:schemeClr val="accent2"/>
                </a:solidFill>
              </a:rPr>
              <a:t>herbisitlerden</a:t>
            </a:r>
            <a:r>
              <a:rPr lang="tr-TR" sz="3600" dirty="0" smtClean="0">
                <a:solidFill>
                  <a:schemeClr val="accent2"/>
                </a:solidFill>
              </a:rPr>
              <a:t> </a:t>
            </a:r>
            <a:r>
              <a:rPr lang="tr-TR" sz="3600" dirty="0" err="1" smtClean="0">
                <a:solidFill>
                  <a:schemeClr val="accent2"/>
                </a:solidFill>
              </a:rPr>
              <a:t>carbetamide</a:t>
            </a:r>
            <a:r>
              <a:rPr lang="tr-TR" sz="3600" dirty="0" smtClean="0">
                <a:solidFill>
                  <a:schemeClr val="accent2"/>
                </a:solidFill>
              </a:rPr>
              <a:t>, </a:t>
            </a:r>
            <a:r>
              <a:rPr lang="tr-TR" sz="3600" dirty="0" err="1" smtClean="0">
                <a:solidFill>
                  <a:schemeClr val="accent2"/>
                </a:solidFill>
              </a:rPr>
              <a:t>chlorpropham</a:t>
            </a:r>
            <a:r>
              <a:rPr lang="tr-TR" sz="3600" dirty="0" smtClean="0">
                <a:solidFill>
                  <a:schemeClr val="accent2"/>
                </a:solidFill>
              </a:rPr>
              <a:t> </a:t>
            </a:r>
            <a:r>
              <a:rPr lang="tr-TR" sz="3600" dirty="0" smtClean="0"/>
              <a:t>ve</a:t>
            </a:r>
            <a:r>
              <a:rPr lang="tr-TR" sz="3600" dirty="0" smtClean="0">
                <a:solidFill>
                  <a:schemeClr val="accent2"/>
                </a:solidFill>
              </a:rPr>
              <a:t> </a:t>
            </a:r>
            <a:r>
              <a:rPr lang="tr-TR" sz="3600" dirty="0" err="1" smtClean="0">
                <a:solidFill>
                  <a:schemeClr val="accent2"/>
                </a:solidFill>
              </a:rPr>
              <a:t>propham</a:t>
            </a:r>
            <a:r>
              <a:rPr lang="tr-TR" sz="3600" dirty="0" smtClean="0">
                <a:solidFill>
                  <a:schemeClr val="accent2"/>
                </a:solidFill>
              </a:rPr>
              <a:t> </a:t>
            </a:r>
            <a:r>
              <a:rPr lang="tr-TR" sz="3600" dirty="0" smtClean="0"/>
              <a:t>hücre bölünmesi, </a:t>
            </a:r>
            <a:r>
              <a:rPr lang="tr-TR" sz="3600" dirty="0" err="1" smtClean="0"/>
              <a:t>mikrotübül</a:t>
            </a:r>
            <a:r>
              <a:rPr lang="tr-TR" sz="3600" dirty="0" smtClean="0"/>
              <a:t> organizasyonu ile </a:t>
            </a:r>
            <a:r>
              <a:rPr lang="tr-TR" sz="3600" dirty="0" err="1" smtClean="0"/>
              <a:t>polimerizasyonu</a:t>
            </a:r>
            <a:r>
              <a:rPr lang="tr-TR" sz="3600" dirty="0" smtClean="0"/>
              <a:t> </a:t>
            </a:r>
            <a:r>
              <a:rPr lang="tr-TR" sz="3600" dirty="0" err="1" smtClean="0"/>
              <a:t>inhibe</a:t>
            </a:r>
            <a:r>
              <a:rPr lang="tr-TR" sz="3600" dirty="0" smtClean="0"/>
              <a:t> ederler. </a:t>
            </a:r>
          </a:p>
          <a:p>
            <a:pPr algn="just" fontAlgn="t">
              <a:buNone/>
            </a:pPr>
            <a:endParaRPr lang="tr-TR" dirty="0" smtClean="0"/>
          </a:p>
          <a:p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55576" y="4293096"/>
            <a:ext cx="7992888" cy="15121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/>
          </a:bodyPr>
          <a:lstStyle/>
          <a:p>
            <a:pPr algn="just"/>
            <a:r>
              <a:rPr lang="tr-TR" sz="4000" b="1" dirty="0" smtClean="0"/>
              <a:t>HRAC Grup: K3: Uzun zincirli yağ asit inhibitörleri (Hücre bölünmesinin engellenmesi) </a:t>
            </a:r>
            <a:endParaRPr lang="tr-TR" sz="4000" dirty="0" smtClean="0"/>
          </a:p>
          <a:p>
            <a:pPr algn="just">
              <a:buNone/>
            </a:pPr>
            <a:r>
              <a:rPr lang="tr-TR" sz="4000" dirty="0" smtClean="0"/>
              <a:t>	</a:t>
            </a:r>
            <a:r>
              <a:rPr lang="tr-TR" sz="4000" dirty="0" err="1" smtClean="0">
                <a:solidFill>
                  <a:schemeClr val="accent2"/>
                </a:solidFill>
              </a:rPr>
              <a:t>Acetamide</a:t>
            </a:r>
            <a:r>
              <a:rPr lang="tr-TR" sz="4000" dirty="0" smtClean="0">
                <a:solidFill>
                  <a:schemeClr val="accent2"/>
                </a:solidFill>
              </a:rPr>
              <a:t>, </a:t>
            </a:r>
            <a:r>
              <a:rPr lang="tr-TR" sz="4000" dirty="0" err="1" smtClean="0">
                <a:solidFill>
                  <a:schemeClr val="accent2"/>
                </a:solidFill>
              </a:rPr>
              <a:t>chloroacetamide</a:t>
            </a:r>
            <a:r>
              <a:rPr lang="tr-TR" sz="4000" dirty="0" smtClean="0">
                <a:solidFill>
                  <a:schemeClr val="accent2"/>
                </a:solidFill>
              </a:rPr>
              <a:t>, </a:t>
            </a:r>
            <a:r>
              <a:rPr lang="tr-TR" sz="4000" dirty="0" err="1" smtClean="0">
                <a:solidFill>
                  <a:schemeClr val="accent2"/>
                </a:solidFill>
              </a:rPr>
              <a:t>oxyacetamide</a:t>
            </a:r>
            <a:r>
              <a:rPr lang="tr-TR" sz="4000" dirty="0" smtClean="0">
                <a:solidFill>
                  <a:schemeClr val="accent2"/>
                </a:solidFill>
              </a:rPr>
              <a:t> </a:t>
            </a:r>
            <a:r>
              <a:rPr lang="tr-TR" sz="4000" dirty="0" smtClean="0"/>
              <a:t>ve</a:t>
            </a:r>
            <a:r>
              <a:rPr lang="tr-TR" sz="4000" dirty="0" smtClean="0">
                <a:solidFill>
                  <a:schemeClr val="accent2"/>
                </a:solidFill>
              </a:rPr>
              <a:t> </a:t>
            </a:r>
            <a:r>
              <a:rPr lang="tr-TR" sz="4000" dirty="0" err="1" smtClean="0">
                <a:solidFill>
                  <a:schemeClr val="accent2"/>
                </a:solidFill>
              </a:rPr>
              <a:t>tetrazolinone</a:t>
            </a:r>
            <a:r>
              <a:rPr lang="tr-TR" sz="4000" dirty="0" smtClean="0">
                <a:solidFill>
                  <a:schemeClr val="accent2"/>
                </a:solidFill>
              </a:rPr>
              <a:t> </a:t>
            </a:r>
            <a:r>
              <a:rPr lang="tr-TR" sz="4000" dirty="0" err="1" smtClean="0"/>
              <a:t>herbisitleri</a:t>
            </a:r>
            <a:r>
              <a:rPr lang="tr-TR" sz="4000" dirty="0" smtClean="0"/>
              <a:t> çok uzun zincirli yağ asit sentezini engellemektedirler. Bu herbisitler tipik olarak yabancı otları çıkış öncesi etkilerler, fakat tohum çimlenmesini engellemezler.</a:t>
            </a:r>
            <a:endParaRPr lang="tr-TR" sz="4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4664"/>
            <a:ext cx="7344815" cy="60486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32656"/>
            <a:ext cx="7344816" cy="6336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336704"/>
          </a:xfrm>
        </p:spPr>
        <p:txBody>
          <a:bodyPr/>
          <a:lstStyle/>
          <a:p>
            <a:r>
              <a:rPr lang="tr-TR" b="1" dirty="0" smtClean="0"/>
              <a:t>HRAC Grup: L: Hücre Duvarı (</a:t>
            </a:r>
            <a:r>
              <a:rPr lang="tr-TR" b="1" dirty="0" err="1" smtClean="0"/>
              <a:t>Selluloz</a:t>
            </a:r>
            <a:r>
              <a:rPr lang="tr-TR" b="1" dirty="0" smtClean="0"/>
              <a:t>) Sentez İnhibitörleri </a:t>
            </a:r>
            <a:endParaRPr lang="tr-TR" dirty="0" smtClean="0"/>
          </a:p>
          <a:p>
            <a:pPr algn="just" fontAlgn="t">
              <a:buNone/>
            </a:pPr>
            <a:r>
              <a:rPr lang="tr-TR" dirty="0" smtClean="0"/>
              <a:t>	</a:t>
            </a:r>
            <a:r>
              <a:rPr lang="tr-TR" dirty="0" err="1" smtClean="0">
                <a:solidFill>
                  <a:schemeClr val="accent2"/>
                </a:solidFill>
              </a:rPr>
              <a:t>Benzamide</a:t>
            </a:r>
            <a:r>
              <a:rPr lang="tr-TR" dirty="0" smtClean="0">
                <a:solidFill>
                  <a:schemeClr val="accent2"/>
                </a:solidFill>
              </a:rPr>
              <a:t> (WSSA </a:t>
            </a:r>
            <a:r>
              <a:rPr lang="tr-TR" dirty="0" err="1" smtClean="0">
                <a:solidFill>
                  <a:schemeClr val="accent2"/>
                </a:solidFill>
              </a:rPr>
              <a:t>Group</a:t>
            </a:r>
            <a:r>
              <a:rPr lang="tr-TR" dirty="0" smtClean="0">
                <a:solidFill>
                  <a:schemeClr val="accent2"/>
                </a:solidFill>
              </a:rPr>
              <a:t> 21) </a:t>
            </a:r>
            <a:r>
              <a:rPr lang="tr-TR" dirty="0" smtClean="0"/>
              <a:t>ve</a:t>
            </a:r>
            <a:r>
              <a:rPr lang="tr-TR" dirty="0" smtClean="0">
                <a:solidFill>
                  <a:schemeClr val="accent2"/>
                </a:solidFill>
              </a:rPr>
              <a:t> </a:t>
            </a:r>
            <a:r>
              <a:rPr lang="tr-TR" dirty="0" err="1" smtClean="0">
                <a:solidFill>
                  <a:schemeClr val="accent2"/>
                </a:solidFill>
              </a:rPr>
              <a:t>nitrile’ler</a:t>
            </a:r>
            <a:r>
              <a:rPr lang="tr-TR" dirty="0" smtClean="0">
                <a:solidFill>
                  <a:schemeClr val="accent2"/>
                </a:solidFill>
              </a:rPr>
              <a:t> (</a:t>
            </a:r>
            <a:r>
              <a:rPr lang="tr-TR" dirty="0" err="1" smtClean="0">
                <a:solidFill>
                  <a:schemeClr val="accent2"/>
                </a:solidFill>
              </a:rPr>
              <a:t>Group</a:t>
            </a:r>
            <a:r>
              <a:rPr lang="tr-TR" dirty="0" smtClean="0">
                <a:solidFill>
                  <a:schemeClr val="accent2"/>
                </a:solidFill>
              </a:rPr>
              <a:t> 20) </a:t>
            </a:r>
            <a:r>
              <a:rPr lang="tr-TR" dirty="0" smtClean="0"/>
              <a:t>hassas yabancı otlarda hücre duvarı </a:t>
            </a:r>
            <a:r>
              <a:rPr lang="tr-TR" dirty="0" err="1" smtClean="0"/>
              <a:t>biyosentezini</a:t>
            </a:r>
            <a:r>
              <a:rPr lang="tr-TR" dirty="0" smtClean="0"/>
              <a:t> (</a:t>
            </a:r>
            <a:r>
              <a:rPr lang="tr-TR" dirty="0" err="1" smtClean="0"/>
              <a:t>sellüloz</a:t>
            </a:r>
            <a:r>
              <a:rPr lang="tr-TR" dirty="0" smtClean="0"/>
              <a:t>) </a:t>
            </a:r>
            <a:r>
              <a:rPr lang="tr-TR" dirty="0" err="1" smtClean="0"/>
              <a:t>inhibe</a:t>
            </a:r>
            <a:r>
              <a:rPr lang="tr-TR" dirty="0" smtClean="0"/>
              <a:t> ederler.  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40968"/>
            <a:ext cx="7776864" cy="2664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/>
          <a:lstStyle/>
          <a:p>
            <a:pPr algn="just"/>
            <a:r>
              <a:rPr lang="tr-TR" b="1" dirty="0" smtClean="0"/>
              <a:t>HRAC Grup: M: </a:t>
            </a:r>
            <a:r>
              <a:rPr lang="tr-TR" b="1" dirty="0" err="1" smtClean="0"/>
              <a:t>Membran</a:t>
            </a:r>
            <a:r>
              <a:rPr lang="tr-TR" b="1" dirty="0" smtClean="0"/>
              <a:t> bozucular</a:t>
            </a:r>
            <a:endParaRPr lang="tr-TR" dirty="0" smtClean="0"/>
          </a:p>
          <a:p>
            <a:pPr algn="just" fontAlgn="t">
              <a:buNone/>
            </a:pPr>
            <a:r>
              <a:rPr lang="tr-TR" dirty="0" smtClean="0"/>
              <a:t>	</a:t>
            </a:r>
            <a:r>
              <a:rPr lang="tr-TR" dirty="0" err="1" smtClean="0"/>
              <a:t>Oksidatif</a:t>
            </a:r>
            <a:r>
              <a:rPr lang="tr-TR" dirty="0" smtClean="0"/>
              <a:t> </a:t>
            </a:r>
            <a:r>
              <a:rPr lang="tr-TR" dirty="0" err="1" smtClean="0"/>
              <a:t>fosforilasyonu</a:t>
            </a:r>
            <a:r>
              <a:rPr lang="tr-TR" dirty="0" smtClean="0"/>
              <a:t> engelleyen </a:t>
            </a:r>
            <a:r>
              <a:rPr lang="tr-TR" dirty="0" err="1" smtClean="0"/>
              <a:t>dinitrophenol’ler</a:t>
            </a:r>
            <a:r>
              <a:rPr lang="tr-TR" dirty="0" smtClean="0"/>
              <a:t> (</a:t>
            </a:r>
            <a:r>
              <a:rPr lang="tr-TR" dirty="0" err="1" smtClean="0"/>
              <a:t>dinoterb</a:t>
            </a:r>
            <a:r>
              <a:rPr lang="tr-TR" dirty="0" smtClean="0"/>
              <a:t>) sonuçta hemen </a:t>
            </a:r>
            <a:r>
              <a:rPr lang="tr-TR" dirty="0" err="1" smtClean="0"/>
              <a:t>membranın</a:t>
            </a:r>
            <a:r>
              <a:rPr lang="tr-TR" dirty="0" smtClean="0"/>
              <a:t> parçalanmasına ve nekroza yol açacak şekilde </a:t>
            </a:r>
            <a:r>
              <a:rPr lang="tr-TR" dirty="0" err="1" smtClean="0"/>
              <a:t>oksidatif</a:t>
            </a:r>
            <a:r>
              <a:rPr lang="tr-TR" dirty="0" smtClean="0"/>
              <a:t> </a:t>
            </a:r>
            <a:r>
              <a:rPr lang="tr-TR" dirty="0" err="1" smtClean="0"/>
              <a:t>fosforilasyon</a:t>
            </a:r>
            <a:r>
              <a:rPr lang="tr-TR" dirty="0" smtClean="0"/>
              <a:t> prosesini engelleyen </a:t>
            </a:r>
            <a:r>
              <a:rPr lang="tr-TR" dirty="0" err="1" smtClean="0"/>
              <a:t>herbisitleridir</a:t>
            </a:r>
            <a:r>
              <a:rPr lang="tr-TR" dirty="0" smtClean="0"/>
              <a:t>. </a:t>
            </a:r>
          </a:p>
          <a:p>
            <a:pPr algn="just" fontAlgn="t">
              <a:buNone/>
            </a:pPr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73016"/>
            <a:ext cx="8208912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HRAC Grup: N: </a:t>
            </a:r>
            <a:r>
              <a:rPr lang="tr-TR" sz="3600" b="1" dirty="0" err="1" smtClean="0"/>
              <a:t>Lipid</a:t>
            </a:r>
            <a:r>
              <a:rPr lang="tr-TR" sz="3600" b="1" dirty="0" smtClean="0"/>
              <a:t> Sentezi İnhibitörleri</a:t>
            </a:r>
            <a:endParaRPr lang="tr-TR" sz="3600" dirty="0" smtClean="0"/>
          </a:p>
          <a:p>
            <a:pPr algn="just" fontAlgn="t">
              <a:buNone/>
            </a:pPr>
            <a:r>
              <a:rPr lang="tr-TR" sz="3600" dirty="0" smtClean="0"/>
              <a:t>	</a:t>
            </a:r>
            <a:r>
              <a:rPr lang="tr-TR" sz="3600" dirty="0" err="1" smtClean="0">
                <a:solidFill>
                  <a:schemeClr val="accent2"/>
                </a:solidFill>
              </a:rPr>
              <a:t>Benzofurane</a:t>
            </a:r>
            <a:r>
              <a:rPr lang="tr-TR" sz="3600" dirty="0" smtClean="0">
                <a:solidFill>
                  <a:schemeClr val="accent2"/>
                </a:solidFill>
              </a:rPr>
              <a:t> (WSSA </a:t>
            </a:r>
            <a:r>
              <a:rPr lang="tr-TR" sz="3600" dirty="0" err="1" smtClean="0">
                <a:solidFill>
                  <a:schemeClr val="accent2"/>
                </a:solidFill>
              </a:rPr>
              <a:t>Group</a:t>
            </a:r>
            <a:r>
              <a:rPr lang="tr-TR" sz="3600" dirty="0" smtClean="0">
                <a:solidFill>
                  <a:schemeClr val="accent2"/>
                </a:solidFill>
              </a:rPr>
              <a:t> 16), </a:t>
            </a:r>
            <a:r>
              <a:rPr lang="tr-TR" sz="3600" dirty="0" err="1" smtClean="0">
                <a:solidFill>
                  <a:schemeClr val="accent2"/>
                </a:solidFill>
              </a:rPr>
              <a:t>chlorocarbonic</a:t>
            </a:r>
            <a:r>
              <a:rPr lang="tr-TR" sz="3600" dirty="0" smtClean="0">
                <a:solidFill>
                  <a:schemeClr val="accent2"/>
                </a:solidFill>
              </a:rPr>
              <a:t> </a:t>
            </a:r>
            <a:r>
              <a:rPr lang="tr-TR" sz="3600" dirty="0" err="1" smtClean="0">
                <a:solidFill>
                  <a:schemeClr val="accent2"/>
                </a:solidFill>
              </a:rPr>
              <a:t>acid</a:t>
            </a:r>
            <a:r>
              <a:rPr lang="tr-TR" sz="3600" dirty="0" smtClean="0">
                <a:solidFill>
                  <a:schemeClr val="accent2"/>
                </a:solidFill>
              </a:rPr>
              <a:t> (</a:t>
            </a:r>
            <a:r>
              <a:rPr lang="tr-TR" sz="3600" dirty="0" err="1" smtClean="0">
                <a:solidFill>
                  <a:schemeClr val="accent2"/>
                </a:solidFill>
              </a:rPr>
              <a:t>Group</a:t>
            </a:r>
            <a:r>
              <a:rPr lang="tr-TR" sz="3600" dirty="0" smtClean="0">
                <a:solidFill>
                  <a:schemeClr val="accent2"/>
                </a:solidFill>
              </a:rPr>
              <a:t> 26), </a:t>
            </a:r>
            <a:r>
              <a:rPr lang="tr-TR" sz="3600" dirty="0" err="1" smtClean="0">
                <a:solidFill>
                  <a:schemeClr val="accent2"/>
                </a:solidFill>
              </a:rPr>
              <a:t>phosphorodithioate</a:t>
            </a:r>
            <a:r>
              <a:rPr lang="tr-TR" sz="3600" dirty="0" smtClean="0">
                <a:solidFill>
                  <a:schemeClr val="accent2"/>
                </a:solidFill>
              </a:rPr>
              <a:t> (</a:t>
            </a:r>
            <a:r>
              <a:rPr lang="tr-TR" sz="3600" dirty="0" err="1" smtClean="0">
                <a:solidFill>
                  <a:schemeClr val="accent2"/>
                </a:solidFill>
              </a:rPr>
              <a:t>Group</a:t>
            </a:r>
            <a:r>
              <a:rPr lang="tr-TR" sz="3600" dirty="0" smtClean="0">
                <a:solidFill>
                  <a:schemeClr val="accent2"/>
                </a:solidFill>
              </a:rPr>
              <a:t> 8) ve </a:t>
            </a:r>
            <a:r>
              <a:rPr lang="tr-TR" sz="3600" dirty="0" err="1" smtClean="0">
                <a:solidFill>
                  <a:schemeClr val="accent2"/>
                </a:solidFill>
              </a:rPr>
              <a:t>thiocarbamate’ler</a:t>
            </a:r>
            <a:r>
              <a:rPr lang="tr-TR" sz="3600" dirty="0" smtClean="0">
                <a:solidFill>
                  <a:schemeClr val="accent2"/>
                </a:solidFill>
              </a:rPr>
              <a:t> (</a:t>
            </a:r>
            <a:r>
              <a:rPr lang="tr-TR" sz="3600" dirty="0" err="1" smtClean="0">
                <a:solidFill>
                  <a:schemeClr val="accent2"/>
                </a:solidFill>
              </a:rPr>
              <a:t>Group</a:t>
            </a:r>
            <a:r>
              <a:rPr lang="tr-TR" sz="3600" dirty="0" smtClean="0">
                <a:solidFill>
                  <a:schemeClr val="accent2"/>
                </a:solidFill>
              </a:rPr>
              <a:t> 8) </a:t>
            </a:r>
            <a:r>
              <a:rPr lang="tr-TR" sz="3600" dirty="0" smtClean="0"/>
              <a:t>değişik bitki </a:t>
            </a:r>
            <a:r>
              <a:rPr lang="tr-TR" sz="3600" dirty="0" smtClean="0"/>
              <a:t>süreçlerini </a:t>
            </a:r>
            <a:r>
              <a:rPr lang="tr-TR" sz="3600" dirty="0" smtClean="0"/>
              <a:t>etkilerler. Bunlar: 1) yağ asitleri ile </a:t>
            </a:r>
            <a:r>
              <a:rPr lang="tr-TR" sz="3600" dirty="0" err="1" smtClean="0"/>
              <a:t>lipidlerin</a:t>
            </a:r>
            <a:r>
              <a:rPr lang="tr-TR" sz="3600" dirty="0" smtClean="0"/>
              <a:t> </a:t>
            </a:r>
            <a:r>
              <a:rPr lang="tr-TR" sz="3600" dirty="0" err="1" smtClean="0"/>
              <a:t>biyosentezini</a:t>
            </a:r>
            <a:r>
              <a:rPr lang="tr-TR" sz="3600" dirty="0" smtClean="0"/>
              <a:t>, 2) proteinler, </a:t>
            </a:r>
            <a:r>
              <a:rPr lang="tr-TR" sz="3600" dirty="0" err="1" smtClean="0"/>
              <a:t>isoprenoidler</a:t>
            </a:r>
            <a:r>
              <a:rPr lang="tr-TR" sz="3600" dirty="0" smtClean="0"/>
              <a:t> (örn. </a:t>
            </a:r>
            <a:r>
              <a:rPr lang="tr-TR" sz="3600" dirty="0" err="1" smtClean="0"/>
              <a:t>gibberellinler</a:t>
            </a:r>
            <a:r>
              <a:rPr lang="tr-TR" sz="3600" dirty="0" smtClean="0"/>
              <a:t>) ve </a:t>
            </a:r>
            <a:r>
              <a:rPr lang="tr-TR" sz="3600" dirty="0" err="1" smtClean="0"/>
              <a:t>flavonoidler</a:t>
            </a:r>
            <a:r>
              <a:rPr lang="tr-TR" sz="3600" dirty="0" smtClean="0"/>
              <a:t> (örn. </a:t>
            </a:r>
            <a:r>
              <a:rPr lang="tr-TR" sz="3600" dirty="0" err="1" smtClean="0"/>
              <a:t>antosiyaninlar</a:t>
            </a:r>
            <a:r>
              <a:rPr lang="tr-TR" sz="3600" dirty="0" smtClean="0"/>
              <a:t>) ve 3) </a:t>
            </a:r>
            <a:r>
              <a:rPr lang="tr-TR" sz="3600" dirty="0" err="1" smtClean="0"/>
              <a:t>gibberellin</a:t>
            </a:r>
            <a:r>
              <a:rPr lang="tr-TR" sz="3600" dirty="0" smtClean="0"/>
              <a:t> sentezinin engellenmesi. Fotosentez de engellenebilir. 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8680"/>
            <a:ext cx="7056784" cy="60486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 fontScale="92500"/>
          </a:bodyPr>
          <a:lstStyle/>
          <a:p>
            <a:pPr algn="just"/>
            <a:r>
              <a:rPr lang="tr-TR" sz="3300" b="1" dirty="0" smtClean="0"/>
              <a:t>HRAC Grup: O: </a:t>
            </a:r>
            <a:r>
              <a:rPr lang="tr-TR" sz="3300" b="1" dirty="0" err="1" smtClean="0"/>
              <a:t>Indol</a:t>
            </a:r>
            <a:r>
              <a:rPr lang="tr-TR" sz="3300" b="1" dirty="0" smtClean="0"/>
              <a:t> Asetik Asit (Sentetik </a:t>
            </a:r>
            <a:r>
              <a:rPr lang="tr-TR" sz="3300" b="1" dirty="0" err="1" smtClean="0"/>
              <a:t>Oksinler</a:t>
            </a:r>
            <a:r>
              <a:rPr lang="tr-TR" sz="3300" b="1" dirty="0" smtClean="0"/>
              <a:t>) Benzeri Davranış Gösteren Herbisitler</a:t>
            </a:r>
            <a:endParaRPr lang="tr-TR" sz="3300" dirty="0" smtClean="0"/>
          </a:p>
          <a:p>
            <a:pPr algn="just" fontAlgn="t">
              <a:buNone/>
            </a:pPr>
            <a:r>
              <a:rPr lang="tr-TR" sz="3300" dirty="0" smtClean="0"/>
              <a:t>	</a:t>
            </a:r>
            <a:r>
              <a:rPr lang="tr-TR" sz="3300" dirty="0" err="1" smtClean="0">
                <a:solidFill>
                  <a:schemeClr val="accent2"/>
                </a:solidFill>
              </a:rPr>
              <a:t>Benzoic</a:t>
            </a:r>
            <a:r>
              <a:rPr lang="tr-TR" sz="3300" dirty="0" smtClean="0">
                <a:solidFill>
                  <a:schemeClr val="accent2"/>
                </a:solidFill>
              </a:rPr>
              <a:t> </a:t>
            </a:r>
            <a:r>
              <a:rPr lang="tr-TR" sz="3300" dirty="0" err="1" smtClean="0">
                <a:solidFill>
                  <a:schemeClr val="accent2"/>
                </a:solidFill>
              </a:rPr>
              <a:t>acid</a:t>
            </a:r>
            <a:r>
              <a:rPr lang="tr-TR" sz="3300" dirty="0" smtClean="0">
                <a:solidFill>
                  <a:schemeClr val="accent2"/>
                </a:solidFill>
              </a:rPr>
              <a:t>, </a:t>
            </a:r>
            <a:r>
              <a:rPr lang="tr-TR" sz="3300" dirty="0" err="1" smtClean="0">
                <a:solidFill>
                  <a:schemeClr val="accent2"/>
                </a:solidFill>
              </a:rPr>
              <a:t>phenoxycarboxylic</a:t>
            </a:r>
            <a:r>
              <a:rPr lang="tr-TR" sz="3300" dirty="0" smtClean="0">
                <a:solidFill>
                  <a:schemeClr val="accent2"/>
                </a:solidFill>
              </a:rPr>
              <a:t> </a:t>
            </a:r>
            <a:r>
              <a:rPr lang="tr-TR" sz="3300" dirty="0" err="1" smtClean="0">
                <a:solidFill>
                  <a:schemeClr val="accent2"/>
                </a:solidFill>
              </a:rPr>
              <a:t>acid</a:t>
            </a:r>
            <a:r>
              <a:rPr lang="tr-TR" sz="3300" dirty="0" smtClean="0">
                <a:solidFill>
                  <a:schemeClr val="accent2"/>
                </a:solidFill>
              </a:rPr>
              <a:t>, </a:t>
            </a:r>
            <a:r>
              <a:rPr lang="tr-TR" sz="3300" dirty="0" err="1" smtClean="0">
                <a:solidFill>
                  <a:schemeClr val="accent2"/>
                </a:solidFill>
              </a:rPr>
              <a:t>pyridine</a:t>
            </a:r>
            <a:r>
              <a:rPr lang="tr-TR" sz="3300" dirty="0" smtClean="0">
                <a:solidFill>
                  <a:schemeClr val="accent2"/>
                </a:solidFill>
              </a:rPr>
              <a:t> </a:t>
            </a:r>
            <a:r>
              <a:rPr lang="tr-TR" sz="3300" dirty="0" err="1" smtClean="0">
                <a:solidFill>
                  <a:schemeClr val="accent2"/>
                </a:solidFill>
              </a:rPr>
              <a:t>carboxylic</a:t>
            </a:r>
            <a:r>
              <a:rPr lang="tr-TR" sz="3300" dirty="0" smtClean="0">
                <a:solidFill>
                  <a:schemeClr val="accent2"/>
                </a:solidFill>
              </a:rPr>
              <a:t> </a:t>
            </a:r>
            <a:r>
              <a:rPr lang="tr-TR" sz="3300" dirty="0" err="1" smtClean="0">
                <a:solidFill>
                  <a:schemeClr val="accent2"/>
                </a:solidFill>
              </a:rPr>
              <a:t>acid</a:t>
            </a:r>
            <a:r>
              <a:rPr lang="tr-TR" sz="3300" dirty="0" smtClean="0">
                <a:solidFill>
                  <a:schemeClr val="accent2"/>
                </a:solidFill>
              </a:rPr>
              <a:t> </a:t>
            </a:r>
            <a:r>
              <a:rPr lang="tr-TR" sz="3300" dirty="0" smtClean="0"/>
              <a:t>ve</a:t>
            </a:r>
            <a:r>
              <a:rPr lang="tr-TR" sz="3300" dirty="0" smtClean="0">
                <a:solidFill>
                  <a:schemeClr val="accent2"/>
                </a:solidFill>
              </a:rPr>
              <a:t> </a:t>
            </a:r>
            <a:r>
              <a:rPr lang="tr-TR" sz="3300" dirty="0" err="1" smtClean="0">
                <a:solidFill>
                  <a:schemeClr val="accent2"/>
                </a:solidFill>
              </a:rPr>
              <a:t>quinoline</a:t>
            </a:r>
            <a:r>
              <a:rPr lang="tr-TR" sz="3300" dirty="0" smtClean="0">
                <a:solidFill>
                  <a:schemeClr val="accent2"/>
                </a:solidFill>
              </a:rPr>
              <a:t> </a:t>
            </a:r>
            <a:r>
              <a:rPr lang="tr-TR" sz="3300" dirty="0" err="1" smtClean="0">
                <a:solidFill>
                  <a:schemeClr val="accent2"/>
                </a:solidFill>
              </a:rPr>
              <a:t>carboxylic</a:t>
            </a:r>
            <a:r>
              <a:rPr lang="tr-TR" sz="3300" dirty="0" smtClean="0">
                <a:solidFill>
                  <a:schemeClr val="accent2"/>
                </a:solidFill>
              </a:rPr>
              <a:t> asitler </a:t>
            </a:r>
            <a:r>
              <a:rPr lang="tr-TR" sz="3300" dirty="0" err="1" smtClean="0"/>
              <a:t>oksininkine</a:t>
            </a:r>
            <a:r>
              <a:rPr lang="tr-TR" sz="3300" dirty="0" smtClean="0"/>
              <a:t> (IAA) benzer davranan </a:t>
            </a:r>
            <a:r>
              <a:rPr lang="tr-TR" sz="3300" dirty="0" err="1" smtClean="0"/>
              <a:t>herbisitlerdir</a:t>
            </a:r>
            <a:r>
              <a:rPr lang="tr-TR" sz="3300" dirty="0" smtClean="0"/>
              <a:t>. Bu </a:t>
            </a:r>
            <a:r>
              <a:rPr lang="tr-TR" sz="3300" dirty="0" err="1" smtClean="0"/>
              <a:t>herbisitlerin</a:t>
            </a:r>
            <a:r>
              <a:rPr lang="tr-TR" sz="3300" dirty="0" smtClean="0"/>
              <a:t> ana fonksiyonu hücre duvarının esnekliğini ve </a:t>
            </a:r>
            <a:r>
              <a:rPr lang="tr-TR" sz="3300" dirty="0" err="1" smtClean="0"/>
              <a:t>nükleik</a:t>
            </a:r>
            <a:r>
              <a:rPr lang="tr-TR" sz="3300" dirty="0" smtClean="0"/>
              <a:t> asit metabolizmasını bozmasıdır. Bunun sonucunda hücre duvarı oluşmaz. Düşük konsantrasyonlarda </a:t>
            </a:r>
            <a:r>
              <a:rPr lang="tr-TR" sz="3300" dirty="0" err="1" smtClean="0"/>
              <a:t>oksin</a:t>
            </a:r>
            <a:r>
              <a:rPr lang="tr-TR" sz="3300" dirty="0" smtClean="0"/>
              <a:t> benzeri </a:t>
            </a:r>
            <a:r>
              <a:rPr lang="tr-TR" sz="3300" dirty="0" err="1" smtClean="0"/>
              <a:t>herbisitlerin</a:t>
            </a:r>
            <a:r>
              <a:rPr lang="tr-TR" sz="3300" dirty="0" smtClean="0"/>
              <a:t> kullanılması sonucu bunlar RNA, DNA ve protein </a:t>
            </a:r>
            <a:r>
              <a:rPr lang="tr-TR" sz="3300" dirty="0" err="1" smtClean="0"/>
              <a:t>biyosentezini</a:t>
            </a:r>
            <a:r>
              <a:rPr lang="tr-TR" sz="3300" dirty="0" smtClean="0"/>
              <a:t> artırarak kontrolsüz hücre bölünmesi ve gelişmesi ve bunun sonucunda iletim demetlerinin tahribine yol açmaktadır.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5973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800" dirty="0" smtClean="0"/>
              <a:t>	</a:t>
            </a:r>
            <a:r>
              <a:rPr lang="tr-TR" sz="2600" dirty="0" smtClean="0"/>
              <a:t>Bunların yüksek konsantrasyonlarda kullanılması sonucunda da özellikle fotosentez ürünlerinin biriktiği </a:t>
            </a:r>
            <a:r>
              <a:rPr lang="tr-TR" sz="2600" dirty="0" err="1" smtClean="0"/>
              <a:t>meristematik</a:t>
            </a:r>
            <a:r>
              <a:rPr lang="tr-TR" sz="2600" dirty="0" smtClean="0"/>
              <a:t> dokularda hücre bölünmesi ve gelişimi engellenir. </a:t>
            </a:r>
            <a:r>
              <a:rPr lang="tr-TR" sz="2600" dirty="0" err="1" smtClean="0"/>
              <a:t>Oksin</a:t>
            </a:r>
            <a:r>
              <a:rPr lang="tr-TR" sz="2600" dirty="0" smtClean="0"/>
              <a:t> benzeri herbisitler etilen </a:t>
            </a:r>
            <a:r>
              <a:rPr lang="tr-TR" sz="2600" dirty="0" err="1" smtClean="0"/>
              <a:t>salınımını</a:t>
            </a:r>
            <a:r>
              <a:rPr lang="tr-TR" sz="2600" dirty="0" smtClean="0"/>
              <a:t> teşvik ederler ve sonuçta tipik </a:t>
            </a:r>
            <a:r>
              <a:rPr lang="tr-TR" sz="2600" dirty="0" err="1" smtClean="0"/>
              <a:t>epinastik</a:t>
            </a:r>
            <a:r>
              <a:rPr lang="tr-TR" sz="2600" dirty="0" smtClean="0"/>
              <a:t> </a:t>
            </a:r>
            <a:r>
              <a:rPr lang="tr-TR" sz="2600" dirty="0" err="1" smtClean="0"/>
              <a:t>simptomlar</a:t>
            </a:r>
            <a:r>
              <a:rPr lang="tr-TR" sz="2600" dirty="0" smtClean="0"/>
              <a:t> (yaprak sapının aşağı doğru bükülmesi) oluşur.</a:t>
            </a:r>
          </a:p>
          <a:p>
            <a:pPr>
              <a:buNone/>
            </a:pPr>
            <a:endParaRPr lang="tr-TR" sz="2800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852936"/>
            <a:ext cx="5328592" cy="3816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/>
          </a:bodyPr>
          <a:lstStyle/>
          <a:p>
            <a:pPr algn="just"/>
            <a:r>
              <a:rPr lang="tr-TR" sz="3800" b="1" dirty="0" smtClean="0"/>
              <a:t>HRAC Grup: P: </a:t>
            </a:r>
            <a:r>
              <a:rPr lang="tr-TR" sz="3800" b="1" dirty="0" err="1" smtClean="0"/>
              <a:t>Oksin</a:t>
            </a:r>
            <a:r>
              <a:rPr lang="tr-TR" sz="3800" b="1" dirty="0" smtClean="0"/>
              <a:t> Transfer inhibitörleri </a:t>
            </a:r>
            <a:endParaRPr lang="tr-TR" sz="3800" dirty="0" smtClean="0"/>
          </a:p>
          <a:p>
            <a:pPr algn="just" fontAlgn="t">
              <a:buNone/>
            </a:pPr>
            <a:r>
              <a:rPr lang="tr-TR" sz="3800" dirty="0" smtClean="0"/>
              <a:t>	</a:t>
            </a:r>
            <a:r>
              <a:rPr lang="tr-TR" sz="3800" dirty="0" err="1" smtClean="0">
                <a:solidFill>
                  <a:schemeClr val="accent2"/>
                </a:solidFill>
              </a:rPr>
              <a:t>Phthalamate</a:t>
            </a:r>
            <a:r>
              <a:rPr lang="tr-TR" sz="3800" dirty="0" smtClean="0">
                <a:solidFill>
                  <a:schemeClr val="accent2"/>
                </a:solidFill>
              </a:rPr>
              <a:t> (</a:t>
            </a:r>
            <a:r>
              <a:rPr lang="tr-TR" sz="3800" dirty="0" err="1" smtClean="0">
                <a:solidFill>
                  <a:schemeClr val="accent2"/>
                </a:solidFill>
              </a:rPr>
              <a:t>naptalam</a:t>
            </a:r>
            <a:r>
              <a:rPr lang="tr-TR" sz="3800" dirty="0" smtClean="0">
                <a:solidFill>
                  <a:schemeClr val="accent2"/>
                </a:solidFill>
              </a:rPr>
              <a:t>) ve </a:t>
            </a:r>
            <a:r>
              <a:rPr lang="tr-TR" sz="3800" dirty="0" err="1" smtClean="0">
                <a:solidFill>
                  <a:schemeClr val="accent2"/>
                </a:solidFill>
              </a:rPr>
              <a:t>semicarbazone’ler</a:t>
            </a:r>
            <a:r>
              <a:rPr lang="tr-TR" sz="3800" dirty="0" smtClean="0">
                <a:solidFill>
                  <a:schemeClr val="accent2"/>
                </a:solidFill>
              </a:rPr>
              <a:t> </a:t>
            </a:r>
            <a:r>
              <a:rPr lang="tr-TR" sz="3800" dirty="0" smtClean="0"/>
              <a:t>(</a:t>
            </a:r>
            <a:r>
              <a:rPr lang="tr-TR" sz="3800" dirty="0" err="1" smtClean="0"/>
              <a:t>diflufenzopyr</a:t>
            </a:r>
            <a:r>
              <a:rPr lang="tr-TR" sz="3800" dirty="0" smtClean="0"/>
              <a:t>) </a:t>
            </a:r>
            <a:r>
              <a:rPr lang="tr-TR" sz="3800" dirty="0" err="1" smtClean="0"/>
              <a:t>oksin</a:t>
            </a:r>
            <a:r>
              <a:rPr lang="tr-TR" sz="3800" dirty="0" smtClean="0"/>
              <a:t> transferini </a:t>
            </a:r>
            <a:r>
              <a:rPr lang="tr-TR" sz="3800" dirty="0" err="1" smtClean="0"/>
              <a:t>inhibe</a:t>
            </a:r>
            <a:r>
              <a:rPr lang="tr-TR" sz="3800" dirty="0" smtClean="0"/>
              <a:t> ederler. Bu transferin engellenmesi bitki gelişimi için gerekli uygun </a:t>
            </a:r>
            <a:r>
              <a:rPr lang="tr-TR" sz="3800" dirty="0" err="1" smtClean="0"/>
              <a:t>oksin</a:t>
            </a:r>
            <a:r>
              <a:rPr lang="tr-TR" sz="3800" dirty="0" smtClean="0"/>
              <a:t> dengesini bozarak </a:t>
            </a:r>
            <a:r>
              <a:rPr lang="tr-TR" sz="3800" dirty="0" err="1" smtClean="0"/>
              <a:t>meristematik</a:t>
            </a:r>
            <a:r>
              <a:rPr lang="tr-TR" sz="3800" dirty="0" smtClean="0"/>
              <a:t> sürgün ve kök bölgelerinde anormal IAA ve sentetik </a:t>
            </a:r>
            <a:r>
              <a:rPr lang="tr-TR" sz="3800" dirty="0" err="1" smtClean="0"/>
              <a:t>oksin</a:t>
            </a:r>
            <a:r>
              <a:rPr lang="tr-TR" sz="3800" dirty="0" smtClean="0"/>
              <a:t> birikimine yol açar.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/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dirty="0" err="1" smtClean="0"/>
              <a:t>Diflufenzopyr</a:t>
            </a:r>
            <a:r>
              <a:rPr lang="tr-TR" dirty="0" smtClean="0"/>
              <a:t> ve </a:t>
            </a:r>
            <a:r>
              <a:rPr lang="tr-TR" dirty="0" err="1" smtClean="0"/>
              <a:t>dicamba’nın</a:t>
            </a:r>
            <a:r>
              <a:rPr lang="tr-TR" dirty="0" smtClean="0"/>
              <a:t> birlikte kullanımı sonucu hassas geniş yapraklı yabancı otlarda hormon dengesizliğine hızlı (saatler içinde)  ve şiddetli etkiler (örn. </a:t>
            </a:r>
            <a:r>
              <a:rPr lang="tr-TR" dirty="0" err="1" smtClean="0"/>
              <a:t>epinastic</a:t>
            </a:r>
            <a:r>
              <a:rPr lang="tr-TR" dirty="0" smtClean="0"/>
              <a:t>) ile birkaç gün içinde bitki ölümü görülür. Hassas tek yıllık </a:t>
            </a:r>
            <a:r>
              <a:rPr lang="tr-TR" dirty="0" err="1" smtClean="0"/>
              <a:t>Poaceae’lerde</a:t>
            </a:r>
            <a:r>
              <a:rPr lang="tr-TR" dirty="0" smtClean="0"/>
              <a:t> ise bodurluk göze çarpar. </a:t>
            </a:r>
            <a:r>
              <a:rPr lang="tr-TR" dirty="0" smtClean="0"/>
              <a:t>Mısır </a:t>
            </a:r>
            <a:r>
              <a:rPr lang="tr-TR" dirty="0" err="1" smtClean="0"/>
              <a:t>diflufenzopyr</a:t>
            </a:r>
            <a:r>
              <a:rPr lang="tr-TR" dirty="0" smtClean="0"/>
              <a:t> ve </a:t>
            </a:r>
            <a:r>
              <a:rPr lang="tr-TR" dirty="0" err="1" smtClean="0"/>
              <a:t>dicamba’yı</a:t>
            </a:r>
            <a:r>
              <a:rPr lang="tr-TR" dirty="0" smtClean="0"/>
              <a:t> hızla </a:t>
            </a:r>
            <a:r>
              <a:rPr lang="tr-TR" dirty="0" err="1" smtClean="0"/>
              <a:t>metabolize</a:t>
            </a:r>
            <a:r>
              <a:rPr lang="tr-TR" dirty="0" smtClean="0"/>
              <a:t> </a:t>
            </a:r>
            <a:r>
              <a:rPr lang="tr-TR" dirty="0" smtClean="0"/>
              <a:t>etmesi ile </a:t>
            </a:r>
            <a:r>
              <a:rPr lang="tr-TR" dirty="0" smtClean="0"/>
              <a:t>bunlara </a:t>
            </a:r>
            <a:r>
              <a:rPr lang="tr-TR" dirty="0" err="1" smtClean="0"/>
              <a:t>toleranttır</a:t>
            </a:r>
            <a:r>
              <a:rPr lang="tr-TR" dirty="0" smtClean="0"/>
              <a:t>.</a:t>
            </a:r>
          </a:p>
          <a:p>
            <a:pPr algn="just">
              <a:buNone/>
            </a:pPr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37112"/>
            <a:ext cx="7344816" cy="864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/>
          <a:lstStyle/>
          <a:p>
            <a:r>
              <a:rPr lang="tr-TR" sz="2800" b="1" dirty="0" smtClean="0"/>
              <a:t>HRAC Grup: Z: Bilinmiyor </a:t>
            </a:r>
            <a:endParaRPr lang="tr-TR" sz="2800" dirty="0" smtClean="0"/>
          </a:p>
          <a:p>
            <a:pPr fontAlgn="t">
              <a:buNone/>
            </a:pPr>
            <a:r>
              <a:rPr lang="tr-TR" sz="2800" dirty="0" smtClean="0"/>
              <a:t>	Bu herbisitler henüz sınıflandırılamamıştır. </a:t>
            </a:r>
          </a:p>
          <a:p>
            <a:pPr fontAlgn="t">
              <a:buNone/>
            </a:pPr>
            <a:r>
              <a:rPr lang="tr-TR" dirty="0" smtClean="0"/>
              <a:t> </a:t>
            </a:r>
          </a:p>
          <a:p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768"/>
            <a:ext cx="6480720" cy="53285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sz="4900" b="1" dirty="0" smtClean="0"/>
              <a:t>HRAC Grup: Z: </a:t>
            </a:r>
            <a:r>
              <a:rPr lang="tr-TR" sz="4900" b="1" dirty="0" err="1" smtClean="0"/>
              <a:t>Nükleik</a:t>
            </a:r>
            <a:r>
              <a:rPr lang="tr-TR" sz="4900" b="1" dirty="0" smtClean="0"/>
              <a:t> asit inhibitörleri</a:t>
            </a:r>
            <a:endParaRPr lang="tr-TR" sz="4900" dirty="0" smtClean="0"/>
          </a:p>
          <a:p>
            <a:pPr algn="just" fontAlgn="t">
              <a:buNone/>
            </a:pPr>
            <a:r>
              <a:rPr lang="tr-TR" sz="4900" dirty="0" smtClean="0"/>
              <a:t>	</a:t>
            </a:r>
            <a:r>
              <a:rPr lang="tr-TR" sz="4900" dirty="0" smtClean="0">
                <a:solidFill>
                  <a:schemeClr val="accent2"/>
                </a:solidFill>
              </a:rPr>
              <a:t>Organik arsenikli bileşikleri </a:t>
            </a:r>
            <a:r>
              <a:rPr lang="tr-TR" sz="4900" dirty="0" smtClean="0"/>
              <a:t>de içeren bileşikler henüz sınıflandırılamamıştır.  </a:t>
            </a:r>
          </a:p>
          <a:p>
            <a:pPr algn="just" fontAlgn="t">
              <a:buNone/>
            </a:pPr>
            <a:endParaRPr lang="tr-TR" sz="4900" dirty="0" smtClean="0"/>
          </a:p>
          <a:p>
            <a:pPr algn="just"/>
            <a:r>
              <a:rPr lang="tr-TR" sz="4900" b="1" dirty="0" smtClean="0"/>
              <a:t>HRAC Grup: Z: </a:t>
            </a:r>
            <a:r>
              <a:rPr lang="tr-TR" sz="4900" b="1" dirty="0" err="1" smtClean="0"/>
              <a:t>Mikrotübül</a:t>
            </a:r>
            <a:r>
              <a:rPr lang="tr-TR" sz="4900" b="1" dirty="0" smtClean="0"/>
              <a:t> mitoz engelleyicileri</a:t>
            </a:r>
            <a:endParaRPr lang="tr-TR" sz="4900" dirty="0" smtClean="0"/>
          </a:p>
          <a:p>
            <a:pPr algn="just" fontAlgn="t">
              <a:buNone/>
            </a:pPr>
            <a:r>
              <a:rPr lang="tr-TR" sz="4900" dirty="0" smtClean="0"/>
              <a:t>	</a:t>
            </a:r>
            <a:r>
              <a:rPr lang="tr-TR" sz="4900" dirty="0" err="1" smtClean="0">
                <a:solidFill>
                  <a:schemeClr val="accent2"/>
                </a:solidFill>
              </a:rPr>
              <a:t>Arylaminopropionic</a:t>
            </a:r>
            <a:r>
              <a:rPr lang="tr-TR" sz="4900" dirty="0" smtClean="0">
                <a:solidFill>
                  <a:schemeClr val="accent2"/>
                </a:solidFill>
              </a:rPr>
              <a:t> asit </a:t>
            </a:r>
            <a:r>
              <a:rPr lang="tr-TR" sz="4900" dirty="0" smtClean="0"/>
              <a:t>gibi bazı herbisitler henüz sınıflandırılamamıştır. </a:t>
            </a:r>
          </a:p>
          <a:p>
            <a:pPr algn="just" fontAlgn="t">
              <a:buNone/>
            </a:pPr>
            <a:r>
              <a:rPr lang="tr-TR" sz="4900" dirty="0" smtClean="0"/>
              <a:t> </a:t>
            </a:r>
          </a:p>
          <a:p>
            <a:pPr algn="just"/>
            <a:r>
              <a:rPr lang="tr-TR" sz="4900" b="1" dirty="0" smtClean="0"/>
              <a:t>HRAC Grup: Z: Hücre genişlemesi inhibitörleri </a:t>
            </a:r>
            <a:endParaRPr lang="tr-TR" sz="4900" dirty="0" smtClean="0"/>
          </a:p>
          <a:p>
            <a:pPr algn="just" fontAlgn="t">
              <a:buNone/>
            </a:pPr>
            <a:r>
              <a:rPr lang="tr-TR" sz="4900" dirty="0" smtClean="0"/>
              <a:t>	</a:t>
            </a:r>
            <a:r>
              <a:rPr lang="tr-TR" sz="4900" dirty="0" err="1" smtClean="0">
                <a:solidFill>
                  <a:schemeClr val="accent2"/>
                </a:solidFill>
              </a:rPr>
              <a:t>Pyrazolium’lar</a:t>
            </a:r>
            <a:r>
              <a:rPr lang="tr-TR" sz="4900" dirty="0" smtClean="0"/>
              <a:t> gibi bazı herbisitler henüz sınıflandırılamamıştır.</a:t>
            </a:r>
          </a:p>
          <a:p>
            <a:pPr algn="just" fontAlgn="t">
              <a:buNone/>
            </a:pPr>
            <a:r>
              <a:rPr lang="tr-TR" sz="4900" dirty="0" smtClean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/>
          </a:bodyPr>
          <a:lstStyle/>
          <a:p>
            <a:pPr fontAlgn="t"/>
            <a:r>
              <a:rPr lang="tr-TR" b="1" dirty="0"/>
              <a:t>HRAC Grup: B: ALS </a:t>
            </a:r>
            <a:r>
              <a:rPr lang="tr-TR" b="1" dirty="0" smtClean="0"/>
              <a:t>İnhibitörleri  </a:t>
            </a:r>
            <a:endParaRPr lang="tr-TR" dirty="0"/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dirty="0" err="1" smtClean="0">
                <a:solidFill>
                  <a:srgbClr val="FF0000"/>
                </a:solidFill>
              </a:rPr>
              <a:t>Imidazolinone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pyrimidinylthiobenzoate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sulfonylaminocarbonyltriazolinone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sulfonylurea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triazolopyrimidine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herbisitleri</a:t>
            </a:r>
            <a:r>
              <a:rPr lang="tr-TR" dirty="0"/>
              <a:t> </a:t>
            </a:r>
            <a:r>
              <a:rPr lang="tr-TR" dirty="0" err="1"/>
              <a:t>acetohydroxyacid</a:t>
            </a:r>
            <a:r>
              <a:rPr lang="tr-TR" dirty="0"/>
              <a:t> </a:t>
            </a:r>
            <a:r>
              <a:rPr lang="tr-TR" dirty="0" err="1"/>
              <a:t>synthase</a:t>
            </a:r>
            <a:r>
              <a:rPr lang="tr-TR" dirty="0"/>
              <a:t> (AHAS) olarak da adlandırılan </a:t>
            </a:r>
            <a:r>
              <a:rPr lang="tr-TR" dirty="0" err="1"/>
              <a:t>acetolactate</a:t>
            </a:r>
            <a:r>
              <a:rPr lang="tr-TR" dirty="0"/>
              <a:t> </a:t>
            </a:r>
            <a:r>
              <a:rPr lang="tr-TR" dirty="0" err="1"/>
              <a:t>synthase</a:t>
            </a:r>
            <a:r>
              <a:rPr lang="tr-TR" dirty="0"/>
              <a:t> (ALS) enziminin faaliyetini engellemektedir. Bu enzim dallanmış zincir amino asitlerden </a:t>
            </a:r>
            <a:r>
              <a:rPr lang="tr-TR" dirty="0" err="1"/>
              <a:t>isoleucine</a:t>
            </a:r>
            <a:r>
              <a:rPr lang="tr-TR" dirty="0"/>
              <a:t>, </a:t>
            </a:r>
            <a:r>
              <a:rPr lang="tr-TR" dirty="0" err="1"/>
              <a:t>leucine</a:t>
            </a:r>
            <a:r>
              <a:rPr lang="tr-TR" dirty="0"/>
              <a:t> ve </a:t>
            </a:r>
            <a:r>
              <a:rPr lang="tr-TR" dirty="0" err="1"/>
              <a:t>valine’nin</a:t>
            </a:r>
            <a:r>
              <a:rPr lang="tr-TR" dirty="0"/>
              <a:t> </a:t>
            </a:r>
            <a:r>
              <a:rPr lang="tr-TR" dirty="0" err="1"/>
              <a:t>biyosentezinde</a:t>
            </a:r>
            <a:r>
              <a:rPr lang="tr-TR" dirty="0"/>
              <a:t> rol alan anahtar enzimdir. Sonuçta </a:t>
            </a:r>
            <a:r>
              <a:rPr lang="tr-TR" dirty="0" err="1"/>
              <a:t>ALS’nin</a:t>
            </a:r>
            <a:r>
              <a:rPr lang="tr-TR" dirty="0"/>
              <a:t> </a:t>
            </a:r>
            <a:r>
              <a:rPr lang="tr-TR" dirty="0" err="1"/>
              <a:t>inhibisyonu</a:t>
            </a:r>
            <a:r>
              <a:rPr lang="tr-TR" dirty="0"/>
              <a:t> ile daha az dallı aminoasit sentezi ile bitkiler ölüme gider.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4686" y="1"/>
            <a:ext cx="5834109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3800" y="836712"/>
            <a:ext cx="7094583" cy="505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96344" y="1412776"/>
            <a:ext cx="15049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r>
              <a:rPr lang="tr-TR" sz="3800" b="1" dirty="0"/>
              <a:t>HRAC Grup: C1: </a:t>
            </a:r>
            <a:r>
              <a:rPr lang="tr-TR" sz="3800" b="1" dirty="0" err="1"/>
              <a:t>Photosystem</a:t>
            </a:r>
            <a:r>
              <a:rPr lang="tr-TR" sz="3800" b="1" dirty="0"/>
              <a:t> </a:t>
            </a:r>
            <a:r>
              <a:rPr lang="tr-TR" sz="3800" b="1" dirty="0" err="1" smtClean="0"/>
              <a:t>II’de</a:t>
            </a:r>
            <a:r>
              <a:rPr lang="tr-TR" sz="3800" b="1" dirty="0" smtClean="0"/>
              <a:t> Fotosentez İnhibitörleri  </a:t>
            </a:r>
            <a:endParaRPr lang="tr-TR" sz="3800" dirty="0"/>
          </a:p>
          <a:p>
            <a:pPr algn="just">
              <a:buNone/>
            </a:pPr>
            <a:r>
              <a:rPr lang="tr-TR" sz="3800" dirty="0" smtClean="0"/>
              <a:t>	</a:t>
            </a:r>
            <a:r>
              <a:rPr lang="tr-TR" sz="3800" dirty="0" err="1" smtClean="0">
                <a:solidFill>
                  <a:schemeClr val="accent2"/>
                </a:solidFill>
              </a:rPr>
              <a:t>Phenylcarbamate</a:t>
            </a:r>
            <a:r>
              <a:rPr lang="tr-TR" sz="3800" dirty="0">
                <a:solidFill>
                  <a:schemeClr val="accent2"/>
                </a:solidFill>
              </a:rPr>
              <a:t>, </a:t>
            </a:r>
            <a:r>
              <a:rPr lang="tr-TR" sz="3800" dirty="0" err="1">
                <a:solidFill>
                  <a:schemeClr val="accent2"/>
                </a:solidFill>
              </a:rPr>
              <a:t>pyridazinone</a:t>
            </a:r>
            <a:r>
              <a:rPr lang="tr-TR" sz="3800" dirty="0">
                <a:solidFill>
                  <a:schemeClr val="accent2"/>
                </a:solidFill>
              </a:rPr>
              <a:t>, </a:t>
            </a:r>
            <a:r>
              <a:rPr lang="tr-TR" sz="3800" dirty="0" err="1">
                <a:solidFill>
                  <a:schemeClr val="accent2"/>
                </a:solidFill>
              </a:rPr>
              <a:t>triazine</a:t>
            </a:r>
            <a:r>
              <a:rPr lang="tr-TR" sz="3800" dirty="0">
                <a:solidFill>
                  <a:schemeClr val="accent2"/>
                </a:solidFill>
              </a:rPr>
              <a:t>, </a:t>
            </a:r>
            <a:r>
              <a:rPr lang="tr-TR" sz="3800" dirty="0" err="1">
                <a:solidFill>
                  <a:schemeClr val="accent2"/>
                </a:solidFill>
              </a:rPr>
              <a:t>triazinone</a:t>
            </a:r>
            <a:r>
              <a:rPr lang="tr-TR" sz="3800" dirty="0">
                <a:solidFill>
                  <a:schemeClr val="accent2"/>
                </a:solidFill>
              </a:rPr>
              <a:t> </a:t>
            </a:r>
            <a:r>
              <a:rPr lang="tr-TR" sz="3800" dirty="0"/>
              <a:t>ve</a:t>
            </a:r>
            <a:r>
              <a:rPr lang="tr-TR" sz="3800" dirty="0">
                <a:solidFill>
                  <a:schemeClr val="accent2"/>
                </a:solidFill>
              </a:rPr>
              <a:t> </a:t>
            </a:r>
            <a:r>
              <a:rPr lang="tr-TR" sz="3800" dirty="0" err="1">
                <a:solidFill>
                  <a:schemeClr val="accent2"/>
                </a:solidFill>
              </a:rPr>
              <a:t>uracil</a:t>
            </a:r>
            <a:r>
              <a:rPr lang="tr-TR" sz="3800" dirty="0">
                <a:solidFill>
                  <a:schemeClr val="accent2"/>
                </a:solidFill>
              </a:rPr>
              <a:t> </a:t>
            </a:r>
            <a:r>
              <a:rPr lang="tr-TR" sz="3800" dirty="0" err="1">
                <a:solidFill>
                  <a:schemeClr val="accent2"/>
                </a:solidFill>
              </a:rPr>
              <a:t>herbisitleri</a:t>
            </a:r>
            <a:r>
              <a:rPr lang="tr-TR" sz="3800" dirty="0">
                <a:solidFill>
                  <a:schemeClr val="accent2"/>
                </a:solidFill>
              </a:rPr>
              <a:t> </a:t>
            </a:r>
            <a:r>
              <a:rPr lang="tr-TR" sz="3800" dirty="0"/>
              <a:t>kloroplastlardaki </a:t>
            </a:r>
            <a:r>
              <a:rPr lang="tr-TR" sz="3800" dirty="0" err="1"/>
              <a:t>tilakoid</a:t>
            </a:r>
            <a:r>
              <a:rPr lang="tr-TR" sz="3800" dirty="0"/>
              <a:t> </a:t>
            </a:r>
            <a:r>
              <a:rPr lang="tr-TR" sz="3800" dirty="0" err="1"/>
              <a:t>membranlarda</a:t>
            </a:r>
            <a:r>
              <a:rPr lang="tr-TR" sz="3800" dirty="0"/>
              <a:t> cereyan eden </a:t>
            </a:r>
            <a:r>
              <a:rPr lang="tr-TR" sz="3800" dirty="0" err="1"/>
              <a:t>fotosistem</a:t>
            </a:r>
            <a:r>
              <a:rPr lang="tr-TR" sz="3800" dirty="0"/>
              <a:t> </a:t>
            </a:r>
            <a:r>
              <a:rPr lang="tr-TR" sz="3800" dirty="0" err="1"/>
              <a:t>II’yi</a:t>
            </a:r>
            <a:r>
              <a:rPr lang="tr-TR" sz="3800" dirty="0"/>
              <a:t> bozarak fotosentezi engeller. Bu engelleme sonucunda elektron transferi </a:t>
            </a:r>
            <a:r>
              <a:rPr lang="tr-TR" sz="3800" dirty="0" err="1"/>
              <a:t>bloklanır</a:t>
            </a:r>
            <a:r>
              <a:rPr lang="tr-TR" sz="3800" dirty="0"/>
              <a:t>, CO</a:t>
            </a:r>
            <a:r>
              <a:rPr lang="tr-TR" sz="3800" baseline="-25000" dirty="0"/>
              <a:t>2 </a:t>
            </a:r>
            <a:r>
              <a:rPr lang="tr-TR" sz="3800" dirty="0" err="1"/>
              <a:t>fiksasyonu</a:t>
            </a:r>
            <a:r>
              <a:rPr lang="tr-TR" sz="3800" dirty="0"/>
              <a:t> ve ATP ile NADPH</a:t>
            </a:r>
            <a:r>
              <a:rPr lang="tr-TR" sz="3800" baseline="-25000" dirty="0"/>
              <a:t>2 </a:t>
            </a:r>
            <a:r>
              <a:rPr lang="tr-TR" sz="3800" dirty="0"/>
              <a:t>üretimi </a:t>
            </a:r>
            <a:r>
              <a:rPr lang="tr-TR" sz="3800" dirty="0" smtClean="0"/>
              <a:t>durur; sonuçta </a:t>
            </a:r>
            <a:r>
              <a:rPr lang="tr-TR" sz="3800" dirty="0"/>
              <a:t>bitki ölüme gider.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8640"/>
            <a:ext cx="5832648" cy="6480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669360"/>
          </a:xfrm>
        </p:spPr>
        <p:txBody>
          <a:bodyPr/>
          <a:lstStyle/>
          <a:p>
            <a:r>
              <a:rPr lang="tr-TR" sz="2400" b="1" dirty="0"/>
              <a:t>HRAC Grup: C2: </a:t>
            </a:r>
            <a:r>
              <a:rPr lang="tr-TR" sz="2400" b="1" dirty="0" err="1" smtClean="0"/>
              <a:t>PSII’de</a:t>
            </a:r>
            <a:r>
              <a:rPr lang="tr-TR" sz="2400" b="1" dirty="0" smtClean="0"/>
              <a:t> Fotosentez İnhibitörleri (</a:t>
            </a:r>
            <a:r>
              <a:rPr lang="tr-TR" sz="2400" b="1" dirty="0" err="1"/>
              <a:t>Urea</a:t>
            </a:r>
            <a:r>
              <a:rPr lang="tr-TR" sz="2400" b="1" dirty="0"/>
              <a:t> ve  </a:t>
            </a:r>
            <a:r>
              <a:rPr lang="tr-TR" sz="2400" b="1" dirty="0" err="1"/>
              <a:t>amidler</a:t>
            </a:r>
            <a:r>
              <a:rPr lang="tr-TR" sz="2400" b="1" dirty="0"/>
              <a:t>) </a:t>
            </a:r>
            <a:endParaRPr lang="tr-TR" sz="2400" dirty="0"/>
          </a:p>
          <a:p>
            <a:pPr algn="just" fontAlgn="t">
              <a:buNone/>
            </a:pPr>
            <a:r>
              <a:rPr lang="tr-TR" sz="2400" dirty="0" smtClean="0"/>
              <a:t>	</a:t>
            </a:r>
            <a:r>
              <a:rPr lang="tr-TR" sz="2400" dirty="0" err="1" smtClean="0">
                <a:solidFill>
                  <a:schemeClr val="accent2"/>
                </a:solidFill>
              </a:rPr>
              <a:t>Urea</a:t>
            </a:r>
            <a:r>
              <a:rPr lang="tr-TR" sz="2400" dirty="0" smtClean="0">
                <a:solidFill>
                  <a:schemeClr val="accent2"/>
                </a:solidFill>
              </a:rPr>
              <a:t> </a:t>
            </a:r>
            <a:r>
              <a:rPr lang="tr-TR" sz="2400" dirty="0">
                <a:solidFill>
                  <a:schemeClr val="accent2"/>
                </a:solidFill>
              </a:rPr>
              <a:t>ve </a:t>
            </a:r>
            <a:r>
              <a:rPr lang="tr-TR" sz="2400" dirty="0" err="1">
                <a:solidFill>
                  <a:schemeClr val="accent2"/>
                </a:solidFill>
              </a:rPr>
              <a:t>amid’ler</a:t>
            </a:r>
            <a:r>
              <a:rPr lang="tr-TR" sz="2400" dirty="0">
                <a:solidFill>
                  <a:schemeClr val="accent2"/>
                </a:solidFill>
              </a:rPr>
              <a:t> </a:t>
            </a:r>
            <a:r>
              <a:rPr lang="tr-TR" sz="2400" dirty="0"/>
              <a:t>de </a:t>
            </a:r>
            <a:r>
              <a:rPr lang="tr-TR" sz="2400" dirty="0" err="1"/>
              <a:t>fotosistem</a:t>
            </a:r>
            <a:r>
              <a:rPr lang="tr-TR" sz="2400" dirty="0"/>
              <a:t> </a:t>
            </a:r>
            <a:r>
              <a:rPr lang="tr-TR" sz="2400" dirty="0" err="1"/>
              <a:t>II’yi</a:t>
            </a:r>
            <a:r>
              <a:rPr lang="tr-TR" sz="2400" dirty="0"/>
              <a:t> </a:t>
            </a:r>
            <a:r>
              <a:rPr lang="tr-TR" sz="2400" dirty="0" smtClean="0"/>
              <a:t>bozmak suretiyle  </a:t>
            </a:r>
            <a:r>
              <a:rPr lang="tr-TR" sz="2400" dirty="0"/>
              <a:t>fotosentezi engelleyerek bitkileri ölüme götürmektedir.   </a:t>
            </a:r>
            <a:endParaRPr lang="tr-TR" sz="2400" dirty="0" smtClean="0"/>
          </a:p>
          <a:p>
            <a:pPr algn="just" fontAlgn="t"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556792"/>
            <a:ext cx="5040560" cy="522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136</Words>
  <Application>Microsoft Office PowerPoint</Application>
  <PresentationFormat>Ekran Gösterisi (4:3)</PresentationFormat>
  <Paragraphs>63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0" baseType="lpstr">
      <vt:lpstr>Ofis Teması</vt:lpstr>
      <vt:lpstr>HERBİSİTLERİN SINIFLANDIRILMASI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  <vt:lpstr>Slayt 34</vt:lpstr>
      <vt:lpstr>Slayt 35</vt:lpstr>
      <vt:lpstr>Slayt 36</vt:lpstr>
      <vt:lpstr>Slayt 37</vt:lpstr>
      <vt:lpstr>Slayt 38</vt:lpstr>
      <vt:lpstr>Slayt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HERBİSİTLERİN SINIFLANDIRILMASI</dc:title>
  <dc:creator>OZARFLOADA</dc:creator>
  <cp:lastModifiedBy>OZARFLOADA</cp:lastModifiedBy>
  <cp:revision>55</cp:revision>
  <dcterms:created xsi:type="dcterms:W3CDTF">2017-07-15T11:23:22Z</dcterms:created>
  <dcterms:modified xsi:type="dcterms:W3CDTF">2019-04-09T19:04:29Z</dcterms:modified>
</cp:coreProperties>
</file>