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5"/>
  </p:notesMasterIdLst>
  <p:sldIdLst>
    <p:sldId id="604" r:id="rId4"/>
    <p:sldId id="1100" r:id="rId5"/>
    <p:sldId id="1101" r:id="rId6"/>
    <p:sldId id="1102" r:id="rId7"/>
    <p:sldId id="1103" r:id="rId8"/>
    <p:sldId id="1104" r:id="rId9"/>
    <p:sldId id="1105" r:id="rId10"/>
    <p:sldId id="1106" r:id="rId11"/>
    <p:sldId id="1107" r:id="rId12"/>
    <p:sldId id="1108" r:id="rId13"/>
    <p:sldId id="1109" r:id="rId14"/>
    <p:sldId id="1110" r:id="rId15"/>
    <p:sldId id="1111" r:id="rId16"/>
    <p:sldId id="1112" r:id="rId17"/>
    <p:sldId id="1113" r:id="rId18"/>
    <p:sldId id="1114" r:id="rId19"/>
    <p:sldId id="1115" r:id="rId20"/>
    <p:sldId id="1116" r:id="rId21"/>
    <p:sldId id="1117" r:id="rId22"/>
    <p:sldId id="1118" r:id="rId23"/>
    <p:sldId id="1119"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6" d="100"/>
          <a:sy n="56" d="100"/>
        </p:scale>
        <p:origin x="90" y="68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953001" y="1676400"/>
            <a:ext cx="2819399" cy="599440"/>
          </a:xfrm>
          <a:prstGeom prst="rect">
            <a:avLst/>
          </a:prstGeom>
        </p:spPr>
        <p:txBody>
          <a:bodyPr>
            <a:noAutofit/>
          </a:bodyPr>
          <a:lstStyle>
            <a:lvl1pPr algn="ctr">
              <a:defRPr sz="1700" b="1" cap="all" spc="0" baseline="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953001" y="2275840"/>
            <a:ext cx="2819399" cy="2905760"/>
          </a:xfrm>
          <a:prstGeom prst="rect">
            <a:avLst/>
          </a:prstGeo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Content Placeholder 8"/>
          <p:cNvSpPr>
            <a:spLocks noGrp="1"/>
          </p:cNvSpPr>
          <p:nvPr>
            <p:ph sz="quarter" idx="13"/>
          </p:nvPr>
        </p:nvSpPr>
        <p:spPr>
          <a:xfrm>
            <a:off x="1371600" y="1676400"/>
            <a:ext cx="3276600" cy="3505200"/>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4"/>
          </p:nvPr>
        </p:nvSpPr>
        <p:spPr>
          <a:xfrm>
            <a:off x="304800" y="6356350"/>
            <a:ext cx="2133600" cy="365125"/>
          </a:xfrm>
          <a:prstGeom prst="rect">
            <a:avLst/>
          </a:prstGeom>
          <a:ln/>
        </p:spPr>
        <p:txBody>
          <a:bodyPr/>
          <a:lstStyle>
            <a:lvl1pPr>
              <a:defRPr/>
            </a:lvl1pPr>
          </a:lstStyle>
          <a:p>
            <a:pPr>
              <a:defRPr/>
            </a:pPr>
            <a:fld id="{34116E26-4035-4B16-B570-773210EBBD39}" type="datetimeFigureOut">
              <a:rPr lang="en-US"/>
              <a:pPr>
                <a:defRPr/>
              </a:pPr>
              <a:t>2/26/2020</a:t>
            </a:fld>
            <a:endParaRPr lang="en-US"/>
          </a:p>
        </p:txBody>
      </p:sp>
      <p:sp>
        <p:nvSpPr>
          <p:cNvPr id="6" name="Footer Placeholder 4"/>
          <p:cNvSpPr>
            <a:spLocks noGrp="1"/>
          </p:cNvSpPr>
          <p:nvPr>
            <p:ph type="ftr" sz="quarter" idx="15"/>
          </p:nvPr>
        </p:nvSpPr>
        <p:spPr>
          <a:xfrm>
            <a:off x="2971800" y="6356350"/>
            <a:ext cx="32004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6"/>
          </p:nvPr>
        </p:nvSpPr>
        <p:spPr>
          <a:xfrm>
            <a:off x="6675438" y="6364288"/>
            <a:ext cx="2133600" cy="365125"/>
          </a:xfrm>
          <a:prstGeom prst="rect">
            <a:avLst/>
          </a:prstGeom>
        </p:spPr>
        <p:txBody>
          <a:bodyPr/>
          <a:lstStyle>
            <a:lvl1pPr>
              <a:defRPr/>
            </a:lvl1pPr>
          </a:lstStyle>
          <a:p>
            <a:fld id="{9BD73F9A-1ED8-4059-A87A-12732C58356D}" type="slidenum">
              <a:rPr lang="en-US" altLang="tr-TR"/>
              <a:pPr/>
              <a:t>‹#›</a:t>
            </a:fld>
            <a:endParaRPr lang="en-US" altLang="tr-TR"/>
          </a:p>
        </p:txBody>
      </p:sp>
    </p:spTree>
    <p:extLst>
      <p:ext uri="{BB962C8B-B14F-4D97-AF65-F5344CB8AC3E}">
        <p14:creationId xmlns:p14="http://schemas.microsoft.com/office/powerpoint/2010/main" val="29840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9.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Finansal </a:t>
            </a:r>
            <a:r>
              <a:rPr lang="tr-TR" sz="2800" b="1" dirty="0" smtClean="0">
                <a:latin typeface="Arial" panose="020B0604020202020204" pitchFamily="34" charset="0"/>
                <a:cs typeface="Arial" panose="020B0604020202020204" pitchFamily="34" charset="0"/>
              </a:rPr>
              <a:t>Yönetim</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69570" y="632460"/>
            <a:ext cx="7010400" cy="396240"/>
          </a:xfrm>
        </p:spPr>
        <p:txBody>
          <a:bodyPr wrap="square" numCol="1" compatLnSpc="1">
            <a:prstTxWarp prst="textNoShape">
              <a:avLst/>
            </a:prstTxWarp>
          </a:bodyPr>
          <a:lstStyle/>
          <a:p>
            <a:r>
              <a:rPr lang="en-US" altLang="tr-TR" b="1" cap="none" dirty="0" smtClean="0"/>
              <a:t>Risk-</a:t>
            </a:r>
            <a:r>
              <a:rPr lang="tr-TR" altLang="tr-TR" b="1" cap="none" dirty="0" smtClean="0"/>
              <a:t>Getiri</a:t>
            </a:r>
            <a:r>
              <a:rPr lang="en-US" altLang="tr-TR" b="1" cap="none" dirty="0" smtClean="0"/>
              <a:t> </a:t>
            </a:r>
            <a:r>
              <a:rPr lang="tr-TR" altLang="tr-TR" b="1" cap="none" dirty="0" smtClean="0"/>
              <a:t>Değiş-Tokuşu İlkesi</a:t>
            </a:r>
          </a:p>
        </p:txBody>
      </p:sp>
      <p:sp>
        <p:nvSpPr>
          <p:cNvPr id="29699" name="İçerik Yer Tutucusu 2"/>
          <p:cNvSpPr>
            <a:spLocks noGrp="1"/>
          </p:cNvSpPr>
          <p:nvPr>
            <p:ph idx="1"/>
          </p:nvPr>
        </p:nvSpPr>
        <p:spPr>
          <a:xfrm>
            <a:off x="499110" y="1348740"/>
            <a:ext cx="8084820" cy="3352800"/>
          </a:xfrm>
        </p:spPr>
        <p:txBody>
          <a:bodyPr/>
          <a:lstStyle/>
          <a:p>
            <a:pPr marL="285750" indent="-285750" algn="just">
              <a:defRPr/>
            </a:pPr>
            <a:r>
              <a:rPr lang="tr-TR" altLang="tr-TR" dirty="0"/>
              <a:t>Bu ilke, risk ve getiri arasında bir değişim olduğunu ifade etmektedir. Eğer insanlar yüksek getiri ve düşük riski tercih ediyorlarsa (Riskten Kaçınma İlkesi) ve kendi mali çıkarları doğrultusunda hareket ediyorlarsa (Kişisel Çıkarı Düşünme Davranışı İlkesi) o zaman mantıksal olarak, rekabet insanları yatırımlarının riski ve getirisi arasında bir değişim ya da değiş-tokuş yapmaya zorlaya­caktır. Göreli olarak konuşursak, yüksek getiri ve düşük risk herkesin istediği şey olduğu için eşanlı olarak gerçekleştirilemez. Gerçekte büyük getiriler sağlama şansına sahip olmak istiyorsanız gerçekte kötü bir sonuca sahip olma şansını da almak zorundasınız. </a:t>
            </a:r>
            <a:endParaRPr lang="en-US" altLang="tr-TR" dirty="0"/>
          </a:p>
        </p:txBody>
      </p:sp>
    </p:spTree>
    <p:extLst>
      <p:ext uri="{BB962C8B-B14F-4D97-AF65-F5344CB8AC3E}">
        <p14:creationId xmlns:p14="http://schemas.microsoft.com/office/powerpoint/2010/main" val="1143332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6710" y="586740"/>
            <a:ext cx="7010400" cy="373380"/>
          </a:xfrm>
        </p:spPr>
        <p:txBody>
          <a:bodyPr/>
          <a:lstStyle/>
          <a:p>
            <a:pPr fontAlgn="auto">
              <a:spcAft>
                <a:spcPts val="0"/>
              </a:spcAft>
              <a:defRPr/>
            </a:pPr>
            <a:r>
              <a:rPr lang="tr-TR" b="1" cap="none" dirty="0" smtClean="0"/>
              <a:t>Değerli Fikirler İlkesi</a:t>
            </a:r>
            <a:endParaRPr lang="tr-TR" b="1" cap="none" dirty="0"/>
          </a:p>
        </p:txBody>
      </p:sp>
      <p:sp>
        <p:nvSpPr>
          <p:cNvPr id="30723" name="İçerik Yer Tutucusu 2"/>
          <p:cNvSpPr>
            <a:spLocks noGrp="1"/>
          </p:cNvSpPr>
          <p:nvPr>
            <p:ph idx="1"/>
          </p:nvPr>
        </p:nvSpPr>
        <p:spPr>
          <a:xfrm>
            <a:off x="464820" y="1348740"/>
            <a:ext cx="8004810" cy="3352800"/>
          </a:xfrm>
        </p:spPr>
        <p:txBody>
          <a:bodyPr/>
          <a:lstStyle/>
          <a:p>
            <a:pPr marL="285750" indent="-285750" algn="just">
              <a:defRPr/>
            </a:pPr>
            <a:r>
              <a:rPr lang="tr-TR" altLang="tr-TR" dirty="0"/>
              <a:t>Bu ilke olağanüstü getirilerin yeni fikirler ile sağlanabileceğini ifade etmektedir. Yani olağanüstü bir kazanç sağlamanın yolu değerli yeni bir ürün veya hizmet yaratmaktır. Değerli fikirlerin büyük bir kısmı fiziki varlık piyasalarında ortaya çıkmaktadır. Hemen hemen sınırsız sayıdaki finansal varlıkların birbiriyle aynı ya da birbirine çok benzer olmasına karşın fiziki varlıklar kendilerine has ve özgün niteliktedirler. Örneğin Apple bilgisayar şirketinin kurucuları, kişisel bilgisayarları keşfedip başarılı bir biçimde piyasaya sürerek zengin olmuşlardır. </a:t>
            </a:r>
            <a:endParaRPr lang="en-US" altLang="tr-TR" dirty="0"/>
          </a:p>
        </p:txBody>
      </p:sp>
    </p:spTree>
    <p:extLst>
      <p:ext uri="{BB962C8B-B14F-4D97-AF65-F5344CB8AC3E}">
        <p14:creationId xmlns:p14="http://schemas.microsoft.com/office/powerpoint/2010/main" val="1844351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8140" y="563880"/>
            <a:ext cx="7010400" cy="419100"/>
          </a:xfrm>
        </p:spPr>
        <p:txBody>
          <a:bodyPr>
            <a:noAutofit/>
          </a:bodyPr>
          <a:lstStyle/>
          <a:p>
            <a:pPr fontAlgn="auto">
              <a:spcAft>
                <a:spcPts val="0"/>
              </a:spcAft>
              <a:defRPr/>
            </a:pPr>
            <a:r>
              <a:rPr lang="tr-TR" b="1" cap="none" dirty="0" smtClean="0"/>
              <a:t>Opsiyonlar Değerlidir İlkesi</a:t>
            </a:r>
            <a:endParaRPr lang="tr-TR" b="1" cap="none" dirty="0"/>
          </a:p>
        </p:txBody>
      </p:sp>
      <p:sp>
        <p:nvSpPr>
          <p:cNvPr id="31747" name="İçerik Yer Tutucusu 2"/>
          <p:cNvSpPr>
            <a:spLocks noGrp="1"/>
          </p:cNvSpPr>
          <p:nvPr>
            <p:ph idx="1"/>
          </p:nvPr>
        </p:nvSpPr>
        <p:spPr>
          <a:xfrm>
            <a:off x="453390" y="1440180"/>
            <a:ext cx="8119110" cy="3352800"/>
          </a:xfrm>
        </p:spPr>
        <p:txBody>
          <a:bodyPr/>
          <a:lstStyle/>
          <a:p>
            <a:pPr marL="285750" indent="-285750" algn="just">
              <a:defRPr/>
            </a:pPr>
            <a:r>
              <a:rPr lang="tr-TR" altLang="tr-TR" dirty="0"/>
              <a:t>Opsiyon bir borç altına girmeksizin bir şeyi yapabilme hakkıdır. Bir başka deyişle opsiyonu satın alan, opsiyon sözleşmesi yapabil­mek için bir </a:t>
            </a:r>
            <a:r>
              <a:rPr lang="tr-TR" altLang="tr-TR" dirty="0" err="1"/>
              <a:t>yazımcı</a:t>
            </a:r>
            <a:r>
              <a:rPr lang="tr-TR" altLang="tr-TR" dirty="0"/>
              <a:t> (opsiyonun satıcısı)’ya gereksinimi vardır. </a:t>
            </a:r>
            <a:r>
              <a:rPr lang="tr-TR" altLang="tr-TR" dirty="0" err="1"/>
              <a:t>Yazımcının</a:t>
            </a:r>
            <a:r>
              <a:rPr lang="tr-TR" altLang="tr-TR" dirty="0"/>
              <a:t> bir şeyin sahibi olması gerekmez. Finansal yönetimde çoğunlukla opsiyon sözleşmesi bir varlığı alım veya satım hakkını ifade etmektedir. Bir varlığı satın alma hakkı </a:t>
            </a:r>
            <a:r>
              <a:rPr lang="tr-TR" altLang="tr-TR" dirty="0" err="1"/>
              <a:t>call</a:t>
            </a:r>
            <a:r>
              <a:rPr lang="tr-TR" altLang="tr-TR" dirty="0"/>
              <a:t> opsi­yon, bir varlığı satma hakkı da put opsiyon olarak isimlendirilir. Bir opsiyon negatif bir değere sahip olamaz. Çünkü bir opsiyon malikinin her zaman bir şey yapmama hakkı vardır. Bu nedenle opsiyonun şimdi veya gelecekte bir değeri olabilir ya da değersiz olabilir. Ama asla negatif bir değeri olamaz. </a:t>
            </a:r>
            <a:endParaRPr lang="en-US" altLang="tr-TR" dirty="0"/>
          </a:p>
        </p:txBody>
      </p:sp>
    </p:spTree>
    <p:extLst>
      <p:ext uri="{BB962C8B-B14F-4D97-AF65-F5344CB8AC3E}">
        <p14:creationId xmlns:p14="http://schemas.microsoft.com/office/powerpoint/2010/main" val="983709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81000" y="632460"/>
            <a:ext cx="7010400" cy="430530"/>
          </a:xfrm>
        </p:spPr>
        <p:txBody>
          <a:bodyPr/>
          <a:lstStyle/>
          <a:p>
            <a:pPr fontAlgn="auto">
              <a:spcAft>
                <a:spcPts val="0"/>
              </a:spcAft>
              <a:defRPr/>
            </a:pPr>
            <a:r>
              <a:rPr lang="tr-TR" b="1" cap="none" dirty="0" smtClean="0"/>
              <a:t>Davranış İlkesi</a:t>
            </a:r>
            <a:endParaRPr lang="tr-TR" b="1" cap="none" dirty="0"/>
          </a:p>
        </p:txBody>
      </p:sp>
      <p:sp>
        <p:nvSpPr>
          <p:cNvPr id="32771" name="İçerik Yer Tutucusu 2"/>
          <p:cNvSpPr>
            <a:spLocks noGrp="1"/>
          </p:cNvSpPr>
          <p:nvPr>
            <p:ph idx="1"/>
          </p:nvPr>
        </p:nvSpPr>
        <p:spPr>
          <a:xfrm>
            <a:off x="381000" y="1615440"/>
            <a:ext cx="8168640" cy="2971800"/>
          </a:xfrm>
        </p:spPr>
        <p:txBody>
          <a:bodyPr/>
          <a:lstStyle/>
          <a:p>
            <a:pPr marL="285750" indent="-285750" algn="just">
              <a:defRPr/>
            </a:pPr>
            <a:r>
              <a:rPr lang="tr-TR" altLang="tr-TR" dirty="0"/>
              <a:t>Bir anlamda Davranış ilkesi, İşaret Verme İlkesinin uygu­lanmasıdır. İşaret Verme İlkesi eylemlerin bilgi verdiğini söyler. Davranış ilkesi ise böylesi bilginin kullanımı çabası ile ilgilidir. Çoğumuz, özellikle inandığımız ve güvendiğimiz birisi yoksa çoğunluğun yaptığını yapma eğilimindeyiz. Bu ilke şunu söylemektedir; eğer bütün diğer şeylerin yararı yoksa veya yetersiz kalıyorlarsa diğer kişilerin ne yaptığına bak. </a:t>
            </a:r>
            <a:endParaRPr lang="en-US" altLang="tr-TR" dirty="0"/>
          </a:p>
        </p:txBody>
      </p:sp>
    </p:spTree>
    <p:extLst>
      <p:ext uri="{BB962C8B-B14F-4D97-AF65-F5344CB8AC3E}">
        <p14:creationId xmlns:p14="http://schemas.microsoft.com/office/powerpoint/2010/main" val="19752864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850" y="632460"/>
            <a:ext cx="7010400" cy="476250"/>
          </a:xfrm>
        </p:spPr>
        <p:txBody>
          <a:bodyPr>
            <a:normAutofit/>
          </a:bodyPr>
          <a:lstStyle/>
          <a:p>
            <a:pPr fontAlgn="auto">
              <a:spcAft>
                <a:spcPts val="0"/>
              </a:spcAft>
              <a:defRPr/>
            </a:pPr>
            <a:r>
              <a:rPr lang="tr-TR" b="1" cap="none" dirty="0" smtClean="0"/>
              <a:t>Paranın Zaman Değeri İlkesi</a:t>
            </a:r>
            <a:endParaRPr lang="tr-TR" b="1" cap="none" dirty="0"/>
          </a:p>
        </p:txBody>
      </p:sp>
      <p:sp>
        <p:nvSpPr>
          <p:cNvPr id="33795" name="İçerik Yer Tutucusu 2"/>
          <p:cNvSpPr>
            <a:spLocks noGrp="1"/>
          </p:cNvSpPr>
          <p:nvPr>
            <p:ph idx="1"/>
          </p:nvPr>
        </p:nvSpPr>
        <p:spPr>
          <a:xfrm>
            <a:off x="453390" y="1405890"/>
            <a:ext cx="8016240" cy="3352800"/>
          </a:xfrm>
        </p:spPr>
        <p:txBody>
          <a:bodyPr/>
          <a:lstStyle/>
          <a:p>
            <a:pPr marL="285750" indent="-285750" algn="just">
              <a:defRPr/>
            </a:pPr>
            <a:r>
              <a:rPr lang="tr-TR" altLang="tr-TR" dirty="0" smtClean="0"/>
              <a:t>Paranın Zaman Değeri İlkesi; paranın bir zaman değeri olduğunu ve bugünkü 1 TL ile gelecekteki 1TL’nin aynı para olmadığını kabul eder. Bu kabulün nedeni, nakdin fırsat maliyetidir. Dolayısıyla paranın zaman değeri sözgelimi, bir banka mevduat hesabından faiz kazanmanın alternatif maliyeti olarak düşünülebilir. Paranın zaman değerini gösteren bu fırsat maliyeti faizdir ve faiz zaman boyutu olan bir kavramdır.</a:t>
            </a:r>
            <a:endParaRPr lang="tr-TR" altLang="tr-TR" dirty="0"/>
          </a:p>
        </p:txBody>
      </p:sp>
    </p:spTree>
    <p:extLst>
      <p:ext uri="{BB962C8B-B14F-4D97-AF65-F5344CB8AC3E}">
        <p14:creationId xmlns:p14="http://schemas.microsoft.com/office/powerpoint/2010/main" val="31826697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4294967295"/>
          </p:nvPr>
        </p:nvSpPr>
        <p:spPr>
          <a:xfrm>
            <a:off x="461010" y="1447800"/>
            <a:ext cx="8077200" cy="4038600"/>
          </a:xfrm>
          <a:prstGeom prst="rect">
            <a:avLst/>
          </a:prstGeom>
        </p:spPr>
        <p:txBody>
          <a:bodyPr>
            <a:normAutofit/>
          </a:bodyPr>
          <a:lstStyle/>
          <a:p>
            <a:pPr marL="285750" indent="-285750" algn="just">
              <a:buClr>
                <a:srgbClr val="000099"/>
              </a:buClr>
              <a:buFont typeface="Wingdings" panose="05000000000000000000" pitchFamily="2" charset="2"/>
              <a:buChar char="q"/>
              <a:defRPr/>
            </a:pPr>
            <a:r>
              <a:rPr lang="tr-TR" altLang="tr-TR" sz="2000" dirty="0" smtClean="0">
                <a:latin typeface="Arial" panose="020B0604020202020204" pitchFamily="34" charset="0"/>
                <a:cs typeface="Arial" panose="020B0604020202020204" pitchFamily="34" charset="0"/>
              </a:rPr>
              <a:t>Finansın ve finansal yönetimin esasını yukarıda sayılan 12 ilke oluşturmakla birlikte</a:t>
            </a:r>
            <a:r>
              <a:rPr lang="en-US" altLang="tr-TR" sz="2000" dirty="0" smtClean="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finansal</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değer</a:t>
            </a:r>
            <a:r>
              <a:rPr lang="tr-TR" altLang="tr-TR" sz="2000" dirty="0">
                <a:latin typeface="Arial" panose="020B0604020202020204" pitchFamily="34" charset="0"/>
                <a:cs typeface="Arial" panose="020B0604020202020204" pitchFamily="34" charset="0"/>
              </a:rPr>
              <a:t>i</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ortaya</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çıkarmada</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etki</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eden</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değişkenlerin</a:t>
            </a:r>
            <a:r>
              <a:rPr lang="en-US" altLang="tr-TR" sz="2000" dirty="0">
                <a:latin typeface="Arial" panose="020B0604020202020204" pitchFamily="34" charset="0"/>
                <a:cs typeface="Arial" panose="020B0604020202020204" pitchFamily="34" charset="0"/>
              </a:rPr>
              <a:t> </a:t>
            </a:r>
            <a:r>
              <a:rPr lang="en-US" altLang="tr-TR" sz="2000" dirty="0" err="1">
                <a:latin typeface="Arial" panose="020B0604020202020204" pitchFamily="34" charset="0"/>
                <a:cs typeface="Arial" panose="020B0604020202020204" pitchFamily="34" charset="0"/>
              </a:rPr>
              <a:t>başında</a:t>
            </a:r>
            <a:r>
              <a:rPr lang="en-US" altLang="tr-TR" sz="2000" dirty="0">
                <a:latin typeface="Arial" panose="020B0604020202020204" pitchFamily="34" charset="0"/>
                <a:cs typeface="Arial" panose="020B0604020202020204" pitchFamily="34" charset="0"/>
              </a:rPr>
              <a:t> da;</a:t>
            </a:r>
          </a:p>
          <a:p>
            <a:pPr algn="just">
              <a:buClr>
                <a:srgbClr val="000099"/>
              </a:buClr>
              <a:buFont typeface="Wingdings" panose="05000000000000000000" pitchFamily="2" charset="2"/>
              <a:buChar char="ü"/>
              <a:defRPr/>
            </a:pPr>
            <a:r>
              <a:rPr lang="tr-TR" altLang="tr-TR" sz="2000" dirty="0" smtClean="0">
                <a:latin typeface="Arial" panose="020B0604020202020204" pitchFamily="34" charset="0"/>
                <a:cs typeface="Arial" panose="020B0604020202020204" pitchFamily="34" charset="0"/>
              </a:rPr>
              <a:t>Nakit Akımı</a:t>
            </a:r>
          </a:p>
          <a:p>
            <a:pPr algn="just">
              <a:buClr>
                <a:srgbClr val="000099"/>
              </a:buClr>
              <a:buFont typeface="Wingdings" panose="05000000000000000000" pitchFamily="2" charset="2"/>
              <a:buChar char="ü"/>
              <a:defRPr/>
            </a:pPr>
            <a:r>
              <a:rPr lang="en-US" altLang="tr-TR" sz="2000" dirty="0" smtClean="0">
                <a:latin typeface="Arial" panose="020B0604020202020204" pitchFamily="34" charset="0"/>
                <a:cs typeface="Arial" panose="020B0604020202020204" pitchFamily="34" charset="0"/>
              </a:rPr>
              <a:t>Zaman </a:t>
            </a:r>
            <a:endParaRPr lang="en-US" altLang="tr-TR" sz="2000" dirty="0">
              <a:latin typeface="Arial" panose="020B0604020202020204" pitchFamily="34" charset="0"/>
              <a:cs typeface="Arial" panose="020B0604020202020204" pitchFamily="34" charset="0"/>
            </a:endParaRPr>
          </a:p>
          <a:p>
            <a:pPr algn="just">
              <a:buClr>
                <a:srgbClr val="000099"/>
              </a:buClr>
              <a:buFont typeface="Wingdings" panose="05000000000000000000" pitchFamily="2" charset="2"/>
              <a:buChar char="ü"/>
              <a:defRPr/>
            </a:pPr>
            <a:r>
              <a:rPr lang="en-US" altLang="tr-TR" sz="2000" dirty="0">
                <a:latin typeface="Arial" panose="020B0604020202020204" pitchFamily="34" charset="0"/>
                <a:cs typeface="Arial" panose="020B0604020202020204" pitchFamily="34" charset="0"/>
              </a:rPr>
              <a:t>Risk </a:t>
            </a:r>
            <a:r>
              <a:rPr lang="tr-TR" altLang="tr-TR" sz="2000" dirty="0">
                <a:latin typeface="Arial" panose="020B0604020202020204" pitchFamily="34" charset="0"/>
                <a:cs typeface="Arial" panose="020B0604020202020204" pitchFamily="34" charset="0"/>
              </a:rPr>
              <a:t>  </a:t>
            </a:r>
            <a:r>
              <a:rPr lang="tr-TR" altLang="tr-TR" sz="2000" dirty="0" smtClean="0">
                <a:latin typeface="Arial" panose="020B0604020202020204" pitchFamily="34" charset="0"/>
                <a:cs typeface="Arial" panose="020B0604020202020204" pitchFamily="34" charset="0"/>
              </a:rPr>
              <a:t>gelmektedir</a:t>
            </a:r>
            <a:r>
              <a:rPr lang="en-US" altLang="tr-TR" sz="2000" dirty="0" smtClean="0">
                <a:latin typeface="Arial" panose="020B0604020202020204" pitchFamily="34" charset="0"/>
                <a:cs typeface="Arial" panose="020B0604020202020204" pitchFamily="34" charset="0"/>
              </a:rPr>
              <a:t>.</a:t>
            </a:r>
            <a:endParaRPr lang="tr-TR" altLang="tr-TR" sz="2000" dirty="0">
              <a:latin typeface="Arial" panose="020B0604020202020204" pitchFamily="34" charset="0"/>
              <a:cs typeface="Arial" panose="020B0604020202020204" pitchFamily="34" charset="0"/>
            </a:endParaRPr>
          </a:p>
          <a:p>
            <a:pPr indent="0">
              <a:buFont typeface="Wingdings" panose="05000000000000000000" pitchFamily="2" charset="2"/>
              <a:buNone/>
            </a:pPr>
            <a:endParaRPr lang="en-US" altLang="tr-TR" sz="2000" b="1" dirty="0" smtClean="0"/>
          </a:p>
        </p:txBody>
      </p:sp>
      <p:sp>
        <p:nvSpPr>
          <p:cNvPr id="3" name="Başlık 1"/>
          <p:cNvSpPr>
            <a:spLocks noGrp="1"/>
          </p:cNvSpPr>
          <p:nvPr>
            <p:ph type="title"/>
          </p:nvPr>
        </p:nvSpPr>
        <p:spPr>
          <a:xfrm>
            <a:off x="381000" y="529590"/>
            <a:ext cx="7010400" cy="476250"/>
          </a:xfrm>
        </p:spPr>
        <p:txBody>
          <a:bodyPr>
            <a:normAutofit/>
          </a:bodyPr>
          <a:lstStyle/>
          <a:p>
            <a:pPr algn="just" fontAlgn="auto">
              <a:spcAft>
                <a:spcPts val="0"/>
              </a:spcAft>
              <a:defRPr/>
            </a:pPr>
            <a:r>
              <a:rPr lang="tr-TR" sz="2400" b="1" cap="none" dirty="0" smtClean="0"/>
              <a:t>Paranın Zaman Değeri İlkesi</a:t>
            </a:r>
            <a:endParaRPr lang="tr-TR" sz="2400" b="1" cap="none" dirty="0"/>
          </a:p>
        </p:txBody>
      </p:sp>
    </p:spTree>
    <p:extLst>
      <p:ext uri="{BB962C8B-B14F-4D97-AF65-F5344CB8AC3E}">
        <p14:creationId xmlns:p14="http://schemas.microsoft.com/office/powerpoint/2010/main" val="700500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4294967295"/>
          </p:nvPr>
        </p:nvSpPr>
        <p:spPr>
          <a:xfrm>
            <a:off x="381000" y="1143000"/>
            <a:ext cx="8237220" cy="4419600"/>
          </a:xfrm>
          <a:prstGeom prst="rect">
            <a:avLst/>
          </a:prstGeom>
        </p:spPr>
        <p:txBody>
          <a:bodyPr>
            <a:noAutofit/>
          </a:bodyPr>
          <a:lstStyle/>
          <a:p>
            <a:pPr marL="285750" indent="-285750" algn="just">
              <a:buClr>
                <a:srgbClr val="000099"/>
              </a:buClr>
              <a:buFont typeface="Wingdings" panose="05000000000000000000" pitchFamily="2" charset="2"/>
              <a:buChar char="q"/>
              <a:defRPr/>
            </a:pPr>
            <a:r>
              <a:rPr lang="tr-TR" altLang="tr-TR" sz="2000" dirty="0">
                <a:latin typeface="Arial" panose="020B0604020202020204" pitchFamily="34" charset="0"/>
                <a:cs typeface="Arial" panose="020B0604020202020204" pitchFamily="34" charset="0"/>
              </a:rPr>
              <a:t>Finansal karar verme sürecinde beklenen nakit akışlarından hareket edilecektir. Beklenen nakit akışları dönemler itibariyle öngörülecektir. Öngörülen nakit akımlarının karar verme sürecinde kullanılabilmesi için de eş zamanlı hale getirilmesi gerekir. Bunun için </a:t>
            </a:r>
            <a:r>
              <a:rPr lang="tr-TR" altLang="tr-TR" sz="2000" dirty="0" err="1">
                <a:latin typeface="Arial" panose="020B0604020202020204" pitchFamily="34" charset="0"/>
                <a:cs typeface="Arial" panose="020B0604020202020204" pitchFamily="34" charset="0"/>
              </a:rPr>
              <a:t>iskonto</a:t>
            </a:r>
            <a:r>
              <a:rPr lang="tr-TR" altLang="tr-TR" sz="2000" dirty="0">
                <a:latin typeface="Arial" panose="020B0604020202020204" pitchFamily="34" charset="0"/>
                <a:cs typeface="Arial" panose="020B0604020202020204" pitchFamily="34" charset="0"/>
              </a:rPr>
              <a:t> işlemi yapılacağından </a:t>
            </a:r>
            <a:r>
              <a:rPr lang="tr-TR" altLang="tr-TR" sz="2000" dirty="0" err="1">
                <a:latin typeface="Arial" panose="020B0604020202020204" pitchFamily="34" charset="0"/>
                <a:cs typeface="Arial" panose="020B0604020202020204" pitchFamily="34" charset="0"/>
              </a:rPr>
              <a:t>iskonto</a:t>
            </a:r>
            <a:r>
              <a:rPr lang="tr-TR" altLang="tr-TR" sz="2000" dirty="0">
                <a:latin typeface="Arial" panose="020B0604020202020204" pitchFamily="34" charset="0"/>
                <a:cs typeface="Arial" panose="020B0604020202020204" pitchFamily="34" charset="0"/>
              </a:rPr>
              <a:t> oranına ihtiyaç vardır. </a:t>
            </a:r>
            <a:r>
              <a:rPr lang="tr-TR" altLang="tr-TR" sz="2000" dirty="0" err="1">
                <a:latin typeface="Arial" panose="020B0604020202020204" pitchFamily="34" charset="0"/>
                <a:cs typeface="Arial" panose="020B0604020202020204" pitchFamily="34" charset="0"/>
              </a:rPr>
              <a:t>İskonto</a:t>
            </a:r>
            <a:r>
              <a:rPr lang="tr-TR" altLang="tr-TR" sz="2000" dirty="0">
                <a:latin typeface="Arial" panose="020B0604020202020204" pitchFamily="34" charset="0"/>
                <a:cs typeface="Arial" panose="020B0604020202020204" pitchFamily="34" charset="0"/>
              </a:rPr>
              <a:t> oranı belirlenirken de risk faktörü ortaya çıkmaktadır. Basitçe </a:t>
            </a:r>
            <a:r>
              <a:rPr lang="tr-TR" altLang="tr-TR" sz="2000" dirty="0" err="1">
                <a:latin typeface="Arial" panose="020B0604020202020204" pitchFamily="34" charset="0"/>
                <a:cs typeface="Arial" panose="020B0604020202020204" pitchFamily="34" charset="0"/>
              </a:rPr>
              <a:t>iskonto</a:t>
            </a:r>
            <a:r>
              <a:rPr lang="tr-TR" altLang="tr-TR" sz="2000" dirty="0">
                <a:latin typeface="Arial" panose="020B0604020202020204" pitchFamily="34" charset="0"/>
                <a:cs typeface="Arial" panose="020B0604020202020204" pitchFamily="34" charset="0"/>
              </a:rPr>
              <a:t> oranı, risksiz faiz oranı ve risk primi toplamıdır. Çünkü, bugünkü nakit yerine beklenen (gelecekteki) nakit </a:t>
            </a:r>
            <a:r>
              <a:rPr lang="tr-TR" altLang="tr-TR" sz="2000" dirty="0" err="1">
                <a:latin typeface="Arial" panose="020B0604020202020204" pitchFamily="34" charset="0"/>
                <a:cs typeface="Arial" panose="020B0604020202020204" pitchFamily="34" charset="0"/>
              </a:rPr>
              <a:t>sözkonusudur</a:t>
            </a:r>
            <a:r>
              <a:rPr lang="tr-TR" altLang="tr-TR" sz="2000" dirty="0">
                <a:latin typeface="Arial" panose="020B0604020202020204" pitchFamily="34" charset="0"/>
                <a:cs typeface="Arial" panose="020B0604020202020204" pitchFamily="34" charset="0"/>
              </a:rPr>
              <a:t>. Bu durumda da fırsat maliyeti olarak faiz (risksiz faiz) esas alınmakla birlikte beklenen nakit akımının gerçekleşmeme ihtimalinin yani maruz kalınan riskin de sürece dahil edilmesi gerekmektedir. Riski, dolayısıyla risk primini belirleyebilmek için, riskin kaynaklarına bakmak gerekmektedir</a:t>
            </a:r>
            <a:r>
              <a:rPr lang="en-US" altLang="tr-TR" sz="2000" dirty="0">
                <a:latin typeface="Arial" panose="020B0604020202020204" pitchFamily="34" charset="0"/>
                <a:cs typeface="Arial" panose="020B0604020202020204" pitchFamily="34" charset="0"/>
              </a:rPr>
              <a:t>.</a:t>
            </a:r>
          </a:p>
        </p:txBody>
      </p:sp>
      <p:sp>
        <p:nvSpPr>
          <p:cNvPr id="3" name="Başlık 1"/>
          <p:cNvSpPr>
            <a:spLocks noGrp="1"/>
          </p:cNvSpPr>
          <p:nvPr>
            <p:ph type="title"/>
          </p:nvPr>
        </p:nvSpPr>
        <p:spPr>
          <a:xfrm>
            <a:off x="381000" y="529590"/>
            <a:ext cx="7010400" cy="476250"/>
          </a:xfrm>
        </p:spPr>
        <p:txBody>
          <a:bodyPr>
            <a:normAutofit/>
          </a:bodyPr>
          <a:lstStyle/>
          <a:p>
            <a:pPr algn="just" fontAlgn="auto">
              <a:spcAft>
                <a:spcPts val="0"/>
              </a:spcAft>
              <a:defRPr/>
            </a:pPr>
            <a:r>
              <a:rPr lang="tr-TR" sz="2400" b="1" cap="none" dirty="0" smtClean="0"/>
              <a:t>Paranın Zaman Değeri İlkesi</a:t>
            </a:r>
            <a:endParaRPr lang="tr-TR" sz="2400" b="1" cap="none" dirty="0"/>
          </a:p>
        </p:txBody>
      </p:sp>
    </p:spTree>
    <p:extLst>
      <p:ext uri="{BB962C8B-B14F-4D97-AF65-F5344CB8AC3E}">
        <p14:creationId xmlns:p14="http://schemas.microsoft.com/office/powerpoint/2010/main" val="3026128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4294967295"/>
          </p:nvPr>
        </p:nvSpPr>
        <p:spPr>
          <a:xfrm>
            <a:off x="468630" y="1402080"/>
            <a:ext cx="8183880" cy="3505200"/>
          </a:xfrm>
          <a:prstGeom prst="rect">
            <a:avLst/>
          </a:prstGeom>
        </p:spPr>
        <p:txBody>
          <a:bodyPr rtlCol="0">
            <a:normAutofit/>
          </a:bodyPr>
          <a:lstStyle/>
          <a:p>
            <a:pPr indent="0" fontAlgn="auto">
              <a:spcAft>
                <a:spcPts val="0"/>
              </a:spcAft>
              <a:buNone/>
              <a:defRPr/>
            </a:pPr>
            <a:r>
              <a:rPr lang="tr-TR" sz="2000" dirty="0">
                <a:latin typeface="Arial" panose="020B0604020202020204" pitchFamily="34" charset="0"/>
                <a:cs typeface="Arial" panose="020B0604020202020204" pitchFamily="34" charset="0"/>
              </a:rPr>
              <a:t>Bir finansal karar;</a:t>
            </a:r>
          </a:p>
          <a:p>
            <a:pPr marL="571500" indent="-342900" fontAlgn="auto">
              <a:spcAft>
                <a:spcPts val="0"/>
              </a:spcAft>
              <a:buFont typeface="Wingdings" panose="05000000000000000000" pitchFamily="2" charset="2"/>
              <a:buChar char="q"/>
              <a:defRPr/>
            </a:pPr>
            <a:endParaRPr lang="tr-TR" sz="2000" dirty="0">
              <a:latin typeface="Arial" panose="020B0604020202020204" pitchFamily="34" charset="0"/>
              <a:cs typeface="Arial" panose="020B0604020202020204" pitchFamily="34" charset="0"/>
            </a:endParaRPr>
          </a:p>
          <a:p>
            <a:pPr marL="1028700" indent="-342900" fontAlgn="auto">
              <a:spcAft>
                <a:spcPts val="0"/>
              </a:spcAft>
              <a:buClr>
                <a:schemeClr val="accent1"/>
              </a:buClr>
              <a:buFont typeface="Wingdings" panose="05000000000000000000" pitchFamily="2" charset="2"/>
              <a:buChar char="ü"/>
              <a:defRPr/>
            </a:pPr>
            <a:r>
              <a:rPr lang="tr-TR" sz="2000" dirty="0">
                <a:latin typeface="Arial" panose="020B0604020202020204" pitchFamily="34" charset="0"/>
                <a:cs typeface="Arial" panose="020B0604020202020204" pitchFamily="34" charset="0"/>
              </a:rPr>
              <a:t>Belirlilik</a:t>
            </a:r>
          </a:p>
          <a:p>
            <a:pPr marL="1028700" indent="-342900" fontAlgn="auto">
              <a:spcAft>
                <a:spcPts val="0"/>
              </a:spcAft>
              <a:buClr>
                <a:schemeClr val="accent1"/>
              </a:buClr>
              <a:buFont typeface="Wingdings" panose="05000000000000000000" pitchFamily="2" charset="2"/>
              <a:buChar char="ü"/>
              <a:defRPr/>
            </a:pPr>
            <a:r>
              <a:rPr lang="tr-TR" sz="2000" dirty="0">
                <a:latin typeface="Arial" panose="020B0604020202020204" pitchFamily="34" charset="0"/>
                <a:cs typeface="Arial" panose="020B0604020202020204" pitchFamily="34" charset="0"/>
              </a:rPr>
              <a:t>Risk</a:t>
            </a:r>
          </a:p>
          <a:p>
            <a:pPr marL="1028700" indent="-342900" fontAlgn="auto">
              <a:spcAft>
                <a:spcPts val="0"/>
              </a:spcAft>
              <a:buClr>
                <a:schemeClr val="accent1"/>
              </a:buClr>
              <a:buFont typeface="Wingdings" panose="05000000000000000000" pitchFamily="2" charset="2"/>
              <a:buChar char="ü"/>
              <a:defRPr/>
            </a:pPr>
            <a:r>
              <a:rPr lang="tr-TR" sz="2000" dirty="0">
                <a:latin typeface="Arial" panose="020B0604020202020204" pitchFamily="34" charset="0"/>
                <a:cs typeface="Arial" panose="020B0604020202020204" pitchFamily="34" charset="0"/>
              </a:rPr>
              <a:t>Belirsizlik</a:t>
            </a:r>
          </a:p>
          <a:p>
            <a:pPr indent="0" fontAlgn="auto">
              <a:spcAft>
                <a:spcPts val="0"/>
              </a:spcAft>
              <a:buNone/>
              <a:defRPr/>
            </a:pPr>
            <a:r>
              <a:rPr lang="tr-TR" sz="2000" dirty="0" smtClean="0">
                <a:latin typeface="Arial" panose="020B0604020202020204" pitchFamily="34" charset="0"/>
                <a:cs typeface="Arial" panose="020B0604020202020204" pitchFamily="34" charset="0"/>
              </a:rPr>
              <a:t>şartlarından </a:t>
            </a:r>
            <a:r>
              <a:rPr lang="tr-TR" sz="2000" dirty="0">
                <a:latin typeface="Arial" panose="020B0604020202020204" pitchFamily="34" charset="0"/>
                <a:cs typeface="Arial" panose="020B0604020202020204" pitchFamily="34" charset="0"/>
              </a:rPr>
              <a:t>birisinde verilebilir</a:t>
            </a:r>
            <a:r>
              <a:rPr lang="en-US" sz="2000" dirty="0">
                <a:latin typeface="Arial" panose="020B0604020202020204" pitchFamily="34" charset="0"/>
                <a:cs typeface="Arial" panose="020B0604020202020204" pitchFamily="34" charset="0"/>
              </a:rPr>
              <a:t>.</a:t>
            </a:r>
          </a:p>
        </p:txBody>
      </p:sp>
      <p:sp>
        <p:nvSpPr>
          <p:cNvPr id="3" name="Başlık 1"/>
          <p:cNvSpPr>
            <a:spLocks noGrp="1"/>
          </p:cNvSpPr>
          <p:nvPr>
            <p:ph type="title"/>
          </p:nvPr>
        </p:nvSpPr>
        <p:spPr>
          <a:xfrm>
            <a:off x="381000" y="529590"/>
            <a:ext cx="7010400" cy="476250"/>
          </a:xfrm>
        </p:spPr>
        <p:txBody>
          <a:bodyPr>
            <a:normAutofit/>
          </a:bodyPr>
          <a:lstStyle/>
          <a:p>
            <a:pPr algn="just" fontAlgn="auto">
              <a:spcAft>
                <a:spcPts val="0"/>
              </a:spcAft>
              <a:defRPr/>
            </a:pPr>
            <a:r>
              <a:rPr lang="tr-TR" sz="2400" b="1" cap="none" dirty="0" smtClean="0"/>
              <a:t>Paranın Zaman Değeri İlkesi</a:t>
            </a:r>
            <a:endParaRPr lang="tr-TR" sz="2400" b="1" cap="none" dirty="0"/>
          </a:p>
        </p:txBody>
      </p:sp>
    </p:spTree>
    <p:extLst>
      <p:ext uri="{BB962C8B-B14F-4D97-AF65-F5344CB8AC3E}">
        <p14:creationId xmlns:p14="http://schemas.microsoft.com/office/powerpoint/2010/main" val="868610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69570" y="643890"/>
            <a:ext cx="7010400" cy="685800"/>
          </a:xfrm>
        </p:spPr>
        <p:txBody>
          <a:bodyPr/>
          <a:lstStyle/>
          <a:p>
            <a:pPr fontAlgn="auto">
              <a:spcAft>
                <a:spcPts val="0"/>
              </a:spcAft>
              <a:defRPr/>
            </a:pPr>
            <a:r>
              <a:rPr lang="tr-TR" b="1" cap="none" dirty="0" smtClean="0"/>
              <a:t>Belirlilik</a:t>
            </a:r>
            <a:endParaRPr lang="en-US" cap="none" dirty="0"/>
          </a:p>
        </p:txBody>
      </p:sp>
      <p:sp>
        <p:nvSpPr>
          <p:cNvPr id="3" name="Dikdörtgen 2"/>
          <p:cNvSpPr/>
          <p:nvPr/>
        </p:nvSpPr>
        <p:spPr>
          <a:xfrm>
            <a:off x="552450" y="2633186"/>
            <a:ext cx="8031480" cy="923330"/>
          </a:xfrm>
          <a:prstGeom prst="rect">
            <a:avLst/>
          </a:prstGeom>
        </p:spPr>
        <p:txBody>
          <a:bodyPr wrap="square">
            <a:spAutoFit/>
          </a:bodyPr>
          <a:lstStyle/>
          <a:p>
            <a:pPr marL="285750" indent="-285750" algn="just" fontAlgn="base">
              <a:lnSpc>
                <a:spcPct val="90000"/>
              </a:lnSpc>
              <a:spcBef>
                <a:spcPts val="1000"/>
              </a:spcBef>
              <a:spcAft>
                <a:spcPct val="0"/>
              </a:spcAft>
              <a:buClr>
                <a:srgbClr val="000099"/>
              </a:buClr>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Finansal karara etki eden tüm değişkenlerin yüzde yüz olasılıkla tahmin edilebildiği ve dolayısıyla </a:t>
            </a:r>
            <a:r>
              <a:rPr lang="tr-TR" sz="2000" dirty="0" smtClean="0">
                <a:latin typeface="Arial" panose="020B0604020202020204" pitchFamily="34" charset="0"/>
                <a:cs typeface="Arial" panose="020B0604020202020204" pitchFamily="34" charset="0"/>
              </a:rPr>
              <a:t>söz konusu </a:t>
            </a:r>
            <a:r>
              <a:rPr lang="tr-TR" sz="2000" dirty="0">
                <a:latin typeface="Arial" panose="020B0604020202020204" pitchFamily="34" charset="0"/>
                <a:cs typeface="Arial" panose="020B0604020202020204" pitchFamily="34" charset="0"/>
              </a:rPr>
              <a:t>finansal karardan beklentinin sapmasız gerçekleştiği şartları ifade etmektedir.</a:t>
            </a:r>
          </a:p>
        </p:txBody>
      </p:sp>
    </p:spTree>
    <p:extLst>
      <p:ext uri="{BB962C8B-B14F-4D97-AF65-F5344CB8AC3E}">
        <p14:creationId xmlns:p14="http://schemas.microsoft.com/office/powerpoint/2010/main" val="11565009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35280" y="632460"/>
            <a:ext cx="7010400" cy="685800"/>
          </a:xfrm>
        </p:spPr>
        <p:txBody>
          <a:bodyPr/>
          <a:lstStyle/>
          <a:p>
            <a:pPr fontAlgn="auto">
              <a:spcAft>
                <a:spcPts val="0"/>
              </a:spcAft>
              <a:defRPr/>
            </a:pPr>
            <a:r>
              <a:rPr lang="tr-TR" b="1" cap="none" dirty="0" smtClean="0"/>
              <a:t>Belirsizlik</a:t>
            </a:r>
            <a:endParaRPr lang="en-US" cap="none" dirty="0"/>
          </a:p>
        </p:txBody>
      </p:sp>
      <p:sp>
        <p:nvSpPr>
          <p:cNvPr id="3" name="Dikdörtgen 2"/>
          <p:cNvSpPr/>
          <p:nvPr/>
        </p:nvSpPr>
        <p:spPr>
          <a:xfrm>
            <a:off x="560070" y="2087940"/>
            <a:ext cx="8035290" cy="2031325"/>
          </a:xfrm>
          <a:prstGeom prst="rect">
            <a:avLst/>
          </a:prstGeom>
        </p:spPr>
        <p:txBody>
          <a:bodyPr wrap="square">
            <a:spAutoFit/>
          </a:bodyPr>
          <a:lstStyle/>
          <a:p>
            <a:pPr marL="285750" indent="-285750" algn="just" fontAlgn="base">
              <a:lnSpc>
                <a:spcPct val="90000"/>
              </a:lnSpc>
              <a:spcBef>
                <a:spcPts val="1000"/>
              </a:spcBef>
              <a:spcAft>
                <a:spcPct val="0"/>
              </a:spcAft>
              <a:buClr>
                <a:srgbClr val="000099"/>
              </a:buClr>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Finansal karara etki edebilecek değişkenler hakkında bir olasılığın öngörülemediği ve dolayısıyla söz konusu finansal karardan beklentinin yüzde yüz sapma gösterebileceği şartları ifade etmektedir. Ancak, finansal yöneticiler ulaşabildikleri bir takım objektif ve </a:t>
            </a:r>
            <a:r>
              <a:rPr lang="tr-TR" sz="2000" dirty="0" err="1">
                <a:latin typeface="Arial" panose="020B0604020202020204" pitchFamily="34" charset="0"/>
                <a:cs typeface="Arial" panose="020B0604020202020204" pitchFamily="34" charset="0"/>
              </a:rPr>
              <a:t>subjektif</a:t>
            </a:r>
            <a:r>
              <a:rPr lang="tr-TR" sz="2000" dirty="0">
                <a:latin typeface="Arial" panose="020B0604020202020204" pitchFamily="34" charset="0"/>
                <a:cs typeface="Arial" panose="020B0604020202020204" pitchFamily="34" charset="0"/>
              </a:rPr>
              <a:t> verileri kullanmak suretiyle beklenenden sapma olasılığını görmeye çalışırlar ki; bu şartlarda gerçekleştirilen finansal kararlar da risk faktörü altında kabul edilir. </a:t>
            </a:r>
          </a:p>
        </p:txBody>
      </p:sp>
    </p:spTree>
    <p:extLst>
      <p:ext uri="{BB962C8B-B14F-4D97-AF65-F5344CB8AC3E}">
        <p14:creationId xmlns:p14="http://schemas.microsoft.com/office/powerpoint/2010/main" val="3831122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69570" y="621030"/>
            <a:ext cx="7010400" cy="685800"/>
          </a:xfrm>
        </p:spPr>
        <p:txBody>
          <a:bodyPr>
            <a:normAutofit/>
          </a:bodyPr>
          <a:lstStyle/>
          <a:p>
            <a:pPr fontAlgn="auto">
              <a:spcAft>
                <a:spcPts val="0"/>
              </a:spcAft>
              <a:defRPr/>
            </a:pPr>
            <a:r>
              <a:rPr lang="tr-TR" b="1" dirty="0" smtClean="0"/>
              <a:t>Finansal Yönetiminin Temel İlkeleri</a:t>
            </a:r>
            <a:endParaRPr lang="tr-TR" dirty="0"/>
          </a:p>
        </p:txBody>
      </p:sp>
      <p:sp>
        <p:nvSpPr>
          <p:cNvPr id="21507" name="İçerik Yer Tutucusu 2"/>
          <p:cNvSpPr>
            <a:spLocks noGrp="1"/>
          </p:cNvSpPr>
          <p:nvPr>
            <p:ph idx="1"/>
          </p:nvPr>
        </p:nvSpPr>
        <p:spPr>
          <a:xfrm>
            <a:off x="453390" y="1402080"/>
            <a:ext cx="8233410" cy="3048000"/>
          </a:xfrm>
        </p:spPr>
        <p:txBody>
          <a:bodyPr/>
          <a:lstStyle/>
          <a:p>
            <a:pPr marL="285750" indent="-285750" algn="just">
              <a:defRPr/>
            </a:pPr>
            <a:r>
              <a:rPr lang="tr-TR" altLang="tr-TR" dirty="0"/>
              <a:t>Finans disiplininin dolayısıyla finansal yönetimin temel ilkeleri, finansal işlemler ve finansal kararların alınmasının gerisinde yatan temellerin anlaşılmasını sağlayan kurallar ve prensiplerdir</a:t>
            </a:r>
            <a:r>
              <a:rPr lang="en-US" altLang="tr-TR" dirty="0"/>
              <a:t>. </a:t>
            </a:r>
            <a:endParaRPr lang="tr-TR" altLang="tr-TR" dirty="0"/>
          </a:p>
          <a:p>
            <a:pPr marL="285750" indent="-285750" algn="just">
              <a:defRPr/>
            </a:pPr>
            <a:endParaRPr lang="tr-TR" altLang="tr-TR" dirty="0"/>
          </a:p>
          <a:p>
            <a:pPr marL="285750" indent="-285750" algn="just">
              <a:defRPr/>
            </a:pPr>
            <a:r>
              <a:rPr lang="tr-TR" altLang="tr-TR" dirty="0"/>
              <a:t>Finansal yönetici, finansal kararları ve uygulamaları bu ilkeler paralelinde gerçekleştirmektedir. Bu ilkeler;</a:t>
            </a:r>
          </a:p>
          <a:p>
            <a:pPr indent="0">
              <a:buFont typeface="Wingdings" panose="05000000000000000000" pitchFamily="2" charset="2"/>
              <a:buNone/>
            </a:pPr>
            <a:endParaRPr lang="en-US" altLang="tr-TR" sz="2000" b="1" dirty="0" smtClean="0"/>
          </a:p>
        </p:txBody>
      </p:sp>
    </p:spTree>
    <p:extLst>
      <p:ext uri="{BB962C8B-B14F-4D97-AF65-F5344CB8AC3E}">
        <p14:creationId xmlns:p14="http://schemas.microsoft.com/office/powerpoint/2010/main" val="1164526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8140" y="598170"/>
            <a:ext cx="7010400" cy="685800"/>
          </a:xfrm>
        </p:spPr>
        <p:txBody>
          <a:bodyPr/>
          <a:lstStyle/>
          <a:p>
            <a:pPr fontAlgn="auto">
              <a:spcAft>
                <a:spcPts val="0"/>
              </a:spcAft>
              <a:defRPr/>
            </a:pPr>
            <a:r>
              <a:rPr lang="tr-TR" b="1" cap="none" dirty="0" smtClean="0"/>
              <a:t>Risk</a:t>
            </a:r>
            <a:endParaRPr lang="en-US" sz="2800" cap="none" dirty="0"/>
          </a:p>
        </p:txBody>
      </p:sp>
      <p:sp>
        <p:nvSpPr>
          <p:cNvPr id="3" name="Dikdörtgen 2"/>
          <p:cNvSpPr/>
          <p:nvPr/>
        </p:nvSpPr>
        <p:spPr>
          <a:xfrm>
            <a:off x="685800" y="2551837"/>
            <a:ext cx="8001000" cy="1200329"/>
          </a:xfrm>
          <a:prstGeom prst="rect">
            <a:avLst/>
          </a:prstGeom>
        </p:spPr>
        <p:txBody>
          <a:bodyPr wrap="square">
            <a:spAutoFit/>
          </a:bodyPr>
          <a:lstStyle/>
          <a:p>
            <a:pPr marL="285750" indent="-285750" algn="just" fontAlgn="base">
              <a:lnSpc>
                <a:spcPct val="90000"/>
              </a:lnSpc>
              <a:spcBef>
                <a:spcPts val="1000"/>
              </a:spcBef>
              <a:spcAft>
                <a:spcPct val="0"/>
              </a:spcAft>
              <a:buClr>
                <a:srgbClr val="000099"/>
              </a:buClr>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Belirsizliğin objektiflik derecesi olarak tanımlanır. Teorik olarak belirlilik % 0, belirsizlik % 100 olan kaybetme olasılığı risk şartlarında; olasılık dağılımında kullanılan verilerin objektifliğine göre % 0 ila % 100 arasında kalmaktadır. </a:t>
            </a:r>
          </a:p>
        </p:txBody>
      </p:sp>
    </p:spTree>
    <p:extLst>
      <p:ext uri="{BB962C8B-B14F-4D97-AF65-F5344CB8AC3E}">
        <p14:creationId xmlns:p14="http://schemas.microsoft.com/office/powerpoint/2010/main" val="29154086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noRot="1" noChangeAspect="1" noMove="1" noResize="1" noEditPoints="1" noAdjustHandles="1" noChangeArrowheads="1" noChangeShapeType="1" noTextEdit="1"/>
          </p:cNvSpPr>
          <p:nvPr>
            <p:ph idx="4294967295"/>
          </p:nvPr>
        </p:nvSpPr>
        <p:spPr>
          <a:xfrm>
            <a:off x="1143000" y="1295400"/>
            <a:ext cx="7010400" cy="4343400"/>
          </a:xfrm>
          <a:prstGeom prst="rect">
            <a:avLst/>
          </a:prstGeom>
          <a:blipFill rotWithShape="1">
            <a:blip r:embed="rId2"/>
            <a:stretch>
              <a:fillRect l="-783"/>
            </a:stretch>
          </a:blipFill>
        </p:spPr>
        <p:txBody>
          <a:bodyPr/>
          <a:lstStyle/>
          <a:p>
            <a:r>
              <a:rPr lang="tr-TR">
                <a:noFill/>
              </a:rPr>
              <a:t> </a:t>
            </a:r>
          </a:p>
        </p:txBody>
      </p:sp>
    </p:spTree>
    <p:extLst>
      <p:ext uri="{BB962C8B-B14F-4D97-AF65-F5344CB8AC3E}">
        <p14:creationId xmlns:p14="http://schemas.microsoft.com/office/powerpoint/2010/main" val="5157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6710" y="643890"/>
            <a:ext cx="7010400" cy="685800"/>
          </a:xfrm>
        </p:spPr>
        <p:txBody>
          <a:bodyPr wrap="square" numCol="1" compatLnSpc="1">
            <a:prstTxWarp prst="textNoShape">
              <a:avLst/>
            </a:prstTxWarp>
            <a:noAutofit/>
          </a:bodyPr>
          <a:lstStyle/>
          <a:p>
            <a:r>
              <a:rPr lang="tr-TR" altLang="tr-TR" b="1" cap="none" dirty="0" smtClean="0"/>
              <a:t>Kişisel Çıkarı Düşünme Davranışı İlkesi</a:t>
            </a:r>
          </a:p>
        </p:txBody>
      </p:sp>
      <p:sp>
        <p:nvSpPr>
          <p:cNvPr id="22531" name="İçerik Yer Tutucusu 2"/>
          <p:cNvSpPr>
            <a:spLocks noGrp="1"/>
          </p:cNvSpPr>
          <p:nvPr>
            <p:ph idx="1"/>
          </p:nvPr>
        </p:nvSpPr>
        <p:spPr>
          <a:xfrm>
            <a:off x="476250" y="1329690"/>
            <a:ext cx="8016240" cy="3352800"/>
          </a:xfrm>
        </p:spPr>
        <p:txBody>
          <a:bodyPr/>
          <a:lstStyle/>
          <a:p>
            <a:pPr marL="285750" indent="-285750" algn="just">
              <a:defRPr/>
            </a:pPr>
            <a:r>
              <a:rPr lang="tr-TR" altLang="tr-TR" dirty="0"/>
              <a:t>Bu ilkeye göre, insanlar kendi mali çıkarlarını düşünerek davranırlar. İlke, diğer her şey aynı iken, bir finansal mu­amelenin taraflarının kendileri için mali açıdan en avantajlı davranışı izleyecekleri ifade etmektedir. İnsanlar en avantajlı davranışı izlerken, alınan bu karar, diğer arzulanabilir eylemleri yapma olasılığını ortadan kaldırır. Bir alternatifin fırsat maliyeti, onun değeri ile olası en iyi alternatifin değeri arasındaki farktır. Bu nedenle fırsat maliyeti bir kararın göreli öneminin bir göstergesini sağlamaktadır. Bir alternatif ile onun en iyi olası alternatifi arasındaki fark küçük ise, kötü alternatifi seçmenin maliyeti küçüktür. Benzer bir biçimde, fark büyük ise en iyi seçimi yapmamanın maliyeti de büyüktür. </a:t>
            </a:r>
            <a:endParaRPr lang="en-US" altLang="tr-TR" dirty="0"/>
          </a:p>
        </p:txBody>
      </p:sp>
    </p:spTree>
    <p:extLst>
      <p:ext uri="{BB962C8B-B14F-4D97-AF65-F5344CB8AC3E}">
        <p14:creationId xmlns:p14="http://schemas.microsoft.com/office/powerpoint/2010/main" val="3806839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850" y="609600"/>
            <a:ext cx="7010400" cy="407670"/>
          </a:xfrm>
        </p:spPr>
        <p:txBody>
          <a:bodyPr/>
          <a:lstStyle/>
          <a:p>
            <a:pPr fontAlgn="auto">
              <a:spcAft>
                <a:spcPts val="0"/>
              </a:spcAft>
              <a:defRPr/>
            </a:pPr>
            <a:r>
              <a:rPr lang="tr-TR" b="1" cap="none" dirty="0" smtClean="0"/>
              <a:t>Riskten Kaçınma İlkesi</a:t>
            </a:r>
            <a:endParaRPr lang="tr-TR" b="1" cap="none" dirty="0"/>
          </a:p>
        </p:txBody>
      </p:sp>
      <p:sp>
        <p:nvSpPr>
          <p:cNvPr id="23555" name="İçerik Yer Tutucusu 2"/>
          <p:cNvSpPr>
            <a:spLocks noGrp="1"/>
          </p:cNvSpPr>
          <p:nvPr>
            <p:ph idx="1"/>
          </p:nvPr>
        </p:nvSpPr>
        <p:spPr>
          <a:xfrm>
            <a:off x="441960" y="1291590"/>
            <a:ext cx="8176260" cy="3352800"/>
          </a:xfrm>
        </p:spPr>
        <p:txBody>
          <a:bodyPr/>
          <a:lstStyle/>
          <a:p>
            <a:pPr marL="285750" indent="-285750" algn="just">
              <a:defRPr/>
            </a:pPr>
            <a:r>
              <a:rPr lang="tr-TR" altLang="tr-TR" dirty="0"/>
              <a:t>Bu ilkeye göre, diğer her şey aynı iken insanlar daha yüksek getiri ve daha düşük riski tercih ederler. Riskten kaçınma ilkesi, basit bir ifadeyle Kişisel Çıkarı Düşünme Davranışı İlkesinin uygulaması yöntemidir. İki alternatif ile karşılaştığınızı varsayalım. Birbirinin aynı olan bu alternatiflerin riskleri de aynıdır. Bu iki alternatif arasında tek bir farklılık vardır. A alternatifi B alternatifinden daha yüksek getiri sağlamaktadır. Eğer rasyonel davranırsanız A alternatifini seçersiniz. Benzer bir biçimde yine iki alternatif ile karşılaştığınızı düşünün. Bu iki alternatif getirileri de dahil aynıdır. Tek farklılık risk durumunda olsun. C alternatifi D alternatifinden daha risklidir. Rasyonel davranıyor iseniz, daha az riski olan D alternatifini seçersiniz. </a:t>
            </a:r>
          </a:p>
        </p:txBody>
      </p:sp>
    </p:spTree>
    <p:extLst>
      <p:ext uri="{BB962C8B-B14F-4D97-AF65-F5344CB8AC3E}">
        <p14:creationId xmlns:p14="http://schemas.microsoft.com/office/powerpoint/2010/main" val="2902354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9560" y="609600"/>
            <a:ext cx="7010400" cy="361950"/>
          </a:xfrm>
        </p:spPr>
        <p:txBody>
          <a:bodyPr wrap="square" numCol="1" compatLnSpc="1">
            <a:prstTxWarp prst="textNoShape">
              <a:avLst/>
            </a:prstTxWarp>
          </a:bodyPr>
          <a:lstStyle/>
          <a:p>
            <a:r>
              <a:rPr lang="tr-TR" altLang="tr-TR" b="1" cap="none" dirty="0" smtClean="0"/>
              <a:t>Çeşitlendirme İlkesi</a:t>
            </a:r>
          </a:p>
        </p:txBody>
      </p:sp>
      <p:sp>
        <p:nvSpPr>
          <p:cNvPr id="24579" name="İçerik Yer Tutucusu 2"/>
          <p:cNvSpPr>
            <a:spLocks noGrp="1"/>
          </p:cNvSpPr>
          <p:nvPr>
            <p:ph idx="1"/>
          </p:nvPr>
        </p:nvSpPr>
        <p:spPr>
          <a:xfrm>
            <a:off x="407670" y="1303020"/>
            <a:ext cx="8199120" cy="3352800"/>
          </a:xfrm>
        </p:spPr>
        <p:txBody>
          <a:bodyPr/>
          <a:lstStyle/>
          <a:p>
            <a:pPr marL="285750" indent="-285750" algn="just">
              <a:defRPr/>
            </a:pPr>
            <a:r>
              <a:rPr lang="tr-TR" altLang="tr-TR" dirty="0"/>
              <a:t>Bu ilkeye göre çeşitlendirme yararlıdır. Makul bir yatırımcı bütün varlığını tek bir şirkete yatırmaz. Böylesi bir politika, eğer şirket iflas ederse, yatırımcının bütün mal varlığını tehlikeye sokar. Eğer bir kişi yatırımlarını birden çok şirket arasında bölerse, bir tek şirketin iflasına kıyasla çok daha düşük bir olasılığı olan yatırım yaptığı bütün şirketlerin iflası söz konusu olmadıkça bütün yatırım kaybedilmeyecektir. Çeşitlendirme İlkesi, Riskten Kaçınma İlkesinin üstüne inşa edilmiştir. Genel olarak kabul edilen sonuç şudur; bir yatırımcı tek bir hisseye yatırım yapmak yerine bir menkul kıymetler grubuna yatırım yaparsa daha yüksek bir getiri veya daha düşük bir riski ya da her ikisini birden gerçekleştirebilir. </a:t>
            </a:r>
            <a:endParaRPr lang="en-US" altLang="tr-TR" dirty="0"/>
          </a:p>
        </p:txBody>
      </p:sp>
    </p:spTree>
    <p:extLst>
      <p:ext uri="{BB962C8B-B14F-4D97-AF65-F5344CB8AC3E}">
        <p14:creationId xmlns:p14="http://schemas.microsoft.com/office/powerpoint/2010/main" val="650551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6710" y="666750"/>
            <a:ext cx="7010400" cy="384810"/>
          </a:xfrm>
        </p:spPr>
        <p:txBody>
          <a:bodyPr>
            <a:normAutofit fontScale="90000"/>
          </a:bodyPr>
          <a:lstStyle/>
          <a:p>
            <a:pPr fontAlgn="auto">
              <a:spcAft>
                <a:spcPts val="0"/>
              </a:spcAft>
              <a:defRPr/>
            </a:pPr>
            <a:r>
              <a:rPr lang="tr-TR" b="1" cap="none" dirty="0" smtClean="0"/>
              <a:t>İki Taraflı Muameleler İlkesi</a:t>
            </a:r>
            <a:endParaRPr lang="tr-TR" b="1" cap="none" dirty="0"/>
          </a:p>
        </p:txBody>
      </p:sp>
      <p:sp>
        <p:nvSpPr>
          <p:cNvPr id="25603" name="İçerik Yer Tutucusu 2"/>
          <p:cNvSpPr>
            <a:spLocks noGrp="1"/>
          </p:cNvSpPr>
          <p:nvPr>
            <p:ph idx="1"/>
          </p:nvPr>
        </p:nvSpPr>
        <p:spPr>
          <a:xfrm>
            <a:off x="346710" y="1470660"/>
            <a:ext cx="8111490" cy="3048000"/>
          </a:xfrm>
        </p:spPr>
        <p:txBody>
          <a:bodyPr/>
          <a:lstStyle/>
          <a:p>
            <a:pPr marL="285750" indent="-285750" algn="just">
              <a:defRPr/>
            </a:pPr>
            <a:r>
              <a:rPr lang="tr-TR" altLang="tr-TR" dirty="0"/>
              <a:t>Bu ilkenin ifade ettiği, her mali muamelenin en az iki tarafının olduğudur. Bir varlığın satışını göz önüne alalım. Buna bir varlığın satın alınması diyebilir miyiz? Bu bakış açısı sorunudur. Her satış için bir satın alma; her satıcı için bir satın alan vardır. Bir muamelenin bir tarafını ya da yönünü incelerken diğer tarafı inceleyen birisinin olduğunu daima akılda tutulmalıdır. </a:t>
            </a:r>
            <a:endParaRPr lang="en-US" altLang="tr-TR" dirty="0"/>
          </a:p>
        </p:txBody>
      </p:sp>
    </p:spTree>
    <p:extLst>
      <p:ext uri="{BB962C8B-B14F-4D97-AF65-F5344CB8AC3E}">
        <p14:creationId xmlns:p14="http://schemas.microsoft.com/office/powerpoint/2010/main" val="1212400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35280" y="666750"/>
            <a:ext cx="7010400" cy="396240"/>
          </a:xfrm>
        </p:spPr>
        <p:txBody>
          <a:bodyPr/>
          <a:lstStyle/>
          <a:p>
            <a:pPr fontAlgn="auto">
              <a:spcAft>
                <a:spcPts val="0"/>
              </a:spcAft>
              <a:defRPr/>
            </a:pPr>
            <a:r>
              <a:rPr lang="tr-TR" b="1" cap="none" dirty="0" smtClean="0"/>
              <a:t>Artan Yararlar İlkesi</a:t>
            </a:r>
            <a:endParaRPr lang="tr-TR" b="1" cap="none" dirty="0"/>
          </a:p>
        </p:txBody>
      </p:sp>
      <p:sp>
        <p:nvSpPr>
          <p:cNvPr id="26627" name="İçerik Yer Tutucusu 2"/>
          <p:cNvSpPr>
            <a:spLocks noGrp="1"/>
          </p:cNvSpPr>
          <p:nvPr>
            <p:ph idx="1"/>
          </p:nvPr>
        </p:nvSpPr>
        <p:spPr>
          <a:xfrm>
            <a:off x="464820" y="1360170"/>
            <a:ext cx="8073390" cy="3352800"/>
          </a:xfrm>
        </p:spPr>
        <p:txBody>
          <a:bodyPr/>
          <a:lstStyle/>
          <a:p>
            <a:pPr marL="285750" indent="-285750" algn="just">
              <a:defRPr/>
            </a:pPr>
            <a:r>
              <a:rPr lang="tr-TR" altLang="tr-TR" dirty="0"/>
              <a:t>Bu ilke belirli bir alternatifi seçmenin sağladığı değerin, alternatifin ileride sağlayacağı sonuç ile, eğer alternatif seçilmese idi sağlanacak sonuç arasındaki değişme tarafından belirlendiğini ifade etmektedir. Bir başka deyişle finansal kararlar artan yararlara dayanmaktadır. Bu nedenle bir alternatifin değeri, bunun neden olduğu sonuçlarda gelecekte meydana gelebilecek bütün değişmelerin toplamıdır. Artan terimi çok önemlidir. Yalnızca karar ile veya karar ol­maksızın ortaya çıkan sonuçlar arasındaki fark kararın değeri açısından önemlidir.</a:t>
            </a:r>
            <a:endParaRPr lang="en-US" altLang="tr-TR" dirty="0"/>
          </a:p>
        </p:txBody>
      </p:sp>
    </p:spTree>
    <p:extLst>
      <p:ext uri="{BB962C8B-B14F-4D97-AF65-F5344CB8AC3E}">
        <p14:creationId xmlns:p14="http://schemas.microsoft.com/office/powerpoint/2010/main" val="1126547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0990" y="609600"/>
            <a:ext cx="7010400" cy="441960"/>
          </a:xfrm>
        </p:spPr>
        <p:txBody>
          <a:bodyPr wrap="square" numCol="1" compatLnSpc="1">
            <a:prstTxWarp prst="textNoShape">
              <a:avLst/>
            </a:prstTxWarp>
          </a:bodyPr>
          <a:lstStyle/>
          <a:p>
            <a:r>
              <a:rPr lang="tr-TR" altLang="tr-TR" b="1" cap="none" dirty="0" smtClean="0"/>
              <a:t>İşaret Verme İlkesi</a:t>
            </a:r>
          </a:p>
        </p:txBody>
      </p:sp>
      <p:sp>
        <p:nvSpPr>
          <p:cNvPr id="27651" name="İçerik Yer Tutucusu 2"/>
          <p:cNvSpPr>
            <a:spLocks noGrp="1"/>
          </p:cNvSpPr>
          <p:nvPr>
            <p:ph idx="1"/>
          </p:nvPr>
        </p:nvSpPr>
        <p:spPr>
          <a:xfrm>
            <a:off x="453390" y="1394460"/>
            <a:ext cx="8050530" cy="3352800"/>
          </a:xfrm>
        </p:spPr>
        <p:txBody>
          <a:bodyPr/>
          <a:lstStyle/>
          <a:p>
            <a:pPr marL="285750" indent="-285750" algn="just">
              <a:defRPr/>
            </a:pPr>
            <a:r>
              <a:rPr lang="tr-TR" altLang="tr-TR" dirty="0"/>
              <a:t>Bu ilkeye göre eylemler bilgi vermektedir. Kendi çıkarını düşünme davranışı nedeniyle bir varlığı alma veya satma kararı çoğunlukla varlığın durumu veya karar vericinin geleceğe ilişkin planları veya bekleyişleri hakkında ya da bir kaç olası durum hakkında bilgi sağlar. Birçok durumda şirket yöneticilerinin ve hissedarlarının davranışları şirket hakkında resmi bilgilerden daha iyi bilgi verir. Bu ilkenin finansal yönetimde çeşitli uygulamaları olmuştur. Örneğin temettü dağıtımının açıklanması, hisse bölünmeleri, yeni hisse senedi ihraçları ve birçok diğer mali kararlar şirketin gelecekteki kararlarını dikkate alarak yönetimin bekleyişlerinde bir değişmenin işareti olarak faydalı bilgiler verebilir. </a:t>
            </a:r>
            <a:endParaRPr lang="en-US" altLang="tr-TR" dirty="0"/>
          </a:p>
        </p:txBody>
      </p:sp>
    </p:spTree>
    <p:extLst>
      <p:ext uri="{BB962C8B-B14F-4D97-AF65-F5344CB8AC3E}">
        <p14:creationId xmlns:p14="http://schemas.microsoft.com/office/powerpoint/2010/main" val="1833605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12420" y="666750"/>
            <a:ext cx="7010400" cy="373380"/>
          </a:xfrm>
        </p:spPr>
        <p:txBody>
          <a:bodyPr>
            <a:normAutofit fontScale="90000"/>
          </a:bodyPr>
          <a:lstStyle/>
          <a:p>
            <a:pPr fontAlgn="auto">
              <a:spcAft>
                <a:spcPts val="0"/>
              </a:spcAft>
              <a:defRPr/>
            </a:pPr>
            <a:r>
              <a:rPr lang="tr-TR" b="1" cap="none" dirty="0" smtClean="0"/>
              <a:t>Sermaye Piyasasının Etkinliği İlkesi</a:t>
            </a:r>
            <a:endParaRPr lang="tr-TR" b="1" cap="none" dirty="0"/>
          </a:p>
        </p:txBody>
      </p:sp>
      <p:sp>
        <p:nvSpPr>
          <p:cNvPr id="28675" name="İçerik Yer Tutucusu 2"/>
          <p:cNvSpPr>
            <a:spLocks noGrp="1"/>
          </p:cNvSpPr>
          <p:nvPr>
            <p:ph idx="1"/>
          </p:nvPr>
        </p:nvSpPr>
        <p:spPr>
          <a:xfrm>
            <a:off x="453390" y="1463040"/>
            <a:ext cx="7981950" cy="3352800"/>
          </a:xfrm>
        </p:spPr>
        <p:txBody>
          <a:bodyPr/>
          <a:lstStyle/>
          <a:p>
            <a:pPr marL="285750" indent="-285750" algn="just">
              <a:defRPr/>
            </a:pPr>
            <a:r>
              <a:rPr lang="tr-TR" altLang="tr-TR" dirty="0"/>
              <a:t>Bu ilkeye göre sermaye piyasaları etkin­dir. Sermaye Piyasasının Etkinliği İlkesi şunu ifade etmektedir; sermaye piyasalarında düzenli olarak alınıp satılan finansal varlıkların pazar fiyatları elde edilebilir bütün bilgiyi içermektedir ve "yeni" bilgi ortaya çıkması halinde de fiyatlar buna göre çabuk bir biçimde ve bütünüyle ayarlanır. Sermaye piyasalarının etkinliği büyük ölçüde yeni bilginin hisse senedi fiyatlarında ne kadar çabuk sürede yansıtıldığına dayanmaktadır. Uygunluk, düşük maliyet ve yüksek hızın yanı sıra sermaye piyasaları büyük hacimli çok sayıda katılanın bulunduğu ve yoğun rekabetin olduğu pazarlardır. </a:t>
            </a:r>
            <a:endParaRPr lang="en-US" altLang="tr-TR" dirty="0"/>
          </a:p>
        </p:txBody>
      </p:sp>
    </p:spTree>
    <p:extLst>
      <p:ext uri="{BB962C8B-B14F-4D97-AF65-F5344CB8AC3E}">
        <p14:creationId xmlns:p14="http://schemas.microsoft.com/office/powerpoint/2010/main" val="2699573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12597</TotalTime>
  <Words>1449</Words>
  <Application>Microsoft Office PowerPoint</Application>
  <PresentationFormat>Ekran Gösterisi (4:3)</PresentationFormat>
  <Paragraphs>53</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21</vt:i4>
      </vt:variant>
    </vt:vector>
  </HeadingPairs>
  <TitlesOfParts>
    <vt:vector size="28" baseType="lpstr">
      <vt:lpstr>ＭＳ Ｐゴシック</vt:lpstr>
      <vt:lpstr>Arial</vt:lpstr>
      <vt:lpstr>Calibri</vt:lpstr>
      <vt:lpstr>Wingdings</vt:lpstr>
      <vt:lpstr>ekonomi</vt:lpstr>
      <vt:lpstr>1_Rics</vt:lpstr>
      <vt:lpstr>h.t.</vt:lpstr>
      <vt:lpstr>PowerPoint Sunusu</vt:lpstr>
      <vt:lpstr>Finansal Yönetiminin Temel İlkeleri</vt:lpstr>
      <vt:lpstr>Kişisel Çıkarı Düşünme Davranışı İlkesi</vt:lpstr>
      <vt:lpstr>Riskten Kaçınma İlkesi</vt:lpstr>
      <vt:lpstr>Çeşitlendirme İlkesi</vt:lpstr>
      <vt:lpstr>İki Taraflı Muameleler İlkesi</vt:lpstr>
      <vt:lpstr>Artan Yararlar İlkesi</vt:lpstr>
      <vt:lpstr>İşaret Verme İlkesi</vt:lpstr>
      <vt:lpstr>Sermaye Piyasasının Etkinliği İlkesi</vt:lpstr>
      <vt:lpstr>Risk-Getiri Değiş-Tokuşu İlkesi</vt:lpstr>
      <vt:lpstr>Değerli Fikirler İlkesi</vt:lpstr>
      <vt:lpstr>Opsiyonlar Değerlidir İlkesi</vt:lpstr>
      <vt:lpstr>Davranış İlkesi</vt:lpstr>
      <vt:lpstr>Paranın Zaman Değeri İlkesi</vt:lpstr>
      <vt:lpstr>Paranın Zaman Değeri İlkesi</vt:lpstr>
      <vt:lpstr>Paranın Zaman Değeri İlkesi</vt:lpstr>
      <vt:lpstr>Paranın Zaman Değeri İlkesi</vt:lpstr>
      <vt:lpstr>Belirlilik</vt:lpstr>
      <vt:lpstr>Belirsizlik</vt:lpstr>
      <vt:lpstr>Risk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818</cp:revision>
  <cp:lastPrinted>2016-10-24T07:53:35Z</cp:lastPrinted>
  <dcterms:created xsi:type="dcterms:W3CDTF">2016-09-18T09:35:24Z</dcterms:created>
  <dcterms:modified xsi:type="dcterms:W3CDTF">2020-02-26T15:38:05Z</dcterms:modified>
</cp:coreProperties>
</file>