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1" autoAdjust="0"/>
    <p:restoredTop sz="94660"/>
  </p:normalViewPr>
  <p:slideViewPr>
    <p:cSldViewPr snapToGrid="0">
      <p:cViewPr>
        <p:scale>
          <a:sx n="30" d="100"/>
          <a:sy n="30" d="100"/>
        </p:scale>
        <p:origin x="378" y="-2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42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53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00978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678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3897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8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71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9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27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3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288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44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707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73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53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FF769-C22A-4434-9510-1E15B91E65B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B54EBD8-AEDF-409C-AA49-635281463D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0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129901" y="662654"/>
            <a:ext cx="7485091" cy="1484198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Diş</a:t>
            </a:r>
            <a:r>
              <a:rPr lang="en-US" dirty="0"/>
              <a:t> </a:t>
            </a:r>
            <a:r>
              <a:rPr lang="en-US" dirty="0" err="1"/>
              <a:t>sürme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çiğneme</a:t>
            </a:r>
            <a:r>
              <a:rPr lang="en-US" dirty="0"/>
              <a:t> </a:t>
            </a:r>
            <a:r>
              <a:rPr lang="en-US" dirty="0" err="1"/>
              <a:t>fizyolojisi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716778" y="4089316"/>
            <a:ext cx="8915399" cy="1126283"/>
          </a:xfrm>
        </p:spPr>
        <p:txBody>
          <a:bodyPr>
            <a:noAutofit/>
          </a:bodyPr>
          <a:lstStyle/>
          <a:p>
            <a:r>
              <a:rPr lang="tr-TR" sz="4800" dirty="0" err="1" smtClean="0"/>
              <a:t>Dr</a:t>
            </a:r>
            <a:r>
              <a:rPr lang="tr-TR" sz="4800" dirty="0" smtClean="0"/>
              <a:t> Mert OCAK</a:t>
            </a:r>
          </a:p>
          <a:p>
            <a:r>
              <a:rPr lang="tr-TR" sz="4800" dirty="0" smtClean="0"/>
              <a:t>Öğretim Görevlisi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0606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57238" y="1335819"/>
            <a:ext cx="10312842" cy="4428877"/>
          </a:xfrm>
        </p:spPr>
        <p:txBody>
          <a:bodyPr>
            <a:normAutofit/>
          </a:bodyPr>
          <a:lstStyle/>
          <a:p>
            <a:pPr fontAlgn="base"/>
            <a:r>
              <a:rPr lang="en-US" sz="2400" dirty="0" err="1"/>
              <a:t>Diş</a:t>
            </a:r>
            <a:r>
              <a:rPr lang="en-US" sz="2400" dirty="0"/>
              <a:t> </a:t>
            </a:r>
            <a:r>
              <a:rPr lang="en-US" sz="2400" dirty="0" err="1"/>
              <a:t>sürmesi</a:t>
            </a:r>
            <a:r>
              <a:rPr lang="en-US" sz="2400" dirty="0"/>
              <a:t>, </a:t>
            </a:r>
            <a:r>
              <a:rPr lang="en-US" sz="2400" dirty="0" err="1"/>
              <a:t>dişlerin</a:t>
            </a:r>
            <a:r>
              <a:rPr lang="en-US" sz="2400" dirty="0"/>
              <a:t> </a:t>
            </a:r>
            <a:r>
              <a:rPr lang="en-US" sz="2400" dirty="0" err="1"/>
              <a:t>ağza</a:t>
            </a:r>
            <a:r>
              <a:rPr lang="en-US" sz="2400" dirty="0"/>
              <a:t> </a:t>
            </a:r>
            <a:r>
              <a:rPr lang="en-US" sz="2400" dirty="0" err="1"/>
              <a:t>girip</a:t>
            </a:r>
            <a:r>
              <a:rPr lang="en-US" sz="2400" dirty="0"/>
              <a:t> </a:t>
            </a:r>
            <a:r>
              <a:rPr lang="en-US" sz="2400" dirty="0" err="1"/>
              <a:t>görünür</a:t>
            </a:r>
            <a:r>
              <a:rPr lang="en-US" sz="2400" dirty="0"/>
              <a:t> hale </a:t>
            </a:r>
            <a:r>
              <a:rPr lang="en-US" sz="2400" dirty="0" err="1"/>
              <a:t>geldiği</a:t>
            </a:r>
            <a:r>
              <a:rPr lang="en-US" sz="2400" dirty="0"/>
              <a:t> </a:t>
            </a:r>
            <a:r>
              <a:rPr lang="en-US" sz="2400" dirty="0" err="1"/>
              <a:t>diş</a:t>
            </a:r>
            <a:r>
              <a:rPr lang="en-US" sz="2400" dirty="0"/>
              <a:t> </a:t>
            </a:r>
            <a:r>
              <a:rPr lang="en-US" sz="2400" dirty="0" err="1"/>
              <a:t>gelişimi</a:t>
            </a:r>
            <a:r>
              <a:rPr lang="en-US" sz="2400" dirty="0"/>
              <a:t> </a:t>
            </a:r>
            <a:r>
              <a:rPr lang="en-US" sz="2400" dirty="0" err="1"/>
              <a:t>sürecidir</a:t>
            </a:r>
            <a:r>
              <a:rPr lang="en-US" sz="2400" dirty="0"/>
              <a:t>. Bu </a:t>
            </a:r>
            <a:r>
              <a:rPr lang="en-US" sz="2400" dirty="0" err="1"/>
              <a:t>günlerde</a:t>
            </a:r>
            <a:r>
              <a:rPr lang="en-US" sz="2400" dirty="0"/>
              <a:t> periodontal </a:t>
            </a:r>
            <a:r>
              <a:rPr lang="en-US" sz="2400" dirty="0" err="1"/>
              <a:t>ligamentlerin</a:t>
            </a:r>
            <a:r>
              <a:rPr lang="en-US" sz="2400" dirty="0"/>
              <a:t> </a:t>
            </a:r>
            <a:r>
              <a:rPr lang="en-US" sz="2400" dirty="0" err="1"/>
              <a:t>diş</a:t>
            </a:r>
            <a:r>
              <a:rPr lang="en-US" sz="2400" dirty="0"/>
              <a:t> </a:t>
            </a:r>
            <a:r>
              <a:rPr lang="en-US" sz="2400" dirty="0" err="1"/>
              <a:t>sürmesinde</a:t>
            </a:r>
            <a:r>
              <a:rPr lang="en-US" sz="2400" dirty="0"/>
              <a:t> </a:t>
            </a:r>
            <a:r>
              <a:rPr lang="en-US" sz="2400" dirty="0" err="1"/>
              <a:t>önemli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rol</a:t>
            </a:r>
            <a:r>
              <a:rPr lang="en-US" sz="2400" dirty="0"/>
              <a:t> </a:t>
            </a:r>
            <a:r>
              <a:rPr lang="en-US" sz="2400" dirty="0" err="1"/>
              <a:t>aldığı</a:t>
            </a:r>
            <a:r>
              <a:rPr lang="en-US" sz="2400" dirty="0"/>
              <a:t> </a:t>
            </a:r>
            <a:r>
              <a:rPr lang="en-US" sz="2400" dirty="0" err="1"/>
              <a:t>düşünülüyor</a:t>
            </a:r>
            <a:r>
              <a:rPr lang="en-US" sz="2400" dirty="0"/>
              <a:t>. </a:t>
            </a:r>
            <a:r>
              <a:rPr lang="en-US" sz="2400" dirty="0" err="1"/>
              <a:t>Görünen</a:t>
            </a:r>
            <a:r>
              <a:rPr lang="en-US" sz="2400" dirty="0"/>
              <a:t> ilk </a:t>
            </a:r>
            <a:r>
              <a:rPr lang="en-US" sz="2400" dirty="0" err="1"/>
              <a:t>insan</a:t>
            </a:r>
            <a:r>
              <a:rPr lang="en-US" sz="2400" dirty="0"/>
              <a:t> </a:t>
            </a:r>
            <a:r>
              <a:rPr lang="en-US" sz="2400" dirty="0" err="1"/>
              <a:t>dişleri</a:t>
            </a:r>
            <a:r>
              <a:rPr lang="en-US" sz="2400" dirty="0"/>
              <a:t>, </a:t>
            </a:r>
            <a:r>
              <a:rPr lang="en-US" sz="2400" dirty="0" err="1"/>
              <a:t>süt</a:t>
            </a:r>
            <a:r>
              <a:rPr lang="en-US" sz="2400" dirty="0"/>
              <a:t> </a:t>
            </a:r>
            <a:r>
              <a:rPr lang="en-US" sz="2400" dirty="0" err="1"/>
              <a:t>dişleri</a:t>
            </a:r>
            <a:r>
              <a:rPr lang="en-US" sz="2400" dirty="0"/>
              <a:t> (</a:t>
            </a:r>
            <a:r>
              <a:rPr lang="en-US" sz="2400" dirty="0" err="1"/>
              <a:t>geçici</a:t>
            </a:r>
            <a:r>
              <a:rPr lang="en-US" sz="2400" dirty="0"/>
              <a:t>, </a:t>
            </a:r>
            <a:r>
              <a:rPr lang="en-US" sz="2400" dirty="0" err="1"/>
              <a:t>bebek</a:t>
            </a:r>
            <a:r>
              <a:rPr lang="en-US" sz="2400" dirty="0"/>
              <a:t>, </a:t>
            </a:r>
            <a:r>
              <a:rPr lang="en-US" sz="2400" dirty="0" err="1"/>
              <a:t>dökülen</a:t>
            </a:r>
            <a:r>
              <a:rPr lang="en-US" sz="2400" dirty="0"/>
              <a:t> </a:t>
            </a:r>
            <a:r>
              <a:rPr lang="en-US" sz="2400" dirty="0" err="1"/>
              <a:t>dişler</a:t>
            </a:r>
            <a:r>
              <a:rPr lang="en-US" sz="2400" dirty="0"/>
              <a:t>), "</a:t>
            </a:r>
            <a:r>
              <a:rPr lang="en-US" sz="2400" dirty="0" err="1"/>
              <a:t>diş</a:t>
            </a:r>
            <a:r>
              <a:rPr lang="en-US" sz="2400" dirty="0"/>
              <a:t> </a:t>
            </a:r>
            <a:r>
              <a:rPr lang="en-US" sz="2400" dirty="0" err="1"/>
              <a:t>çıkarma</a:t>
            </a:r>
            <a:r>
              <a:rPr lang="en-US" sz="2400" dirty="0"/>
              <a:t>" </a:t>
            </a:r>
            <a:r>
              <a:rPr lang="en-US" sz="2400" dirty="0" err="1"/>
              <a:t>adı</a:t>
            </a:r>
            <a:r>
              <a:rPr lang="en-US" sz="2400" dirty="0"/>
              <a:t> </a:t>
            </a:r>
            <a:r>
              <a:rPr lang="en-US" sz="2400" dirty="0" err="1"/>
              <a:t>verilen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süreçle</a:t>
            </a:r>
            <a:r>
              <a:rPr lang="en-US" sz="2400" dirty="0"/>
              <a:t> 6-24 </a:t>
            </a:r>
            <a:r>
              <a:rPr lang="en-US" sz="2400" dirty="0" err="1"/>
              <a:t>aylar</a:t>
            </a:r>
            <a:r>
              <a:rPr lang="en-US" sz="2400" dirty="0"/>
              <a:t> </a:t>
            </a:r>
            <a:r>
              <a:rPr lang="en-US" sz="2400" dirty="0" err="1"/>
              <a:t>arası</a:t>
            </a:r>
            <a:r>
              <a:rPr lang="en-US" sz="2400" dirty="0"/>
              <a:t> </a:t>
            </a:r>
            <a:r>
              <a:rPr lang="en-US" sz="2400" dirty="0" err="1"/>
              <a:t>ağza</a:t>
            </a:r>
            <a:r>
              <a:rPr lang="en-US" sz="2400" dirty="0"/>
              <a:t> </a:t>
            </a:r>
            <a:r>
              <a:rPr lang="en-US" sz="2400" dirty="0" err="1"/>
              <a:t>sürülür</a:t>
            </a:r>
            <a:r>
              <a:rPr lang="en-US" sz="2400" dirty="0"/>
              <a:t>. </a:t>
            </a:r>
            <a:endParaRPr lang="tr-TR" sz="2400" dirty="0" smtClean="0"/>
          </a:p>
          <a:p>
            <a:pPr fontAlgn="base"/>
            <a:r>
              <a:rPr lang="en-US" sz="2400" dirty="0" err="1" smtClean="0"/>
              <a:t>Bunlar</a:t>
            </a:r>
            <a:r>
              <a:rPr lang="en-US" sz="2400" dirty="0" smtClean="0"/>
              <a:t> </a:t>
            </a:r>
            <a:r>
              <a:rPr lang="en-US" sz="2400" dirty="0" err="1"/>
              <a:t>kişi</a:t>
            </a:r>
            <a:r>
              <a:rPr lang="en-US" sz="2400" dirty="0"/>
              <a:t> 6 </a:t>
            </a:r>
            <a:r>
              <a:rPr lang="en-US" sz="2400" dirty="0" err="1"/>
              <a:t>yaşına</a:t>
            </a:r>
            <a:r>
              <a:rPr lang="en-US" sz="2400" dirty="0"/>
              <a:t> </a:t>
            </a:r>
            <a:r>
              <a:rPr lang="en-US" sz="2400" dirty="0" err="1"/>
              <a:t>gelene</a:t>
            </a:r>
            <a:r>
              <a:rPr lang="en-US" sz="2400" dirty="0"/>
              <a:t> </a:t>
            </a:r>
            <a:r>
              <a:rPr lang="en-US" sz="2400" dirty="0" err="1"/>
              <a:t>kadar</a:t>
            </a:r>
            <a:r>
              <a:rPr lang="en-US" sz="2400" dirty="0"/>
              <a:t> </a:t>
            </a:r>
            <a:r>
              <a:rPr lang="en-US" sz="2400" dirty="0" err="1"/>
              <a:t>ağızda</a:t>
            </a:r>
            <a:r>
              <a:rPr lang="en-US" sz="2400" dirty="0"/>
              <a:t> </a:t>
            </a:r>
            <a:r>
              <a:rPr lang="en-US" sz="2400" dirty="0" err="1"/>
              <a:t>bulunan</a:t>
            </a:r>
            <a:r>
              <a:rPr lang="en-US" sz="2400" dirty="0"/>
              <a:t> </a:t>
            </a:r>
            <a:r>
              <a:rPr lang="en-US" sz="2400" dirty="0" err="1"/>
              <a:t>tek</a:t>
            </a:r>
            <a:r>
              <a:rPr lang="en-US" sz="2400" dirty="0"/>
              <a:t> </a:t>
            </a:r>
            <a:r>
              <a:rPr lang="en-US" sz="2400" dirty="0" err="1"/>
              <a:t>dişlerdir</a:t>
            </a:r>
            <a:r>
              <a:rPr lang="en-US" sz="2400" dirty="0"/>
              <a:t>, </a:t>
            </a:r>
            <a:r>
              <a:rPr lang="en-US" sz="2400" dirty="0" err="1"/>
              <a:t>bu</a:t>
            </a:r>
            <a:r>
              <a:rPr lang="en-US" sz="2400" dirty="0"/>
              <a:t> </a:t>
            </a:r>
            <a:r>
              <a:rPr lang="en-US" sz="2400" dirty="0" err="1"/>
              <a:t>süt</a:t>
            </a:r>
            <a:r>
              <a:rPr lang="en-US" sz="2400" dirty="0"/>
              <a:t> </a:t>
            </a:r>
            <a:r>
              <a:rPr lang="en-US" sz="2400" dirty="0" err="1"/>
              <a:t>dentisyon</a:t>
            </a:r>
            <a:r>
              <a:rPr lang="en-US" sz="2400" dirty="0"/>
              <a:t> </a:t>
            </a:r>
            <a:r>
              <a:rPr lang="en-US" sz="2400" dirty="0" err="1"/>
              <a:t>aşaması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tanımlanır</a:t>
            </a:r>
            <a:r>
              <a:rPr lang="en-US" sz="2400" dirty="0"/>
              <a:t>. 6 </a:t>
            </a:r>
            <a:r>
              <a:rPr lang="en-US" sz="2400" dirty="0" err="1"/>
              <a:t>yaşlarında</a:t>
            </a:r>
            <a:r>
              <a:rPr lang="en-US" sz="2400" dirty="0"/>
              <a:t> ilk </a:t>
            </a:r>
            <a:r>
              <a:rPr lang="en-US" sz="2400" dirty="0" err="1"/>
              <a:t>kalıcı</a:t>
            </a:r>
            <a:r>
              <a:rPr lang="en-US" sz="2400" dirty="0"/>
              <a:t> </a:t>
            </a:r>
            <a:r>
              <a:rPr lang="en-US" sz="2400" dirty="0" err="1"/>
              <a:t>diş</a:t>
            </a:r>
            <a:r>
              <a:rPr lang="en-US" sz="2400" dirty="0"/>
              <a:t> </a:t>
            </a:r>
            <a:r>
              <a:rPr lang="en-US" sz="2400" dirty="0" err="1"/>
              <a:t>sürer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süt</a:t>
            </a:r>
            <a:r>
              <a:rPr lang="en-US" sz="2400" dirty="0"/>
              <a:t> </a:t>
            </a:r>
            <a:r>
              <a:rPr lang="en-US" sz="2400" dirty="0" err="1"/>
              <a:t>dişleri</a:t>
            </a:r>
            <a:r>
              <a:rPr lang="en-US" sz="2400" dirty="0"/>
              <a:t> </a:t>
            </a:r>
            <a:r>
              <a:rPr lang="en-US" sz="2400" dirty="0" err="1"/>
              <a:t>ile</a:t>
            </a:r>
            <a:r>
              <a:rPr lang="en-US" sz="2400" dirty="0"/>
              <a:t> </a:t>
            </a:r>
            <a:r>
              <a:rPr lang="en-US" sz="2400" dirty="0" err="1"/>
              <a:t>kalıcı</a:t>
            </a:r>
            <a:r>
              <a:rPr lang="en-US" sz="2400" dirty="0"/>
              <a:t> </a:t>
            </a:r>
            <a:r>
              <a:rPr lang="en-US" sz="2400" dirty="0" err="1"/>
              <a:t>dişlerin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birleşimi</a:t>
            </a:r>
            <a:r>
              <a:rPr lang="en-US" sz="2400" dirty="0"/>
              <a:t> </a:t>
            </a:r>
            <a:r>
              <a:rPr lang="en-US" sz="2400" dirty="0" err="1"/>
              <a:t>olan</a:t>
            </a:r>
            <a:r>
              <a:rPr lang="en-US" sz="2400" dirty="0"/>
              <a:t> </a:t>
            </a:r>
            <a:r>
              <a:rPr lang="en-US" sz="2400" dirty="0" err="1"/>
              <a:t>ve</a:t>
            </a:r>
            <a:r>
              <a:rPr lang="en-US" sz="2400" dirty="0"/>
              <a:t> karma </a:t>
            </a:r>
            <a:r>
              <a:rPr lang="en-US" sz="2400" dirty="0" err="1"/>
              <a:t>dentisyon</a:t>
            </a:r>
            <a:r>
              <a:rPr lang="en-US" sz="2400" dirty="0"/>
              <a:t> </a:t>
            </a:r>
            <a:r>
              <a:rPr lang="en-US" sz="2400" dirty="0" err="1"/>
              <a:t>aşaması</a:t>
            </a:r>
            <a:r>
              <a:rPr lang="en-US" sz="2400" dirty="0"/>
              <a:t> </a:t>
            </a:r>
            <a:r>
              <a:rPr lang="en-US" sz="2400" dirty="0" err="1"/>
              <a:t>olarak</a:t>
            </a:r>
            <a:r>
              <a:rPr lang="en-US" sz="2400" dirty="0"/>
              <a:t> </a:t>
            </a:r>
            <a:r>
              <a:rPr lang="en-US" sz="2400" dirty="0" err="1"/>
              <a:t>bilinen</a:t>
            </a:r>
            <a:r>
              <a:rPr lang="en-US" sz="2400" dirty="0"/>
              <a:t> </a:t>
            </a:r>
            <a:r>
              <a:rPr lang="en-US" sz="2400" dirty="0" err="1"/>
              <a:t>bir</a:t>
            </a:r>
            <a:r>
              <a:rPr lang="en-US" sz="2400" dirty="0"/>
              <a:t> </a:t>
            </a:r>
            <a:r>
              <a:rPr lang="en-US" sz="2400" dirty="0" err="1"/>
              <a:t>süreç</a:t>
            </a:r>
            <a:r>
              <a:rPr lang="en-US" sz="2400" dirty="0"/>
              <a:t> </a:t>
            </a:r>
            <a:r>
              <a:rPr lang="en-US" sz="2400" dirty="0" err="1"/>
              <a:t>başlar</a:t>
            </a:r>
            <a:r>
              <a:rPr lang="en-US" sz="2400" dirty="0"/>
              <a:t>. Bu </a:t>
            </a:r>
            <a:r>
              <a:rPr lang="en-US" sz="2400" dirty="0" err="1"/>
              <a:t>süreç</a:t>
            </a:r>
            <a:r>
              <a:rPr lang="en-US" sz="2400" dirty="0"/>
              <a:t> son </a:t>
            </a:r>
            <a:r>
              <a:rPr lang="en-US" sz="2400" dirty="0" err="1"/>
              <a:t>süt</a:t>
            </a:r>
            <a:r>
              <a:rPr lang="en-US" sz="2400" dirty="0"/>
              <a:t> </a:t>
            </a:r>
            <a:r>
              <a:rPr lang="en-US" sz="2400" dirty="0" err="1"/>
              <a:t>dişin</a:t>
            </a:r>
            <a:r>
              <a:rPr lang="en-US" sz="2400" dirty="0"/>
              <a:t> </a:t>
            </a:r>
            <a:r>
              <a:rPr lang="en-US" sz="2400" dirty="0" err="1"/>
              <a:t>dökülmesine</a:t>
            </a:r>
            <a:r>
              <a:rPr lang="en-US" sz="2400" dirty="0"/>
              <a:t> </a:t>
            </a:r>
            <a:r>
              <a:rPr lang="en-US" sz="2400" dirty="0" err="1"/>
              <a:t>kadar</a:t>
            </a:r>
            <a:r>
              <a:rPr lang="en-US" sz="2400" dirty="0"/>
              <a:t> </a:t>
            </a:r>
            <a:r>
              <a:rPr lang="en-US" sz="2400" dirty="0" err="1"/>
              <a:t>devam</a:t>
            </a:r>
            <a:r>
              <a:rPr lang="en-US" sz="2400" dirty="0"/>
              <a:t> </a:t>
            </a:r>
            <a:r>
              <a:rPr lang="en-US" sz="2400" dirty="0" err="1"/>
              <a:t>eder</a:t>
            </a:r>
            <a:r>
              <a:rPr lang="en-US" sz="2400" dirty="0"/>
              <a:t>. </a:t>
            </a:r>
            <a:r>
              <a:rPr lang="en-US" sz="2400" dirty="0" err="1"/>
              <a:t>Daha</a:t>
            </a:r>
            <a:r>
              <a:rPr lang="en-US" sz="2400" dirty="0"/>
              <a:t> </a:t>
            </a:r>
            <a:r>
              <a:rPr lang="en-US" sz="2400" dirty="0" err="1"/>
              <a:t>sonra</a:t>
            </a:r>
            <a:r>
              <a:rPr lang="en-US" sz="2400" dirty="0"/>
              <a:t>, </a:t>
            </a:r>
            <a:r>
              <a:rPr lang="en-US" sz="2400" dirty="0" err="1"/>
              <a:t>kalıcı</a:t>
            </a:r>
            <a:r>
              <a:rPr lang="en-US" sz="2400" dirty="0"/>
              <a:t> </a:t>
            </a:r>
            <a:r>
              <a:rPr lang="en-US" sz="2400" dirty="0" err="1"/>
              <a:t>dentisyon</a:t>
            </a:r>
            <a:r>
              <a:rPr lang="en-US" sz="2400" dirty="0"/>
              <a:t> </a:t>
            </a:r>
            <a:r>
              <a:rPr lang="en-US" sz="2400" dirty="0" err="1"/>
              <a:t>aşaması</a:t>
            </a:r>
            <a:r>
              <a:rPr lang="en-US" sz="2400" dirty="0"/>
              <a:t> </a:t>
            </a:r>
            <a:r>
              <a:rPr lang="en-US" sz="2400" dirty="0" err="1"/>
              <a:t>süresince</a:t>
            </a:r>
            <a:r>
              <a:rPr lang="en-US" sz="2400" dirty="0"/>
              <a:t>, </a:t>
            </a:r>
            <a:r>
              <a:rPr lang="en-US" sz="2400" dirty="0" err="1"/>
              <a:t>kalan</a:t>
            </a:r>
            <a:r>
              <a:rPr lang="en-US" sz="2400" dirty="0"/>
              <a:t> </a:t>
            </a:r>
            <a:r>
              <a:rPr lang="en-US" sz="2400" dirty="0" err="1"/>
              <a:t>kalıcı</a:t>
            </a:r>
            <a:r>
              <a:rPr lang="en-US" sz="2400" dirty="0"/>
              <a:t> </a:t>
            </a:r>
            <a:r>
              <a:rPr lang="en-US" sz="2400" dirty="0" err="1"/>
              <a:t>dişler</a:t>
            </a:r>
            <a:r>
              <a:rPr lang="en-US" sz="2400" dirty="0"/>
              <a:t> </a:t>
            </a:r>
            <a:r>
              <a:rPr lang="en-US" sz="2400" dirty="0" err="1"/>
              <a:t>sırasıyla</a:t>
            </a:r>
            <a:r>
              <a:rPr lang="en-US" sz="2400" dirty="0"/>
              <a:t> </a:t>
            </a:r>
            <a:r>
              <a:rPr lang="en-US" sz="2400" dirty="0" err="1"/>
              <a:t>ağza</a:t>
            </a:r>
            <a:r>
              <a:rPr lang="en-US" sz="2400" dirty="0"/>
              <a:t> </a:t>
            </a:r>
            <a:r>
              <a:rPr lang="en-US" sz="2400" dirty="0" err="1"/>
              <a:t>sürer</a:t>
            </a:r>
            <a:r>
              <a:rPr lang="en-US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5328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3859033" y="2456953"/>
            <a:ext cx="6072146" cy="20752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 smtClean="0"/>
              <a:t>Süt</a:t>
            </a:r>
            <a:r>
              <a:rPr lang="en-US" sz="3200" dirty="0" smtClean="0"/>
              <a:t> </a:t>
            </a:r>
            <a:r>
              <a:rPr lang="en-US" sz="3200" dirty="0" err="1" smtClean="0"/>
              <a:t>dentisyon</a:t>
            </a:r>
            <a:r>
              <a:rPr lang="en-US" sz="3200" dirty="0" smtClean="0"/>
              <a:t> </a:t>
            </a:r>
            <a:r>
              <a:rPr lang="en-US" sz="3200" dirty="0" err="1" smtClean="0"/>
              <a:t>aşaması</a:t>
            </a:r>
            <a:endParaRPr lang="en-US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smtClean="0"/>
              <a:t>Karma </a:t>
            </a:r>
            <a:r>
              <a:rPr lang="en-US" sz="3200" dirty="0" err="1" smtClean="0"/>
              <a:t>dentisyon</a:t>
            </a:r>
            <a:r>
              <a:rPr lang="en-US" sz="3200" dirty="0" smtClean="0"/>
              <a:t> </a:t>
            </a:r>
            <a:r>
              <a:rPr lang="en-US" sz="3200" dirty="0" err="1" smtClean="0"/>
              <a:t>aşaması</a:t>
            </a:r>
            <a:endParaRPr lang="en-US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 err="1" smtClean="0"/>
              <a:t>Kalıcı</a:t>
            </a:r>
            <a:r>
              <a:rPr lang="en-US" sz="3200" dirty="0" smtClean="0"/>
              <a:t> </a:t>
            </a:r>
            <a:r>
              <a:rPr lang="en-US" sz="3200" dirty="0" err="1" smtClean="0"/>
              <a:t>dentisyon</a:t>
            </a:r>
            <a:r>
              <a:rPr lang="en-US" sz="3200" dirty="0" smtClean="0"/>
              <a:t> </a:t>
            </a:r>
            <a:r>
              <a:rPr lang="en-US" sz="3200" dirty="0" err="1" smtClean="0"/>
              <a:t>aşaması</a:t>
            </a:r>
            <a:endParaRPr lang="en-US" sz="3200" dirty="0" smtClean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27708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49502" y="2391151"/>
            <a:ext cx="5752021" cy="2141094"/>
          </a:xfrm>
        </p:spPr>
        <p:txBody>
          <a:bodyPr>
            <a:normAutofit/>
          </a:bodyPr>
          <a:lstStyle/>
          <a:p>
            <a:r>
              <a:rPr lang="en-US" sz="3200" b="1" i="1" dirty="0" err="1"/>
              <a:t>Aktif</a:t>
            </a:r>
            <a:r>
              <a:rPr lang="en-US" sz="3200" b="1" i="1" dirty="0"/>
              <a:t> </a:t>
            </a:r>
            <a:r>
              <a:rPr lang="en-US" sz="3200" b="1" i="1" dirty="0" err="1"/>
              <a:t>ve</a:t>
            </a:r>
            <a:r>
              <a:rPr lang="en-US" sz="3200" b="1" i="1" dirty="0"/>
              <a:t> </a:t>
            </a:r>
            <a:r>
              <a:rPr lang="en-US" sz="3200" b="1" i="1" dirty="0" err="1"/>
              <a:t>Pasif</a:t>
            </a:r>
            <a:r>
              <a:rPr lang="en-US" sz="3200" b="1" i="1" dirty="0"/>
              <a:t> </a:t>
            </a:r>
            <a:r>
              <a:rPr lang="en-US" sz="3200" b="1" i="1" dirty="0" err="1"/>
              <a:t>Sürme</a:t>
            </a:r>
            <a:endParaRPr lang="en-US" sz="3200" b="1" i="1" dirty="0"/>
          </a:p>
          <a:p>
            <a:r>
              <a:rPr lang="en-US" sz="3200" dirty="0" err="1"/>
              <a:t>Aktif</a:t>
            </a:r>
            <a:r>
              <a:rPr lang="en-US" sz="3200" dirty="0"/>
              <a:t> </a:t>
            </a:r>
            <a:r>
              <a:rPr lang="en-US" sz="3200" dirty="0" err="1"/>
              <a:t>Sürme</a:t>
            </a:r>
            <a:endParaRPr lang="en-US" sz="3200" dirty="0"/>
          </a:p>
          <a:p>
            <a:r>
              <a:rPr lang="en-US" sz="3200" dirty="0" err="1"/>
              <a:t>Pasif</a:t>
            </a:r>
            <a:r>
              <a:rPr lang="en-US" sz="3200" dirty="0"/>
              <a:t> </a:t>
            </a:r>
            <a:r>
              <a:rPr lang="en-US" sz="3200" dirty="0" err="1"/>
              <a:t>Sürme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8474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09669" y="252249"/>
            <a:ext cx="10100062" cy="6605751"/>
          </a:xfrm>
        </p:spPr>
        <p:txBody>
          <a:bodyPr>
            <a:noAutofit/>
          </a:bodyPr>
          <a:lstStyle/>
          <a:p>
            <a:pPr fontAlgn="base"/>
            <a:r>
              <a:rPr lang="tr-TR" sz="2800" dirty="0" err="1"/>
              <a:t>Articulatio</a:t>
            </a:r>
            <a:r>
              <a:rPr lang="tr-TR" sz="2800" dirty="0"/>
              <a:t> temporomandibularis, fonksiyonel olarak gıda alımı, gıdanın öğütülmesi ve sesin oluşumunda </a:t>
            </a:r>
            <a:r>
              <a:rPr lang="tr-TR" sz="2800" dirty="0" smtClean="0"/>
              <a:t>görevlidir.</a:t>
            </a:r>
          </a:p>
          <a:p>
            <a:pPr fontAlgn="base"/>
            <a:r>
              <a:rPr lang="en-US" sz="2800" dirty="0"/>
              <a:t>Mandibula </a:t>
            </a:r>
            <a:r>
              <a:rPr lang="en-US" sz="2800" dirty="0" err="1"/>
              <a:t>yukarıya</a:t>
            </a:r>
            <a:r>
              <a:rPr lang="en-US" sz="2800" dirty="0"/>
              <a:t> (</a:t>
            </a:r>
            <a:r>
              <a:rPr lang="en-US" sz="2800" dirty="0" err="1"/>
              <a:t>elevasyon</a:t>
            </a:r>
            <a:r>
              <a:rPr lang="en-US" sz="2800" dirty="0"/>
              <a:t>), </a:t>
            </a:r>
            <a:r>
              <a:rPr lang="en-US" sz="2800" dirty="0" err="1"/>
              <a:t>aşağıya</a:t>
            </a:r>
            <a:r>
              <a:rPr lang="en-US" sz="2800" dirty="0"/>
              <a:t> (</a:t>
            </a:r>
            <a:r>
              <a:rPr lang="en-US" sz="2800" dirty="0" err="1"/>
              <a:t>depresyon</a:t>
            </a:r>
            <a:r>
              <a:rPr lang="en-US" sz="2800" dirty="0"/>
              <a:t>), </a:t>
            </a:r>
            <a:r>
              <a:rPr lang="en-US" sz="2800" dirty="0" err="1"/>
              <a:t>öne</a:t>
            </a:r>
            <a:r>
              <a:rPr lang="en-US" sz="2800" dirty="0"/>
              <a:t> (</a:t>
            </a:r>
            <a:r>
              <a:rPr lang="en-US" sz="2800" dirty="0" err="1"/>
              <a:t>protraksiyon</a:t>
            </a:r>
            <a:r>
              <a:rPr lang="en-US" sz="2800" dirty="0"/>
              <a:t>)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arkaya</a:t>
            </a:r>
            <a:r>
              <a:rPr lang="en-US" sz="2800" dirty="0"/>
              <a:t> (</a:t>
            </a:r>
            <a:r>
              <a:rPr lang="en-US" sz="2800" dirty="0" err="1"/>
              <a:t>retraksiyon</a:t>
            </a:r>
            <a:r>
              <a:rPr lang="en-US" sz="2800" dirty="0"/>
              <a:t>) </a:t>
            </a:r>
            <a:r>
              <a:rPr lang="en-US" sz="2800" dirty="0" err="1"/>
              <a:t>doğru</a:t>
            </a:r>
            <a:r>
              <a:rPr lang="en-US" sz="2800" dirty="0"/>
              <a:t> </a:t>
            </a:r>
            <a:r>
              <a:rPr lang="en-US" sz="2800" dirty="0" err="1"/>
              <a:t>hareket</a:t>
            </a:r>
            <a:r>
              <a:rPr lang="en-US" sz="2800" dirty="0"/>
              <a:t> </a:t>
            </a:r>
            <a:r>
              <a:rPr lang="en-US" sz="2800" dirty="0" err="1"/>
              <a:t>edebilir</a:t>
            </a:r>
            <a:r>
              <a:rPr lang="en-US" sz="2800" dirty="0"/>
              <a:t>. Bu </a:t>
            </a:r>
            <a:r>
              <a:rPr lang="en-US" sz="2800" dirty="0" err="1"/>
              <a:t>hareketlere</a:t>
            </a:r>
            <a:r>
              <a:rPr lang="en-US" sz="2800" dirty="0"/>
              <a:t> </a:t>
            </a:r>
            <a:r>
              <a:rPr lang="en-US" sz="2800" dirty="0" err="1"/>
              <a:t>ilave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caput </a:t>
            </a:r>
            <a:r>
              <a:rPr lang="en-US" sz="2800" dirty="0" err="1"/>
              <a:t>mandibulae</a:t>
            </a:r>
            <a:r>
              <a:rPr lang="en-US" sz="2800" dirty="0"/>
              <a:t>, discus </a:t>
            </a:r>
            <a:r>
              <a:rPr lang="en-US" sz="2800" dirty="0" err="1"/>
              <a:t>articularis’in</a:t>
            </a:r>
            <a:r>
              <a:rPr lang="en-US" sz="2800" dirty="0"/>
              <a:t> alt </a:t>
            </a:r>
            <a:r>
              <a:rPr lang="en-US" sz="2800" dirty="0" err="1"/>
              <a:t>yüzünde</a:t>
            </a:r>
            <a:r>
              <a:rPr lang="en-US" sz="2800" dirty="0"/>
              <a:t> </a:t>
            </a:r>
            <a:r>
              <a:rPr lang="en-US" sz="2800" dirty="0" err="1"/>
              <a:t>rotasyon</a:t>
            </a:r>
            <a:r>
              <a:rPr lang="en-US" sz="2800" dirty="0"/>
              <a:t> </a:t>
            </a:r>
            <a:r>
              <a:rPr lang="en-US" sz="2800" dirty="0" err="1"/>
              <a:t>hareketi</a:t>
            </a:r>
            <a:r>
              <a:rPr lang="en-US" sz="2800" dirty="0"/>
              <a:t> </a:t>
            </a:r>
            <a:r>
              <a:rPr lang="en-US" sz="2800" dirty="0" err="1" smtClean="0"/>
              <a:t>yapar</a:t>
            </a:r>
            <a:r>
              <a:rPr lang="en-US" sz="2800" dirty="0" smtClean="0"/>
              <a:t>. </a:t>
            </a:r>
            <a:r>
              <a:rPr lang="en-US" sz="2800" dirty="0"/>
              <a:t>Bu </a:t>
            </a:r>
            <a:r>
              <a:rPr lang="en-US" sz="2800" dirty="0" err="1"/>
              <a:t>hareket</a:t>
            </a:r>
            <a:r>
              <a:rPr lang="en-US" sz="2800" dirty="0"/>
              <a:t>, caput </a:t>
            </a:r>
            <a:r>
              <a:rPr lang="en-US" sz="2800" dirty="0" err="1"/>
              <a:t>mandibulae’nın</a:t>
            </a:r>
            <a:r>
              <a:rPr lang="en-US" sz="2800" dirty="0"/>
              <a:t> </a:t>
            </a:r>
            <a:r>
              <a:rPr lang="en-US" sz="2800" dirty="0" err="1"/>
              <a:t>ortasından</a:t>
            </a:r>
            <a:r>
              <a:rPr lang="en-US" sz="2800" dirty="0"/>
              <a:t> </a:t>
            </a:r>
            <a:r>
              <a:rPr lang="en-US" sz="2800" dirty="0" err="1"/>
              <a:t>geçen</a:t>
            </a:r>
            <a:r>
              <a:rPr lang="en-US" sz="2800" dirty="0"/>
              <a:t> longitudinal </a:t>
            </a:r>
            <a:r>
              <a:rPr lang="en-US" sz="2800" dirty="0" err="1"/>
              <a:t>eksen</a:t>
            </a:r>
            <a:r>
              <a:rPr lang="en-US" sz="2800" dirty="0"/>
              <a:t> </a:t>
            </a:r>
            <a:r>
              <a:rPr lang="en-US" sz="2800" dirty="0" err="1"/>
              <a:t>etrafında</a:t>
            </a:r>
            <a:r>
              <a:rPr lang="en-US" sz="2800" dirty="0"/>
              <a:t> </a:t>
            </a:r>
            <a:r>
              <a:rPr lang="en-US" sz="2800" dirty="0" err="1" smtClean="0"/>
              <a:t>yapılır</a:t>
            </a:r>
            <a:r>
              <a:rPr lang="en-US" sz="2800" dirty="0" smtClean="0"/>
              <a:t>. </a:t>
            </a:r>
            <a:r>
              <a:rPr lang="en-US" sz="2800" dirty="0" err="1"/>
              <a:t>Ağzın</a:t>
            </a:r>
            <a:r>
              <a:rPr lang="en-US" sz="2800" dirty="0"/>
              <a:t> </a:t>
            </a:r>
            <a:r>
              <a:rPr lang="en-US" sz="2800" dirty="0" err="1"/>
              <a:t>açılması</a:t>
            </a:r>
            <a:r>
              <a:rPr lang="en-US" sz="2800" dirty="0"/>
              <a:t> </a:t>
            </a:r>
            <a:r>
              <a:rPr lang="en-US" sz="2800" dirty="0" err="1"/>
              <a:t>sırasında</a:t>
            </a:r>
            <a:r>
              <a:rPr lang="en-US" sz="2800" dirty="0"/>
              <a:t> caput </a:t>
            </a:r>
            <a:r>
              <a:rPr lang="en-US" sz="2800" dirty="0" err="1"/>
              <a:t>mandibulae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discus articularis </a:t>
            </a:r>
            <a:r>
              <a:rPr lang="en-US" sz="2800" dirty="0" err="1"/>
              <a:t>birlikte</a:t>
            </a:r>
            <a:r>
              <a:rPr lang="en-US" sz="2800" dirty="0"/>
              <a:t> </a:t>
            </a:r>
            <a:r>
              <a:rPr lang="en-US" sz="2800" dirty="0" err="1"/>
              <a:t>öne</a:t>
            </a:r>
            <a:r>
              <a:rPr lang="en-US" sz="2800" dirty="0"/>
              <a:t> </a:t>
            </a:r>
            <a:r>
              <a:rPr lang="en-US" sz="2800" dirty="0" err="1"/>
              <a:t>doğru</a:t>
            </a:r>
            <a:r>
              <a:rPr lang="en-US" sz="2800" dirty="0"/>
              <a:t> </a:t>
            </a:r>
            <a:r>
              <a:rPr lang="en-US" sz="2800" dirty="0" err="1"/>
              <a:t>kayar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tuberculum </a:t>
            </a:r>
            <a:r>
              <a:rPr lang="en-US" sz="2800" dirty="0" err="1"/>
              <a:t>articulare’nin</a:t>
            </a:r>
            <a:r>
              <a:rPr lang="en-US" sz="2800" dirty="0"/>
              <a:t> alt </a:t>
            </a:r>
            <a:r>
              <a:rPr lang="en-US" sz="2800" dirty="0" err="1"/>
              <a:t>hizasına</a:t>
            </a:r>
            <a:r>
              <a:rPr lang="en-US" sz="2800" dirty="0"/>
              <a:t> </a:t>
            </a:r>
            <a:r>
              <a:rPr lang="en-US" sz="2800" dirty="0" err="1"/>
              <a:t>gelirler</a:t>
            </a:r>
            <a:r>
              <a:rPr lang="en-US" sz="2800" dirty="0"/>
              <a:t>. </a:t>
            </a:r>
            <a:r>
              <a:rPr lang="en-US" sz="2800" dirty="0" err="1"/>
              <a:t>Öne</a:t>
            </a:r>
            <a:r>
              <a:rPr lang="en-US" sz="2800" dirty="0"/>
              <a:t> </a:t>
            </a:r>
            <a:r>
              <a:rPr lang="en-US" sz="2800" dirty="0" err="1"/>
              <a:t>doğru</a:t>
            </a:r>
            <a:r>
              <a:rPr lang="en-US" sz="2800" dirty="0"/>
              <a:t> </a:t>
            </a:r>
            <a:r>
              <a:rPr lang="en-US" sz="2800" dirty="0" err="1"/>
              <a:t>kayma</a:t>
            </a:r>
            <a:r>
              <a:rPr lang="en-US" sz="2800" dirty="0"/>
              <a:t> </a:t>
            </a:r>
            <a:r>
              <a:rPr lang="en-US" sz="2800" dirty="0" err="1"/>
              <a:t>hareketi</a:t>
            </a:r>
            <a:r>
              <a:rPr lang="en-US" sz="2800" dirty="0"/>
              <a:t> </a:t>
            </a:r>
            <a:r>
              <a:rPr lang="en-US" sz="2800" dirty="0" err="1"/>
              <a:t>sürerken</a:t>
            </a:r>
            <a:r>
              <a:rPr lang="en-US" sz="2800" dirty="0"/>
              <a:t> caput </a:t>
            </a:r>
            <a:r>
              <a:rPr lang="en-US" sz="2800" dirty="0" err="1"/>
              <a:t>mandibulae</a:t>
            </a:r>
            <a:r>
              <a:rPr lang="en-US" sz="2800" dirty="0"/>
              <a:t> </a:t>
            </a:r>
            <a:r>
              <a:rPr lang="en-US" sz="2800" dirty="0" err="1"/>
              <a:t>ayrıca</a:t>
            </a:r>
            <a:r>
              <a:rPr lang="en-US" sz="2800" dirty="0"/>
              <a:t> discus </a:t>
            </a:r>
            <a:r>
              <a:rPr lang="en-US" sz="2800" dirty="0" err="1"/>
              <a:t>articularis’in</a:t>
            </a:r>
            <a:r>
              <a:rPr lang="en-US" sz="2800" dirty="0"/>
              <a:t> alt </a:t>
            </a:r>
            <a:r>
              <a:rPr lang="en-US" sz="2800" dirty="0" err="1"/>
              <a:t>yüzünde</a:t>
            </a:r>
            <a:r>
              <a:rPr lang="en-US" sz="2800" dirty="0"/>
              <a:t> </a:t>
            </a:r>
            <a:r>
              <a:rPr lang="en-US" sz="2800" dirty="0" err="1"/>
              <a:t>rotasyon</a:t>
            </a:r>
            <a:r>
              <a:rPr lang="en-US" sz="2800" dirty="0"/>
              <a:t> </a:t>
            </a:r>
            <a:r>
              <a:rPr lang="en-US" sz="2800" dirty="0" err="1"/>
              <a:t>hareketi</a:t>
            </a:r>
            <a:r>
              <a:rPr lang="en-US" sz="2800" dirty="0"/>
              <a:t> de </a:t>
            </a:r>
            <a:r>
              <a:rPr lang="en-US" sz="2800" dirty="0" err="1" smtClean="0"/>
              <a:t>yapar</a:t>
            </a:r>
            <a:r>
              <a:rPr lang="tr-TR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0924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1352</TotalTime>
  <Words>249</Words>
  <Application>Microsoft Office PowerPoint</Application>
  <PresentationFormat>Geniş ekran</PresentationFormat>
  <Paragraphs>13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Duman</vt:lpstr>
      <vt:lpstr>Diş sürme ve çiğneme fizyolojisi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Anatomik eksenler ve düzlemler, yön terimleri</dc:title>
  <dc:creator>mert ocak</dc:creator>
  <cp:lastModifiedBy>mert ocak</cp:lastModifiedBy>
  <cp:revision>10</cp:revision>
  <dcterms:created xsi:type="dcterms:W3CDTF">2020-01-16T08:15:50Z</dcterms:created>
  <dcterms:modified xsi:type="dcterms:W3CDTF">2020-01-17T06:48:07Z</dcterms:modified>
</cp:coreProperties>
</file>