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2" name="31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39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40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41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56" name="55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64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65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66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Serbest Form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14 Serbest Form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12 Serbest Form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16 Serbest Form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17 Serbest Form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18 Serbest Form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19 Serbest Form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20 Serbest Form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21 Serbest Form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22 Serbest Form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23 Serbest Form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24 Serbest Form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25 Serbest Form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26 Serbest Form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Dikdörtgen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9 Dikdörtgen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Dikdörtgen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6" name="15 Dikdörtgen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16 Dikdörtgen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17 Dikdörtgen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19 Dikdörtgen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20 Dikdörtgen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Dikdörtgen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29 Dikdörtgen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8 Düz Bağlayıcı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9 Grup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14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15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16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1 Başlık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grpSp>
        <p:nvGrpSpPr>
          <p:cNvPr id="14" name="13 Grup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10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11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12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17 Grup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18 Düz Bağlayıcı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19 Düz Bağlayıcı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20 Düz Bağlayıcı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11 Dikdörtgen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14 Dikdörtgen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15 Dikdörtgen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16 Dikdörtgen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9F75050-0E15-4C5B-92B0-66D068882F1F}" type="datetimeFigureOut">
              <a:rPr lang="tr-TR" smtClean="0"/>
              <a:pPr/>
              <a:t>22.09.2017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188913"/>
            <a:ext cx="7772400" cy="838200"/>
          </a:xfrm>
        </p:spPr>
        <p:txBody>
          <a:bodyPr/>
          <a:lstStyle/>
          <a:p>
            <a:r>
              <a:rPr lang="tr-TR" sz="3600" b="1" i="1">
                <a:solidFill>
                  <a:srgbClr val="66FF66"/>
                </a:solidFill>
              </a:rPr>
              <a:t>Polar Asidik Yan Zincirliler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52513"/>
            <a:ext cx="7772400" cy="3600450"/>
          </a:xfrm>
        </p:spPr>
        <p:txBody>
          <a:bodyPr/>
          <a:lstStyle/>
          <a:p>
            <a:r>
              <a:rPr lang="tr-TR" i="1">
                <a:solidFill>
                  <a:srgbClr val="FF99FF"/>
                </a:solidFill>
              </a:rPr>
              <a:t>Dikarboksilik asit</a:t>
            </a:r>
            <a:r>
              <a:rPr lang="tr-TR">
                <a:solidFill>
                  <a:srgbClr val="FFFF00"/>
                </a:solidFill>
              </a:rPr>
              <a:t> olarak da bilinirler, 2 karboksil grubu vardır. Proton vericidirler.</a:t>
            </a:r>
          </a:p>
          <a:p>
            <a:r>
              <a:rPr lang="tr-TR">
                <a:solidFill>
                  <a:srgbClr val="FFFF00"/>
                </a:solidFill>
              </a:rPr>
              <a:t>Proteinin yüzeyinde bulunur, baziklerle iyonik bağ yaparlar.</a:t>
            </a:r>
          </a:p>
          <a:p>
            <a:r>
              <a:rPr lang="tr-TR">
                <a:solidFill>
                  <a:srgbClr val="FFFF00"/>
                </a:solidFill>
              </a:rPr>
              <a:t>Yan zincirlerinin pK’sı ~ 4’tür. Fizyolojik pH’da (-) yüklüdürler.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7667625" y="62372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888" y="3716338"/>
            <a:ext cx="949325" cy="294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4427538" y="5229225"/>
            <a:ext cx="1439862" cy="7302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sz="1400"/>
              <a:t>Lizin ve aspartat arasında iyonik bağ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549275"/>
            <a:ext cx="7772400" cy="55467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FF99FF"/>
                </a:solidFill>
              </a:rPr>
              <a:t>Aspartik asit (Asp-D);</a:t>
            </a:r>
            <a:r>
              <a:rPr lang="tr-TR">
                <a:solidFill>
                  <a:srgbClr val="FFFF00"/>
                </a:solidFill>
              </a:rPr>
              <a:t> iyonize (-) yüklü formuna </a:t>
            </a:r>
            <a:r>
              <a:rPr lang="tr-TR" i="1">
                <a:solidFill>
                  <a:srgbClr val="FF99FF"/>
                </a:solidFill>
              </a:rPr>
              <a:t>aspartat </a:t>
            </a:r>
            <a:r>
              <a:rPr lang="tr-TR">
                <a:solidFill>
                  <a:srgbClr val="FFFF00"/>
                </a:solidFill>
              </a:rPr>
              <a:t>denir. 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Pürin-primidin 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Üre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tr-TR">
                <a:solidFill>
                  <a:srgbClr val="FF99FF"/>
                </a:solidFill>
              </a:rPr>
              <a:t>Glutamik asit (Glu-E);</a:t>
            </a:r>
            <a:r>
              <a:rPr lang="tr-TR">
                <a:solidFill>
                  <a:srgbClr val="FFFF00"/>
                </a:solidFill>
              </a:rPr>
              <a:t> iyonize (-) yüklü formuna </a:t>
            </a:r>
            <a:r>
              <a:rPr lang="tr-TR" i="1">
                <a:solidFill>
                  <a:srgbClr val="FF99FF"/>
                </a:solidFill>
              </a:rPr>
              <a:t>glutamat </a:t>
            </a:r>
            <a:r>
              <a:rPr lang="tr-TR">
                <a:solidFill>
                  <a:srgbClr val="FFFF00"/>
                </a:solidFill>
              </a:rPr>
              <a:t>denir.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  <a:sym typeface="Symbol" pitchFamily="18" charset="2"/>
              </a:rPr>
              <a:t>-karboksiglutamat (yan zincirde 2 karboksil), faktör II, VII, IX ve X, osteokalsin</a:t>
            </a:r>
            <a:endParaRPr lang="tr-TR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Beyinde ana eksitatuar nörotransmitter</a:t>
            </a:r>
          </a:p>
          <a:p>
            <a:pPr>
              <a:lnSpc>
                <a:spcPct val="90000"/>
              </a:lnSpc>
            </a:pPr>
            <a:r>
              <a:rPr lang="tr-TR">
                <a:solidFill>
                  <a:srgbClr val="FFFF00"/>
                </a:solidFill>
              </a:rPr>
              <a:t>GABA (inhibitör)</a:t>
            </a:r>
          </a:p>
          <a:p>
            <a:pPr>
              <a:lnSpc>
                <a:spcPct val="90000"/>
              </a:lnSpc>
            </a:pPr>
            <a:endParaRPr lang="tr-TR"/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3429000"/>
            <a:ext cx="1069975" cy="137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08850" y="1196975"/>
            <a:ext cx="1030288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tr-TR" sz="4000" b="1" i="1">
                <a:solidFill>
                  <a:srgbClr val="66FF66"/>
                </a:solidFill>
              </a:rPr>
              <a:t>Polar Bazik Yan Zincirliler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r>
              <a:rPr lang="tr-TR">
                <a:solidFill>
                  <a:srgbClr val="FFFF00"/>
                </a:solidFill>
              </a:rPr>
              <a:t>Fizyolojik pH’da iyonize ve (+) yüklüdürler, yan zincirleri proton alır. </a:t>
            </a:r>
          </a:p>
          <a:p>
            <a:pPr>
              <a:buFontTx/>
              <a:buNone/>
            </a:pPr>
            <a:r>
              <a:rPr lang="tr-TR">
                <a:solidFill>
                  <a:srgbClr val="FF99FF"/>
                </a:solidFill>
              </a:rPr>
              <a:t>Lizin (Lys);</a:t>
            </a:r>
            <a:r>
              <a:rPr lang="tr-TR">
                <a:solidFill>
                  <a:srgbClr val="FFFF00"/>
                </a:solidFill>
              </a:rPr>
              <a:t> yan zincirin pK’sı 10.5 tir.</a:t>
            </a:r>
          </a:p>
          <a:p>
            <a:r>
              <a:rPr lang="tr-TR">
                <a:solidFill>
                  <a:srgbClr val="FFFF00"/>
                </a:solidFill>
              </a:rPr>
              <a:t>Esansiyel</a:t>
            </a:r>
          </a:p>
          <a:p>
            <a:r>
              <a:rPr lang="tr-TR">
                <a:solidFill>
                  <a:srgbClr val="FFFF00"/>
                </a:solidFill>
                <a:sym typeface="Symbol" pitchFamily="18" charset="2"/>
              </a:rPr>
              <a:t>Reaktif -NH</a:t>
            </a:r>
            <a:r>
              <a:rPr lang="tr-TR" baseline="-25000">
                <a:solidFill>
                  <a:srgbClr val="FFFF00"/>
                </a:solidFill>
                <a:sym typeface="Symbol" pitchFamily="18" charset="2"/>
              </a:rPr>
              <a:t>2 </a:t>
            </a:r>
            <a:r>
              <a:rPr lang="tr-TR">
                <a:solidFill>
                  <a:srgbClr val="FFFF00"/>
                </a:solidFill>
                <a:sym typeface="Symbol" pitchFamily="18" charset="2"/>
              </a:rPr>
              <a:t>(pK=10.5)</a:t>
            </a:r>
          </a:p>
          <a:p>
            <a:r>
              <a:rPr lang="tr-TR">
                <a:solidFill>
                  <a:srgbClr val="FFFF00"/>
                </a:solidFill>
              </a:rPr>
              <a:t>Hidroksilizin</a:t>
            </a:r>
          </a:p>
          <a:p>
            <a:r>
              <a:rPr lang="tr-TR">
                <a:solidFill>
                  <a:srgbClr val="FFFF00"/>
                </a:solidFill>
              </a:rPr>
              <a:t>Kollajen (OH-lizin) ve elastin (lizin)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6877050" y="6169025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3357563"/>
            <a:ext cx="909638" cy="196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92150"/>
            <a:ext cx="7772400" cy="54038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tr-TR" sz="2600">
                <a:solidFill>
                  <a:srgbClr val="FF99FF"/>
                </a:solidFill>
              </a:rPr>
              <a:t>Histidin (His);</a:t>
            </a:r>
            <a:r>
              <a:rPr lang="tr-TR" sz="2600">
                <a:solidFill>
                  <a:srgbClr val="FFFF00"/>
                </a:solidFill>
              </a:rPr>
              <a:t> aromatik </a:t>
            </a:r>
            <a:r>
              <a:rPr lang="tr-TR" sz="2600" i="1">
                <a:solidFill>
                  <a:schemeClr val="accent1"/>
                </a:solidFill>
              </a:rPr>
              <a:t>imidazol</a:t>
            </a:r>
            <a:r>
              <a:rPr lang="tr-TR" sz="2600">
                <a:solidFill>
                  <a:srgbClr val="FFFF00"/>
                </a:solidFill>
              </a:rPr>
              <a:t> halkası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Yarı esansiyel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Hb ve Mb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Fizyolojik pH’da tamponlama 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Yan zincir (</a:t>
            </a:r>
            <a:r>
              <a:rPr lang="tr-TR" sz="2600">
                <a:solidFill>
                  <a:srgbClr val="FFFF00"/>
                </a:solidFill>
                <a:sym typeface="Symbol" pitchFamily="18" charset="2"/>
              </a:rPr>
              <a:t>-imidazol-NH) </a:t>
            </a:r>
            <a:r>
              <a:rPr lang="tr-TR" sz="2600">
                <a:solidFill>
                  <a:srgbClr val="FFFF00"/>
                </a:solidFill>
              </a:rPr>
              <a:t>pK’sı 6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Zayıf bazik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Histamin (mide HCL salgısı, düz kas kasılması-bronş, bağırsak)</a:t>
            </a:r>
          </a:p>
          <a:p>
            <a:pPr>
              <a:lnSpc>
                <a:spcPct val="80000"/>
              </a:lnSpc>
              <a:buFontTx/>
              <a:buNone/>
            </a:pPr>
            <a:endParaRPr lang="tr-TR" sz="26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99FF"/>
                </a:solidFill>
              </a:rPr>
              <a:t>Arginin (Arg);</a:t>
            </a:r>
            <a:r>
              <a:rPr lang="tr-TR" sz="2600">
                <a:solidFill>
                  <a:srgbClr val="FFFF00"/>
                </a:solidFill>
              </a:rPr>
              <a:t> en güçlü bazik. 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Yarı esansiyel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Yan zincirin pK’sı 12.5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Nitrik oksit, kreatin, poliamin, ornitin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Bazik proteinler (histon, protamin)</a:t>
            </a:r>
          </a:p>
          <a:p>
            <a:pPr>
              <a:lnSpc>
                <a:spcPct val="80000"/>
              </a:lnSpc>
            </a:pPr>
            <a:r>
              <a:rPr lang="tr-TR" sz="2600">
                <a:solidFill>
                  <a:srgbClr val="FFFF00"/>
                </a:solidFill>
              </a:rPr>
              <a:t>Üre döngüsü</a:t>
            </a:r>
            <a:endParaRPr lang="tr-TR" sz="2600"/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620713"/>
            <a:ext cx="1349375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608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3933825"/>
            <a:ext cx="1309688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tr-TR" sz="3600" b="1" i="1">
                <a:solidFill>
                  <a:srgbClr val="66FF66"/>
                </a:solidFill>
              </a:rPr>
              <a:t>Polar Nötral (Yüksüz) Yan Zincirliler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73238"/>
            <a:ext cx="7772400" cy="4856162"/>
          </a:xfrm>
        </p:spPr>
        <p:txBody>
          <a:bodyPr/>
          <a:lstStyle/>
          <a:p>
            <a:pPr algn="just"/>
            <a:r>
              <a:rPr lang="tr-TR">
                <a:solidFill>
                  <a:srgbClr val="FFFF00"/>
                </a:solidFill>
              </a:rPr>
              <a:t>Fizyolojik pH’da yan zincirlerindeki net yük 0’dır. Sistein ve tirozin alkali pH’da proton verebilir. Serin, treonin ve tirozinin H bağına katılan polar OH grubu vardır. Asparagin ve glutaminin de yan zincirlerindeki karbonil ve amid grupları da H bağı yapar.</a:t>
            </a:r>
          </a:p>
          <a:p>
            <a:pPr algn="just">
              <a:buFontTx/>
              <a:buNone/>
            </a:pPr>
            <a:endParaRPr lang="tr-TR">
              <a:solidFill>
                <a:srgbClr val="FFFF00"/>
              </a:solidFill>
            </a:endParaRP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7740650" y="6308725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725" y="4868863"/>
            <a:ext cx="207010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08050"/>
            <a:ext cx="7772400" cy="5187950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 sz="2800">
                <a:solidFill>
                  <a:srgbClr val="FF9999"/>
                </a:solidFill>
              </a:rPr>
              <a:t>Serin (Ser);</a:t>
            </a:r>
            <a:r>
              <a:rPr lang="tr-TR" sz="2800">
                <a:solidFill>
                  <a:srgbClr val="FFFF00"/>
                </a:solidFill>
              </a:rPr>
              <a:t> Yan zincirinde –OH grubu, pK:13.6</a:t>
            </a:r>
          </a:p>
          <a:p>
            <a:pPr algn="just"/>
            <a:r>
              <a:rPr lang="tr-TR" sz="2800">
                <a:solidFill>
                  <a:srgbClr val="FFFF00"/>
                </a:solidFill>
              </a:rPr>
              <a:t>O-glikozid bağı</a:t>
            </a:r>
          </a:p>
          <a:p>
            <a:pPr algn="just"/>
            <a:r>
              <a:rPr lang="tr-TR" sz="2800">
                <a:solidFill>
                  <a:srgbClr val="FFFF00"/>
                </a:solidFill>
              </a:rPr>
              <a:t>Enzimlerin aktif bölgesi, substrat ve fosfat bağlanması (kovalent modifikasyon)</a:t>
            </a:r>
          </a:p>
          <a:p>
            <a:pPr algn="just">
              <a:buFontTx/>
              <a:buNone/>
            </a:pPr>
            <a:endParaRPr lang="tr-TR" sz="280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r>
              <a:rPr lang="tr-TR" sz="2800">
                <a:solidFill>
                  <a:srgbClr val="FF9999"/>
                </a:solidFill>
              </a:rPr>
              <a:t>Treonin (Thr);</a:t>
            </a:r>
            <a:r>
              <a:rPr lang="tr-TR" sz="2800">
                <a:solidFill>
                  <a:srgbClr val="FFFF00"/>
                </a:solidFill>
              </a:rPr>
              <a:t> İki asimetrik karbon. Yan zincir pK:13.6</a:t>
            </a:r>
          </a:p>
          <a:p>
            <a:pPr algn="just"/>
            <a:r>
              <a:rPr lang="tr-TR" sz="2800">
                <a:solidFill>
                  <a:srgbClr val="FFFF00"/>
                </a:solidFill>
              </a:rPr>
              <a:t>O-glikozid bağı</a:t>
            </a:r>
          </a:p>
          <a:p>
            <a:pPr algn="just"/>
            <a:r>
              <a:rPr lang="tr-TR" sz="2800">
                <a:solidFill>
                  <a:srgbClr val="FFFF00"/>
                </a:solidFill>
              </a:rPr>
              <a:t>Enzimlerin aktif bölgesi, substrat ve fosfat bağlanması (kovalent modifikasyon)</a:t>
            </a:r>
          </a:p>
          <a:p>
            <a:pPr algn="just"/>
            <a:endParaRPr lang="tr-TR" sz="2800">
              <a:solidFill>
                <a:srgbClr val="FFFF00"/>
              </a:solidFill>
            </a:endParaRPr>
          </a:p>
          <a:p>
            <a:pPr algn="just"/>
            <a:endParaRPr lang="tr-TR" sz="2800">
              <a:solidFill>
                <a:srgbClr val="FFFF00"/>
              </a:solidFill>
            </a:endParaRPr>
          </a:p>
          <a:p>
            <a:pPr algn="just">
              <a:buFontTx/>
              <a:buNone/>
            </a:pPr>
            <a:endParaRPr lang="tr-TR" sz="2800">
              <a:solidFill>
                <a:srgbClr val="FFFF00"/>
              </a:solidFill>
            </a:endParaRPr>
          </a:p>
          <a:p>
            <a:endParaRPr lang="tr-TR" sz="2800"/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59563" y="3789363"/>
            <a:ext cx="1069975" cy="1220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7740650" y="6308725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  <p:pic>
        <p:nvPicPr>
          <p:cNvPr id="471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288" y="1412875"/>
            <a:ext cx="1149350" cy="94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84313"/>
            <a:ext cx="6838950" cy="5040312"/>
          </a:xfrm>
        </p:spPr>
        <p:txBody>
          <a:bodyPr/>
          <a:lstStyle/>
          <a:p>
            <a:pPr algn="just">
              <a:lnSpc>
                <a:spcPct val="80000"/>
              </a:lnSpc>
              <a:buFontTx/>
              <a:buNone/>
            </a:pPr>
            <a:r>
              <a:rPr lang="tr-TR" sz="2800">
                <a:solidFill>
                  <a:srgbClr val="FF9999"/>
                </a:solidFill>
              </a:rPr>
              <a:t>Sistein (Cys);</a:t>
            </a:r>
            <a:r>
              <a:rPr lang="tr-TR" sz="2800">
                <a:solidFill>
                  <a:srgbClr val="FFFF00"/>
                </a:solidFill>
              </a:rPr>
              <a:t> Kükürtlü.</a:t>
            </a:r>
          </a:p>
          <a:p>
            <a:pPr algn="just">
              <a:lnSpc>
                <a:spcPct val="80000"/>
              </a:lnSpc>
            </a:pPr>
            <a:r>
              <a:rPr lang="tr-TR" sz="2800">
                <a:solidFill>
                  <a:srgbClr val="FFFF00"/>
                </a:solidFill>
              </a:rPr>
              <a:t>Yan zincirde -SH grubu, pK:8.3</a:t>
            </a:r>
          </a:p>
          <a:p>
            <a:pPr algn="just">
              <a:lnSpc>
                <a:spcPct val="80000"/>
              </a:lnSpc>
            </a:pPr>
            <a:r>
              <a:rPr lang="tr-TR" sz="2800">
                <a:solidFill>
                  <a:srgbClr val="FFFF00"/>
                </a:solidFill>
              </a:rPr>
              <a:t>Metiyoninden sentez, şartlı esansiyel</a:t>
            </a:r>
          </a:p>
          <a:p>
            <a:pPr algn="just">
              <a:lnSpc>
                <a:spcPct val="80000"/>
              </a:lnSpc>
            </a:pPr>
            <a:r>
              <a:rPr lang="tr-TR" sz="2800">
                <a:solidFill>
                  <a:srgbClr val="FFFF00"/>
                </a:solidFill>
              </a:rPr>
              <a:t>Enzimlerin aktif bölgesi</a:t>
            </a:r>
          </a:p>
          <a:p>
            <a:pPr algn="just">
              <a:lnSpc>
                <a:spcPct val="80000"/>
              </a:lnSpc>
            </a:pPr>
            <a:r>
              <a:rPr lang="tr-TR" sz="2800">
                <a:solidFill>
                  <a:srgbClr val="FFFF00"/>
                </a:solidFill>
              </a:rPr>
              <a:t>Sistin</a:t>
            </a:r>
          </a:p>
          <a:p>
            <a:pPr algn="just">
              <a:lnSpc>
                <a:spcPct val="80000"/>
              </a:lnSpc>
            </a:pPr>
            <a:r>
              <a:rPr lang="tr-TR" sz="2800">
                <a:solidFill>
                  <a:srgbClr val="FFFF00"/>
                </a:solidFill>
              </a:rPr>
              <a:t>-S-S köprüleri protein katlanması, birden çok zinciri olan proteinlerin bir arada durması, ör.insülin ve Ig’ler.</a:t>
            </a:r>
          </a:p>
          <a:p>
            <a:pPr algn="just">
              <a:lnSpc>
                <a:spcPct val="80000"/>
              </a:lnSpc>
            </a:pPr>
            <a:endParaRPr lang="tr-TR" sz="2800">
              <a:solidFill>
                <a:srgbClr val="FFFF00"/>
              </a:solidFill>
            </a:endParaRPr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7740650" y="6237288"/>
            <a:ext cx="10572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24750" y="0"/>
            <a:ext cx="16192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620713"/>
            <a:ext cx="7772400" cy="5475287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tr-TR" sz="2800">
                <a:solidFill>
                  <a:srgbClr val="FF9999"/>
                </a:solidFill>
              </a:rPr>
              <a:t>Tirozin (Tyr);</a:t>
            </a:r>
            <a:r>
              <a:rPr lang="tr-TR" sz="2800">
                <a:solidFill>
                  <a:srgbClr val="FFFF00"/>
                </a:solidFill>
              </a:rPr>
              <a:t> aromatik hidroksile </a:t>
            </a:r>
            <a:r>
              <a:rPr lang="tr-TR" sz="2800" i="1">
                <a:solidFill>
                  <a:schemeClr val="accent1"/>
                </a:solidFill>
              </a:rPr>
              <a:t>fenil </a:t>
            </a:r>
            <a:r>
              <a:rPr lang="tr-TR" sz="2800">
                <a:solidFill>
                  <a:srgbClr val="FFFF00"/>
                </a:solidFill>
              </a:rPr>
              <a:t>halkası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00"/>
                </a:solidFill>
              </a:rPr>
              <a:t>Yan zincir pK’sı 10.1, alkali pH’da proton verebilir. 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00"/>
                </a:solidFill>
              </a:rPr>
              <a:t>U.V. absorbsiyonu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00"/>
                </a:solidFill>
              </a:rPr>
              <a:t>Fenilalaninden sentez edilir, şartlı esansiyel.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00"/>
                </a:solidFill>
              </a:rPr>
              <a:t>Enzimlerin aktif bölgesi substrat ve fosfat bağlanması (kovalent modifikasyon)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00"/>
                </a:solidFill>
              </a:rPr>
              <a:t>Tirozin kinaz, Hücre yüzeyi reseptörleri (insülin, epidermal BF, tormbosit kökenli BF, insülin benzeri BF-1 için) ve onkogenlerde bulunur</a:t>
            </a:r>
          </a:p>
          <a:p>
            <a:pPr algn="just">
              <a:lnSpc>
                <a:spcPct val="90000"/>
              </a:lnSpc>
            </a:pPr>
            <a:r>
              <a:rPr lang="tr-TR" sz="2800">
                <a:solidFill>
                  <a:srgbClr val="FFFF00"/>
                </a:solidFill>
              </a:rPr>
              <a:t>Tiroid hormonları, melanin ve katekolaminler</a:t>
            </a:r>
          </a:p>
          <a:p>
            <a:pPr algn="just">
              <a:lnSpc>
                <a:spcPct val="90000"/>
              </a:lnSpc>
            </a:pPr>
            <a:endParaRPr lang="tr-TR" sz="280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</a:pPr>
            <a:endParaRPr lang="tr-TR" sz="2400"/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40650" y="4868863"/>
            <a:ext cx="990600" cy="176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96975"/>
            <a:ext cx="7772400" cy="4899025"/>
          </a:xfrm>
        </p:spPr>
        <p:txBody>
          <a:bodyPr/>
          <a:lstStyle/>
          <a:p>
            <a:pPr algn="just">
              <a:buFontTx/>
              <a:buNone/>
            </a:pPr>
            <a:r>
              <a:rPr lang="tr-TR">
                <a:solidFill>
                  <a:srgbClr val="FF9999"/>
                </a:solidFill>
              </a:rPr>
              <a:t>Asparagin (Asn);</a:t>
            </a:r>
            <a:r>
              <a:rPr lang="tr-TR">
                <a:solidFill>
                  <a:srgbClr val="FFFF00"/>
                </a:solidFill>
              </a:rPr>
              <a:t> aspartatın türevi</a:t>
            </a:r>
          </a:p>
          <a:p>
            <a:pPr algn="just"/>
            <a:r>
              <a:rPr lang="tr-TR">
                <a:solidFill>
                  <a:srgbClr val="FFFF00"/>
                </a:solidFill>
              </a:rPr>
              <a:t>N-glikozid bağı</a:t>
            </a:r>
          </a:p>
          <a:p>
            <a:pPr algn="just"/>
            <a:r>
              <a:rPr lang="tr-TR">
                <a:solidFill>
                  <a:srgbClr val="FFFF00"/>
                </a:solidFill>
              </a:rPr>
              <a:t>H bağı</a:t>
            </a:r>
          </a:p>
          <a:p>
            <a:pPr algn="just"/>
            <a:endParaRPr lang="tr-TR">
              <a:solidFill>
                <a:srgbClr val="FFFF00"/>
              </a:solidFill>
            </a:endParaRPr>
          </a:p>
          <a:p>
            <a:pPr algn="just"/>
            <a:r>
              <a:rPr lang="tr-TR">
                <a:solidFill>
                  <a:srgbClr val="FF9999"/>
                </a:solidFill>
              </a:rPr>
              <a:t>Glutamin (Gln);</a:t>
            </a:r>
            <a:r>
              <a:rPr lang="tr-TR">
                <a:solidFill>
                  <a:srgbClr val="FFFF00"/>
                </a:solidFill>
              </a:rPr>
              <a:t> glutamatın türevi. </a:t>
            </a:r>
          </a:p>
          <a:p>
            <a:pPr algn="just"/>
            <a:r>
              <a:rPr lang="tr-TR">
                <a:solidFill>
                  <a:srgbClr val="FFFF00"/>
                </a:solidFill>
              </a:rPr>
              <a:t>Pürin-primidin sentezi</a:t>
            </a:r>
          </a:p>
          <a:p>
            <a:pPr algn="just"/>
            <a:r>
              <a:rPr lang="tr-TR">
                <a:solidFill>
                  <a:srgbClr val="FFFF00"/>
                </a:solidFill>
              </a:rPr>
              <a:t>Kanda amonyak taşınması</a:t>
            </a:r>
          </a:p>
          <a:p>
            <a:pPr algn="just"/>
            <a:r>
              <a:rPr lang="tr-TR">
                <a:solidFill>
                  <a:srgbClr val="FFFF00"/>
                </a:solidFill>
              </a:rPr>
              <a:t>Vücutta en fazla bulunan a.a.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844675"/>
            <a:ext cx="909638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81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025" y="4437063"/>
            <a:ext cx="990600" cy="164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7740650" y="6308725"/>
            <a:ext cx="10572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>
                <a:solidFill>
                  <a:srgbClr val="FFFF00"/>
                </a:solidFill>
              </a:rPr>
              <a:t>S.Elgün Ülkar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461</Words>
  <Application>Microsoft Office PowerPoint</Application>
  <PresentationFormat>Ekran Gösterisi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Metro</vt:lpstr>
      <vt:lpstr>Polar Asidik Yan Zincirliler</vt:lpstr>
      <vt:lpstr>Slayt 2</vt:lpstr>
      <vt:lpstr>Polar Bazik Yan Zincirliler</vt:lpstr>
      <vt:lpstr>Slayt 4</vt:lpstr>
      <vt:lpstr>Polar Nötral (Yüksüz) Yan Zincirliler</vt:lpstr>
      <vt:lpstr>Slayt 6</vt:lpstr>
      <vt:lpstr>Slayt 7</vt:lpstr>
      <vt:lpstr>Slayt 8</vt:lpstr>
      <vt:lpstr>Slayt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 Asidik Yan Zincirliler</dc:title>
  <dc:creator>ELGÜN</dc:creator>
  <cp:lastModifiedBy>user</cp:lastModifiedBy>
  <cp:revision>1</cp:revision>
  <dcterms:created xsi:type="dcterms:W3CDTF">2017-09-22T08:31:59Z</dcterms:created>
  <dcterms:modified xsi:type="dcterms:W3CDTF">2017-09-22T08:32:21Z</dcterms:modified>
</cp:coreProperties>
</file>