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27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22.09.2017</a:t>
            </a:fld>
            <a:endParaRPr lang="tr-TR"/>
          </a:p>
        </p:txBody>
      </p:sp>
      <p:sp>
        <p:nvSpPr>
          <p:cNvPr id="17" name="16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29" name="2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32" name="31 Dikdörtgen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9" name="38 Dikdörtgen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0" name="39 Dikdörtgen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1" name="40 Dikdörtgen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42" name="41 Dikdörtgen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8" name="7 Başlık"/>
          <p:cNvSpPr>
            <a:spLocks noGrp="1"/>
          </p:cNvSpPr>
          <p:nvPr>
            <p:ph type="ctrTitle"/>
          </p:nvPr>
        </p:nvSpPr>
        <p:spPr>
          <a:xfrm>
            <a:off x="914400" y="4343400"/>
            <a:ext cx="7772400" cy="1975104"/>
          </a:xfrm>
        </p:spPr>
        <p:txBody>
          <a:bodyPr/>
          <a:lstStyle>
            <a:lvl1pPr marR="9144" algn="l">
              <a:defRPr sz="4000" b="1" cap="all" spc="0" baseline="0">
                <a:effectLst>
                  <a:reflection blurRad="12700" stA="34000" endA="740" endPos="53000" dir="5400000" sy="-100000" algn="bl" rotWithShape="0"/>
                </a:effectLst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914400" y="2834640"/>
            <a:ext cx="7772400" cy="1508760"/>
          </a:xfrm>
        </p:spPr>
        <p:txBody>
          <a:bodyPr lIns="100584" tIns="45720" anchor="b"/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56" name="55 Dikdörtgen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5" name="64 Dikdörtgen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6" name="65 Dikdörtgen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7" name="66 Dikdörtgen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22.09.2017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981200" cy="5851525"/>
          </a:xfrm>
        </p:spPr>
        <p:txBody>
          <a:bodyPr vert="eaVert" anchor="ctr"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58674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22.09.2017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22.09.2017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13 Serbest Form"/>
          <p:cNvSpPr>
            <a:spLocks/>
          </p:cNvSpPr>
          <p:nvPr/>
        </p:nvSpPr>
        <p:spPr bwMode="auto">
          <a:xfrm>
            <a:off x="4828952" y="1073888"/>
            <a:ext cx="4322136" cy="5791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3648"/>
              </a:cxn>
              <a:cxn ang="0">
                <a:pos x="720" y="2016"/>
              </a:cxn>
              <a:cxn ang="0">
                <a:pos x="2736" y="0"/>
              </a:cxn>
              <a:cxn ang="0">
                <a:pos x="2736" y="96"/>
              </a:cxn>
              <a:cxn ang="0">
                <a:pos x="744" y="2038"/>
              </a:cxn>
              <a:cxn ang="0">
                <a:pos x="48" y="3648"/>
              </a:cxn>
              <a:cxn ang="0">
                <a:pos x="0" y="3648"/>
              </a:cxn>
            </a:cxnLst>
            <a:rect l="0" t="0" r="0" b="0"/>
            <a:pathLst>
              <a:path w="2736" h="3648">
                <a:moveTo>
                  <a:pt x="0" y="3648"/>
                </a:moveTo>
                <a:lnTo>
                  <a:pt x="720" y="2016"/>
                </a:lnTo>
                <a:lnTo>
                  <a:pt x="2736" y="672"/>
                </a:lnTo>
                <a:lnTo>
                  <a:pt x="2736" y="720"/>
                </a:lnTo>
                <a:lnTo>
                  <a:pt x="744" y="2038"/>
                </a:lnTo>
                <a:lnTo>
                  <a:pt x="48" y="3648"/>
                </a:lnTo>
                <a:lnTo>
                  <a:pt x="48" y="3648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5" name="14 Serbest Form"/>
          <p:cNvSpPr>
            <a:spLocks/>
          </p:cNvSpPr>
          <p:nvPr/>
        </p:nvSpPr>
        <p:spPr bwMode="auto">
          <a:xfrm>
            <a:off x="373966" y="0"/>
            <a:ext cx="5514536" cy="661533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4080"/>
              </a:cxn>
              <a:cxn ang="0">
                <a:pos x="0" y="4128"/>
              </a:cxn>
              <a:cxn ang="0">
                <a:pos x="3504" y="2640"/>
              </a:cxn>
              <a:cxn ang="0">
                <a:pos x="2880" y="0"/>
              </a:cxn>
              <a:cxn ang="0">
                <a:pos x="2832" y="0"/>
              </a:cxn>
              <a:cxn ang="0">
                <a:pos x="3465" y="2619"/>
              </a:cxn>
              <a:cxn ang="0">
                <a:pos x="0" y="4080"/>
              </a:cxn>
            </a:cxnLst>
            <a:rect l="0" t="0" r="0" b="0"/>
            <a:pathLst>
              <a:path w="3504" h="4128">
                <a:moveTo>
                  <a:pt x="0" y="4080"/>
                </a:moveTo>
                <a:lnTo>
                  <a:pt x="0" y="4128"/>
                </a:lnTo>
                <a:lnTo>
                  <a:pt x="3504" y="2640"/>
                </a:lnTo>
                <a:lnTo>
                  <a:pt x="2880" y="0"/>
                </a:lnTo>
                <a:lnTo>
                  <a:pt x="2832" y="0"/>
                </a:lnTo>
                <a:lnTo>
                  <a:pt x="3465" y="2619"/>
                </a:lnTo>
                <a:lnTo>
                  <a:pt x="0" y="4080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3" name="12 Serbest Form"/>
          <p:cNvSpPr>
            <a:spLocks/>
          </p:cNvSpPr>
          <p:nvPr/>
        </p:nvSpPr>
        <p:spPr bwMode="auto">
          <a:xfrm rot="5236414">
            <a:off x="4462128" y="1483600"/>
            <a:ext cx="4114800" cy="118872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6" name="15 Serbest Form"/>
          <p:cNvSpPr>
            <a:spLocks/>
          </p:cNvSpPr>
          <p:nvPr/>
        </p:nvSpPr>
        <p:spPr bwMode="auto">
          <a:xfrm>
            <a:off x="5943600" y="0"/>
            <a:ext cx="27432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104" y="0"/>
              </a:cxn>
              <a:cxn ang="0">
                <a:pos x="1728" y="0"/>
              </a:cxn>
              <a:cxn ang="0">
                <a:pos x="0" y="2688"/>
              </a:cxn>
              <a:cxn ang="0">
                <a:pos x="1104" y="0"/>
              </a:cxn>
            </a:cxnLst>
            <a:rect l="0" t="0" r="0" b="0"/>
            <a:pathLst>
              <a:path w="1728" h="2688">
                <a:moveTo>
                  <a:pt x="1104" y="0"/>
                </a:moveTo>
                <a:lnTo>
                  <a:pt x="1728" y="0"/>
                </a:lnTo>
                <a:lnTo>
                  <a:pt x="0" y="2688"/>
                </a:lnTo>
                <a:lnTo>
                  <a:pt x="110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7" name="16 Serbest Form"/>
          <p:cNvSpPr>
            <a:spLocks/>
          </p:cNvSpPr>
          <p:nvPr/>
        </p:nvSpPr>
        <p:spPr bwMode="auto">
          <a:xfrm>
            <a:off x="5943600" y="4267200"/>
            <a:ext cx="3200400" cy="11430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2016" y="240"/>
              </a:cxn>
              <a:cxn ang="0">
                <a:pos x="2016" y="720"/>
              </a:cxn>
              <a:cxn ang="0">
                <a:pos x="0" y="0"/>
              </a:cxn>
            </a:cxnLst>
            <a:rect l="0" t="0" r="0" b="0"/>
            <a:pathLst>
              <a:path w="2016" h="720">
                <a:moveTo>
                  <a:pt x="0" y="0"/>
                </a:moveTo>
                <a:lnTo>
                  <a:pt x="2016" y="240"/>
                </a:lnTo>
                <a:lnTo>
                  <a:pt x="2016" y="72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8" name="17 Serbest Form"/>
          <p:cNvSpPr>
            <a:spLocks/>
          </p:cNvSpPr>
          <p:nvPr/>
        </p:nvSpPr>
        <p:spPr bwMode="auto">
          <a:xfrm>
            <a:off x="5943600" y="0"/>
            <a:ext cx="13716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864" y="0"/>
              </a:cxn>
              <a:cxn ang="0">
                <a:pos x="0" y="2688"/>
              </a:cxn>
              <a:cxn ang="0">
                <a:pos x="768" y="0"/>
              </a:cxn>
              <a:cxn ang="0">
                <a:pos x="864" y="0"/>
              </a:cxn>
            </a:cxnLst>
            <a:rect l="0" t="0" r="0" b="0"/>
            <a:pathLst>
              <a:path w="864" h="2688">
                <a:moveTo>
                  <a:pt x="864" y="0"/>
                </a:moveTo>
                <a:lnTo>
                  <a:pt x="0" y="2688"/>
                </a:lnTo>
                <a:lnTo>
                  <a:pt x="768" y="0"/>
                </a:lnTo>
                <a:lnTo>
                  <a:pt x="86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9" name="18 Serbest Form"/>
          <p:cNvSpPr>
            <a:spLocks/>
          </p:cNvSpPr>
          <p:nvPr/>
        </p:nvSpPr>
        <p:spPr bwMode="auto">
          <a:xfrm>
            <a:off x="5948363" y="4246563"/>
            <a:ext cx="2090737" cy="26114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71" y="1645"/>
              </a:cxn>
              <a:cxn ang="0">
                <a:pos x="1317" y="1645"/>
              </a:cxn>
              <a:cxn ang="0">
                <a:pos x="0" y="0"/>
              </a:cxn>
              <a:cxn ang="0">
                <a:pos x="1071" y="1645"/>
              </a:cxn>
            </a:cxnLst>
            <a:rect l="0" t="0" r="0" b="0"/>
            <a:pathLst>
              <a:path w="1317" h="1645">
                <a:moveTo>
                  <a:pt x="1071" y="1645"/>
                </a:moveTo>
                <a:lnTo>
                  <a:pt x="1317" y="1645"/>
                </a:lnTo>
                <a:lnTo>
                  <a:pt x="0" y="0"/>
                </a:lnTo>
                <a:lnTo>
                  <a:pt x="1071" y="1645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0" name="19 Serbest Form"/>
          <p:cNvSpPr>
            <a:spLocks/>
          </p:cNvSpPr>
          <p:nvPr/>
        </p:nvSpPr>
        <p:spPr bwMode="auto">
          <a:xfrm>
            <a:off x="5943600" y="4267200"/>
            <a:ext cx="16002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08" y="1632"/>
              </a:cxn>
              <a:cxn ang="0">
                <a:pos x="0" y="0"/>
              </a:cxn>
              <a:cxn ang="0">
                <a:pos x="960" y="1632"/>
              </a:cxn>
              <a:cxn ang="0">
                <a:pos x="1008" y="1632"/>
              </a:cxn>
            </a:cxnLst>
            <a:rect l="0" t="0" r="0" b="0"/>
            <a:pathLst>
              <a:path w="1008" h="1632">
                <a:moveTo>
                  <a:pt x="1008" y="1632"/>
                </a:moveTo>
                <a:lnTo>
                  <a:pt x="0" y="0"/>
                </a:lnTo>
                <a:lnTo>
                  <a:pt x="960" y="1632"/>
                </a:lnTo>
                <a:lnTo>
                  <a:pt x="1008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1" name="20 Serbest Form"/>
          <p:cNvSpPr>
            <a:spLocks/>
          </p:cNvSpPr>
          <p:nvPr/>
        </p:nvSpPr>
        <p:spPr bwMode="auto">
          <a:xfrm>
            <a:off x="5943600" y="1371600"/>
            <a:ext cx="3200400" cy="2895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2016" y="144"/>
              </a:cxn>
              <a:cxn ang="0">
                <a:pos x="0" y="1824"/>
              </a:cxn>
              <a:cxn ang="0">
                <a:pos x="2016" y="0"/>
              </a:cxn>
            </a:cxnLst>
            <a:rect l="0" t="0" r="0" b="0"/>
            <a:pathLst>
              <a:path w="2016" h="1824">
                <a:moveTo>
                  <a:pt x="2016" y="0"/>
                </a:moveTo>
                <a:lnTo>
                  <a:pt x="2016" y="144"/>
                </a:lnTo>
                <a:lnTo>
                  <a:pt x="0" y="1824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2" name="21 Serbest Form"/>
          <p:cNvSpPr>
            <a:spLocks/>
          </p:cNvSpPr>
          <p:nvPr/>
        </p:nvSpPr>
        <p:spPr bwMode="auto">
          <a:xfrm>
            <a:off x="5943600" y="1752600"/>
            <a:ext cx="3200400" cy="2514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0" y="1584"/>
              </a:cxn>
              <a:cxn ang="0">
                <a:pos x="2016" y="48"/>
              </a:cxn>
              <a:cxn ang="0">
                <a:pos x="2016" y="0"/>
              </a:cxn>
            </a:cxnLst>
            <a:rect l="0" t="0" r="0" b="0"/>
            <a:pathLst>
              <a:path w="2016" h="1584">
                <a:moveTo>
                  <a:pt x="2016" y="0"/>
                </a:moveTo>
                <a:lnTo>
                  <a:pt x="0" y="1584"/>
                </a:lnTo>
                <a:lnTo>
                  <a:pt x="2016" y="48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3" name="22 Serbest Form"/>
          <p:cNvSpPr>
            <a:spLocks/>
          </p:cNvSpPr>
          <p:nvPr/>
        </p:nvSpPr>
        <p:spPr bwMode="auto">
          <a:xfrm>
            <a:off x="990600" y="4267200"/>
            <a:ext cx="4953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120" y="0"/>
              </a:cxn>
              <a:cxn ang="0">
                <a:pos x="1056" y="1632"/>
              </a:cxn>
              <a:cxn ang="0">
                <a:pos x="0" y="1632"/>
              </a:cxn>
            </a:cxnLst>
            <a:rect l="0" t="0" r="0" b="0"/>
            <a:pathLst>
              <a:path w="3120" h="1632">
                <a:moveTo>
                  <a:pt x="0" y="1632"/>
                </a:moveTo>
                <a:lnTo>
                  <a:pt x="3120" y="0"/>
                </a:lnTo>
                <a:lnTo>
                  <a:pt x="1056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4" name="23 Serbest Form"/>
          <p:cNvSpPr>
            <a:spLocks/>
          </p:cNvSpPr>
          <p:nvPr/>
        </p:nvSpPr>
        <p:spPr bwMode="auto">
          <a:xfrm>
            <a:off x="533400" y="4267200"/>
            <a:ext cx="5334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360" y="0"/>
              </a:cxn>
              <a:cxn ang="0">
                <a:pos x="144" y="1632"/>
              </a:cxn>
              <a:cxn ang="0">
                <a:pos x="0" y="1632"/>
              </a:cxn>
            </a:cxnLst>
            <a:rect l="0" t="0" r="0" b="0"/>
            <a:pathLst>
              <a:path w="3360" h="1632">
                <a:moveTo>
                  <a:pt x="0" y="1632"/>
                </a:moveTo>
                <a:lnTo>
                  <a:pt x="3360" y="0"/>
                </a:lnTo>
                <a:lnTo>
                  <a:pt x="144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5" name="24 Serbest Form"/>
          <p:cNvSpPr>
            <a:spLocks/>
          </p:cNvSpPr>
          <p:nvPr/>
        </p:nvSpPr>
        <p:spPr bwMode="auto">
          <a:xfrm>
            <a:off x="366824" y="2438400"/>
            <a:ext cx="5638800" cy="1828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152"/>
              </a:cxn>
              <a:cxn ang="0">
                <a:pos x="0" y="384"/>
              </a:cxn>
              <a:cxn ang="0">
                <a:pos x="0" y="0"/>
              </a:cxn>
            </a:cxnLst>
            <a:rect l="0" t="0" r="0" b="0"/>
            <a:pathLst>
              <a:path w="3552" h="1152">
                <a:moveTo>
                  <a:pt x="0" y="0"/>
                </a:moveTo>
                <a:lnTo>
                  <a:pt x="3504" y="1152"/>
                </a:lnTo>
                <a:lnTo>
                  <a:pt x="0" y="384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6" name="25 Serbest Form"/>
          <p:cNvSpPr>
            <a:spLocks/>
          </p:cNvSpPr>
          <p:nvPr/>
        </p:nvSpPr>
        <p:spPr bwMode="auto">
          <a:xfrm>
            <a:off x="366824" y="2133600"/>
            <a:ext cx="5638800" cy="2133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7" name="26 Serbest Form"/>
          <p:cNvSpPr>
            <a:spLocks/>
          </p:cNvSpPr>
          <p:nvPr/>
        </p:nvSpPr>
        <p:spPr bwMode="auto">
          <a:xfrm>
            <a:off x="4572000" y="4267200"/>
            <a:ext cx="13716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96" y="1632"/>
              </a:cxn>
              <a:cxn ang="0">
                <a:pos x="864" y="0"/>
              </a:cxn>
              <a:cxn ang="0">
                <a:pos x="0" y="1632"/>
              </a:cxn>
            </a:cxnLst>
            <a:rect l="0" t="0" r="0" b="0"/>
            <a:pathLst>
              <a:path w="864" h="1632">
                <a:moveTo>
                  <a:pt x="0" y="1632"/>
                </a:moveTo>
                <a:lnTo>
                  <a:pt x="96" y="1632"/>
                </a:lnTo>
                <a:lnTo>
                  <a:pt x="864" y="0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5718048" cy="977486"/>
          </a:xfrm>
        </p:spPr>
        <p:txBody>
          <a:bodyPr lIns="82296" tIns="45720" bIns="0" anchor="t"/>
          <a:lstStyle>
            <a:lvl1pPr marL="54864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22.09.2017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6 Dikdörtgen"/>
          <p:cNvSpPr/>
          <p:nvPr/>
        </p:nvSpPr>
        <p:spPr>
          <a:xfrm>
            <a:off x="363160" y="402264"/>
            <a:ext cx="850392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06902" y="512064"/>
            <a:ext cx="8156448" cy="777240"/>
          </a:xfrm>
        </p:spPr>
        <p:txBody>
          <a:bodyPr tIns="64008"/>
          <a:lstStyle>
            <a:lvl1pPr algn="l">
              <a:buNone/>
              <a:defRPr sz="3800" b="0" cap="none" spc="-150" baseline="0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8" name="7 Dikdörtgen"/>
          <p:cNvSpPr/>
          <p:nvPr/>
        </p:nvSpPr>
        <p:spPr>
          <a:xfrm flipH="1">
            <a:off x="371538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9" name="8 Dikdörtgen"/>
          <p:cNvSpPr/>
          <p:nvPr/>
        </p:nvSpPr>
        <p:spPr>
          <a:xfrm flipH="1">
            <a:off x="411109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0" name="9 Dikdörtgen"/>
          <p:cNvSpPr/>
          <p:nvPr/>
        </p:nvSpPr>
        <p:spPr>
          <a:xfrm flipH="1">
            <a:off x="44845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10 Dikdörtgen"/>
          <p:cNvSpPr/>
          <p:nvPr/>
        </p:nvSpPr>
        <p:spPr>
          <a:xfrm flipH="1">
            <a:off x="476702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11 Dikdörtgen"/>
          <p:cNvSpPr/>
          <p:nvPr/>
        </p:nvSpPr>
        <p:spPr>
          <a:xfrm>
            <a:off x="500478" y="680477"/>
            <a:ext cx="36576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512064"/>
            <a:ext cx="8229600" cy="914400"/>
          </a:xfrm>
        </p:spPr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64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55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22.09.2017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24 Dikdörtgen"/>
          <p:cNvSpPr/>
          <p:nvPr/>
        </p:nvSpPr>
        <p:spPr>
          <a:xfrm>
            <a:off x="0" y="402265"/>
            <a:ext cx="886708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04824" y="512064"/>
            <a:ext cx="7772400" cy="914400"/>
          </a:xfrm>
        </p:spPr>
        <p:txBody>
          <a:bodyPr anchor="t"/>
          <a:lstStyle>
            <a:lvl1pPr>
              <a:defRPr sz="4000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809750"/>
            <a:ext cx="4040188" cy="639762"/>
          </a:xfrm>
        </p:spPr>
        <p:txBody>
          <a:bodyPr anchor="ctr"/>
          <a:lstStyle>
            <a:lvl1pPr marL="73152" indent="0" algn="l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645025" y="1809750"/>
            <a:ext cx="4041775" cy="639762"/>
          </a:xfrm>
        </p:spPr>
        <p:txBody>
          <a:bodyPr anchor="ctr"/>
          <a:lstStyle>
            <a:lvl1pPr marL="73152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457200" y="2459037"/>
            <a:ext cx="4040188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459037"/>
            <a:ext cx="4041775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22.09.2017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6" name="15 Dikdörtgen"/>
          <p:cNvSpPr/>
          <p:nvPr/>
        </p:nvSpPr>
        <p:spPr>
          <a:xfrm>
            <a:off x="87790" y="680477"/>
            <a:ext cx="45720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7" name="16 Dikdörtgen"/>
          <p:cNvSpPr/>
          <p:nvPr/>
        </p:nvSpPr>
        <p:spPr>
          <a:xfrm>
            <a:off x="47305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8" name="17 Dikdörtgen"/>
          <p:cNvSpPr/>
          <p:nvPr/>
        </p:nvSpPr>
        <p:spPr>
          <a:xfrm>
            <a:off x="2825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9" name="18 Dikdörtgen"/>
          <p:cNvSpPr/>
          <p:nvPr/>
        </p:nvSpPr>
        <p:spPr>
          <a:xfrm>
            <a:off x="0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0" name="19 Dikdörtgen"/>
          <p:cNvSpPr/>
          <p:nvPr/>
        </p:nvSpPr>
        <p:spPr>
          <a:xfrm flipH="1">
            <a:off x="149770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1" name="20 Dikdörtgen"/>
          <p:cNvSpPr/>
          <p:nvPr/>
        </p:nvSpPr>
        <p:spPr>
          <a:xfrm flipH="1">
            <a:off x="189341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2" name="21 Dikdörtgen"/>
          <p:cNvSpPr/>
          <p:nvPr/>
        </p:nvSpPr>
        <p:spPr>
          <a:xfrm flipH="1">
            <a:off x="22668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9" name="28 Dikdörtgen"/>
          <p:cNvSpPr/>
          <p:nvPr/>
        </p:nvSpPr>
        <p:spPr>
          <a:xfrm flipH="1">
            <a:off x="254934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30" name="29 Dikdörtgen"/>
          <p:cNvSpPr/>
          <p:nvPr/>
        </p:nvSpPr>
        <p:spPr>
          <a:xfrm>
            <a:off x="278710" y="680477"/>
            <a:ext cx="36576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</p:spPr>
        <p:txBody>
          <a:bodyPr/>
          <a:lstStyle>
            <a:lvl1pPr>
              <a:defRPr sz="4000" cap="none" baseline="0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22.09.2017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22.09.2017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85800" y="273050"/>
            <a:ext cx="8229600" cy="1162050"/>
          </a:xfrm>
        </p:spPr>
        <p:txBody>
          <a:bodyPr anchor="ctr"/>
          <a:lstStyle>
            <a:lvl1pPr algn="l">
              <a:buNone/>
              <a:defRPr sz="3600" b="0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685800" y="1435100"/>
            <a:ext cx="2514600" cy="4572000"/>
          </a:xfrm>
        </p:spPr>
        <p:txBody>
          <a:bodyPr/>
          <a:lstStyle>
            <a:lvl1pPr marL="54864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3429000" y="1435100"/>
            <a:ext cx="54864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22.09.2017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Dikdörtgen"/>
          <p:cNvSpPr/>
          <p:nvPr/>
        </p:nvSpPr>
        <p:spPr>
          <a:xfrm>
            <a:off x="368032" y="0"/>
            <a:ext cx="8778240" cy="1878037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9" name="8 Düz Bağlayıcı"/>
          <p:cNvCxnSpPr/>
          <p:nvPr/>
        </p:nvCxnSpPr>
        <p:spPr>
          <a:xfrm flipV="1">
            <a:off x="363195" y="1885028"/>
            <a:ext cx="8782622" cy="0"/>
          </a:xfrm>
          <a:prstGeom prst="line">
            <a:avLst/>
          </a:prstGeom>
          <a:noFill/>
          <a:ln w="19050" cap="flat" cmpd="sng" algn="ctr">
            <a:solidFill>
              <a:srgbClr val="FFFFFF">
                <a:alpha val="100000"/>
              </a:srgbClr>
            </a:soli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0" name="9 Grup"/>
          <p:cNvGrpSpPr/>
          <p:nvPr/>
        </p:nvGrpSpPr>
        <p:grpSpPr>
          <a:xfrm rot="5400000">
            <a:off x="8514581" y="1219200"/>
            <a:ext cx="132763" cy="128466"/>
            <a:chOff x="6668087" y="1297746"/>
            <a:chExt cx="161840" cy="156602"/>
          </a:xfrm>
        </p:grpSpPr>
        <p:cxnSp>
          <p:nvCxnSpPr>
            <p:cNvPr id="15" name="14 Düz Bağlayıcı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15 Düz Bağlayıcı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16 Düz Bağlayıcı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1 Başlık"/>
          <p:cNvSpPr>
            <a:spLocks noGrp="1"/>
          </p:cNvSpPr>
          <p:nvPr>
            <p:ph type="title"/>
          </p:nvPr>
        </p:nvSpPr>
        <p:spPr bwMode="grayWhite">
          <a:xfrm>
            <a:off x="914400" y="441251"/>
            <a:ext cx="6858000" cy="701749"/>
          </a:xfrm>
        </p:spPr>
        <p:txBody>
          <a:bodyPr anchor="b"/>
          <a:lstStyle>
            <a:lvl1pPr algn="l">
              <a:buNone/>
              <a:defRPr sz="2100" b="0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368032" y="1893781"/>
            <a:ext cx="8778240" cy="4960144"/>
          </a:xfrm>
          <a:solidFill>
            <a:schemeClr val="bg2"/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tr-TR" smtClean="0"/>
              <a:t>Resim eklemek için simgeyi tıklatın</a:t>
            </a:r>
            <a:endParaRPr kumimoji="0"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 bwMode="grayWhite">
          <a:xfrm>
            <a:off x="914400" y="1150144"/>
            <a:ext cx="6858000" cy="685800"/>
          </a:xfrm>
        </p:spPr>
        <p:txBody>
          <a:bodyPr/>
          <a:lstStyle>
            <a:lvl1pPr marL="27432" indent="0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grpSp>
        <p:nvGrpSpPr>
          <p:cNvPr id="14" name="13 Grup"/>
          <p:cNvGrpSpPr/>
          <p:nvPr/>
        </p:nvGrpSpPr>
        <p:grpSpPr>
          <a:xfrm rot="5400000">
            <a:off x="8666981" y="1371600"/>
            <a:ext cx="132763" cy="128466"/>
            <a:chOff x="6668087" y="1297746"/>
            <a:chExt cx="161840" cy="156602"/>
          </a:xfrm>
        </p:grpSpPr>
        <p:cxnSp>
          <p:nvCxnSpPr>
            <p:cNvPr id="11" name="10 Düz Bağlayıcı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11 Düz Bağlayıcı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12 Düz Bağlayıcı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" name="17 Grup"/>
          <p:cNvGrpSpPr/>
          <p:nvPr/>
        </p:nvGrpSpPr>
        <p:grpSpPr>
          <a:xfrm rot="5400000">
            <a:off x="8320088" y="1474763"/>
            <a:ext cx="132763" cy="128466"/>
            <a:chOff x="6668087" y="1297746"/>
            <a:chExt cx="161840" cy="156602"/>
          </a:xfrm>
        </p:grpSpPr>
        <p:cxnSp>
          <p:nvCxnSpPr>
            <p:cNvPr id="19" name="18 Düz Bağlayıcı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19 Düz Bağlayıcı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20 Düz Bağlayıcı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>
          <a:xfrm>
            <a:off x="6477000" y="55499"/>
            <a:ext cx="2133600" cy="365125"/>
          </a:xfrm>
        </p:spPr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22.09.2017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>
          <a:xfrm>
            <a:off x="914400" y="55499"/>
            <a:ext cx="5562600" cy="365125"/>
          </a:xfrm>
        </p:spPr>
        <p:txBody>
          <a:bodyPr/>
          <a:lstStyle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610600" y="55499"/>
            <a:ext cx="457200" cy="365125"/>
          </a:xfrm>
        </p:spPr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ikdörtgen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7 Dikdörtgen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Dikdörtgen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9 Dikdörtgen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10 Dikdörtgen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11 Dikdörtgen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5" name="14 Dikdörtgen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6" name="15 Dikdörtgen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7" name="16 Dikdörtgen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2" name="21 Başlık Yer Tutucusu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  <a:prstGeom prst="rect">
            <a:avLst/>
          </a:prstGeom>
        </p:spPr>
        <p:txBody>
          <a:bodyPr vert="horz" anchor="t">
            <a:noAutofit/>
          </a:bodyPr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12 Metin Yer Tutucusu"/>
          <p:cNvSpPr>
            <a:spLocks noGrp="1"/>
          </p:cNvSpPr>
          <p:nvPr>
            <p:ph type="body" idx="1"/>
          </p:nvPr>
        </p:nvSpPr>
        <p:spPr>
          <a:xfrm>
            <a:off x="914400" y="1783560"/>
            <a:ext cx="7772400" cy="457200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4" name="13 Veri Yer Tutucusu"/>
          <p:cNvSpPr>
            <a:spLocks noGrp="1"/>
          </p:cNvSpPr>
          <p:nvPr>
            <p:ph type="dt" sz="half" idx="2"/>
          </p:nvPr>
        </p:nvSpPr>
        <p:spPr>
          <a:xfrm>
            <a:off x="64770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D9F75050-0E15-4C5B-92B0-66D068882F1F}" type="datetimeFigureOut">
              <a:rPr lang="tr-TR" smtClean="0"/>
              <a:pPr/>
              <a:t>22.09.2017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3"/>
          </p:nvPr>
        </p:nvSpPr>
        <p:spPr>
          <a:xfrm>
            <a:off x="914400" y="6416675"/>
            <a:ext cx="55626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endParaRPr lang="tr-TR"/>
          </a:p>
        </p:txBody>
      </p:sp>
      <p:sp>
        <p:nvSpPr>
          <p:cNvPr id="23" name="22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8610600" y="64166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 spc="-100" baseline="0">
          <a:solidFill>
            <a:schemeClr val="tx2">
              <a:satMod val="200000"/>
            </a:schemeClr>
          </a:solidFill>
          <a:latin typeface="+mj-lt"/>
          <a:ea typeface="+mj-ea"/>
          <a:cs typeface="+mj-cs"/>
        </a:defRPr>
      </a:lvl1pPr>
      <a:extLst/>
    </p:titleStyle>
    <p:bodyStyle>
      <a:lvl1pPr marL="411480" indent="-342900" algn="l" rtl="0" eaLnBrk="1" latinLnBrk="0" hangingPunct="1">
        <a:spcBef>
          <a:spcPts val="700"/>
        </a:spcBef>
        <a:buClr>
          <a:schemeClr val="tx2"/>
        </a:buClr>
        <a:buSzPct val="95000"/>
        <a:buFont typeface="Wingdings"/>
        <a:buChar char="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40664" indent="-28575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2"/>
        </a:buClr>
        <a:buFont typeface="Wingdings 2"/>
        <a:buChar char="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61872" indent="-228600" algn="l" rtl="0" eaLnBrk="1" latinLnBrk="0" hangingPunct="1">
        <a:spcBef>
          <a:spcPct val="20000"/>
        </a:spcBef>
        <a:buClr>
          <a:schemeClr val="accent3"/>
        </a:buClr>
        <a:buFont typeface="Wingdings 3"/>
        <a:buChar char="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14813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99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01952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93976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w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w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wmf"/><Relationship Id="rId2" Type="http://schemas.openxmlformats.org/officeDocument/2006/relationships/image" Target="../media/image9.w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w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w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wmf"/><Relationship Id="rId2" Type="http://schemas.openxmlformats.org/officeDocument/2006/relationships/image" Target="../media/image13.w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>
          <a:xfrm>
            <a:off x="611188" y="188913"/>
            <a:ext cx="7772400" cy="838200"/>
          </a:xfrm>
        </p:spPr>
        <p:txBody>
          <a:bodyPr/>
          <a:lstStyle/>
          <a:p>
            <a:r>
              <a:rPr lang="tr-TR" sz="3600" b="1" i="1">
                <a:solidFill>
                  <a:srgbClr val="66FF66"/>
                </a:solidFill>
              </a:rPr>
              <a:t>Polar Asidik Yan Zincirliler</a:t>
            </a:r>
          </a:p>
        </p:txBody>
      </p:sp>
      <p:sp>
        <p:nvSpPr>
          <p:cNvPr id="28675" name="Rectangle 3"/>
          <p:cNvSpPr>
            <a:spLocks noGrp="1" noChangeArrowheads="1"/>
          </p:cNvSpPr>
          <p:nvPr>
            <p:ph idx="1"/>
          </p:nvPr>
        </p:nvSpPr>
        <p:spPr>
          <a:xfrm>
            <a:off x="685800" y="1052513"/>
            <a:ext cx="7772400" cy="3600450"/>
          </a:xfrm>
        </p:spPr>
        <p:txBody>
          <a:bodyPr/>
          <a:lstStyle/>
          <a:p>
            <a:r>
              <a:rPr lang="tr-TR" i="1">
                <a:solidFill>
                  <a:srgbClr val="FF99FF"/>
                </a:solidFill>
              </a:rPr>
              <a:t>Dikarboksilik asit</a:t>
            </a:r>
            <a:r>
              <a:rPr lang="tr-TR">
                <a:solidFill>
                  <a:srgbClr val="FFFF00"/>
                </a:solidFill>
              </a:rPr>
              <a:t> olarak da bilinirler, 2 karboksil grubu vardır. Proton vericidirler.</a:t>
            </a:r>
          </a:p>
          <a:p>
            <a:r>
              <a:rPr lang="tr-TR">
                <a:solidFill>
                  <a:srgbClr val="FFFF00"/>
                </a:solidFill>
              </a:rPr>
              <a:t>Proteinin yüzeyinde bulunur, baziklerle iyonik bağ yaparlar.</a:t>
            </a:r>
          </a:p>
          <a:p>
            <a:r>
              <a:rPr lang="tr-TR">
                <a:solidFill>
                  <a:srgbClr val="FFFF00"/>
                </a:solidFill>
              </a:rPr>
              <a:t>Yan zincirlerinin pK’sı ~ 4’tür. Fizyolojik pH’da (-) yüklüdürler.</a:t>
            </a:r>
          </a:p>
        </p:txBody>
      </p:sp>
      <p:sp>
        <p:nvSpPr>
          <p:cNvPr id="28676" name="Rectangle 4"/>
          <p:cNvSpPr>
            <a:spLocks noChangeArrowheads="1"/>
          </p:cNvSpPr>
          <p:nvPr/>
        </p:nvSpPr>
        <p:spPr bwMode="auto">
          <a:xfrm>
            <a:off x="7667625" y="6237288"/>
            <a:ext cx="1057275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r-TR" sz="1200">
                <a:solidFill>
                  <a:srgbClr val="FFFF00"/>
                </a:solidFill>
              </a:rPr>
              <a:t>S.Elgün Ülkar</a:t>
            </a:r>
          </a:p>
        </p:txBody>
      </p:sp>
      <p:pic>
        <p:nvPicPr>
          <p:cNvPr id="28677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84888" y="3716338"/>
            <a:ext cx="949325" cy="2949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8678" name="Text Box 6"/>
          <p:cNvSpPr txBox="1">
            <a:spLocks noChangeArrowheads="1"/>
          </p:cNvSpPr>
          <p:nvPr/>
        </p:nvSpPr>
        <p:spPr bwMode="auto">
          <a:xfrm>
            <a:off x="4427538" y="5229225"/>
            <a:ext cx="1439862" cy="73025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 sz="1400"/>
              <a:t>Lizin ve aspartat arasında iyonik bağ</a:t>
            </a:r>
          </a:p>
        </p:txBody>
      </p:sp>
    </p:spTree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1" name="Rectangle 3"/>
          <p:cNvSpPr>
            <a:spLocks noGrp="1" noChangeArrowheads="1"/>
          </p:cNvSpPr>
          <p:nvPr>
            <p:ph idx="1"/>
          </p:nvPr>
        </p:nvSpPr>
        <p:spPr>
          <a:xfrm>
            <a:off x="685800" y="549275"/>
            <a:ext cx="7772400" cy="5546725"/>
          </a:xfrm>
        </p:spPr>
        <p:txBody>
          <a:bodyPr/>
          <a:lstStyle/>
          <a:p>
            <a:pPr>
              <a:lnSpc>
                <a:spcPct val="90000"/>
              </a:lnSpc>
              <a:buFontTx/>
              <a:buNone/>
            </a:pPr>
            <a:r>
              <a:rPr lang="tr-TR">
                <a:solidFill>
                  <a:srgbClr val="FF99FF"/>
                </a:solidFill>
              </a:rPr>
              <a:t>Aspartik asit (Asp-D);</a:t>
            </a:r>
            <a:r>
              <a:rPr lang="tr-TR">
                <a:solidFill>
                  <a:srgbClr val="FFFF00"/>
                </a:solidFill>
              </a:rPr>
              <a:t> iyonize (-) yüklü formuna </a:t>
            </a:r>
            <a:r>
              <a:rPr lang="tr-TR" i="1">
                <a:solidFill>
                  <a:srgbClr val="FF99FF"/>
                </a:solidFill>
              </a:rPr>
              <a:t>aspartat </a:t>
            </a:r>
            <a:r>
              <a:rPr lang="tr-TR">
                <a:solidFill>
                  <a:srgbClr val="FFFF00"/>
                </a:solidFill>
              </a:rPr>
              <a:t>denir. </a:t>
            </a:r>
          </a:p>
          <a:p>
            <a:pPr>
              <a:lnSpc>
                <a:spcPct val="90000"/>
              </a:lnSpc>
            </a:pPr>
            <a:r>
              <a:rPr lang="tr-TR">
                <a:solidFill>
                  <a:srgbClr val="FFFF00"/>
                </a:solidFill>
              </a:rPr>
              <a:t>Pürin-primidin </a:t>
            </a:r>
          </a:p>
          <a:p>
            <a:pPr>
              <a:lnSpc>
                <a:spcPct val="90000"/>
              </a:lnSpc>
            </a:pPr>
            <a:r>
              <a:rPr lang="tr-TR">
                <a:solidFill>
                  <a:srgbClr val="FFFF00"/>
                </a:solidFill>
              </a:rPr>
              <a:t>Üre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tr-TR">
                <a:solidFill>
                  <a:srgbClr val="FF99FF"/>
                </a:solidFill>
              </a:rPr>
              <a:t>Glutamik asit (Glu-E);</a:t>
            </a:r>
            <a:r>
              <a:rPr lang="tr-TR">
                <a:solidFill>
                  <a:srgbClr val="FFFF00"/>
                </a:solidFill>
              </a:rPr>
              <a:t> iyonize (-) yüklü formuna </a:t>
            </a:r>
            <a:r>
              <a:rPr lang="tr-TR" i="1">
                <a:solidFill>
                  <a:srgbClr val="FF99FF"/>
                </a:solidFill>
              </a:rPr>
              <a:t>glutamat </a:t>
            </a:r>
            <a:r>
              <a:rPr lang="tr-TR">
                <a:solidFill>
                  <a:srgbClr val="FFFF00"/>
                </a:solidFill>
              </a:rPr>
              <a:t>denir.</a:t>
            </a:r>
          </a:p>
          <a:p>
            <a:pPr>
              <a:lnSpc>
                <a:spcPct val="90000"/>
              </a:lnSpc>
            </a:pPr>
            <a:r>
              <a:rPr lang="tr-TR">
                <a:solidFill>
                  <a:srgbClr val="FFFF00"/>
                </a:solidFill>
                <a:sym typeface="Symbol" pitchFamily="18" charset="2"/>
              </a:rPr>
              <a:t>-karboksiglutamat (yan zincirde 2 karboksil), faktör II, VII, IX ve X, osteokalsin</a:t>
            </a:r>
            <a:endParaRPr lang="tr-TR">
              <a:solidFill>
                <a:srgbClr val="FFFF00"/>
              </a:solidFill>
            </a:endParaRPr>
          </a:p>
          <a:p>
            <a:pPr>
              <a:lnSpc>
                <a:spcPct val="90000"/>
              </a:lnSpc>
            </a:pPr>
            <a:r>
              <a:rPr lang="tr-TR">
                <a:solidFill>
                  <a:srgbClr val="FFFF00"/>
                </a:solidFill>
              </a:rPr>
              <a:t>Beyinde ana eksitatuar nörotransmitter</a:t>
            </a:r>
          </a:p>
          <a:p>
            <a:pPr>
              <a:lnSpc>
                <a:spcPct val="90000"/>
              </a:lnSpc>
            </a:pPr>
            <a:r>
              <a:rPr lang="tr-TR">
                <a:solidFill>
                  <a:srgbClr val="FFFF00"/>
                </a:solidFill>
              </a:rPr>
              <a:t>GABA (inhibitör)</a:t>
            </a:r>
          </a:p>
          <a:p>
            <a:pPr>
              <a:lnSpc>
                <a:spcPct val="90000"/>
              </a:lnSpc>
            </a:pPr>
            <a:endParaRPr lang="tr-TR"/>
          </a:p>
        </p:txBody>
      </p:sp>
      <p:pic>
        <p:nvPicPr>
          <p:cNvPr id="43012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80288" y="3429000"/>
            <a:ext cx="1069975" cy="1379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3013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308850" y="1196975"/>
            <a:ext cx="1030288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609600"/>
            <a:ext cx="7772400" cy="685800"/>
          </a:xfrm>
        </p:spPr>
        <p:txBody>
          <a:bodyPr>
            <a:normAutofit fontScale="90000"/>
          </a:bodyPr>
          <a:lstStyle/>
          <a:p>
            <a:r>
              <a:rPr lang="tr-TR" sz="4000" b="1" i="1">
                <a:solidFill>
                  <a:srgbClr val="66FF66"/>
                </a:solidFill>
              </a:rPr>
              <a:t>Polar Bazik Yan Zincirliler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idx="1"/>
          </p:nvPr>
        </p:nvSpPr>
        <p:spPr>
          <a:xfrm>
            <a:off x="685800" y="1447800"/>
            <a:ext cx="7772400" cy="4648200"/>
          </a:xfrm>
        </p:spPr>
        <p:txBody>
          <a:bodyPr/>
          <a:lstStyle/>
          <a:p>
            <a:r>
              <a:rPr lang="tr-TR">
                <a:solidFill>
                  <a:srgbClr val="FFFF00"/>
                </a:solidFill>
              </a:rPr>
              <a:t>Fizyolojik pH’da iyonize ve (+) yüklüdürler, yan zincirleri proton alır. </a:t>
            </a:r>
          </a:p>
          <a:p>
            <a:pPr>
              <a:buFontTx/>
              <a:buNone/>
            </a:pPr>
            <a:r>
              <a:rPr lang="tr-TR">
                <a:solidFill>
                  <a:srgbClr val="FF99FF"/>
                </a:solidFill>
              </a:rPr>
              <a:t>Lizin (Lys);</a:t>
            </a:r>
            <a:r>
              <a:rPr lang="tr-TR">
                <a:solidFill>
                  <a:srgbClr val="FFFF00"/>
                </a:solidFill>
              </a:rPr>
              <a:t> yan zincirin pK’sı 10.5 tir.</a:t>
            </a:r>
          </a:p>
          <a:p>
            <a:r>
              <a:rPr lang="tr-TR">
                <a:solidFill>
                  <a:srgbClr val="FFFF00"/>
                </a:solidFill>
              </a:rPr>
              <a:t>Esansiyel</a:t>
            </a:r>
          </a:p>
          <a:p>
            <a:r>
              <a:rPr lang="tr-TR">
                <a:solidFill>
                  <a:srgbClr val="FFFF00"/>
                </a:solidFill>
                <a:sym typeface="Symbol" pitchFamily="18" charset="2"/>
              </a:rPr>
              <a:t>Reaktif -NH</a:t>
            </a:r>
            <a:r>
              <a:rPr lang="tr-TR" baseline="-25000">
                <a:solidFill>
                  <a:srgbClr val="FFFF00"/>
                </a:solidFill>
                <a:sym typeface="Symbol" pitchFamily="18" charset="2"/>
              </a:rPr>
              <a:t>2 </a:t>
            </a:r>
            <a:r>
              <a:rPr lang="tr-TR">
                <a:solidFill>
                  <a:srgbClr val="FFFF00"/>
                </a:solidFill>
                <a:sym typeface="Symbol" pitchFamily="18" charset="2"/>
              </a:rPr>
              <a:t>(pK=10.5)</a:t>
            </a:r>
          </a:p>
          <a:p>
            <a:r>
              <a:rPr lang="tr-TR">
                <a:solidFill>
                  <a:srgbClr val="FFFF00"/>
                </a:solidFill>
              </a:rPr>
              <a:t>Hidroksilizin</a:t>
            </a:r>
          </a:p>
          <a:p>
            <a:r>
              <a:rPr lang="tr-TR">
                <a:solidFill>
                  <a:srgbClr val="FFFF00"/>
                </a:solidFill>
              </a:rPr>
              <a:t>Kollajen (OH-lizin) ve elastin (lizin)</a:t>
            </a:r>
          </a:p>
        </p:txBody>
      </p:sp>
      <p:sp>
        <p:nvSpPr>
          <p:cNvPr id="29700" name="Rectangle 4"/>
          <p:cNvSpPr>
            <a:spLocks noChangeArrowheads="1"/>
          </p:cNvSpPr>
          <p:nvPr/>
        </p:nvSpPr>
        <p:spPr bwMode="auto">
          <a:xfrm>
            <a:off x="6877050" y="6169025"/>
            <a:ext cx="1057275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r-TR" sz="1200">
                <a:solidFill>
                  <a:srgbClr val="FFFF00"/>
                </a:solidFill>
              </a:rPr>
              <a:t>S.Elgün Ülkar</a:t>
            </a:r>
          </a:p>
        </p:txBody>
      </p:sp>
      <p:pic>
        <p:nvPicPr>
          <p:cNvPr id="29701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40650" y="3357563"/>
            <a:ext cx="909638" cy="1960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3" name="Rectangle 3"/>
          <p:cNvSpPr>
            <a:spLocks noGrp="1" noChangeArrowheads="1"/>
          </p:cNvSpPr>
          <p:nvPr>
            <p:ph idx="1"/>
          </p:nvPr>
        </p:nvSpPr>
        <p:spPr>
          <a:xfrm>
            <a:off x="685800" y="692150"/>
            <a:ext cx="7772400" cy="5403850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80000"/>
              </a:lnSpc>
              <a:buFontTx/>
              <a:buNone/>
            </a:pPr>
            <a:r>
              <a:rPr lang="tr-TR" sz="2600">
                <a:solidFill>
                  <a:srgbClr val="FF99FF"/>
                </a:solidFill>
              </a:rPr>
              <a:t>Histidin (His);</a:t>
            </a:r>
            <a:r>
              <a:rPr lang="tr-TR" sz="2600">
                <a:solidFill>
                  <a:srgbClr val="FFFF00"/>
                </a:solidFill>
              </a:rPr>
              <a:t> aromatik </a:t>
            </a:r>
            <a:r>
              <a:rPr lang="tr-TR" sz="2600" i="1">
                <a:solidFill>
                  <a:schemeClr val="accent1"/>
                </a:solidFill>
              </a:rPr>
              <a:t>imidazol</a:t>
            </a:r>
            <a:r>
              <a:rPr lang="tr-TR" sz="2600">
                <a:solidFill>
                  <a:srgbClr val="FFFF00"/>
                </a:solidFill>
              </a:rPr>
              <a:t> halkası</a:t>
            </a:r>
          </a:p>
          <a:p>
            <a:pPr>
              <a:lnSpc>
                <a:spcPct val="80000"/>
              </a:lnSpc>
            </a:pPr>
            <a:r>
              <a:rPr lang="tr-TR" sz="2600">
                <a:solidFill>
                  <a:srgbClr val="FFFF00"/>
                </a:solidFill>
              </a:rPr>
              <a:t>Yarı esansiyel</a:t>
            </a:r>
          </a:p>
          <a:p>
            <a:pPr>
              <a:lnSpc>
                <a:spcPct val="80000"/>
              </a:lnSpc>
            </a:pPr>
            <a:r>
              <a:rPr lang="tr-TR" sz="2600">
                <a:solidFill>
                  <a:srgbClr val="FFFF00"/>
                </a:solidFill>
              </a:rPr>
              <a:t>Hb ve Mb</a:t>
            </a:r>
          </a:p>
          <a:p>
            <a:pPr>
              <a:lnSpc>
                <a:spcPct val="80000"/>
              </a:lnSpc>
            </a:pPr>
            <a:r>
              <a:rPr lang="tr-TR" sz="2600">
                <a:solidFill>
                  <a:srgbClr val="FFFF00"/>
                </a:solidFill>
              </a:rPr>
              <a:t>Fizyolojik pH’da tamponlama </a:t>
            </a:r>
          </a:p>
          <a:p>
            <a:pPr>
              <a:lnSpc>
                <a:spcPct val="80000"/>
              </a:lnSpc>
            </a:pPr>
            <a:r>
              <a:rPr lang="tr-TR" sz="2600">
                <a:solidFill>
                  <a:srgbClr val="FFFF00"/>
                </a:solidFill>
              </a:rPr>
              <a:t>Yan zincir (</a:t>
            </a:r>
            <a:r>
              <a:rPr lang="tr-TR" sz="2600">
                <a:solidFill>
                  <a:srgbClr val="FFFF00"/>
                </a:solidFill>
                <a:sym typeface="Symbol" pitchFamily="18" charset="2"/>
              </a:rPr>
              <a:t>-imidazol-NH) </a:t>
            </a:r>
            <a:r>
              <a:rPr lang="tr-TR" sz="2600">
                <a:solidFill>
                  <a:srgbClr val="FFFF00"/>
                </a:solidFill>
              </a:rPr>
              <a:t>pK’sı 6</a:t>
            </a:r>
          </a:p>
          <a:p>
            <a:pPr>
              <a:lnSpc>
                <a:spcPct val="80000"/>
              </a:lnSpc>
            </a:pPr>
            <a:r>
              <a:rPr lang="tr-TR" sz="2600">
                <a:solidFill>
                  <a:srgbClr val="FFFF00"/>
                </a:solidFill>
              </a:rPr>
              <a:t>Zayıf bazik</a:t>
            </a:r>
          </a:p>
          <a:p>
            <a:pPr>
              <a:lnSpc>
                <a:spcPct val="80000"/>
              </a:lnSpc>
            </a:pPr>
            <a:r>
              <a:rPr lang="tr-TR" sz="2600">
                <a:solidFill>
                  <a:srgbClr val="FFFF00"/>
                </a:solidFill>
              </a:rPr>
              <a:t>Histamin (mide HCL salgısı, düz kas kasılması-bronş, bağırsak)</a:t>
            </a:r>
          </a:p>
          <a:p>
            <a:pPr>
              <a:lnSpc>
                <a:spcPct val="80000"/>
              </a:lnSpc>
              <a:buFontTx/>
              <a:buNone/>
            </a:pPr>
            <a:endParaRPr lang="tr-TR" sz="2600">
              <a:solidFill>
                <a:srgbClr val="FFFF00"/>
              </a:solidFill>
            </a:endParaRPr>
          </a:p>
          <a:p>
            <a:pPr>
              <a:lnSpc>
                <a:spcPct val="80000"/>
              </a:lnSpc>
            </a:pPr>
            <a:r>
              <a:rPr lang="tr-TR" sz="2600">
                <a:solidFill>
                  <a:srgbClr val="FF99FF"/>
                </a:solidFill>
              </a:rPr>
              <a:t>Arginin (Arg);</a:t>
            </a:r>
            <a:r>
              <a:rPr lang="tr-TR" sz="2600">
                <a:solidFill>
                  <a:srgbClr val="FFFF00"/>
                </a:solidFill>
              </a:rPr>
              <a:t> en güçlü bazik. </a:t>
            </a:r>
          </a:p>
          <a:p>
            <a:pPr>
              <a:lnSpc>
                <a:spcPct val="80000"/>
              </a:lnSpc>
            </a:pPr>
            <a:r>
              <a:rPr lang="tr-TR" sz="2600">
                <a:solidFill>
                  <a:srgbClr val="FFFF00"/>
                </a:solidFill>
              </a:rPr>
              <a:t>Yarı esansiyel</a:t>
            </a:r>
          </a:p>
          <a:p>
            <a:pPr>
              <a:lnSpc>
                <a:spcPct val="80000"/>
              </a:lnSpc>
            </a:pPr>
            <a:r>
              <a:rPr lang="tr-TR" sz="2600">
                <a:solidFill>
                  <a:srgbClr val="FFFF00"/>
                </a:solidFill>
              </a:rPr>
              <a:t>Yan zincirin pK’sı 12.5</a:t>
            </a:r>
          </a:p>
          <a:p>
            <a:pPr>
              <a:lnSpc>
                <a:spcPct val="80000"/>
              </a:lnSpc>
            </a:pPr>
            <a:r>
              <a:rPr lang="tr-TR" sz="2600">
                <a:solidFill>
                  <a:srgbClr val="FFFF00"/>
                </a:solidFill>
              </a:rPr>
              <a:t>Nitrik oksit, kreatin, poliamin, ornitin</a:t>
            </a:r>
          </a:p>
          <a:p>
            <a:pPr>
              <a:lnSpc>
                <a:spcPct val="80000"/>
              </a:lnSpc>
            </a:pPr>
            <a:r>
              <a:rPr lang="tr-TR" sz="2600">
                <a:solidFill>
                  <a:srgbClr val="FFFF00"/>
                </a:solidFill>
              </a:rPr>
              <a:t>Bazik proteinler (histon, protamin)</a:t>
            </a:r>
          </a:p>
          <a:p>
            <a:pPr>
              <a:lnSpc>
                <a:spcPct val="80000"/>
              </a:lnSpc>
            </a:pPr>
            <a:r>
              <a:rPr lang="tr-TR" sz="2600">
                <a:solidFill>
                  <a:srgbClr val="FFFF00"/>
                </a:solidFill>
              </a:rPr>
              <a:t>Üre döngüsü</a:t>
            </a:r>
            <a:endParaRPr lang="tr-TR" sz="2600"/>
          </a:p>
        </p:txBody>
      </p:sp>
      <p:pic>
        <p:nvPicPr>
          <p:cNvPr id="46084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92950" y="620713"/>
            <a:ext cx="1349375" cy="160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6085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04025" y="3933825"/>
            <a:ext cx="1309688" cy="2149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>
          <a:xfrm>
            <a:off x="539750" y="476250"/>
            <a:ext cx="7772400" cy="609600"/>
          </a:xfrm>
        </p:spPr>
        <p:txBody>
          <a:bodyPr>
            <a:normAutofit fontScale="90000"/>
          </a:bodyPr>
          <a:lstStyle/>
          <a:p>
            <a:r>
              <a:rPr lang="tr-TR" sz="3600" b="1" i="1">
                <a:solidFill>
                  <a:srgbClr val="66FF66"/>
                </a:solidFill>
              </a:rPr>
              <a:t>Polar Nötral (Yüksüz) Yan Zincirliler</a:t>
            </a:r>
          </a:p>
        </p:txBody>
      </p:sp>
      <p:sp>
        <p:nvSpPr>
          <p:cNvPr id="30723" name="Rectangle 3"/>
          <p:cNvSpPr>
            <a:spLocks noGrp="1" noChangeArrowheads="1"/>
          </p:cNvSpPr>
          <p:nvPr>
            <p:ph idx="1"/>
          </p:nvPr>
        </p:nvSpPr>
        <p:spPr>
          <a:xfrm>
            <a:off x="685800" y="1773238"/>
            <a:ext cx="7772400" cy="4856162"/>
          </a:xfrm>
        </p:spPr>
        <p:txBody>
          <a:bodyPr/>
          <a:lstStyle/>
          <a:p>
            <a:pPr algn="just"/>
            <a:r>
              <a:rPr lang="tr-TR">
                <a:solidFill>
                  <a:srgbClr val="FFFF00"/>
                </a:solidFill>
              </a:rPr>
              <a:t>Fizyolojik pH’da yan zincirlerindeki net yük 0’dır. Sistein ve tirozin alkali pH’da proton verebilir. Serin, treonin ve tirozinin H bağına katılan polar OH grubu vardır. Asparagin ve glutaminin de yan zincirlerindeki karbonil ve amid grupları da H bağı yapar.</a:t>
            </a:r>
          </a:p>
          <a:p>
            <a:pPr algn="just">
              <a:buFontTx/>
              <a:buNone/>
            </a:pPr>
            <a:endParaRPr lang="tr-TR">
              <a:solidFill>
                <a:srgbClr val="FFFF00"/>
              </a:solidFill>
            </a:endParaRPr>
          </a:p>
        </p:txBody>
      </p:sp>
      <p:sp>
        <p:nvSpPr>
          <p:cNvPr id="30724" name="Rectangle 4"/>
          <p:cNvSpPr>
            <a:spLocks noChangeArrowheads="1"/>
          </p:cNvSpPr>
          <p:nvPr/>
        </p:nvSpPr>
        <p:spPr bwMode="auto">
          <a:xfrm>
            <a:off x="7740650" y="6308725"/>
            <a:ext cx="1057275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r-TR" sz="1200">
                <a:solidFill>
                  <a:srgbClr val="FFFF00"/>
                </a:solidFill>
              </a:rPr>
              <a:t>S.Elgün Ülkar</a:t>
            </a:r>
          </a:p>
        </p:txBody>
      </p:sp>
      <p:pic>
        <p:nvPicPr>
          <p:cNvPr id="30726" name="Picture 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92725" y="4868863"/>
            <a:ext cx="2070100" cy="1460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7" name="Rectangle 3"/>
          <p:cNvSpPr>
            <a:spLocks noGrp="1" noChangeArrowheads="1"/>
          </p:cNvSpPr>
          <p:nvPr>
            <p:ph idx="1"/>
          </p:nvPr>
        </p:nvSpPr>
        <p:spPr>
          <a:xfrm>
            <a:off x="685800" y="908050"/>
            <a:ext cx="7772400" cy="5187950"/>
          </a:xfrm>
        </p:spPr>
        <p:txBody>
          <a:bodyPr/>
          <a:lstStyle/>
          <a:p>
            <a:pPr algn="just">
              <a:buFontTx/>
              <a:buNone/>
            </a:pPr>
            <a:r>
              <a:rPr lang="tr-TR" sz="2800">
                <a:solidFill>
                  <a:srgbClr val="FF9999"/>
                </a:solidFill>
              </a:rPr>
              <a:t>Serin (Ser);</a:t>
            </a:r>
            <a:r>
              <a:rPr lang="tr-TR" sz="2800">
                <a:solidFill>
                  <a:srgbClr val="FFFF00"/>
                </a:solidFill>
              </a:rPr>
              <a:t> Yan zincirinde –OH grubu, pK:13.6</a:t>
            </a:r>
          </a:p>
          <a:p>
            <a:pPr algn="just"/>
            <a:r>
              <a:rPr lang="tr-TR" sz="2800">
                <a:solidFill>
                  <a:srgbClr val="FFFF00"/>
                </a:solidFill>
              </a:rPr>
              <a:t>O-glikozid bağı</a:t>
            </a:r>
          </a:p>
          <a:p>
            <a:pPr algn="just"/>
            <a:r>
              <a:rPr lang="tr-TR" sz="2800">
                <a:solidFill>
                  <a:srgbClr val="FFFF00"/>
                </a:solidFill>
              </a:rPr>
              <a:t>Enzimlerin aktif bölgesi, substrat ve fosfat bağlanması (kovalent modifikasyon)</a:t>
            </a:r>
          </a:p>
          <a:p>
            <a:pPr algn="just">
              <a:buFontTx/>
              <a:buNone/>
            </a:pPr>
            <a:endParaRPr lang="tr-TR" sz="2800">
              <a:solidFill>
                <a:srgbClr val="FFFF00"/>
              </a:solidFill>
            </a:endParaRPr>
          </a:p>
          <a:p>
            <a:pPr algn="just">
              <a:buFontTx/>
              <a:buNone/>
            </a:pPr>
            <a:r>
              <a:rPr lang="tr-TR" sz="2800">
                <a:solidFill>
                  <a:srgbClr val="FF9999"/>
                </a:solidFill>
              </a:rPr>
              <a:t>Treonin (Thr);</a:t>
            </a:r>
            <a:r>
              <a:rPr lang="tr-TR" sz="2800">
                <a:solidFill>
                  <a:srgbClr val="FFFF00"/>
                </a:solidFill>
              </a:rPr>
              <a:t> İki asimetrik karbon. Yan zincir pK:13.6</a:t>
            </a:r>
          </a:p>
          <a:p>
            <a:pPr algn="just"/>
            <a:r>
              <a:rPr lang="tr-TR" sz="2800">
                <a:solidFill>
                  <a:srgbClr val="FFFF00"/>
                </a:solidFill>
              </a:rPr>
              <a:t>O-glikozid bağı</a:t>
            </a:r>
          </a:p>
          <a:p>
            <a:pPr algn="just"/>
            <a:r>
              <a:rPr lang="tr-TR" sz="2800">
                <a:solidFill>
                  <a:srgbClr val="FFFF00"/>
                </a:solidFill>
              </a:rPr>
              <a:t>Enzimlerin aktif bölgesi, substrat ve fosfat bağlanması (kovalent modifikasyon)</a:t>
            </a:r>
          </a:p>
          <a:p>
            <a:pPr algn="just"/>
            <a:endParaRPr lang="tr-TR" sz="2800">
              <a:solidFill>
                <a:srgbClr val="FFFF00"/>
              </a:solidFill>
            </a:endParaRPr>
          </a:p>
          <a:p>
            <a:pPr algn="just"/>
            <a:endParaRPr lang="tr-TR" sz="2800">
              <a:solidFill>
                <a:srgbClr val="FFFF00"/>
              </a:solidFill>
            </a:endParaRPr>
          </a:p>
          <a:p>
            <a:pPr algn="just">
              <a:buFontTx/>
              <a:buNone/>
            </a:pPr>
            <a:endParaRPr lang="tr-TR" sz="2800">
              <a:solidFill>
                <a:srgbClr val="FFFF00"/>
              </a:solidFill>
            </a:endParaRPr>
          </a:p>
          <a:p>
            <a:endParaRPr lang="tr-TR" sz="2800"/>
          </a:p>
        </p:txBody>
      </p:sp>
      <p:pic>
        <p:nvPicPr>
          <p:cNvPr id="47108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659563" y="3789363"/>
            <a:ext cx="1069975" cy="1220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7110" name="Rectangle 6"/>
          <p:cNvSpPr>
            <a:spLocks noChangeArrowheads="1"/>
          </p:cNvSpPr>
          <p:nvPr/>
        </p:nvSpPr>
        <p:spPr bwMode="auto">
          <a:xfrm>
            <a:off x="7740650" y="6308725"/>
            <a:ext cx="1057275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r-TR" sz="1200">
                <a:solidFill>
                  <a:srgbClr val="FFFF00"/>
                </a:solidFill>
              </a:rPr>
              <a:t>S.Elgün Ülkar</a:t>
            </a:r>
          </a:p>
        </p:txBody>
      </p:sp>
      <p:pic>
        <p:nvPicPr>
          <p:cNvPr id="47111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380288" y="1412875"/>
            <a:ext cx="1149350" cy="949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1" name="Rectangle 3"/>
          <p:cNvSpPr>
            <a:spLocks noGrp="1" noChangeArrowheads="1"/>
          </p:cNvSpPr>
          <p:nvPr>
            <p:ph idx="1"/>
          </p:nvPr>
        </p:nvSpPr>
        <p:spPr>
          <a:xfrm>
            <a:off x="685800" y="1484313"/>
            <a:ext cx="6838950" cy="5040312"/>
          </a:xfrm>
        </p:spPr>
        <p:txBody>
          <a:bodyPr/>
          <a:lstStyle/>
          <a:p>
            <a:pPr algn="just">
              <a:lnSpc>
                <a:spcPct val="80000"/>
              </a:lnSpc>
              <a:buFontTx/>
              <a:buNone/>
            </a:pPr>
            <a:r>
              <a:rPr lang="tr-TR" sz="2800">
                <a:solidFill>
                  <a:srgbClr val="FF9999"/>
                </a:solidFill>
              </a:rPr>
              <a:t>Sistein (Cys);</a:t>
            </a:r>
            <a:r>
              <a:rPr lang="tr-TR" sz="2800">
                <a:solidFill>
                  <a:srgbClr val="FFFF00"/>
                </a:solidFill>
              </a:rPr>
              <a:t> Kükürtlü.</a:t>
            </a:r>
          </a:p>
          <a:p>
            <a:pPr algn="just">
              <a:lnSpc>
                <a:spcPct val="80000"/>
              </a:lnSpc>
            </a:pPr>
            <a:r>
              <a:rPr lang="tr-TR" sz="2800">
                <a:solidFill>
                  <a:srgbClr val="FFFF00"/>
                </a:solidFill>
              </a:rPr>
              <a:t>Yan zincirde -SH grubu, pK:8.3</a:t>
            </a:r>
          </a:p>
          <a:p>
            <a:pPr algn="just">
              <a:lnSpc>
                <a:spcPct val="80000"/>
              </a:lnSpc>
            </a:pPr>
            <a:r>
              <a:rPr lang="tr-TR" sz="2800">
                <a:solidFill>
                  <a:srgbClr val="FFFF00"/>
                </a:solidFill>
              </a:rPr>
              <a:t>Metiyoninden sentez, şartlı esansiyel</a:t>
            </a:r>
          </a:p>
          <a:p>
            <a:pPr algn="just">
              <a:lnSpc>
                <a:spcPct val="80000"/>
              </a:lnSpc>
            </a:pPr>
            <a:r>
              <a:rPr lang="tr-TR" sz="2800">
                <a:solidFill>
                  <a:srgbClr val="FFFF00"/>
                </a:solidFill>
              </a:rPr>
              <a:t>Enzimlerin aktif bölgesi</a:t>
            </a:r>
          </a:p>
          <a:p>
            <a:pPr algn="just">
              <a:lnSpc>
                <a:spcPct val="80000"/>
              </a:lnSpc>
            </a:pPr>
            <a:r>
              <a:rPr lang="tr-TR" sz="2800">
                <a:solidFill>
                  <a:srgbClr val="FFFF00"/>
                </a:solidFill>
              </a:rPr>
              <a:t>Sistin</a:t>
            </a:r>
          </a:p>
          <a:p>
            <a:pPr algn="just">
              <a:lnSpc>
                <a:spcPct val="80000"/>
              </a:lnSpc>
            </a:pPr>
            <a:r>
              <a:rPr lang="tr-TR" sz="2800">
                <a:solidFill>
                  <a:srgbClr val="FFFF00"/>
                </a:solidFill>
              </a:rPr>
              <a:t>-S-S köprüleri protein katlanması, birden çok zinciri olan proteinlerin bir arada durması, ör.insülin ve Ig’ler.</a:t>
            </a:r>
          </a:p>
          <a:p>
            <a:pPr algn="just">
              <a:lnSpc>
                <a:spcPct val="80000"/>
              </a:lnSpc>
            </a:pPr>
            <a:endParaRPr lang="tr-TR" sz="2800">
              <a:solidFill>
                <a:srgbClr val="FFFF00"/>
              </a:solidFill>
            </a:endParaRPr>
          </a:p>
        </p:txBody>
      </p:sp>
      <p:sp>
        <p:nvSpPr>
          <p:cNvPr id="32772" name="Rectangle 4"/>
          <p:cNvSpPr>
            <a:spLocks noChangeArrowheads="1"/>
          </p:cNvSpPr>
          <p:nvPr/>
        </p:nvSpPr>
        <p:spPr bwMode="auto">
          <a:xfrm>
            <a:off x="7740650" y="6237288"/>
            <a:ext cx="1057275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r-TR" sz="1200">
                <a:solidFill>
                  <a:srgbClr val="FFFF00"/>
                </a:solidFill>
              </a:rPr>
              <a:t>S.Elgün Ülkar</a:t>
            </a:r>
          </a:p>
        </p:txBody>
      </p:sp>
      <p:pic>
        <p:nvPicPr>
          <p:cNvPr id="32775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24750" y="0"/>
            <a:ext cx="1619250" cy="432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5" name="Rectangle 3"/>
          <p:cNvSpPr>
            <a:spLocks noGrp="1" noChangeArrowheads="1"/>
          </p:cNvSpPr>
          <p:nvPr>
            <p:ph idx="1"/>
          </p:nvPr>
        </p:nvSpPr>
        <p:spPr>
          <a:xfrm>
            <a:off x="685800" y="620713"/>
            <a:ext cx="7772400" cy="5475287"/>
          </a:xfrm>
        </p:spPr>
        <p:txBody>
          <a:bodyPr/>
          <a:lstStyle/>
          <a:p>
            <a:pPr algn="just">
              <a:lnSpc>
                <a:spcPct val="90000"/>
              </a:lnSpc>
              <a:buFontTx/>
              <a:buNone/>
            </a:pPr>
            <a:r>
              <a:rPr lang="tr-TR" sz="2800">
                <a:solidFill>
                  <a:srgbClr val="FF9999"/>
                </a:solidFill>
              </a:rPr>
              <a:t>Tirozin (Tyr);</a:t>
            </a:r>
            <a:r>
              <a:rPr lang="tr-TR" sz="2800">
                <a:solidFill>
                  <a:srgbClr val="FFFF00"/>
                </a:solidFill>
              </a:rPr>
              <a:t> aromatik hidroksile </a:t>
            </a:r>
            <a:r>
              <a:rPr lang="tr-TR" sz="2800" i="1">
                <a:solidFill>
                  <a:schemeClr val="accent1"/>
                </a:solidFill>
              </a:rPr>
              <a:t>fenil </a:t>
            </a:r>
            <a:r>
              <a:rPr lang="tr-TR" sz="2800">
                <a:solidFill>
                  <a:srgbClr val="FFFF00"/>
                </a:solidFill>
              </a:rPr>
              <a:t>halkası</a:t>
            </a:r>
          </a:p>
          <a:p>
            <a:pPr algn="just">
              <a:lnSpc>
                <a:spcPct val="90000"/>
              </a:lnSpc>
            </a:pPr>
            <a:r>
              <a:rPr lang="tr-TR" sz="2800">
                <a:solidFill>
                  <a:srgbClr val="FFFF00"/>
                </a:solidFill>
              </a:rPr>
              <a:t>Yan zincir pK’sı 10.1, alkali pH’da proton verebilir. </a:t>
            </a:r>
          </a:p>
          <a:p>
            <a:pPr algn="just">
              <a:lnSpc>
                <a:spcPct val="90000"/>
              </a:lnSpc>
            </a:pPr>
            <a:r>
              <a:rPr lang="tr-TR" sz="2800">
                <a:solidFill>
                  <a:srgbClr val="FFFF00"/>
                </a:solidFill>
              </a:rPr>
              <a:t>U.V. absorbsiyonu</a:t>
            </a:r>
          </a:p>
          <a:p>
            <a:pPr algn="just">
              <a:lnSpc>
                <a:spcPct val="90000"/>
              </a:lnSpc>
            </a:pPr>
            <a:r>
              <a:rPr lang="tr-TR" sz="2800">
                <a:solidFill>
                  <a:srgbClr val="FFFF00"/>
                </a:solidFill>
              </a:rPr>
              <a:t>Fenilalaninden sentez edilir, şartlı esansiyel.</a:t>
            </a:r>
          </a:p>
          <a:p>
            <a:pPr algn="just">
              <a:lnSpc>
                <a:spcPct val="90000"/>
              </a:lnSpc>
            </a:pPr>
            <a:r>
              <a:rPr lang="tr-TR" sz="2800">
                <a:solidFill>
                  <a:srgbClr val="FFFF00"/>
                </a:solidFill>
              </a:rPr>
              <a:t>Enzimlerin aktif bölgesi substrat ve fosfat bağlanması (kovalent modifikasyon)</a:t>
            </a:r>
          </a:p>
          <a:p>
            <a:pPr algn="just">
              <a:lnSpc>
                <a:spcPct val="90000"/>
              </a:lnSpc>
            </a:pPr>
            <a:r>
              <a:rPr lang="tr-TR" sz="2800">
                <a:solidFill>
                  <a:srgbClr val="FFFF00"/>
                </a:solidFill>
              </a:rPr>
              <a:t>Tirozin kinaz, Hücre yüzeyi reseptörleri (insülin, epidermal BF, tormbosit kökenli BF, insülin benzeri BF-1 için) ve onkogenlerde bulunur</a:t>
            </a:r>
          </a:p>
          <a:p>
            <a:pPr algn="just">
              <a:lnSpc>
                <a:spcPct val="90000"/>
              </a:lnSpc>
            </a:pPr>
            <a:r>
              <a:rPr lang="tr-TR" sz="2800">
                <a:solidFill>
                  <a:srgbClr val="FFFF00"/>
                </a:solidFill>
              </a:rPr>
              <a:t>Tiroid hormonları, melanin ve katekolaminler</a:t>
            </a:r>
          </a:p>
          <a:p>
            <a:pPr algn="just">
              <a:lnSpc>
                <a:spcPct val="90000"/>
              </a:lnSpc>
            </a:pPr>
            <a:endParaRPr lang="tr-TR" sz="2800">
              <a:solidFill>
                <a:srgbClr val="FFFF00"/>
              </a:solidFill>
            </a:endParaRPr>
          </a:p>
          <a:p>
            <a:pPr>
              <a:lnSpc>
                <a:spcPct val="90000"/>
              </a:lnSpc>
            </a:pPr>
            <a:endParaRPr lang="tr-TR" sz="2400"/>
          </a:p>
        </p:txBody>
      </p:sp>
      <p:pic>
        <p:nvPicPr>
          <p:cNvPr id="49156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40650" y="4868863"/>
            <a:ext cx="990600" cy="1760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1" name="Rectangle 3"/>
          <p:cNvSpPr>
            <a:spLocks noGrp="1" noChangeArrowheads="1"/>
          </p:cNvSpPr>
          <p:nvPr>
            <p:ph idx="1"/>
          </p:nvPr>
        </p:nvSpPr>
        <p:spPr>
          <a:xfrm>
            <a:off x="685800" y="1196975"/>
            <a:ext cx="7772400" cy="4899025"/>
          </a:xfrm>
        </p:spPr>
        <p:txBody>
          <a:bodyPr/>
          <a:lstStyle/>
          <a:p>
            <a:pPr algn="just">
              <a:buFontTx/>
              <a:buNone/>
            </a:pPr>
            <a:r>
              <a:rPr lang="tr-TR">
                <a:solidFill>
                  <a:srgbClr val="FF9999"/>
                </a:solidFill>
              </a:rPr>
              <a:t>Asparagin (Asn);</a:t>
            </a:r>
            <a:r>
              <a:rPr lang="tr-TR">
                <a:solidFill>
                  <a:srgbClr val="FFFF00"/>
                </a:solidFill>
              </a:rPr>
              <a:t> aspartatın türevi</a:t>
            </a:r>
          </a:p>
          <a:p>
            <a:pPr algn="just"/>
            <a:r>
              <a:rPr lang="tr-TR">
                <a:solidFill>
                  <a:srgbClr val="FFFF00"/>
                </a:solidFill>
              </a:rPr>
              <a:t>N-glikozid bağı</a:t>
            </a:r>
          </a:p>
          <a:p>
            <a:pPr algn="just"/>
            <a:r>
              <a:rPr lang="tr-TR">
                <a:solidFill>
                  <a:srgbClr val="FFFF00"/>
                </a:solidFill>
              </a:rPr>
              <a:t>H bağı</a:t>
            </a:r>
          </a:p>
          <a:p>
            <a:pPr algn="just"/>
            <a:endParaRPr lang="tr-TR">
              <a:solidFill>
                <a:srgbClr val="FFFF00"/>
              </a:solidFill>
            </a:endParaRPr>
          </a:p>
          <a:p>
            <a:pPr algn="just"/>
            <a:r>
              <a:rPr lang="tr-TR">
                <a:solidFill>
                  <a:srgbClr val="FF9999"/>
                </a:solidFill>
              </a:rPr>
              <a:t>Glutamin (Gln);</a:t>
            </a:r>
            <a:r>
              <a:rPr lang="tr-TR">
                <a:solidFill>
                  <a:srgbClr val="FFFF00"/>
                </a:solidFill>
              </a:rPr>
              <a:t> glutamatın türevi. </a:t>
            </a:r>
          </a:p>
          <a:p>
            <a:pPr algn="just"/>
            <a:r>
              <a:rPr lang="tr-TR">
                <a:solidFill>
                  <a:srgbClr val="FFFF00"/>
                </a:solidFill>
              </a:rPr>
              <a:t>Pürin-primidin sentezi</a:t>
            </a:r>
          </a:p>
          <a:p>
            <a:pPr algn="just"/>
            <a:r>
              <a:rPr lang="tr-TR">
                <a:solidFill>
                  <a:srgbClr val="FFFF00"/>
                </a:solidFill>
              </a:rPr>
              <a:t>Kanda amonyak taşınması</a:t>
            </a:r>
          </a:p>
          <a:p>
            <a:pPr algn="just"/>
            <a:r>
              <a:rPr lang="tr-TR">
                <a:solidFill>
                  <a:srgbClr val="FFFF00"/>
                </a:solidFill>
              </a:rPr>
              <a:t>Vücutta en fazla bulunan a.a.</a:t>
            </a:r>
          </a:p>
        </p:txBody>
      </p:sp>
      <p:pic>
        <p:nvPicPr>
          <p:cNvPr id="48132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67400" y="1844675"/>
            <a:ext cx="909638" cy="1390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8133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04025" y="4437063"/>
            <a:ext cx="990600" cy="1649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8134" name="Rectangle 6"/>
          <p:cNvSpPr>
            <a:spLocks noChangeArrowheads="1"/>
          </p:cNvSpPr>
          <p:nvPr/>
        </p:nvSpPr>
        <p:spPr bwMode="auto">
          <a:xfrm>
            <a:off x="7740650" y="6308725"/>
            <a:ext cx="1057275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r-TR" sz="1200">
                <a:solidFill>
                  <a:srgbClr val="FFFF00"/>
                </a:solidFill>
              </a:rPr>
              <a:t>S.Elgün Ülkar</a:t>
            </a: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etro">
  <a:themeElements>
    <a:clrScheme name="Metro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Metro">
      <a:majorFont>
        <a:latin typeface="Consolas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Metro">
      <a:fillStyleLst>
        <a:solidFill>
          <a:schemeClr val="phClr"/>
        </a:solidFill>
        <a:gradFill rotWithShape="1">
          <a:gsLst>
            <a:gs pos="0">
              <a:schemeClr val="phClr">
                <a:tint val="25000"/>
                <a:satMod val="125000"/>
              </a:schemeClr>
            </a:gs>
            <a:gs pos="40000">
              <a:schemeClr val="phClr">
                <a:tint val="55000"/>
                <a:satMod val="130000"/>
              </a:schemeClr>
            </a:gs>
            <a:gs pos="50000">
              <a:schemeClr val="phClr">
                <a:tint val="59000"/>
                <a:satMod val="130000"/>
              </a:schemeClr>
            </a:gs>
            <a:gs pos="65000">
              <a:schemeClr val="phClr">
                <a:tint val="55000"/>
                <a:satMod val="130000"/>
              </a:schemeClr>
            </a:gs>
            <a:gs pos="100000">
              <a:schemeClr val="phClr">
                <a:tint val="20000"/>
                <a:satMod val="12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48000"/>
                <a:satMod val="138000"/>
              </a:schemeClr>
            </a:gs>
            <a:gs pos="25000">
              <a:schemeClr val="phClr">
                <a:tint val="85000"/>
              </a:schemeClr>
            </a:gs>
            <a:gs pos="40000">
              <a:schemeClr val="phClr">
                <a:tint val="92000"/>
              </a:schemeClr>
            </a:gs>
            <a:gs pos="50000">
              <a:schemeClr val="phClr">
                <a:tint val="93000"/>
              </a:schemeClr>
            </a:gs>
            <a:gs pos="60000">
              <a:schemeClr val="phClr">
                <a:tint val="92000"/>
              </a:schemeClr>
            </a:gs>
            <a:gs pos="75000">
              <a:schemeClr val="phClr">
                <a:tint val="83000"/>
                <a:satMod val="108000"/>
              </a:schemeClr>
            </a:gs>
            <a:gs pos="100000">
              <a:schemeClr val="phClr">
                <a:tint val="48000"/>
                <a:satMod val="150000"/>
              </a:schemeClr>
            </a:gs>
          </a:gsLst>
          <a:lin ang="5400000" scaled="0"/>
        </a:gradFill>
      </a:fillStyleLst>
      <a:lnStyleLst>
        <a:ln w="12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</a:effectStyle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>
            <a:bevelT w="0" h="0"/>
            <a:contourClr>
              <a:schemeClr val="phClr">
                <a:tint val="70000"/>
              </a:schemeClr>
            </a:contourClr>
          </a:sp3d>
        </a:effectStyle>
        <a:effectStyle>
          <a:effectLst>
            <a:glow rad="101500">
              <a:schemeClr val="phClr">
                <a:alpha val="42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bg1">
                <a:shade val="100000"/>
                <a:satMod val="150000"/>
              </a:schemeClr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phClr">
                <a:tint val="88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0000"/>
                <a:satMod val="180000"/>
              </a:schemeClr>
              <a:schemeClr val="phClr">
                <a:tint val="90000"/>
                <a:satMod val="20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Metro</Template>
  <TotalTime>0</TotalTime>
  <Words>461</Words>
  <Application>Microsoft Office PowerPoint</Application>
  <PresentationFormat>Ekran Gösterisi (4:3)</PresentationFormat>
  <Paragraphs>71</Paragraphs>
  <Slides>9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0" baseType="lpstr">
      <vt:lpstr>Metro</vt:lpstr>
      <vt:lpstr>Polar Asidik Yan Zincirliler</vt:lpstr>
      <vt:lpstr>Slayt 2</vt:lpstr>
      <vt:lpstr>Polar Bazik Yan Zincirliler</vt:lpstr>
      <vt:lpstr>Slayt 4</vt:lpstr>
      <vt:lpstr>Polar Nötral (Yüksüz) Yan Zincirliler</vt:lpstr>
      <vt:lpstr>Slayt 6</vt:lpstr>
      <vt:lpstr>Slayt 7</vt:lpstr>
      <vt:lpstr>Slayt 8</vt:lpstr>
      <vt:lpstr>Slayt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Polar Asidik Yan Zincirliler</dc:title>
  <dc:creator>ELGÜN</dc:creator>
  <cp:lastModifiedBy>user</cp:lastModifiedBy>
  <cp:revision>1</cp:revision>
  <dcterms:created xsi:type="dcterms:W3CDTF">2017-09-22T08:31:59Z</dcterms:created>
  <dcterms:modified xsi:type="dcterms:W3CDTF">2017-09-22T08:32:21Z</dcterms:modified>
</cp:coreProperties>
</file>