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27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22.09.2017</a:t>
            </a:fld>
            <a:endParaRPr lang="tr-TR"/>
          </a:p>
        </p:txBody>
      </p:sp>
      <p:sp>
        <p:nvSpPr>
          <p:cNvPr id="17" name="16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29" name="2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32" name="31 Dikdörtgen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9" name="38 Dikdörtgen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0" name="39 Dikdörtgen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1" name="40 Dikdörtgen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42" name="41 Dikdörtgen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7 Başlık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8 Alt Başlık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tIns="45720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56" name="55 Dikdörtgen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5" name="64 Dikdörtgen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6" name="65 Dikdörtgen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7" name="66 Dikdörtgen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22.09.2017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22.09.2017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22.09.2017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13 Serbest Form"/>
          <p:cNvSpPr>
            <a:spLocks/>
          </p:cNvSpPr>
          <p:nvPr/>
        </p:nvSpPr>
        <p:spPr bwMode="auto">
          <a:xfrm>
            <a:off x="4828952" y="1073888"/>
            <a:ext cx="4322136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5" name="14 Serbest Form"/>
          <p:cNvSpPr>
            <a:spLocks/>
          </p:cNvSpPr>
          <p:nvPr/>
        </p:nvSpPr>
        <p:spPr bwMode="auto">
          <a:xfrm>
            <a:off x="373966" y="0"/>
            <a:ext cx="5514536" cy="661533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3" name="12 Serbest Form"/>
          <p:cNvSpPr>
            <a:spLocks/>
          </p:cNvSpPr>
          <p:nvPr/>
        </p:nvSpPr>
        <p:spPr bwMode="auto">
          <a:xfrm rot="5236414">
            <a:off x="4462128" y="1483600"/>
            <a:ext cx="4114800" cy="118872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6" name="15 Serbest Form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7" name="16 Serbest Form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8" name="17 Serbest Form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9" name="18 Serbest Form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0" name="19 Serbest Form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1" name="20 Serbest Form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2" name="21 Serbest Form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3" name="22 Serbest Form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4" name="23 Serbest Form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5" name="24 Serbest Form"/>
          <p:cNvSpPr>
            <a:spLocks/>
          </p:cNvSpPr>
          <p:nvPr/>
        </p:nvSpPr>
        <p:spPr bwMode="auto">
          <a:xfrm>
            <a:off x="366824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6" name="25 Serbest Form"/>
          <p:cNvSpPr>
            <a:spLocks/>
          </p:cNvSpPr>
          <p:nvPr/>
        </p:nvSpPr>
        <p:spPr bwMode="auto">
          <a:xfrm>
            <a:off x="366824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7" name="26 Serbest Form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tIns="45720" bIns="0" anchor="t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22.09.2017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6 Dikdörtgen"/>
          <p:cNvSpPr/>
          <p:nvPr/>
        </p:nvSpPr>
        <p:spPr>
          <a:xfrm>
            <a:off x="363160" y="402264"/>
            <a:ext cx="850392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8" name="7 Dikdörtgen"/>
          <p:cNvSpPr/>
          <p:nvPr/>
        </p:nvSpPr>
        <p:spPr>
          <a:xfrm flipH="1">
            <a:off x="371538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8 Dikdörtgen"/>
          <p:cNvSpPr/>
          <p:nvPr/>
        </p:nvSpPr>
        <p:spPr>
          <a:xfrm flipH="1">
            <a:off x="411109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0" name="9 Dikdörtgen"/>
          <p:cNvSpPr/>
          <p:nvPr/>
        </p:nvSpPr>
        <p:spPr>
          <a:xfrm flipH="1">
            <a:off x="44845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Dikdörtgen"/>
          <p:cNvSpPr/>
          <p:nvPr/>
        </p:nvSpPr>
        <p:spPr>
          <a:xfrm flipH="1">
            <a:off x="476702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11 Dikdörtgen"/>
          <p:cNvSpPr/>
          <p:nvPr/>
        </p:nvSpPr>
        <p:spPr>
          <a:xfrm>
            <a:off x="500478" y="680477"/>
            <a:ext cx="36576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22.09.2017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24 Dikdörtgen"/>
          <p:cNvSpPr/>
          <p:nvPr/>
        </p:nvSpPr>
        <p:spPr>
          <a:xfrm>
            <a:off x="0" y="402265"/>
            <a:ext cx="886708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 anchor="t"/>
          <a:lstStyle>
            <a:lvl1pPr>
              <a:defRPr sz="4000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22.09.2017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6" name="15 Dikdörtgen"/>
          <p:cNvSpPr/>
          <p:nvPr/>
        </p:nvSpPr>
        <p:spPr>
          <a:xfrm>
            <a:off x="87790" y="680477"/>
            <a:ext cx="45720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7" name="16 Dikdörtgen"/>
          <p:cNvSpPr/>
          <p:nvPr/>
        </p:nvSpPr>
        <p:spPr>
          <a:xfrm>
            <a:off x="47305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8" name="17 Dikdörtgen"/>
          <p:cNvSpPr/>
          <p:nvPr/>
        </p:nvSpPr>
        <p:spPr>
          <a:xfrm>
            <a:off x="2825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9" name="18 Dikdörtgen"/>
          <p:cNvSpPr/>
          <p:nvPr/>
        </p:nvSpPr>
        <p:spPr>
          <a:xfrm>
            <a:off x="0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0" name="19 Dikdörtgen"/>
          <p:cNvSpPr/>
          <p:nvPr/>
        </p:nvSpPr>
        <p:spPr>
          <a:xfrm flipH="1">
            <a:off x="149770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1" name="20 Dikdörtgen"/>
          <p:cNvSpPr/>
          <p:nvPr/>
        </p:nvSpPr>
        <p:spPr>
          <a:xfrm flipH="1">
            <a:off x="189341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21 Dikdörtgen"/>
          <p:cNvSpPr/>
          <p:nvPr/>
        </p:nvSpPr>
        <p:spPr>
          <a:xfrm flipH="1">
            <a:off x="22668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9" name="28 Dikdörtgen"/>
          <p:cNvSpPr/>
          <p:nvPr/>
        </p:nvSpPr>
        <p:spPr>
          <a:xfrm flipH="1">
            <a:off x="254934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30" name="29 Dikdörtgen"/>
          <p:cNvSpPr/>
          <p:nvPr/>
        </p:nvSpPr>
        <p:spPr>
          <a:xfrm>
            <a:off x="278710" y="680477"/>
            <a:ext cx="36576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22.09.2017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22.09.2017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22.09.2017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Dikdörtgen"/>
          <p:cNvSpPr/>
          <p:nvPr/>
        </p:nvSpPr>
        <p:spPr>
          <a:xfrm>
            <a:off x="368032" y="0"/>
            <a:ext cx="8778240" cy="1878037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9" name="8 Düz Bağlayıcı"/>
          <p:cNvCxnSpPr/>
          <p:nvPr/>
        </p:nvCxnSpPr>
        <p:spPr>
          <a:xfrm flipV="1">
            <a:off x="363195" y="1885028"/>
            <a:ext cx="8782622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0" name="9 Grup"/>
          <p:cNvGrpSpPr/>
          <p:nvPr/>
        </p:nvGrpSpPr>
        <p:grpSpPr>
          <a:xfrm rot="5400000">
            <a:off x="8514581" y="1219200"/>
            <a:ext cx="132763" cy="128466"/>
            <a:chOff x="6668087" y="1297746"/>
            <a:chExt cx="161840" cy="156602"/>
          </a:xfrm>
        </p:grpSpPr>
        <p:cxnSp>
          <p:nvCxnSpPr>
            <p:cNvPr id="15" name="14 Düz Bağlayıcı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15 Düz Bağlayıcı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16 Düz Bağlayıcı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1 Başlık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tr-TR" smtClean="0"/>
              <a:t>Resim eklemek için simgeyi tıklatın</a:t>
            </a:r>
            <a:endParaRPr kumimoji="0"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grpSp>
        <p:nvGrpSpPr>
          <p:cNvPr id="14" name="13 Grup"/>
          <p:cNvGrpSpPr/>
          <p:nvPr/>
        </p:nvGrpSpPr>
        <p:grpSpPr>
          <a:xfrm rot="5400000">
            <a:off x="8666981" y="1371600"/>
            <a:ext cx="132763" cy="128466"/>
            <a:chOff x="6668087" y="1297746"/>
            <a:chExt cx="161840" cy="156602"/>
          </a:xfrm>
        </p:grpSpPr>
        <p:cxnSp>
          <p:nvCxnSpPr>
            <p:cNvPr id="11" name="10 Düz Bağlayıcı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11 Düz Bağlayıcı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12 Düz Bağlayıcı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17 Grup"/>
          <p:cNvGrpSpPr/>
          <p:nvPr/>
        </p:nvGrpSpPr>
        <p:grpSpPr>
          <a:xfrm rot="5400000">
            <a:off x="8320088" y="1474763"/>
            <a:ext cx="132763" cy="128466"/>
            <a:chOff x="6668087" y="1297746"/>
            <a:chExt cx="161840" cy="156602"/>
          </a:xfrm>
        </p:grpSpPr>
        <p:cxnSp>
          <p:nvCxnSpPr>
            <p:cNvPr id="19" name="18 Düz Bağlayıcı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19 Düz Bağlayıcı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20 Düz Bağlayıcı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>
          <a:xfrm>
            <a:off x="6477000" y="55499"/>
            <a:ext cx="2133600" cy="365125"/>
          </a:xfrm>
        </p:spPr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22.09.2017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>
          <a:xfrm>
            <a:off x="914400" y="55499"/>
            <a:ext cx="5562600" cy="365125"/>
          </a:xfrm>
        </p:spPr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8610600" y="55499"/>
            <a:ext cx="457200" cy="365125"/>
          </a:xfrm>
        </p:spPr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Dikdörtgen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Dikdörtgen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Dikdörtgen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9 Dikdörtgen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Dikdörtgen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11 Dikdörtgen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5" name="14 Dikdörtgen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6" name="15 Dikdörtgen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7" name="16 Dikdörtgen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21 Başlık Yer Tutucusu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3" name="12 Metin Yer Tutucusu"/>
          <p:cNvSpPr>
            <a:spLocks noGrp="1"/>
          </p:cNvSpPr>
          <p:nvPr>
            <p:ph type="body" idx="1"/>
          </p:nvPr>
        </p:nvSpPr>
        <p:spPr>
          <a:xfrm>
            <a:off x="914400" y="1783560"/>
            <a:ext cx="7772400" cy="457200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4" name="13 Veri Yer Tutucusu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D9F75050-0E15-4C5B-92B0-66D068882F1F}" type="datetimeFigureOut">
              <a:rPr lang="tr-TR" smtClean="0"/>
              <a:pPr/>
              <a:t>22.09.2017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endParaRPr lang="tr-TR"/>
          </a:p>
        </p:txBody>
      </p:sp>
      <p:sp>
        <p:nvSpPr>
          <p:cNvPr id="23" name="22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 spc="-100" baseline="0">
          <a:solidFill>
            <a:schemeClr val="tx2">
              <a:satMod val="200000"/>
            </a:schemeClr>
          </a:solidFill>
          <a:latin typeface="+mj-lt"/>
          <a:ea typeface="+mj-ea"/>
          <a:cs typeface="+mj-cs"/>
        </a:defRPr>
      </a:lvl1pPr>
      <a:extLst/>
    </p:titleStyle>
    <p:bodyStyle>
      <a:lvl1pPr marL="411480" indent="-342900" algn="l" rtl="0" eaLnBrk="1" latinLnBrk="0" hangingPunct="1">
        <a:spcBef>
          <a:spcPts val="700"/>
        </a:spcBef>
        <a:buClr>
          <a:schemeClr val="tx2"/>
        </a:buClr>
        <a:buSzPct val="95000"/>
        <a:buFont typeface="Wingdings"/>
        <a:buChar char="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0664" indent="-28575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2"/>
        </a:buClr>
        <a:buFont typeface="Wingdings 2"/>
        <a:buChar char="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1872" indent="-228600" algn="l" rtl="0" eaLnBrk="1" latinLnBrk="0" hangingPunct="1">
        <a:spcBef>
          <a:spcPct val="20000"/>
        </a:spcBef>
        <a:buClr>
          <a:schemeClr val="accent3"/>
        </a:buClr>
        <a:buFont typeface="Wingdings 3"/>
        <a:buChar char="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9.w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w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w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2" Type="http://schemas.openxmlformats.org/officeDocument/2006/relationships/image" Target="../media/image13.w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>
          <a:xfrm>
            <a:off x="611188" y="188913"/>
            <a:ext cx="7772400" cy="838200"/>
          </a:xfrm>
        </p:spPr>
        <p:txBody>
          <a:bodyPr/>
          <a:lstStyle/>
          <a:p>
            <a:r>
              <a:rPr lang="tr-TR" sz="3600" b="1" i="1">
                <a:solidFill>
                  <a:srgbClr val="66FF66"/>
                </a:solidFill>
              </a:rPr>
              <a:t>Polar Asidik Yan Zincirliler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052513"/>
            <a:ext cx="7772400" cy="3600450"/>
          </a:xfrm>
        </p:spPr>
        <p:txBody>
          <a:bodyPr/>
          <a:lstStyle/>
          <a:p>
            <a:r>
              <a:rPr lang="tr-TR" i="1">
                <a:solidFill>
                  <a:srgbClr val="FF99FF"/>
                </a:solidFill>
              </a:rPr>
              <a:t>Dikarboksilik asit</a:t>
            </a:r>
            <a:r>
              <a:rPr lang="tr-TR">
                <a:solidFill>
                  <a:srgbClr val="FFFF00"/>
                </a:solidFill>
              </a:rPr>
              <a:t> olarak da bilinirler, 2 karboksil grubu vardır. Proton vericidirler.</a:t>
            </a:r>
          </a:p>
          <a:p>
            <a:r>
              <a:rPr lang="tr-TR">
                <a:solidFill>
                  <a:srgbClr val="FFFF00"/>
                </a:solidFill>
              </a:rPr>
              <a:t>Proteinin yüzeyinde bulunur, baziklerle iyonik bağ yaparlar.</a:t>
            </a:r>
          </a:p>
          <a:p>
            <a:r>
              <a:rPr lang="tr-TR">
                <a:solidFill>
                  <a:srgbClr val="FFFF00"/>
                </a:solidFill>
              </a:rPr>
              <a:t>Yan zincirlerinin pK’sı ~ 4’tür. Fizyolojik pH’da (-) yüklüdürler.</a:t>
            </a:r>
          </a:p>
        </p:txBody>
      </p:sp>
      <p:sp>
        <p:nvSpPr>
          <p:cNvPr id="28676" name="Rectangle 4"/>
          <p:cNvSpPr>
            <a:spLocks noChangeArrowheads="1"/>
          </p:cNvSpPr>
          <p:nvPr/>
        </p:nvSpPr>
        <p:spPr bwMode="auto">
          <a:xfrm>
            <a:off x="7667625" y="6237288"/>
            <a:ext cx="1057275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tr-TR" sz="1200">
                <a:solidFill>
                  <a:srgbClr val="FFFF00"/>
                </a:solidFill>
              </a:rPr>
              <a:t>S.Elgün Ülkar</a:t>
            </a:r>
          </a:p>
        </p:txBody>
      </p:sp>
      <p:pic>
        <p:nvPicPr>
          <p:cNvPr id="28677" name="Picture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84888" y="3716338"/>
            <a:ext cx="949325" cy="2949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8678" name="Text Box 6"/>
          <p:cNvSpPr txBox="1">
            <a:spLocks noChangeArrowheads="1"/>
          </p:cNvSpPr>
          <p:nvPr/>
        </p:nvSpPr>
        <p:spPr bwMode="auto">
          <a:xfrm>
            <a:off x="4427538" y="5229225"/>
            <a:ext cx="1439862" cy="73025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tr-TR" sz="1400"/>
              <a:t>Lizin ve aspartat arasında iyonik bağ</a:t>
            </a:r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1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549275"/>
            <a:ext cx="7772400" cy="5546725"/>
          </a:xfrm>
        </p:spPr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tr-TR">
                <a:solidFill>
                  <a:srgbClr val="FF99FF"/>
                </a:solidFill>
              </a:rPr>
              <a:t>Aspartik asit (Asp-D);</a:t>
            </a:r>
            <a:r>
              <a:rPr lang="tr-TR">
                <a:solidFill>
                  <a:srgbClr val="FFFF00"/>
                </a:solidFill>
              </a:rPr>
              <a:t> iyonize (-) yüklü formuna </a:t>
            </a:r>
            <a:r>
              <a:rPr lang="tr-TR" i="1">
                <a:solidFill>
                  <a:srgbClr val="FF99FF"/>
                </a:solidFill>
              </a:rPr>
              <a:t>aspartat </a:t>
            </a:r>
            <a:r>
              <a:rPr lang="tr-TR">
                <a:solidFill>
                  <a:srgbClr val="FFFF00"/>
                </a:solidFill>
              </a:rPr>
              <a:t>denir. </a:t>
            </a:r>
          </a:p>
          <a:p>
            <a:pPr>
              <a:lnSpc>
                <a:spcPct val="90000"/>
              </a:lnSpc>
            </a:pPr>
            <a:r>
              <a:rPr lang="tr-TR">
                <a:solidFill>
                  <a:srgbClr val="FFFF00"/>
                </a:solidFill>
              </a:rPr>
              <a:t>Pürin-primidin </a:t>
            </a:r>
          </a:p>
          <a:p>
            <a:pPr>
              <a:lnSpc>
                <a:spcPct val="90000"/>
              </a:lnSpc>
            </a:pPr>
            <a:r>
              <a:rPr lang="tr-TR">
                <a:solidFill>
                  <a:srgbClr val="FFFF00"/>
                </a:solidFill>
              </a:rPr>
              <a:t>Üre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tr-TR">
                <a:solidFill>
                  <a:srgbClr val="FF99FF"/>
                </a:solidFill>
              </a:rPr>
              <a:t>Glutamik asit (Glu-E);</a:t>
            </a:r>
            <a:r>
              <a:rPr lang="tr-TR">
                <a:solidFill>
                  <a:srgbClr val="FFFF00"/>
                </a:solidFill>
              </a:rPr>
              <a:t> iyonize (-) yüklü formuna </a:t>
            </a:r>
            <a:r>
              <a:rPr lang="tr-TR" i="1">
                <a:solidFill>
                  <a:srgbClr val="FF99FF"/>
                </a:solidFill>
              </a:rPr>
              <a:t>glutamat </a:t>
            </a:r>
            <a:r>
              <a:rPr lang="tr-TR">
                <a:solidFill>
                  <a:srgbClr val="FFFF00"/>
                </a:solidFill>
              </a:rPr>
              <a:t>denir.</a:t>
            </a:r>
          </a:p>
          <a:p>
            <a:pPr>
              <a:lnSpc>
                <a:spcPct val="90000"/>
              </a:lnSpc>
            </a:pPr>
            <a:r>
              <a:rPr lang="tr-TR">
                <a:solidFill>
                  <a:srgbClr val="FFFF00"/>
                </a:solidFill>
                <a:sym typeface="Symbol" pitchFamily="18" charset="2"/>
              </a:rPr>
              <a:t>-karboksiglutamat (yan zincirde 2 karboksil), faktör II, VII, IX ve X, osteokalsin</a:t>
            </a:r>
            <a:endParaRPr lang="tr-TR">
              <a:solidFill>
                <a:srgbClr val="FFFF00"/>
              </a:solidFill>
            </a:endParaRPr>
          </a:p>
          <a:p>
            <a:pPr>
              <a:lnSpc>
                <a:spcPct val="90000"/>
              </a:lnSpc>
            </a:pPr>
            <a:r>
              <a:rPr lang="tr-TR">
                <a:solidFill>
                  <a:srgbClr val="FFFF00"/>
                </a:solidFill>
              </a:rPr>
              <a:t>Beyinde ana eksitatuar nörotransmitter</a:t>
            </a:r>
          </a:p>
          <a:p>
            <a:pPr>
              <a:lnSpc>
                <a:spcPct val="90000"/>
              </a:lnSpc>
            </a:pPr>
            <a:r>
              <a:rPr lang="tr-TR">
                <a:solidFill>
                  <a:srgbClr val="FFFF00"/>
                </a:solidFill>
              </a:rPr>
              <a:t>GABA (inhibitör)</a:t>
            </a:r>
          </a:p>
          <a:p>
            <a:pPr>
              <a:lnSpc>
                <a:spcPct val="90000"/>
              </a:lnSpc>
            </a:pPr>
            <a:endParaRPr lang="tr-TR"/>
          </a:p>
        </p:txBody>
      </p:sp>
      <p:pic>
        <p:nvPicPr>
          <p:cNvPr id="43012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80288" y="3429000"/>
            <a:ext cx="1069975" cy="1379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3013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08850" y="1196975"/>
            <a:ext cx="1030288" cy="1079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609600"/>
            <a:ext cx="7772400" cy="685800"/>
          </a:xfrm>
        </p:spPr>
        <p:txBody>
          <a:bodyPr>
            <a:normAutofit fontScale="90000"/>
          </a:bodyPr>
          <a:lstStyle/>
          <a:p>
            <a:r>
              <a:rPr lang="tr-TR" sz="4000" b="1" i="1">
                <a:solidFill>
                  <a:srgbClr val="66FF66"/>
                </a:solidFill>
              </a:rPr>
              <a:t>Polar Bazik Yan Zincirliler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447800"/>
            <a:ext cx="7772400" cy="4648200"/>
          </a:xfrm>
        </p:spPr>
        <p:txBody>
          <a:bodyPr/>
          <a:lstStyle/>
          <a:p>
            <a:r>
              <a:rPr lang="tr-TR">
                <a:solidFill>
                  <a:srgbClr val="FFFF00"/>
                </a:solidFill>
              </a:rPr>
              <a:t>Fizyolojik pH’da iyonize ve (+) yüklüdürler, yan zincirleri proton alır. </a:t>
            </a:r>
          </a:p>
          <a:p>
            <a:pPr>
              <a:buFontTx/>
              <a:buNone/>
            </a:pPr>
            <a:r>
              <a:rPr lang="tr-TR">
                <a:solidFill>
                  <a:srgbClr val="FF99FF"/>
                </a:solidFill>
              </a:rPr>
              <a:t>Lizin (Lys);</a:t>
            </a:r>
            <a:r>
              <a:rPr lang="tr-TR">
                <a:solidFill>
                  <a:srgbClr val="FFFF00"/>
                </a:solidFill>
              </a:rPr>
              <a:t> yan zincirin pK’sı 10.5 tir.</a:t>
            </a:r>
          </a:p>
          <a:p>
            <a:r>
              <a:rPr lang="tr-TR">
                <a:solidFill>
                  <a:srgbClr val="FFFF00"/>
                </a:solidFill>
              </a:rPr>
              <a:t>Esansiyel</a:t>
            </a:r>
          </a:p>
          <a:p>
            <a:r>
              <a:rPr lang="tr-TR">
                <a:solidFill>
                  <a:srgbClr val="FFFF00"/>
                </a:solidFill>
                <a:sym typeface="Symbol" pitchFamily="18" charset="2"/>
              </a:rPr>
              <a:t>Reaktif -NH</a:t>
            </a:r>
            <a:r>
              <a:rPr lang="tr-TR" baseline="-25000">
                <a:solidFill>
                  <a:srgbClr val="FFFF00"/>
                </a:solidFill>
                <a:sym typeface="Symbol" pitchFamily="18" charset="2"/>
              </a:rPr>
              <a:t>2 </a:t>
            </a:r>
            <a:r>
              <a:rPr lang="tr-TR">
                <a:solidFill>
                  <a:srgbClr val="FFFF00"/>
                </a:solidFill>
                <a:sym typeface="Symbol" pitchFamily="18" charset="2"/>
              </a:rPr>
              <a:t>(pK=10.5)</a:t>
            </a:r>
          </a:p>
          <a:p>
            <a:r>
              <a:rPr lang="tr-TR">
                <a:solidFill>
                  <a:srgbClr val="FFFF00"/>
                </a:solidFill>
              </a:rPr>
              <a:t>Hidroksilizin</a:t>
            </a:r>
          </a:p>
          <a:p>
            <a:r>
              <a:rPr lang="tr-TR">
                <a:solidFill>
                  <a:srgbClr val="FFFF00"/>
                </a:solidFill>
              </a:rPr>
              <a:t>Kollajen (OH-lizin) ve elastin (lizin)</a:t>
            </a:r>
          </a:p>
        </p:txBody>
      </p:sp>
      <p:sp>
        <p:nvSpPr>
          <p:cNvPr id="29700" name="Rectangle 4"/>
          <p:cNvSpPr>
            <a:spLocks noChangeArrowheads="1"/>
          </p:cNvSpPr>
          <p:nvPr/>
        </p:nvSpPr>
        <p:spPr bwMode="auto">
          <a:xfrm>
            <a:off x="6877050" y="6169025"/>
            <a:ext cx="105727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tr-TR" sz="1200">
                <a:solidFill>
                  <a:srgbClr val="FFFF00"/>
                </a:solidFill>
              </a:rPr>
              <a:t>S.Elgün Ülkar</a:t>
            </a:r>
          </a:p>
        </p:txBody>
      </p:sp>
      <p:pic>
        <p:nvPicPr>
          <p:cNvPr id="29701" name="Picture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740650" y="3357563"/>
            <a:ext cx="909638" cy="1960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3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692150"/>
            <a:ext cx="7772400" cy="5403850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80000"/>
              </a:lnSpc>
              <a:buFontTx/>
              <a:buNone/>
            </a:pPr>
            <a:r>
              <a:rPr lang="tr-TR" sz="2600">
                <a:solidFill>
                  <a:srgbClr val="FF99FF"/>
                </a:solidFill>
              </a:rPr>
              <a:t>Histidin (His);</a:t>
            </a:r>
            <a:r>
              <a:rPr lang="tr-TR" sz="2600">
                <a:solidFill>
                  <a:srgbClr val="FFFF00"/>
                </a:solidFill>
              </a:rPr>
              <a:t> aromatik </a:t>
            </a:r>
            <a:r>
              <a:rPr lang="tr-TR" sz="2600" i="1">
                <a:solidFill>
                  <a:schemeClr val="accent1"/>
                </a:solidFill>
              </a:rPr>
              <a:t>imidazol</a:t>
            </a:r>
            <a:r>
              <a:rPr lang="tr-TR" sz="2600">
                <a:solidFill>
                  <a:srgbClr val="FFFF00"/>
                </a:solidFill>
              </a:rPr>
              <a:t> halkası</a:t>
            </a:r>
          </a:p>
          <a:p>
            <a:pPr>
              <a:lnSpc>
                <a:spcPct val="80000"/>
              </a:lnSpc>
            </a:pPr>
            <a:r>
              <a:rPr lang="tr-TR" sz="2600">
                <a:solidFill>
                  <a:srgbClr val="FFFF00"/>
                </a:solidFill>
              </a:rPr>
              <a:t>Yarı esansiyel</a:t>
            </a:r>
          </a:p>
          <a:p>
            <a:pPr>
              <a:lnSpc>
                <a:spcPct val="80000"/>
              </a:lnSpc>
            </a:pPr>
            <a:r>
              <a:rPr lang="tr-TR" sz="2600">
                <a:solidFill>
                  <a:srgbClr val="FFFF00"/>
                </a:solidFill>
              </a:rPr>
              <a:t>Hb ve Mb</a:t>
            </a:r>
          </a:p>
          <a:p>
            <a:pPr>
              <a:lnSpc>
                <a:spcPct val="80000"/>
              </a:lnSpc>
            </a:pPr>
            <a:r>
              <a:rPr lang="tr-TR" sz="2600">
                <a:solidFill>
                  <a:srgbClr val="FFFF00"/>
                </a:solidFill>
              </a:rPr>
              <a:t>Fizyolojik pH’da tamponlama </a:t>
            </a:r>
          </a:p>
          <a:p>
            <a:pPr>
              <a:lnSpc>
                <a:spcPct val="80000"/>
              </a:lnSpc>
            </a:pPr>
            <a:r>
              <a:rPr lang="tr-TR" sz="2600">
                <a:solidFill>
                  <a:srgbClr val="FFFF00"/>
                </a:solidFill>
              </a:rPr>
              <a:t>Yan zincir (</a:t>
            </a:r>
            <a:r>
              <a:rPr lang="tr-TR" sz="2600">
                <a:solidFill>
                  <a:srgbClr val="FFFF00"/>
                </a:solidFill>
                <a:sym typeface="Symbol" pitchFamily="18" charset="2"/>
              </a:rPr>
              <a:t>-imidazol-NH) </a:t>
            </a:r>
            <a:r>
              <a:rPr lang="tr-TR" sz="2600">
                <a:solidFill>
                  <a:srgbClr val="FFFF00"/>
                </a:solidFill>
              </a:rPr>
              <a:t>pK’sı 6</a:t>
            </a:r>
          </a:p>
          <a:p>
            <a:pPr>
              <a:lnSpc>
                <a:spcPct val="80000"/>
              </a:lnSpc>
            </a:pPr>
            <a:r>
              <a:rPr lang="tr-TR" sz="2600">
                <a:solidFill>
                  <a:srgbClr val="FFFF00"/>
                </a:solidFill>
              </a:rPr>
              <a:t>Zayıf bazik</a:t>
            </a:r>
          </a:p>
          <a:p>
            <a:pPr>
              <a:lnSpc>
                <a:spcPct val="80000"/>
              </a:lnSpc>
            </a:pPr>
            <a:r>
              <a:rPr lang="tr-TR" sz="2600">
                <a:solidFill>
                  <a:srgbClr val="FFFF00"/>
                </a:solidFill>
              </a:rPr>
              <a:t>Histamin (mide HCL salgısı, düz kas kasılması-bronş, bağırsak)</a:t>
            </a:r>
          </a:p>
          <a:p>
            <a:pPr>
              <a:lnSpc>
                <a:spcPct val="80000"/>
              </a:lnSpc>
              <a:buFontTx/>
              <a:buNone/>
            </a:pPr>
            <a:endParaRPr lang="tr-TR" sz="2600">
              <a:solidFill>
                <a:srgbClr val="FFFF00"/>
              </a:solidFill>
            </a:endParaRPr>
          </a:p>
          <a:p>
            <a:pPr>
              <a:lnSpc>
                <a:spcPct val="80000"/>
              </a:lnSpc>
            </a:pPr>
            <a:r>
              <a:rPr lang="tr-TR" sz="2600">
                <a:solidFill>
                  <a:srgbClr val="FF99FF"/>
                </a:solidFill>
              </a:rPr>
              <a:t>Arginin (Arg);</a:t>
            </a:r>
            <a:r>
              <a:rPr lang="tr-TR" sz="2600">
                <a:solidFill>
                  <a:srgbClr val="FFFF00"/>
                </a:solidFill>
              </a:rPr>
              <a:t> en güçlü bazik. </a:t>
            </a:r>
          </a:p>
          <a:p>
            <a:pPr>
              <a:lnSpc>
                <a:spcPct val="80000"/>
              </a:lnSpc>
            </a:pPr>
            <a:r>
              <a:rPr lang="tr-TR" sz="2600">
                <a:solidFill>
                  <a:srgbClr val="FFFF00"/>
                </a:solidFill>
              </a:rPr>
              <a:t>Yarı esansiyel</a:t>
            </a:r>
          </a:p>
          <a:p>
            <a:pPr>
              <a:lnSpc>
                <a:spcPct val="80000"/>
              </a:lnSpc>
            </a:pPr>
            <a:r>
              <a:rPr lang="tr-TR" sz="2600">
                <a:solidFill>
                  <a:srgbClr val="FFFF00"/>
                </a:solidFill>
              </a:rPr>
              <a:t>Yan zincirin pK’sı 12.5</a:t>
            </a:r>
          </a:p>
          <a:p>
            <a:pPr>
              <a:lnSpc>
                <a:spcPct val="80000"/>
              </a:lnSpc>
            </a:pPr>
            <a:r>
              <a:rPr lang="tr-TR" sz="2600">
                <a:solidFill>
                  <a:srgbClr val="FFFF00"/>
                </a:solidFill>
              </a:rPr>
              <a:t>Nitrik oksit, kreatin, poliamin, ornitin</a:t>
            </a:r>
          </a:p>
          <a:p>
            <a:pPr>
              <a:lnSpc>
                <a:spcPct val="80000"/>
              </a:lnSpc>
            </a:pPr>
            <a:r>
              <a:rPr lang="tr-TR" sz="2600">
                <a:solidFill>
                  <a:srgbClr val="FFFF00"/>
                </a:solidFill>
              </a:rPr>
              <a:t>Bazik proteinler (histon, protamin)</a:t>
            </a:r>
          </a:p>
          <a:p>
            <a:pPr>
              <a:lnSpc>
                <a:spcPct val="80000"/>
              </a:lnSpc>
            </a:pPr>
            <a:r>
              <a:rPr lang="tr-TR" sz="2600">
                <a:solidFill>
                  <a:srgbClr val="FFFF00"/>
                </a:solidFill>
              </a:rPr>
              <a:t>Üre döngüsü</a:t>
            </a:r>
            <a:endParaRPr lang="tr-TR" sz="2600"/>
          </a:p>
        </p:txBody>
      </p:sp>
      <p:pic>
        <p:nvPicPr>
          <p:cNvPr id="46084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92950" y="620713"/>
            <a:ext cx="1349375" cy="160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6085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04025" y="3933825"/>
            <a:ext cx="1309688" cy="2149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>
          <a:xfrm>
            <a:off x="539750" y="476250"/>
            <a:ext cx="7772400" cy="609600"/>
          </a:xfrm>
        </p:spPr>
        <p:txBody>
          <a:bodyPr>
            <a:normAutofit fontScale="90000"/>
          </a:bodyPr>
          <a:lstStyle/>
          <a:p>
            <a:r>
              <a:rPr lang="tr-TR" sz="3600" b="1" i="1">
                <a:solidFill>
                  <a:srgbClr val="66FF66"/>
                </a:solidFill>
              </a:rPr>
              <a:t>Polar Nötral (Yüksüz) Yan Zincirliler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773238"/>
            <a:ext cx="7772400" cy="4856162"/>
          </a:xfrm>
        </p:spPr>
        <p:txBody>
          <a:bodyPr/>
          <a:lstStyle/>
          <a:p>
            <a:pPr algn="just"/>
            <a:r>
              <a:rPr lang="tr-TR">
                <a:solidFill>
                  <a:srgbClr val="FFFF00"/>
                </a:solidFill>
              </a:rPr>
              <a:t>Fizyolojik pH’da yan zincirlerindeki net yük 0’dır. Sistein ve tirozin alkali pH’da proton verebilir. Serin, treonin ve tirozinin H bağına katılan polar OH grubu vardır. Asparagin ve glutaminin de yan zincirlerindeki karbonil ve amid grupları da H bağı yapar.</a:t>
            </a:r>
          </a:p>
          <a:p>
            <a:pPr algn="just">
              <a:buFontTx/>
              <a:buNone/>
            </a:pPr>
            <a:endParaRPr lang="tr-TR">
              <a:solidFill>
                <a:srgbClr val="FFFF00"/>
              </a:solidFill>
            </a:endParaRPr>
          </a:p>
        </p:txBody>
      </p:sp>
      <p:sp>
        <p:nvSpPr>
          <p:cNvPr id="30724" name="Rectangle 4"/>
          <p:cNvSpPr>
            <a:spLocks noChangeArrowheads="1"/>
          </p:cNvSpPr>
          <p:nvPr/>
        </p:nvSpPr>
        <p:spPr bwMode="auto">
          <a:xfrm>
            <a:off x="7740650" y="6308725"/>
            <a:ext cx="105727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tr-TR" sz="1200">
                <a:solidFill>
                  <a:srgbClr val="FFFF00"/>
                </a:solidFill>
              </a:rPr>
              <a:t>S.Elgün Ülkar</a:t>
            </a:r>
          </a:p>
        </p:txBody>
      </p:sp>
      <p:pic>
        <p:nvPicPr>
          <p:cNvPr id="30726" name="Picture 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92725" y="4868863"/>
            <a:ext cx="2070100" cy="1460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7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908050"/>
            <a:ext cx="7772400" cy="5187950"/>
          </a:xfrm>
        </p:spPr>
        <p:txBody>
          <a:bodyPr/>
          <a:lstStyle/>
          <a:p>
            <a:pPr algn="just">
              <a:buFontTx/>
              <a:buNone/>
            </a:pPr>
            <a:r>
              <a:rPr lang="tr-TR" sz="2800">
                <a:solidFill>
                  <a:srgbClr val="FF9999"/>
                </a:solidFill>
              </a:rPr>
              <a:t>Serin (Ser);</a:t>
            </a:r>
            <a:r>
              <a:rPr lang="tr-TR" sz="2800">
                <a:solidFill>
                  <a:srgbClr val="FFFF00"/>
                </a:solidFill>
              </a:rPr>
              <a:t> Yan zincirinde –OH grubu, pK:13.6</a:t>
            </a:r>
          </a:p>
          <a:p>
            <a:pPr algn="just"/>
            <a:r>
              <a:rPr lang="tr-TR" sz="2800">
                <a:solidFill>
                  <a:srgbClr val="FFFF00"/>
                </a:solidFill>
              </a:rPr>
              <a:t>O-glikozid bağı</a:t>
            </a:r>
          </a:p>
          <a:p>
            <a:pPr algn="just"/>
            <a:r>
              <a:rPr lang="tr-TR" sz="2800">
                <a:solidFill>
                  <a:srgbClr val="FFFF00"/>
                </a:solidFill>
              </a:rPr>
              <a:t>Enzimlerin aktif bölgesi, substrat ve fosfat bağlanması (kovalent modifikasyon)</a:t>
            </a:r>
          </a:p>
          <a:p>
            <a:pPr algn="just">
              <a:buFontTx/>
              <a:buNone/>
            </a:pPr>
            <a:endParaRPr lang="tr-TR" sz="2800">
              <a:solidFill>
                <a:srgbClr val="FFFF00"/>
              </a:solidFill>
            </a:endParaRPr>
          </a:p>
          <a:p>
            <a:pPr algn="just">
              <a:buFontTx/>
              <a:buNone/>
            </a:pPr>
            <a:r>
              <a:rPr lang="tr-TR" sz="2800">
                <a:solidFill>
                  <a:srgbClr val="FF9999"/>
                </a:solidFill>
              </a:rPr>
              <a:t>Treonin (Thr);</a:t>
            </a:r>
            <a:r>
              <a:rPr lang="tr-TR" sz="2800">
                <a:solidFill>
                  <a:srgbClr val="FFFF00"/>
                </a:solidFill>
              </a:rPr>
              <a:t> İki asimetrik karbon. Yan zincir pK:13.6</a:t>
            </a:r>
          </a:p>
          <a:p>
            <a:pPr algn="just"/>
            <a:r>
              <a:rPr lang="tr-TR" sz="2800">
                <a:solidFill>
                  <a:srgbClr val="FFFF00"/>
                </a:solidFill>
              </a:rPr>
              <a:t>O-glikozid bağı</a:t>
            </a:r>
          </a:p>
          <a:p>
            <a:pPr algn="just"/>
            <a:r>
              <a:rPr lang="tr-TR" sz="2800">
                <a:solidFill>
                  <a:srgbClr val="FFFF00"/>
                </a:solidFill>
              </a:rPr>
              <a:t>Enzimlerin aktif bölgesi, substrat ve fosfat bağlanması (kovalent modifikasyon)</a:t>
            </a:r>
          </a:p>
          <a:p>
            <a:pPr algn="just"/>
            <a:endParaRPr lang="tr-TR" sz="2800">
              <a:solidFill>
                <a:srgbClr val="FFFF00"/>
              </a:solidFill>
            </a:endParaRPr>
          </a:p>
          <a:p>
            <a:pPr algn="just"/>
            <a:endParaRPr lang="tr-TR" sz="2800">
              <a:solidFill>
                <a:srgbClr val="FFFF00"/>
              </a:solidFill>
            </a:endParaRPr>
          </a:p>
          <a:p>
            <a:pPr algn="just">
              <a:buFontTx/>
              <a:buNone/>
            </a:pPr>
            <a:endParaRPr lang="tr-TR" sz="2800">
              <a:solidFill>
                <a:srgbClr val="FFFF00"/>
              </a:solidFill>
            </a:endParaRPr>
          </a:p>
          <a:p>
            <a:endParaRPr lang="tr-TR" sz="2800"/>
          </a:p>
        </p:txBody>
      </p:sp>
      <p:pic>
        <p:nvPicPr>
          <p:cNvPr id="47108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659563" y="3789363"/>
            <a:ext cx="1069975" cy="1220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7110" name="Rectangle 6"/>
          <p:cNvSpPr>
            <a:spLocks noChangeArrowheads="1"/>
          </p:cNvSpPr>
          <p:nvPr/>
        </p:nvSpPr>
        <p:spPr bwMode="auto">
          <a:xfrm>
            <a:off x="7740650" y="6308725"/>
            <a:ext cx="105727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tr-TR" sz="1200">
                <a:solidFill>
                  <a:srgbClr val="FFFF00"/>
                </a:solidFill>
              </a:rPr>
              <a:t>S.Elgün Ülkar</a:t>
            </a:r>
          </a:p>
        </p:txBody>
      </p:sp>
      <p:pic>
        <p:nvPicPr>
          <p:cNvPr id="47111" name="Picture 7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80288" y="1412875"/>
            <a:ext cx="1149350" cy="949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1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484313"/>
            <a:ext cx="6838950" cy="5040312"/>
          </a:xfrm>
        </p:spPr>
        <p:txBody>
          <a:bodyPr/>
          <a:lstStyle/>
          <a:p>
            <a:pPr algn="just">
              <a:lnSpc>
                <a:spcPct val="80000"/>
              </a:lnSpc>
              <a:buFontTx/>
              <a:buNone/>
            </a:pPr>
            <a:r>
              <a:rPr lang="tr-TR" sz="2800">
                <a:solidFill>
                  <a:srgbClr val="FF9999"/>
                </a:solidFill>
              </a:rPr>
              <a:t>Sistein (Cys);</a:t>
            </a:r>
            <a:r>
              <a:rPr lang="tr-TR" sz="2800">
                <a:solidFill>
                  <a:srgbClr val="FFFF00"/>
                </a:solidFill>
              </a:rPr>
              <a:t> Kükürtlü.</a:t>
            </a:r>
          </a:p>
          <a:p>
            <a:pPr algn="just">
              <a:lnSpc>
                <a:spcPct val="80000"/>
              </a:lnSpc>
            </a:pPr>
            <a:r>
              <a:rPr lang="tr-TR" sz="2800">
                <a:solidFill>
                  <a:srgbClr val="FFFF00"/>
                </a:solidFill>
              </a:rPr>
              <a:t>Yan zincirde -SH grubu, pK:8.3</a:t>
            </a:r>
          </a:p>
          <a:p>
            <a:pPr algn="just">
              <a:lnSpc>
                <a:spcPct val="80000"/>
              </a:lnSpc>
            </a:pPr>
            <a:r>
              <a:rPr lang="tr-TR" sz="2800">
                <a:solidFill>
                  <a:srgbClr val="FFFF00"/>
                </a:solidFill>
              </a:rPr>
              <a:t>Metiyoninden sentez, şartlı esansiyel</a:t>
            </a:r>
          </a:p>
          <a:p>
            <a:pPr algn="just">
              <a:lnSpc>
                <a:spcPct val="80000"/>
              </a:lnSpc>
            </a:pPr>
            <a:r>
              <a:rPr lang="tr-TR" sz="2800">
                <a:solidFill>
                  <a:srgbClr val="FFFF00"/>
                </a:solidFill>
              </a:rPr>
              <a:t>Enzimlerin aktif bölgesi</a:t>
            </a:r>
          </a:p>
          <a:p>
            <a:pPr algn="just">
              <a:lnSpc>
                <a:spcPct val="80000"/>
              </a:lnSpc>
            </a:pPr>
            <a:r>
              <a:rPr lang="tr-TR" sz="2800">
                <a:solidFill>
                  <a:srgbClr val="FFFF00"/>
                </a:solidFill>
              </a:rPr>
              <a:t>Sistin</a:t>
            </a:r>
          </a:p>
          <a:p>
            <a:pPr algn="just">
              <a:lnSpc>
                <a:spcPct val="80000"/>
              </a:lnSpc>
            </a:pPr>
            <a:r>
              <a:rPr lang="tr-TR" sz="2800">
                <a:solidFill>
                  <a:srgbClr val="FFFF00"/>
                </a:solidFill>
              </a:rPr>
              <a:t>-S-S köprüleri protein katlanması, birden çok zinciri olan proteinlerin bir arada durması, ör.insülin ve Ig’ler.</a:t>
            </a:r>
          </a:p>
          <a:p>
            <a:pPr algn="just">
              <a:lnSpc>
                <a:spcPct val="80000"/>
              </a:lnSpc>
            </a:pPr>
            <a:endParaRPr lang="tr-TR" sz="2800">
              <a:solidFill>
                <a:srgbClr val="FFFF00"/>
              </a:solidFill>
            </a:endParaRPr>
          </a:p>
        </p:txBody>
      </p:sp>
      <p:sp>
        <p:nvSpPr>
          <p:cNvPr id="32772" name="Rectangle 4"/>
          <p:cNvSpPr>
            <a:spLocks noChangeArrowheads="1"/>
          </p:cNvSpPr>
          <p:nvPr/>
        </p:nvSpPr>
        <p:spPr bwMode="auto">
          <a:xfrm>
            <a:off x="7740650" y="6237288"/>
            <a:ext cx="1057275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tr-TR" sz="1200">
                <a:solidFill>
                  <a:srgbClr val="FFFF00"/>
                </a:solidFill>
              </a:rPr>
              <a:t>S.Elgün Ülkar</a:t>
            </a:r>
          </a:p>
        </p:txBody>
      </p:sp>
      <p:pic>
        <p:nvPicPr>
          <p:cNvPr id="32775" name="Picture 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24750" y="0"/>
            <a:ext cx="1619250" cy="432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5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620713"/>
            <a:ext cx="7772400" cy="5475287"/>
          </a:xfrm>
        </p:spPr>
        <p:txBody>
          <a:bodyPr/>
          <a:lstStyle/>
          <a:p>
            <a:pPr algn="just">
              <a:lnSpc>
                <a:spcPct val="90000"/>
              </a:lnSpc>
              <a:buFontTx/>
              <a:buNone/>
            </a:pPr>
            <a:r>
              <a:rPr lang="tr-TR" sz="2800">
                <a:solidFill>
                  <a:srgbClr val="FF9999"/>
                </a:solidFill>
              </a:rPr>
              <a:t>Tirozin (Tyr);</a:t>
            </a:r>
            <a:r>
              <a:rPr lang="tr-TR" sz="2800">
                <a:solidFill>
                  <a:srgbClr val="FFFF00"/>
                </a:solidFill>
              </a:rPr>
              <a:t> aromatik hidroksile </a:t>
            </a:r>
            <a:r>
              <a:rPr lang="tr-TR" sz="2800" i="1">
                <a:solidFill>
                  <a:schemeClr val="accent1"/>
                </a:solidFill>
              </a:rPr>
              <a:t>fenil </a:t>
            </a:r>
            <a:r>
              <a:rPr lang="tr-TR" sz="2800">
                <a:solidFill>
                  <a:srgbClr val="FFFF00"/>
                </a:solidFill>
              </a:rPr>
              <a:t>halkası</a:t>
            </a:r>
          </a:p>
          <a:p>
            <a:pPr algn="just">
              <a:lnSpc>
                <a:spcPct val="90000"/>
              </a:lnSpc>
            </a:pPr>
            <a:r>
              <a:rPr lang="tr-TR" sz="2800">
                <a:solidFill>
                  <a:srgbClr val="FFFF00"/>
                </a:solidFill>
              </a:rPr>
              <a:t>Yan zincir pK’sı 10.1, alkali pH’da proton verebilir. </a:t>
            </a:r>
          </a:p>
          <a:p>
            <a:pPr algn="just">
              <a:lnSpc>
                <a:spcPct val="90000"/>
              </a:lnSpc>
            </a:pPr>
            <a:r>
              <a:rPr lang="tr-TR" sz="2800">
                <a:solidFill>
                  <a:srgbClr val="FFFF00"/>
                </a:solidFill>
              </a:rPr>
              <a:t>U.V. absorbsiyonu</a:t>
            </a:r>
          </a:p>
          <a:p>
            <a:pPr algn="just">
              <a:lnSpc>
                <a:spcPct val="90000"/>
              </a:lnSpc>
            </a:pPr>
            <a:r>
              <a:rPr lang="tr-TR" sz="2800">
                <a:solidFill>
                  <a:srgbClr val="FFFF00"/>
                </a:solidFill>
              </a:rPr>
              <a:t>Fenilalaninden sentez edilir, şartlı esansiyel.</a:t>
            </a:r>
          </a:p>
          <a:p>
            <a:pPr algn="just">
              <a:lnSpc>
                <a:spcPct val="90000"/>
              </a:lnSpc>
            </a:pPr>
            <a:r>
              <a:rPr lang="tr-TR" sz="2800">
                <a:solidFill>
                  <a:srgbClr val="FFFF00"/>
                </a:solidFill>
              </a:rPr>
              <a:t>Enzimlerin aktif bölgesi substrat ve fosfat bağlanması (kovalent modifikasyon)</a:t>
            </a:r>
          </a:p>
          <a:p>
            <a:pPr algn="just">
              <a:lnSpc>
                <a:spcPct val="90000"/>
              </a:lnSpc>
            </a:pPr>
            <a:r>
              <a:rPr lang="tr-TR" sz="2800">
                <a:solidFill>
                  <a:srgbClr val="FFFF00"/>
                </a:solidFill>
              </a:rPr>
              <a:t>Tirozin kinaz, Hücre yüzeyi reseptörleri (insülin, epidermal BF, tormbosit kökenli BF, insülin benzeri BF-1 için) ve onkogenlerde bulunur</a:t>
            </a:r>
          </a:p>
          <a:p>
            <a:pPr algn="just">
              <a:lnSpc>
                <a:spcPct val="90000"/>
              </a:lnSpc>
            </a:pPr>
            <a:r>
              <a:rPr lang="tr-TR" sz="2800">
                <a:solidFill>
                  <a:srgbClr val="FFFF00"/>
                </a:solidFill>
              </a:rPr>
              <a:t>Tiroid hormonları, melanin ve katekolaminler</a:t>
            </a:r>
          </a:p>
          <a:p>
            <a:pPr algn="just">
              <a:lnSpc>
                <a:spcPct val="90000"/>
              </a:lnSpc>
            </a:pPr>
            <a:endParaRPr lang="tr-TR" sz="2800">
              <a:solidFill>
                <a:srgbClr val="FFFF00"/>
              </a:solidFill>
            </a:endParaRPr>
          </a:p>
          <a:p>
            <a:pPr>
              <a:lnSpc>
                <a:spcPct val="90000"/>
              </a:lnSpc>
            </a:pPr>
            <a:endParaRPr lang="tr-TR" sz="2400"/>
          </a:p>
        </p:txBody>
      </p:sp>
      <p:pic>
        <p:nvPicPr>
          <p:cNvPr id="49156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740650" y="4868863"/>
            <a:ext cx="990600" cy="1760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1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196975"/>
            <a:ext cx="7772400" cy="4899025"/>
          </a:xfrm>
        </p:spPr>
        <p:txBody>
          <a:bodyPr/>
          <a:lstStyle/>
          <a:p>
            <a:pPr algn="just">
              <a:buFontTx/>
              <a:buNone/>
            </a:pPr>
            <a:r>
              <a:rPr lang="tr-TR">
                <a:solidFill>
                  <a:srgbClr val="FF9999"/>
                </a:solidFill>
              </a:rPr>
              <a:t>Asparagin (Asn);</a:t>
            </a:r>
            <a:r>
              <a:rPr lang="tr-TR">
                <a:solidFill>
                  <a:srgbClr val="FFFF00"/>
                </a:solidFill>
              </a:rPr>
              <a:t> aspartatın türevi</a:t>
            </a:r>
          </a:p>
          <a:p>
            <a:pPr algn="just"/>
            <a:r>
              <a:rPr lang="tr-TR">
                <a:solidFill>
                  <a:srgbClr val="FFFF00"/>
                </a:solidFill>
              </a:rPr>
              <a:t>N-glikozid bağı</a:t>
            </a:r>
          </a:p>
          <a:p>
            <a:pPr algn="just"/>
            <a:r>
              <a:rPr lang="tr-TR">
                <a:solidFill>
                  <a:srgbClr val="FFFF00"/>
                </a:solidFill>
              </a:rPr>
              <a:t>H bağı</a:t>
            </a:r>
          </a:p>
          <a:p>
            <a:pPr algn="just"/>
            <a:endParaRPr lang="tr-TR">
              <a:solidFill>
                <a:srgbClr val="FFFF00"/>
              </a:solidFill>
            </a:endParaRPr>
          </a:p>
          <a:p>
            <a:pPr algn="just"/>
            <a:r>
              <a:rPr lang="tr-TR">
                <a:solidFill>
                  <a:srgbClr val="FF9999"/>
                </a:solidFill>
              </a:rPr>
              <a:t>Glutamin (Gln);</a:t>
            </a:r>
            <a:r>
              <a:rPr lang="tr-TR">
                <a:solidFill>
                  <a:srgbClr val="FFFF00"/>
                </a:solidFill>
              </a:rPr>
              <a:t> glutamatın türevi. </a:t>
            </a:r>
          </a:p>
          <a:p>
            <a:pPr algn="just"/>
            <a:r>
              <a:rPr lang="tr-TR">
                <a:solidFill>
                  <a:srgbClr val="FFFF00"/>
                </a:solidFill>
              </a:rPr>
              <a:t>Pürin-primidin sentezi</a:t>
            </a:r>
          </a:p>
          <a:p>
            <a:pPr algn="just"/>
            <a:r>
              <a:rPr lang="tr-TR">
                <a:solidFill>
                  <a:srgbClr val="FFFF00"/>
                </a:solidFill>
              </a:rPr>
              <a:t>Kanda amonyak taşınması</a:t>
            </a:r>
          </a:p>
          <a:p>
            <a:pPr algn="just"/>
            <a:r>
              <a:rPr lang="tr-TR">
                <a:solidFill>
                  <a:srgbClr val="FFFF00"/>
                </a:solidFill>
              </a:rPr>
              <a:t>Vücutta en fazla bulunan a.a.</a:t>
            </a:r>
          </a:p>
        </p:txBody>
      </p:sp>
      <p:pic>
        <p:nvPicPr>
          <p:cNvPr id="48132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867400" y="1844675"/>
            <a:ext cx="909638" cy="1390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8133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04025" y="4437063"/>
            <a:ext cx="990600" cy="1649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8134" name="Rectangle 6"/>
          <p:cNvSpPr>
            <a:spLocks noChangeArrowheads="1"/>
          </p:cNvSpPr>
          <p:nvPr/>
        </p:nvSpPr>
        <p:spPr bwMode="auto">
          <a:xfrm>
            <a:off x="7740650" y="6308725"/>
            <a:ext cx="105727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tr-TR" sz="1200">
                <a:solidFill>
                  <a:srgbClr val="FFFF00"/>
                </a:solidFill>
              </a:rPr>
              <a:t>S.Elgün Ülkar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0</TotalTime>
  <Words>461</Words>
  <Application>Microsoft Office PowerPoint</Application>
  <PresentationFormat>Ekran Gösterisi (4:3)</PresentationFormat>
  <Paragraphs>71</Paragraphs>
  <Slides>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0" baseType="lpstr">
      <vt:lpstr>Metro</vt:lpstr>
      <vt:lpstr>Polar Asidik Yan Zincirliler</vt:lpstr>
      <vt:lpstr>Slayt 2</vt:lpstr>
      <vt:lpstr>Polar Bazik Yan Zincirliler</vt:lpstr>
      <vt:lpstr>Slayt 4</vt:lpstr>
      <vt:lpstr>Polar Nötral (Yüksüz) Yan Zincirliler</vt:lpstr>
      <vt:lpstr>Slayt 6</vt:lpstr>
      <vt:lpstr>Slayt 7</vt:lpstr>
      <vt:lpstr>Slayt 8</vt:lpstr>
      <vt:lpstr>Slayt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Polar Asidik Yan Zincirliler</dc:title>
  <dc:creator>ELGÜN</dc:creator>
  <cp:lastModifiedBy>user</cp:lastModifiedBy>
  <cp:revision>1</cp:revision>
  <dcterms:created xsi:type="dcterms:W3CDTF">2017-09-22T08:31:59Z</dcterms:created>
  <dcterms:modified xsi:type="dcterms:W3CDTF">2017-09-22T08:32:21Z</dcterms:modified>
</cp:coreProperties>
</file>