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4" r:id="rId4"/>
    <p:sldId id="265" r:id="rId5"/>
    <p:sldId id="266" r:id="rId6"/>
    <p:sldId id="267" r:id="rId7"/>
    <p:sldId id="268" r:id="rId8"/>
    <p:sldId id="269"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81" d="100"/>
          <a:sy n="81" d="100"/>
        </p:scale>
        <p:origin x="62" y="13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9/8/2019</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6869" y="2705380"/>
            <a:ext cx="8689976" cy="2509213"/>
          </a:xfrm>
        </p:spPr>
        <p:txBody>
          <a:bodyPr>
            <a:normAutofit fontScale="90000"/>
          </a:bodyPr>
          <a:lstStyle/>
          <a:p>
            <a:r>
              <a:rPr lang="tr-TR" sz="5300" dirty="0" smtClean="0">
                <a:latin typeface="Times New Roman" panose="02020603050405020304" pitchFamily="18" charset="0"/>
                <a:cs typeface="Times New Roman" panose="02020603050405020304" pitchFamily="18" charset="0"/>
              </a:rPr>
              <a:t>DİNİ Kavramlar </a:t>
            </a:r>
            <a:r>
              <a:rPr lang="tr-TR" sz="5300" dirty="0" smtClean="0">
                <a:latin typeface="Times New Roman" panose="02020603050405020304" pitchFamily="18" charset="0"/>
                <a:cs typeface="Times New Roman" panose="02020603050405020304" pitchFamily="18" charset="0"/>
              </a:rPr>
              <a:t/>
            </a:r>
            <a:br>
              <a:rPr lang="tr-TR" sz="5300" dirty="0" smtClean="0">
                <a:latin typeface="Times New Roman" panose="02020603050405020304" pitchFamily="18" charset="0"/>
                <a:cs typeface="Times New Roman" panose="02020603050405020304" pitchFamily="18" charset="0"/>
              </a:rPr>
            </a:br>
            <a:r>
              <a:rPr lang="tr-TR" sz="5300" dirty="0" smtClean="0">
                <a:latin typeface="Times New Roman" panose="02020603050405020304" pitchFamily="18" charset="0"/>
                <a:cs typeface="Times New Roman" panose="02020603050405020304" pitchFamily="18" charset="0"/>
              </a:rPr>
              <a:t>VE </a:t>
            </a:r>
            <a:br>
              <a:rPr lang="tr-TR" sz="5300" dirty="0" smtClean="0">
                <a:latin typeface="Times New Roman" panose="02020603050405020304" pitchFamily="18" charset="0"/>
                <a:cs typeface="Times New Roman" panose="02020603050405020304" pitchFamily="18" charset="0"/>
              </a:rPr>
            </a:br>
            <a:r>
              <a:rPr lang="tr-TR" sz="5300" dirty="0" smtClean="0">
                <a:latin typeface="Times New Roman" panose="02020603050405020304" pitchFamily="18" charset="0"/>
                <a:cs typeface="Times New Roman" panose="02020603050405020304" pitchFamily="18" charset="0"/>
              </a:rPr>
              <a:t>Öğrenme </a:t>
            </a:r>
            <a:r>
              <a:rPr lang="tr-TR" sz="5300" dirty="0" err="1" smtClean="0">
                <a:latin typeface="Times New Roman" panose="02020603050405020304" pitchFamily="18" charset="0"/>
                <a:cs typeface="Times New Roman" panose="02020603050405020304" pitchFamily="18" charset="0"/>
              </a:rPr>
              <a:t>OrtamlarI</a:t>
            </a:r>
            <a:r>
              <a:rPr lang="tr-TR" dirty="0" smtClean="0">
                <a:latin typeface="Calibri" pitchFamily="34" charset="0"/>
              </a:rPr>
              <a:t/>
            </a:r>
            <a:br>
              <a:rPr lang="tr-TR" dirty="0" smtClean="0">
                <a:latin typeface="Calibri" pitchFamily="34" charset="0"/>
              </a:rPr>
            </a:br>
            <a:r>
              <a:rPr lang="tr-TR" dirty="0">
                <a:latin typeface="Calibri" pitchFamily="34" charset="0"/>
              </a:rPr>
              <a:t/>
            </a:r>
            <a:br>
              <a:rPr lang="tr-TR" dirty="0">
                <a:latin typeface="Calibri" pitchFamily="34" charset="0"/>
              </a:rPr>
            </a:br>
            <a:endParaRPr lang="en-US" dirty="0">
              <a:latin typeface="Calibri" pitchFamily="34" charset="0"/>
            </a:endParaRPr>
          </a:p>
        </p:txBody>
      </p:sp>
      <p:sp>
        <p:nvSpPr>
          <p:cNvPr id="3" name="Subtitle 2"/>
          <p:cNvSpPr>
            <a:spLocks noGrp="1"/>
          </p:cNvSpPr>
          <p:nvPr>
            <p:ph type="subTitle" idx="1"/>
          </p:nvPr>
        </p:nvSpPr>
        <p:spPr>
          <a:xfrm>
            <a:off x="478394" y="4932576"/>
            <a:ext cx="8689976" cy="1371599"/>
          </a:xfrm>
        </p:spPr>
        <p:txBody>
          <a:bodyPr/>
          <a:lstStyle/>
          <a:p>
            <a:pPr algn="r"/>
            <a:r>
              <a:rPr lang="tr-TR" i="1" dirty="0" smtClean="0"/>
              <a:t>Prof. Dr. Mualla SELÇUK</a:t>
            </a:r>
            <a:endParaRPr lang="en-US" i="1" dirty="0"/>
          </a:p>
        </p:txBody>
      </p:sp>
    </p:spTree>
    <p:extLst>
      <p:ext uri="{BB962C8B-B14F-4D97-AF65-F5344CB8AC3E}">
        <p14:creationId xmlns:p14="http://schemas.microsoft.com/office/powerpoint/2010/main" val="2622186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24"/>
          <p:cNvPicPr>
            <a:picLocks noGrp="1" noChangeAspect="1"/>
          </p:cNvPicPr>
          <p:nvPr>
            <p:ph sz="quarter" idx="13"/>
          </p:nvPr>
        </p:nvPicPr>
        <p:blipFill>
          <a:blip r:embed="rId2"/>
          <a:stretch>
            <a:fillRect/>
          </a:stretch>
        </p:blipFill>
        <p:spPr>
          <a:xfrm>
            <a:off x="0" y="0"/>
            <a:ext cx="12192000" cy="6857999"/>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KAVRAMSAL </a:t>
            </a:r>
            <a:r>
              <a:rPr lang="en-US" b="1" dirty="0" smtClean="0">
                <a:latin typeface="Times New Roman" panose="02020603050405020304" pitchFamily="18" charset="0"/>
                <a:cs typeface="Times New Roman" panose="02020603050405020304" pitchFamily="18" charset="0"/>
              </a:rPr>
              <a:t>NETL</a:t>
            </a:r>
            <a:r>
              <a:rPr lang="tr-TR" b="1" dirty="0" smtClean="0">
                <a:latin typeface="Times New Roman" panose="02020603050405020304" pitchFamily="18" charset="0"/>
                <a:cs typeface="Times New Roman" panose="02020603050405020304" pitchFamily="18" charset="0"/>
              </a:rPr>
              <a:t>İ</a:t>
            </a:r>
            <a:r>
              <a:rPr lang="en-US" b="1" dirty="0" smtClean="0">
                <a:latin typeface="Times New Roman" panose="02020603050405020304" pitchFamily="18" charset="0"/>
                <a:cs typeface="Times New Roman" panose="02020603050405020304" pitchFamily="18" charset="0"/>
              </a:rPr>
              <a:t>K MODEL</a:t>
            </a:r>
            <a:r>
              <a:rPr lang="tr-TR" b="1" dirty="0" smtClean="0">
                <a:latin typeface="Times New Roman" panose="02020603050405020304" pitchFamily="18" charset="0"/>
                <a:cs typeface="Times New Roman" panose="02020603050405020304" pitchFamily="18" charset="0"/>
              </a:rPr>
              <a:t>İ</a:t>
            </a:r>
            <a:r>
              <a:rPr lang="en-US" b="1" dirty="0" smtClean="0">
                <a:latin typeface="Times New Roman" panose="02020603050405020304" pitchFamily="18" charset="0"/>
                <a:cs typeface="Times New Roman" panose="02020603050405020304" pitchFamily="18" charset="0"/>
              </a:rPr>
              <a:t>N</a:t>
            </a:r>
            <a:r>
              <a:rPr lang="tr-TR" b="1" dirty="0">
                <a:latin typeface="Times New Roman" panose="02020603050405020304" pitchFamily="18" charset="0"/>
                <a:cs typeface="Times New Roman" panose="02020603050405020304" pitchFamily="18" charset="0"/>
              </a:rPr>
              <a:t>İ</a:t>
            </a:r>
            <a:r>
              <a:rPr lang="en-US" b="1" dirty="0" smtClean="0">
                <a:latin typeface="Times New Roman" panose="02020603050405020304" pitchFamily="18" charset="0"/>
                <a:cs typeface="Times New Roman" panose="02020603050405020304" pitchFamily="18" charset="0"/>
              </a:rPr>
              <a:t>N </a:t>
            </a:r>
            <a:r>
              <a:rPr lang="tr-TR" b="1" dirty="0" smtClean="0">
                <a:latin typeface="Times New Roman" panose="02020603050405020304" pitchFamily="18" charset="0"/>
                <a:cs typeface="Times New Roman" panose="02020603050405020304" pitchFamily="18" charset="0"/>
              </a:rPr>
              <a:t/>
            </a:r>
            <a:br>
              <a:rPr lang="tr-TR"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TEMEL UNSURLARI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a:xfrm>
            <a:off x="913774" y="2865748"/>
            <a:ext cx="10363826" cy="2925451"/>
          </a:xfrm>
        </p:spPr>
        <p:txBody>
          <a:bodyPr>
            <a:normAutofit lnSpcReduction="10000"/>
          </a:bodyPr>
          <a:lstStyle/>
          <a:p>
            <a:pPr marL="0" indent="0" algn="just">
              <a:buNone/>
            </a:pPr>
            <a:r>
              <a:rPr lang="tr-TR"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Mevcut </a:t>
            </a:r>
            <a:r>
              <a:rPr lang="tr-TR" sz="3200" dirty="0">
                <a:latin typeface="Times New Roman" panose="02020603050405020304" pitchFamily="18" charset="0"/>
                <a:cs typeface="Times New Roman" panose="02020603050405020304" pitchFamily="18" charset="0"/>
              </a:rPr>
              <a:t>duruma yansımaları, metin ve bağlam ilişkisini araştırmak, kişisel gelişime yansımaları, ortak iyi için yansımaları, içeriğin etkili bir pedagoji ile bütünleşmesi.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817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a:ea typeface="SimSun"/>
                <a:cs typeface="Times New Roman"/>
              </a:rPr>
              <a:t>Mevcut Durum/ </a:t>
            </a:r>
            <a:r>
              <a:rPr lang="tr-TR" b="1" dirty="0" err="1">
                <a:latin typeface="Times New Roman"/>
                <a:ea typeface="SimSun"/>
                <a:cs typeface="Times New Roman"/>
              </a:rPr>
              <a:t>Dİnsel</a:t>
            </a:r>
            <a:r>
              <a:rPr lang="tr-TR" b="1" dirty="0">
                <a:latin typeface="Times New Roman"/>
                <a:ea typeface="SimSun"/>
                <a:cs typeface="Times New Roman"/>
              </a:rPr>
              <a:t> </a:t>
            </a:r>
            <a:r>
              <a:rPr lang="tr-TR" b="1" dirty="0" err="1" smtClean="0">
                <a:latin typeface="Times New Roman"/>
                <a:ea typeface="SimSun"/>
                <a:cs typeface="Times New Roman"/>
              </a:rPr>
              <a:t>HazIrOluş</a:t>
            </a:r>
            <a:r>
              <a:rPr lang="tr-TR" sz="3200" dirty="0">
                <a:latin typeface="Calibri"/>
                <a:ea typeface="SimSun"/>
                <a:cs typeface="Times New Roman"/>
              </a:rPr>
              <a:t/>
            </a:r>
            <a:br>
              <a:rPr lang="tr-TR" sz="3200" dirty="0">
                <a:latin typeface="Calibri"/>
                <a:ea typeface="SimSun"/>
                <a:cs typeface="Times New Roman"/>
              </a:rPr>
            </a:br>
            <a:endParaRPr lang="tr-TR" dirty="0"/>
          </a:p>
        </p:txBody>
      </p:sp>
      <p:sp>
        <p:nvSpPr>
          <p:cNvPr id="3" name="İçerik Yer Tutucusu 2"/>
          <p:cNvSpPr>
            <a:spLocks noGrp="1"/>
          </p:cNvSpPr>
          <p:nvPr>
            <p:ph sz="quarter" idx="13"/>
          </p:nvPr>
        </p:nvSpPr>
        <p:spPr>
          <a:xfrm>
            <a:off x="913774" y="1791094"/>
            <a:ext cx="10363826" cy="4000106"/>
          </a:xfrm>
        </p:spPr>
        <p:txBody>
          <a:bodyPr>
            <a:normAutofit fontScale="92500" lnSpcReduction="10000"/>
          </a:bodyPr>
          <a:lstStyle/>
          <a:p>
            <a:pPr marL="0" indent="0" algn="just">
              <a:buNone/>
            </a:pPr>
            <a:r>
              <a:rPr lang="tr-TR" dirty="0" smtClean="0"/>
              <a:t>	</a:t>
            </a:r>
            <a:r>
              <a:rPr lang="tr-TR" dirty="0" smtClean="0">
                <a:latin typeface="Times New Roman" panose="02020603050405020304" pitchFamily="18" charset="0"/>
                <a:cs typeface="Times New Roman" panose="02020603050405020304" pitchFamily="18" charset="0"/>
              </a:rPr>
              <a:t>Öğretim </a:t>
            </a:r>
            <a:r>
              <a:rPr lang="tr-TR" dirty="0">
                <a:latin typeface="Times New Roman" panose="02020603050405020304" pitchFamily="18" charset="0"/>
                <a:cs typeface="Times New Roman" panose="02020603050405020304" pitchFamily="18" charset="0"/>
              </a:rPr>
              <a:t>konusu yaptığımız ya da anlattığımız konuda herkes aynı derecede bilgiye sahip olmayacaktır. Bu, öğrencilerin hâlihazırda sahip oldukları ön bilgilerin çoğunu, yaşam deneyimlerini, ortak davranış kurallarını keşfettiği, konuyla ilgili duygularını ve eylemlerini yansıttıkları bir aşamadır. Konuyla ilgili ortak anlayış ve uygulamaları açıklar, anlayışlarının izlerinin ne olduğunu, soruları ve davranışları hangi deneyimlerin desteklediğini sorgular. Konuyla ilgili hâlihazırda sürdürülmekte olan tartışmalara rehberlik etmek için öğretmenlerin soracağı sorular şunlar </a:t>
            </a:r>
            <a:r>
              <a:rPr lang="tr-TR" dirty="0" smtClean="0">
                <a:latin typeface="Times New Roman" panose="02020603050405020304" pitchFamily="18" charset="0"/>
                <a:cs typeface="Times New Roman" panose="02020603050405020304" pitchFamily="18" charset="0"/>
              </a:rPr>
              <a:t>olabilir:</a:t>
            </a:r>
          </a:p>
          <a:p>
            <a:pPr algn="just"/>
            <a:r>
              <a:rPr lang="tr-TR" dirty="0">
                <a:latin typeface="Times New Roman" panose="02020603050405020304" pitchFamily="18" charset="0"/>
                <a:cs typeface="Times New Roman" panose="02020603050405020304" pitchFamily="18" charset="0"/>
              </a:rPr>
              <a:t>Ne oluyor? İnsanlar ne düşünüyor ve söylüyor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Nasıl </a:t>
            </a:r>
            <a:r>
              <a:rPr lang="tr-TR" dirty="0">
                <a:latin typeface="Times New Roman" panose="02020603050405020304" pitchFamily="18" charset="0"/>
                <a:cs typeface="Times New Roman" panose="02020603050405020304" pitchFamily="18" charset="0"/>
              </a:rPr>
              <a:t>davranıyorlar? Neye inanıyorlar ve neye değer veriyorlar?</a:t>
            </a:r>
          </a:p>
          <a:p>
            <a:pPr algn="just"/>
            <a:endParaRPr lang="tr-TR" dirty="0"/>
          </a:p>
        </p:txBody>
      </p:sp>
    </p:spTree>
    <p:extLst>
      <p:ext uri="{BB962C8B-B14F-4D97-AF65-F5344CB8AC3E}">
        <p14:creationId xmlns:p14="http://schemas.microsoft.com/office/powerpoint/2010/main" val="2562910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a:ea typeface="SimSun"/>
                <a:cs typeface="Times New Roman"/>
              </a:rPr>
              <a:t>Metin ve Bağlam İlişkisi</a:t>
            </a:r>
            <a:endParaRPr lang="tr-TR" dirty="0"/>
          </a:p>
        </p:txBody>
      </p:sp>
      <p:sp>
        <p:nvSpPr>
          <p:cNvPr id="3" name="İçerik Yer Tutucusu 2"/>
          <p:cNvSpPr>
            <a:spLocks noGrp="1"/>
          </p:cNvSpPr>
          <p:nvPr>
            <p:ph sz="quarter" idx="13"/>
          </p:nvPr>
        </p:nvSpPr>
        <p:spPr>
          <a:xfrm>
            <a:off x="913774" y="2367092"/>
            <a:ext cx="10363826" cy="3722623"/>
          </a:xfrm>
        </p:spPr>
        <p:txBody>
          <a:bodyPr>
            <a:normAutofit fontScale="70000" lnSpcReduction="20000"/>
          </a:bodyPr>
          <a:lstStyle/>
          <a:p>
            <a:pPr marL="0" indent="0" algn="just">
              <a:buNone/>
            </a:pPr>
            <a:r>
              <a:rPr lang="tr-TR" dirty="0" smtClean="0">
                <a:latin typeface="Times New Roman" panose="02020603050405020304" pitchFamily="18" charset="0"/>
                <a:cs typeface="Times New Roman" panose="02020603050405020304" pitchFamily="18" charset="0"/>
              </a:rPr>
              <a:t>BU AŞAMADA Öğrencilerin </a:t>
            </a:r>
            <a:r>
              <a:rPr lang="tr-TR" dirty="0">
                <a:latin typeface="Times New Roman" panose="02020603050405020304" pitchFamily="18" charset="0"/>
                <a:cs typeface="Times New Roman" panose="02020603050405020304" pitchFamily="18" charset="0"/>
              </a:rPr>
              <a:t>becerilerini geliştirmek için hedefler şunlardır</a:t>
            </a:r>
            <a:r>
              <a:rPr lang="tr-TR" dirty="0" smtClean="0">
                <a:latin typeface="Times New Roman" panose="02020603050405020304" pitchFamily="18" charset="0"/>
                <a:cs typeface="Times New Roman" panose="02020603050405020304" pitchFamily="18" charset="0"/>
              </a:rPr>
              <a:t>:</a:t>
            </a:r>
          </a:p>
          <a:p>
            <a:pPr lvl="0" algn="just"/>
            <a:r>
              <a:rPr lang="tr-TR" dirty="0">
                <a:latin typeface="Times New Roman" panose="02020603050405020304" pitchFamily="18" charset="0"/>
                <a:cs typeface="Times New Roman" panose="02020603050405020304" pitchFamily="18" charset="0"/>
              </a:rPr>
              <a:t>Bağlamın aynı anda hem arka plan hem de geleceğe yönelik olduğunu deneyimlemek.</a:t>
            </a:r>
          </a:p>
          <a:p>
            <a:pPr lvl="0" algn="just"/>
            <a:r>
              <a:rPr lang="tr-TR" dirty="0">
                <a:latin typeface="Times New Roman" panose="02020603050405020304" pitchFamily="18" charset="0"/>
                <a:cs typeface="Times New Roman" panose="02020603050405020304" pitchFamily="18" charset="0"/>
              </a:rPr>
              <a:t>Kuran'daki bilginin ahlaki, entelektüel ve değerler sistemi temelleri üzerine daha geniş bir bakış açısı kazanmak.</a:t>
            </a:r>
          </a:p>
          <a:p>
            <a:pPr lvl="0" algn="just"/>
            <a:r>
              <a:rPr lang="tr-TR" dirty="0">
                <a:latin typeface="Times New Roman" panose="02020603050405020304" pitchFamily="18" charset="0"/>
                <a:cs typeface="Times New Roman" panose="02020603050405020304" pitchFamily="18" charset="0"/>
              </a:rPr>
              <a:t>Metinle iletişim kurarken geçmiş, şimdi ve gelecek arasındaki bağlantının farkında olmak.</a:t>
            </a:r>
          </a:p>
          <a:p>
            <a:pPr lvl="0" algn="just"/>
            <a:r>
              <a:rPr lang="tr-TR" dirty="0">
                <a:latin typeface="Times New Roman" panose="02020603050405020304" pitchFamily="18" charset="0"/>
                <a:cs typeface="Times New Roman" panose="02020603050405020304" pitchFamily="18" charset="0"/>
              </a:rPr>
              <a:t>Metin bağlam ilişkisi için aşağıdaki hedef öğrenmeler öngörülmektedir:</a:t>
            </a:r>
          </a:p>
          <a:p>
            <a:pPr lvl="0" algn="just"/>
            <a:r>
              <a:rPr lang="tr-TR" dirty="0">
                <a:latin typeface="Times New Roman" panose="02020603050405020304" pitchFamily="18" charset="0"/>
                <a:cs typeface="Times New Roman" panose="02020603050405020304" pitchFamily="18" charset="0"/>
              </a:rPr>
              <a:t>İslam’ın öz değerlerinin metne nasıl yansıdığını incelemek</a:t>
            </a:r>
          </a:p>
          <a:p>
            <a:pPr lvl="0" algn="just"/>
            <a:r>
              <a:rPr lang="tr-TR" dirty="0">
                <a:latin typeface="Times New Roman" panose="02020603050405020304" pitchFamily="18" charset="0"/>
                <a:cs typeface="Times New Roman" panose="02020603050405020304" pitchFamily="18" charset="0"/>
              </a:rPr>
              <a:t>Metnin İslami ve insani bir duruşa katkısını keşfetmek</a:t>
            </a:r>
          </a:p>
          <a:p>
            <a:pPr lvl="0" algn="just"/>
            <a:r>
              <a:rPr lang="tr-TR" dirty="0">
                <a:latin typeface="Times New Roman" panose="02020603050405020304" pitchFamily="18" charset="0"/>
                <a:cs typeface="Times New Roman" panose="02020603050405020304" pitchFamily="18" charset="0"/>
              </a:rPr>
              <a:t>Metni sosyal ve kültürel miras açısından analiz etmek</a:t>
            </a:r>
          </a:p>
          <a:p>
            <a:pPr lvl="0" algn="just"/>
            <a:r>
              <a:rPr lang="tr-TR" dirty="0">
                <a:latin typeface="Times New Roman" panose="02020603050405020304" pitchFamily="18" charset="0"/>
                <a:cs typeface="Times New Roman" panose="02020603050405020304" pitchFamily="18" charset="0"/>
              </a:rPr>
              <a:t>Yaradan’a olan inancımızı derinleştiren bir senteze ulaşma. Bu bağlamda dil ile ikrar ve kalp ile tasdik’ in anlamını yeniden düşünmek ve tasdikin ancak bilgi ve kişilik inşasıyla mümkün olabileceğinin ayırdına varmak.</a:t>
            </a:r>
          </a:p>
          <a:p>
            <a:pPr marL="0" indent="0">
              <a:buNone/>
            </a:pPr>
            <a:endParaRPr lang="tr-TR" dirty="0"/>
          </a:p>
          <a:p>
            <a:endParaRPr lang="tr-TR" dirty="0"/>
          </a:p>
        </p:txBody>
      </p:sp>
    </p:spTree>
    <p:extLst>
      <p:ext uri="{BB962C8B-B14F-4D97-AF65-F5344CB8AC3E}">
        <p14:creationId xmlns:p14="http://schemas.microsoft.com/office/powerpoint/2010/main" val="2352648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Kişisel Gelişim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p:txBody>
          <a:bodyPr>
            <a:normAutofit lnSpcReduction="10000"/>
          </a:bodyPr>
          <a:lstStyle/>
          <a:p>
            <a:pPr marL="0" indent="0" algn="just">
              <a:buNone/>
            </a:pPr>
            <a:r>
              <a:rPr lang="tr-TR" dirty="0" smtClean="0"/>
              <a:t>	</a:t>
            </a:r>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basamak, öğrencinin bütün bunların kişisel olarak kendi için ne anlama geldiği sorusunu sorma seçeneğine sahip olduğu aşamadır.  </a:t>
            </a:r>
          </a:p>
          <a:p>
            <a:pPr algn="just"/>
            <a:r>
              <a:rPr lang="tr-TR" dirty="0">
                <a:latin typeface="Times New Roman" panose="02020603050405020304" pitchFamily="18" charset="0"/>
                <a:cs typeface="Times New Roman" panose="02020603050405020304" pitchFamily="18" charset="0"/>
              </a:rPr>
              <a:t>Öğretmenler, öğrencilerin şu alanlarda bilgi ve anlayışlarını geliştireceklerdir:</a:t>
            </a:r>
          </a:p>
          <a:p>
            <a:pPr lvl="1" algn="just"/>
            <a:r>
              <a:rPr lang="en-US" dirty="0" smtClean="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n</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n k</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İ</a:t>
            </a:r>
            <a:r>
              <a:rPr lang="en-US" dirty="0" err="1" smtClean="0">
                <a:latin typeface="Times New Roman" panose="02020603050405020304" pitchFamily="18" charset="0"/>
                <a:cs typeface="Times New Roman" panose="02020603050405020304" pitchFamily="18" charset="0"/>
              </a:rPr>
              <a:t>sel</a:t>
            </a:r>
            <a:r>
              <a:rPr lang="en-US" dirty="0" smtClean="0">
                <a:latin typeface="Times New Roman" panose="02020603050405020304" pitchFamily="18" charset="0"/>
                <a:cs typeface="Times New Roman" panose="02020603050405020304" pitchFamily="18" charset="0"/>
              </a:rPr>
              <a:t> gel</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İ</a:t>
            </a:r>
            <a:r>
              <a:rPr lang="en-US" dirty="0" err="1" smtClean="0">
                <a:latin typeface="Times New Roman" panose="02020603050405020304" pitchFamily="18" charset="0"/>
                <a:cs typeface="Times New Roman" panose="02020603050405020304" pitchFamily="18" charset="0"/>
              </a:rPr>
              <a:t>mdek</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rolünü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arttırma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yolları</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lvl="1" algn="just"/>
            <a:r>
              <a:rPr lang="en-US" dirty="0" err="1">
                <a:latin typeface="Times New Roman" panose="02020603050405020304" pitchFamily="18" charset="0"/>
                <a:cs typeface="Times New Roman" panose="02020603050405020304" pitchFamily="18" charset="0"/>
              </a:rPr>
              <a:t>Yeryüzünde</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hal</a:t>
            </a:r>
            <a:r>
              <a:rPr lang="tr-TR" dirty="0" smtClean="0">
                <a:latin typeface="Times New Roman" panose="02020603050405020304" pitchFamily="18" charset="0"/>
                <a:cs typeface="Times New Roman" panose="02020603050405020304" pitchFamily="18" charset="0"/>
              </a:rPr>
              <a:t>İ</a:t>
            </a:r>
            <a:r>
              <a:rPr lang="en-US" dirty="0" err="1" smtClean="0">
                <a:latin typeface="Times New Roman" panose="02020603050405020304" pitchFamily="18" charset="0"/>
                <a:cs typeface="Times New Roman" panose="02020603050405020304" pitchFamily="18" charset="0"/>
              </a:rPr>
              <a:t>fe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olmanın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anlamı</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lvl="1" algn="just"/>
            <a:r>
              <a:rPr lang="en-US" dirty="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Kend</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n</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tanıma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anlamı</a:t>
            </a:r>
            <a:endParaRPr lang="tr-TR" dirty="0">
              <a:latin typeface="Times New Roman" panose="02020603050405020304" pitchFamily="18" charset="0"/>
              <a:cs typeface="Times New Roman" panose="02020603050405020304" pitchFamily="18" charset="0"/>
            </a:endParaRPr>
          </a:p>
          <a:p>
            <a:pPr lvl="1" algn="just"/>
            <a:r>
              <a:rPr lang="en-US" dirty="0" err="1">
                <a:latin typeface="Times New Roman" panose="02020603050405020304" pitchFamily="18" charset="0"/>
                <a:cs typeface="Times New Roman" panose="02020603050405020304" pitchFamily="18" charset="0"/>
              </a:rPr>
              <a:t>Sosyal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kültürel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davranışlarla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İ</a:t>
            </a:r>
            <a:r>
              <a:rPr lang="en-US" dirty="0" err="1" smtClean="0">
                <a:latin typeface="Times New Roman" panose="02020603050405020304" pitchFamily="18" charset="0"/>
                <a:cs typeface="Times New Roman" panose="02020603050405020304" pitchFamily="18" charset="0"/>
              </a:rPr>
              <a:t>sel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seç</a:t>
            </a:r>
            <a:r>
              <a:rPr lang="tr-TR" dirty="0" smtClean="0">
                <a:latin typeface="Times New Roman" panose="02020603050405020304" pitchFamily="18" charset="0"/>
                <a:cs typeface="Times New Roman" panose="02020603050405020304" pitchFamily="18" charset="0"/>
              </a:rPr>
              <a:t>İ</a:t>
            </a:r>
            <a:r>
              <a:rPr lang="en-US" dirty="0" err="1" smtClean="0">
                <a:latin typeface="Times New Roman" panose="02020603050405020304" pitchFamily="18" charset="0"/>
                <a:cs typeface="Times New Roman" panose="02020603050405020304" pitchFamily="18" charset="0"/>
              </a:rPr>
              <a:t>mler</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arasındaki</a:t>
            </a:r>
            <a:r>
              <a:rPr lang="en-US"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l</a:t>
            </a:r>
            <a:r>
              <a:rPr lang="tr-TR" dirty="0" smtClean="0">
                <a:latin typeface="Times New Roman" panose="02020603050405020304" pitchFamily="18" charset="0"/>
                <a:cs typeface="Times New Roman" panose="02020603050405020304" pitchFamily="18" charset="0"/>
              </a:rPr>
              <a:t>İ</a:t>
            </a:r>
            <a:r>
              <a:rPr lang="en-US" dirty="0" err="1" smtClean="0">
                <a:latin typeface="Times New Roman" panose="02020603050405020304" pitchFamily="18" charset="0"/>
                <a:cs typeface="Times New Roman" panose="02020603050405020304" pitchFamily="18" charset="0"/>
              </a:rPr>
              <a:t>şk</a:t>
            </a:r>
            <a:r>
              <a:rPr lang="tr-TR"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606288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Ortak </a:t>
            </a:r>
            <a:r>
              <a:rPr lang="tr-TR" b="1" dirty="0" err="1">
                <a:latin typeface="Times New Roman" panose="02020603050405020304" pitchFamily="18" charset="0"/>
                <a:cs typeface="Times New Roman" panose="02020603050405020304" pitchFamily="18" charset="0"/>
              </a:rPr>
              <a:t>İyİ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a:xfrm>
            <a:off x="913774" y="1941922"/>
            <a:ext cx="10363826" cy="3849277"/>
          </a:xfrm>
        </p:spPr>
        <p:txBody>
          <a:bodyPr>
            <a:normAutofit fontScale="92500" lnSpcReduction="20000"/>
          </a:bodyPr>
          <a:lstStyle/>
          <a:p>
            <a:pPr marL="0" indent="0">
              <a:buNone/>
            </a:pPr>
            <a:r>
              <a:rPr lang="tr-TR" dirty="0" smtClean="0"/>
              <a:t>	</a:t>
            </a:r>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aşama, bir ortak dil ve öğrencilerin sosyal olarak yaşam biçimlerini takdir etme ve onlara bağlılık duymalarını geliştiren bir teoloji arayışıdır. Diğer insanlarla pozitif ilişki kurma ve sürdürme becerilerinin geliştirilmesi gerekir</a:t>
            </a:r>
            <a:r>
              <a:rPr lang="tr-TR" dirty="0" smtClean="0">
                <a:latin typeface="Times New Roman" panose="02020603050405020304" pitchFamily="18" charset="0"/>
                <a:cs typeface="Times New Roman" panose="02020603050405020304" pitchFamily="18" charset="0"/>
              </a:rPr>
              <a:t>.</a:t>
            </a:r>
          </a:p>
          <a:p>
            <a:pPr marL="0" indent="0">
              <a:buNone/>
            </a:pPr>
            <a:r>
              <a:rPr lang="tr-TR" dirty="0">
                <a:latin typeface="Times New Roman" panose="02020603050405020304" pitchFamily="18" charset="0"/>
                <a:cs typeface="Times New Roman" panose="02020603050405020304" pitchFamily="18" charset="0"/>
              </a:rPr>
              <a:t>Bu aşamada önde gelen sorular ve temalardan bazıları şunlar olabilir</a:t>
            </a:r>
            <a:r>
              <a:rPr lang="tr-TR" dirty="0" smtClean="0">
                <a:latin typeface="Times New Roman" panose="02020603050405020304" pitchFamily="18" charset="0"/>
                <a:cs typeface="Times New Roman" panose="02020603050405020304" pitchFamily="18" charset="0"/>
              </a:rPr>
              <a:t>:</a:t>
            </a:r>
          </a:p>
          <a:p>
            <a:r>
              <a:rPr lang="tr-TR" dirty="0">
                <a:latin typeface="Times New Roman" panose="02020603050405020304" pitchFamily="18" charset="0"/>
                <a:cs typeface="Times New Roman" panose="02020603050405020304" pitchFamily="18" charset="0"/>
              </a:rPr>
              <a:t>Müminler olarak, kamu yararına nasıl katkıda bulunabilir ve toplumda başkalarının dertleriyle ilgilenen üyeleri olabiliriz?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Bunu </a:t>
            </a:r>
            <a:r>
              <a:rPr lang="tr-TR" dirty="0">
                <a:latin typeface="Times New Roman" panose="02020603050405020304" pitchFamily="18" charset="0"/>
                <a:cs typeface="Times New Roman" panose="02020603050405020304" pitchFamily="18" charset="0"/>
              </a:rPr>
              <a:t>gerçekleştirmenin araçları/yolları nelerdir?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Yakınlık</a:t>
            </a:r>
            <a:r>
              <a:rPr lang="tr-TR" dirty="0">
                <a:latin typeface="Times New Roman" panose="02020603050405020304" pitchFamily="18" charset="0"/>
                <a:cs typeface="Times New Roman" panose="02020603050405020304" pitchFamily="18" charset="0"/>
              </a:rPr>
              <a:t>, bağlılık ve kalıcılık içeren bir ilişkinin özellikleri nelerdir?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Sosyal </a:t>
            </a:r>
            <a:r>
              <a:rPr lang="tr-TR" dirty="0">
                <a:latin typeface="Times New Roman" panose="02020603050405020304" pitchFamily="18" charset="0"/>
                <a:cs typeface="Times New Roman" panose="02020603050405020304" pitchFamily="18" charset="0"/>
              </a:rPr>
              <a:t>mesafe farklı olanları kabul etmemizi etkiler mi?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6117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Etkili Pedagoji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p:txBody>
          <a:bodyPr>
            <a:normAutofit lnSpcReduction="10000"/>
          </a:bodyPr>
          <a:lstStyle/>
          <a:p>
            <a:pPr marL="0" indent="0">
              <a:buNone/>
            </a:pPr>
            <a:r>
              <a:rPr lang="tr-TR" dirty="0" smtClean="0"/>
              <a:t>	</a:t>
            </a:r>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aşama, öğrencilerin inanç ve yaşam arasındaki bütünlüğü koruma için çalıştığı aşamadır. </a:t>
            </a:r>
            <a:endParaRPr lang="tr-TR" dirty="0" smtClean="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Aşağıdaki </a:t>
            </a:r>
            <a:r>
              <a:rPr lang="tr-TR" dirty="0">
                <a:latin typeface="Times New Roman" panose="02020603050405020304" pitchFamily="18" charset="0"/>
                <a:cs typeface="Times New Roman" panose="02020603050405020304" pitchFamily="18" charset="0"/>
              </a:rPr>
              <a:t>sorular, araştırılan bilgilerin destekleyici olmasını sağlamaya yardımcı olabilir</a:t>
            </a:r>
            <a:r>
              <a:rPr lang="tr-TR" dirty="0" smtClean="0">
                <a:latin typeface="Times New Roman" panose="02020603050405020304" pitchFamily="18" charset="0"/>
                <a:cs typeface="Times New Roman" panose="02020603050405020304" pitchFamily="18" charset="0"/>
              </a:rPr>
              <a:t>:</a:t>
            </a:r>
          </a:p>
          <a:p>
            <a:r>
              <a:rPr lang="tr-TR" dirty="0">
                <a:latin typeface="Times New Roman" panose="02020603050405020304" pitchFamily="18" charset="0"/>
                <a:cs typeface="Times New Roman" panose="02020603050405020304" pitchFamily="18" charset="0"/>
              </a:rPr>
              <a:t>Bir Müslüman olmak ne demektir?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Zihnin </a:t>
            </a:r>
            <a:r>
              <a:rPr lang="tr-TR" dirty="0">
                <a:latin typeface="Times New Roman" panose="02020603050405020304" pitchFamily="18" charset="0"/>
                <a:cs typeface="Times New Roman" panose="02020603050405020304" pitchFamily="18" charset="0"/>
              </a:rPr>
              <a:t>ve kalbin İlahi olana yöneltici gücü nedir?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Sosyal </a:t>
            </a:r>
            <a:r>
              <a:rPr lang="tr-TR" dirty="0">
                <a:latin typeface="Times New Roman" panose="02020603050405020304" pitchFamily="18" charset="0"/>
                <a:cs typeface="Times New Roman" panose="02020603050405020304" pitchFamily="18" charset="0"/>
              </a:rPr>
              <a:t>ortamdaki inanç, bilgi ve eğitim konusundaki temel değerler nelerdir? </a:t>
            </a:r>
          </a:p>
          <a:p>
            <a:pPr marL="0" indent="0">
              <a:buNone/>
            </a:pPr>
            <a:endParaRPr lang="tr-TR" dirty="0"/>
          </a:p>
          <a:p>
            <a:pPr marL="0" indent="0">
              <a:buNone/>
            </a:pPr>
            <a:endParaRPr lang="tr-TR" dirty="0"/>
          </a:p>
          <a:p>
            <a:endParaRPr lang="tr-TR" dirty="0"/>
          </a:p>
        </p:txBody>
      </p:sp>
    </p:spTree>
    <p:extLst>
      <p:ext uri="{BB962C8B-B14F-4D97-AF65-F5344CB8AC3E}">
        <p14:creationId xmlns:p14="http://schemas.microsoft.com/office/powerpoint/2010/main" val="354210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3"/>
          </p:nvPr>
        </p:nvSpPr>
        <p:spPr/>
        <p:txBody>
          <a:bodyPr>
            <a:normAutofit lnSpcReduction="10000"/>
          </a:bodyPr>
          <a:lstStyle/>
          <a:p>
            <a:pPr algn="ctr">
              <a:buFont typeface="Wingdings" pitchFamily="2" charset="2"/>
              <a:buChar char="Ø"/>
            </a:pPr>
            <a:r>
              <a:rPr lang="en-US" sz="3600" b="1" dirty="0" smtClean="0">
                <a:latin typeface="Times New Roman" panose="02020603050405020304" pitchFamily="18" charset="0"/>
                <a:cs typeface="Times New Roman" panose="02020603050405020304" pitchFamily="18" charset="0"/>
              </a:rPr>
              <a:t>Ne </a:t>
            </a:r>
            <a:r>
              <a:rPr lang="en-US" sz="3600" b="1" dirty="0" err="1" smtClean="0">
                <a:latin typeface="Times New Roman" panose="02020603050405020304" pitchFamily="18" charset="0"/>
                <a:cs typeface="Times New Roman" panose="02020603050405020304" pitchFamily="18" charset="0"/>
              </a:rPr>
              <a:t>öğret</a:t>
            </a:r>
            <a:r>
              <a:rPr lang="tr-TR" sz="3600" b="1" dirty="0" smtClean="0">
                <a:latin typeface="Times New Roman" panose="02020603050405020304" pitchFamily="18" charset="0"/>
                <a:cs typeface="Times New Roman" panose="02020603050405020304" pitchFamily="18" charset="0"/>
              </a:rPr>
              <a:t>İ</a:t>
            </a:r>
            <a:r>
              <a:rPr lang="en-US" sz="3600" b="1" dirty="0" err="1" smtClean="0">
                <a:latin typeface="Times New Roman" panose="02020603050405020304" pitchFamily="18" charset="0"/>
                <a:cs typeface="Times New Roman" panose="02020603050405020304" pitchFamily="18" charset="0"/>
              </a:rPr>
              <a:t>yorum</a:t>
            </a:r>
            <a:r>
              <a:rPr lang="en-US" sz="3600" b="1" dirty="0" smtClean="0">
                <a:latin typeface="Times New Roman" panose="02020603050405020304" pitchFamily="18" charset="0"/>
                <a:cs typeface="Times New Roman" panose="02020603050405020304" pitchFamily="18" charset="0"/>
              </a:rPr>
              <a:t>?</a:t>
            </a:r>
            <a:endParaRPr lang="tr-TR" sz="3600" b="1" dirty="0" smtClean="0">
              <a:latin typeface="Times New Roman" panose="02020603050405020304" pitchFamily="18" charset="0"/>
              <a:cs typeface="Times New Roman" panose="02020603050405020304" pitchFamily="18" charset="0"/>
            </a:endParaRPr>
          </a:p>
          <a:p>
            <a:pPr algn="ctr">
              <a:buFont typeface="Wingdings" pitchFamily="2" charset="2"/>
              <a:buChar char="Ø"/>
            </a:pPr>
            <a:endParaRPr lang="tr-TR" sz="3600" b="1" dirty="0" smtClean="0">
              <a:latin typeface="Times New Roman" panose="02020603050405020304" pitchFamily="18" charset="0"/>
              <a:cs typeface="Times New Roman" panose="02020603050405020304" pitchFamily="18" charset="0"/>
            </a:endParaRPr>
          </a:p>
          <a:p>
            <a:pPr lvl="2" algn="ctr">
              <a:buFont typeface="Wingdings" pitchFamily="2" charset="2"/>
              <a:buChar char="Ø"/>
            </a:pPr>
            <a:r>
              <a:rPr lang="en-US" sz="3200" b="1" dirty="0" smtClean="0">
                <a:latin typeface="Times New Roman" panose="02020603050405020304" pitchFamily="18" charset="0"/>
                <a:cs typeface="Times New Roman" panose="02020603050405020304" pitchFamily="18" charset="0"/>
              </a:rPr>
              <a:t>N</a:t>
            </a:r>
            <a:r>
              <a:rPr lang="tr-TR" sz="3200" b="1" dirty="0" smtClean="0">
                <a:latin typeface="Times New Roman" panose="02020603050405020304" pitchFamily="18" charset="0"/>
                <a:cs typeface="Times New Roman" panose="02020603050405020304" pitchFamily="18" charset="0"/>
              </a:rPr>
              <a:t>İ</a:t>
            </a:r>
            <a:r>
              <a:rPr lang="en-US" sz="3200" b="1" dirty="0" smtClean="0">
                <a:latin typeface="Times New Roman" panose="02020603050405020304" pitchFamily="18" charset="0"/>
                <a:cs typeface="Times New Roman" panose="02020603050405020304" pitchFamily="18" charset="0"/>
              </a:rPr>
              <a:t>ç</a:t>
            </a:r>
            <a:r>
              <a:rPr lang="tr-TR" sz="3200" b="1" dirty="0" smtClean="0">
                <a:latin typeface="Times New Roman" panose="02020603050405020304" pitchFamily="18" charset="0"/>
                <a:cs typeface="Times New Roman" panose="02020603050405020304" pitchFamily="18" charset="0"/>
              </a:rPr>
              <a:t>İ</a:t>
            </a:r>
            <a:r>
              <a:rPr lang="en-US" sz="3200" b="1" dirty="0" smtClean="0">
                <a:latin typeface="Times New Roman" panose="02020603050405020304" pitchFamily="18" charset="0"/>
                <a:cs typeface="Times New Roman" panose="02020603050405020304" pitchFamily="18" charset="0"/>
              </a:rPr>
              <a:t>n </a:t>
            </a:r>
            <a:r>
              <a:rPr lang="en-US" sz="3200" b="1" dirty="0" err="1" smtClean="0">
                <a:latin typeface="Times New Roman" panose="02020603050405020304" pitchFamily="18" charset="0"/>
                <a:cs typeface="Times New Roman" panose="02020603050405020304" pitchFamily="18" charset="0"/>
              </a:rPr>
              <a:t>öğret</a:t>
            </a:r>
            <a:r>
              <a:rPr lang="tr-TR" sz="3200" b="1" dirty="0" smtClean="0">
                <a:latin typeface="Times New Roman" panose="02020603050405020304" pitchFamily="18" charset="0"/>
                <a:cs typeface="Times New Roman" panose="02020603050405020304" pitchFamily="18" charset="0"/>
              </a:rPr>
              <a:t>İ</a:t>
            </a:r>
            <a:r>
              <a:rPr lang="en-US" sz="3200" b="1" dirty="0" err="1" smtClean="0">
                <a:latin typeface="Times New Roman" panose="02020603050405020304" pitchFamily="18" charset="0"/>
                <a:cs typeface="Times New Roman" panose="02020603050405020304" pitchFamily="18" charset="0"/>
              </a:rPr>
              <a:t>yorum</a:t>
            </a:r>
            <a:r>
              <a:rPr lang="en-US" sz="3200" b="1" dirty="0" smtClean="0">
                <a:latin typeface="Times New Roman" panose="02020603050405020304" pitchFamily="18" charset="0"/>
                <a:cs typeface="Times New Roman" panose="02020603050405020304" pitchFamily="18" charset="0"/>
              </a:rPr>
              <a:t>?</a:t>
            </a:r>
            <a:endParaRPr lang="tr-TR" sz="3200" b="1" dirty="0" smtClean="0">
              <a:latin typeface="Times New Roman" panose="02020603050405020304" pitchFamily="18" charset="0"/>
              <a:cs typeface="Times New Roman" panose="02020603050405020304" pitchFamily="18" charset="0"/>
            </a:endParaRPr>
          </a:p>
          <a:p>
            <a:pPr lvl="2" algn="ctr">
              <a:buNone/>
            </a:pPr>
            <a:endParaRPr lang="tr-TR" sz="3200" b="1" dirty="0" smtClean="0">
              <a:latin typeface="Times New Roman" panose="02020603050405020304" pitchFamily="18" charset="0"/>
              <a:cs typeface="Times New Roman" panose="02020603050405020304" pitchFamily="18" charset="0"/>
            </a:endParaRPr>
          </a:p>
          <a:p>
            <a:pPr lvl="4" algn="ctr">
              <a:buFont typeface="Wingdings" pitchFamily="2" charset="2"/>
              <a:buChar char="Ø"/>
            </a:pPr>
            <a:r>
              <a:rPr lang="en-US" sz="3400" b="1" dirty="0" err="1" smtClean="0">
                <a:latin typeface="Times New Roman" panose="02020603050405020304" pitchFamily="18" charset="0"/>
                <a:cs typeface="Times New Roman" panose="02020603050405020304" pitchFamily="18" charset="0"/>
              </a:rPr>
              <a:t>Nas</a:t>
            </a:r>
            <a:r>
              <a:rPr lang="tr-TR" sz="3400" b="1" dirty="0" smtClean="0">
                <a:latin typeface="Times New Roman" panose="02020603050405020304" pitchFamily="18" charset="0"/>
                <a:cs typeface="Times New Roman" panose="02020603050405020304" pitchFamily="18" charset="0"/>
              </a:rPr>
              <a:t>I</a:t>
            </a:r>
            <a:r>
              <a:rPr lang="en-US" sz="3400" b="1" dirty="0" smtClean="0">
                <a:latin typeface="Times New Roman" panose="02020603050405020304" pitchFamily="18" charset="0"/>
                <a:cs typeface="Times New Roman" panose="02020603050405020304" pitchFamily="18" charset="0"/>
              </a:rPr>
              <a:t>l </a:t>
            </a:r>
            <a:r>
              <a:rPr lang="en-US" sz="3400" b="1" dirty="0" err="1" smtClean="0">
                <a:latin typeface="Times New Roman" panose="02020603050405020304" pitchFamily="18" charset="0"/>
                <a:cs typeface="Times New Roman" panose="02020603050405020304" pitchFamily="18" charset="0"/>
              </a:rPr>
              <a:t>Öğret</a:t>
            </a:r>
            <a:r>
              <a:rPr lang="tr-TR" sz="3400" b="1" dirty="0" smtClean="0">
                <a:latin typeface="Times New Roman" panose="02020603050405020304" pitchFamily="18" charset="0"/>
                <a:cs typeface="Times New Roman" panose="02020603050405020304" pitchFamily="18" charset="0"/>
              </a:rPr>
              <a:t>İ</a:t>
            </a:r>
            <a:r>
              <a:rPr lang="en-US" sz="3400" b="1" dirty="0" err="1" smtClean="0">
                <a:latin typeface="Times New Roman" panose="02020603050405020304" pitchFamily="18" charset="0"/>
                <a:cs typeface="Times New Roman" panose="02020603050405020304" pitchFamily="18" charset="0"/>
              </a:rPr>
              <a:t>yorum</a:t>
            </a:r>
            <a:r>
              <a:rPr lang="en-US" sz="3400" b="1" dirty="0" smtClean="0">
                <a:latin typeface="Times New Roman" panose="02020603050405020304" pitchFamily="18" charset="0"/>
                <a:cs typeface="Times New Roman" panose="02020603050405020304" pitchFamily="18" charset="0"/>
              </a:rPr>
              <a:t>?</a:t>
            </a:r>
            <a:endParaRPr lang="tr-TR" sz="3400" b="1" dirty="0" smtClean="0">
              <a:latin typeface="Times New Roman" panose="02020603050405020304" pitchFamily="18" charset="0"/>
              <a:cs typeface="Times New Roman" panose="02020603050405020304" pitchFamily="18" charset="0"/>
            </a:endParaRPr>
          </a:p>
          <a:p>
            <a:pPr>
              <a:buNone/>
            </a:pPr>
            <a:endParaRPr lang="tr-TR" dirty="0"/>
          </a:p>
        </p:txBody>
      </p:sp>
    </p:spTree>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34</TotalTime>
  <Words>171</Words>
  <Application>Microsoft Office PowerPoint</Application>
  <PresentationFormat>Geniş ekran</PresentationFormat>
  <Paragraphs>44</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SimSun</vt:lpstr>
      <vt:lpstr>Arial</vt:lpstr>
      <vt:lpstr>Calibri</vt:lpstr>
      <vt:lpstr>Times New Roman</vt:lpstr>
      <vt:lpstr>Tw Cen MT</vt:lpstr>
      <vt:lpstr>Wingdings</vt:lpstr>
      <vt:lpstr>Droplet</vt:lpstr>
      <vt:lpstr>DİNİ Kavramlar  VE  Öğrenme OrtamlarI  </vt:lpstr>
      <vt:lpstr>PowerPoint Sunusu</vt:lpstr>
      <vt:lpstr>KAVRAMSAL NETLİK MODELİNİN  TEMEL UNSURLARI</vt:lpstr>
      <vt:lpstr>Mevcut Durum/ Dİnsel HazIrOluş </vt:lpstr>
      <vt:lpstr>Metin ve Bağlam İlişkisi</vt:lpstr>
      <vt:lpstr>Kişisel Gelişim  </vt:lpstr>
      <vt:lpstr>Ortak İyİ</vt:lpstr>
      <vt:lpstr>Etkili Pedagoji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sinem</dc:creator>
  <cp:lastModifiedBy>sinem</cp:lastModifiedBy>
  <cp:revision>10</cp:revision>
  <dcterms:created xsi:type="dcterms:W3CDTF">2014-09-12T17:25:11Z</dcterms:created>
  <dcterms:modified xsi:type="dcterms:W3CDTF">2019-09-08T21:03:44Z</dcterms:modified>
</cp:coreProperties>
</file>