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57" r:id="rId2"/>
    <p:sldId id="258" r:id="rId3"/>
    <p:sldId id="259" r:id="rId4"/>
    <p:sldId id="260" r:id="rId5"/>
    <p:sldId id="261" r:id="rId6"/>
    <p:sldId id="262" r:id="rId7"/>
    <p:sldId id="263" r:id="rId8"/>
    <p:sldId id="265" r:id="rId9"/>
    <p:sldId id="266" r:id="rId10"/>
    <p:sldId id="264" r:id="rId11"/>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412" autoAdjust="0"/>
    <p:restoredTop sz="86441" autoAdjust="0"/>
  </p:normalViewPr>
  <p:slideViewPr>
    <p:cSldViewPr>
      <p:cViewPr varScale="1">
        <p:scale>
          <a:sx n="63" d="100"/>
          <a:sy n="63" d="100"/>
        </p:scale>
        <p:origin x="-1440" y="-96"/>
      </p:cViewPr>
      <p:guideLst>
        <p:guide orient="horz" pos="2160"/>
        <p:guide pos="2880"/>
      </p:guideLst>
    </p:cSldViewPr>
  </p:slideViewPr>
  <p:outlineViewPr>
    <p:cViewPr>
      <p:scale>
        <a:sx n="33" d="100"/>
        <a:sy n="33" d="100"/>
      </p:scale>
      <p:origin x="210" y="362322"/>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0442C98-9A74-40D7-AFD2-B1C07FC51100}" type="datetimeFigureOut">
              <a:rPr lang="tr-TR" smtClean="0"/>
              <a:pPr/>
              <a:t>12.5.2020</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86F2EAA-EEAD-4D65-A15F-CF4D6D973754}" type="slidenum">
              <a:rPr lang="tr-TR" smtClean="0"/>
              <a:pPr/>
              <a:t>‹#›</a:t>
            </a:fld>
            <a:endParaRPr lang="tr-T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12.5.2020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12.5.2020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12.5.2020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12.5.2020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12.5.2020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D9F75050-0E15-4C5B-92B0-66D068882F1F}" type="datetimeFigureOut">
              <a:rPr lang="tr-TR" smtClean="0"/>
              <a:pPr/>
              <a:t>12.5.2020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D9F75050-0E15-4C5B-92B0-66D068882F1F}" type="datetimeFigureOut">
              <a:rPr lang="tr-TR" smtClean="0"/>
              <a:pPr/>
              <a:t>12.5.2020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D9F75050-0E15-4C5B-92B0-66D068882F1F}" type="datetimeFigureOut">
              <a:rPr lang="tr-TR" smtClean="0"/>
              <a:pPr/>
              <a:t>12.5.2020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12.5.2020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12.5.2020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12.5.2020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F75050-0E15-4C5B-92B0-66D068882F1F}" type="datetimeFigureOut">
              <a:rPr lang="tr-TR" smtClean="0"/>
              <a:pPr/>
              <a:t>12.5.2020</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188640"/>
            <a:ext cx="8229600" cy="504056"/>
          </a:xfrm>
        </p:spPr>
        <p:txBody>
          <a:bodyPr>
            <a:normAutofit/>
          </a:bodyPr>
          <a:lstStyle/>
          <a:p>
            <a:r>
              <a:rPr lang="tr-TR" sz="2400" b="1" dirty="0" smtClean="0">
                <a:latin typeface="Calibri" pitchFamily="34" charset="0"/>
                <a:cs typeface="Calibri" pitchFamily="34" charset="0"/>
              </a:rPr>
              <a:t>IRK VE ETNİSİTE ÇALIŞMALARI (TEMEL KAVRAMLAR)</a:t>
            </a:r>
            <a:endParaRPr lang="tr-TR" sz="2400" b="1" dirty="0">
              <a:latin typeface="Calibri" pitchFamily="34" charset="0"/>
              <a:cs typeface="Calibri" pitchFamily="34" charset="0"/>
            </a:endParaRPr>
          </a:p>
        </p:txBody>
      </p:sp>
      <p:sp>
        <p:nvSpPr>
          <p:cNvPr id="3" name="2 İçerik Yer Tutucusu"/>
          <p:cNvSpPr>
            <a:spLocks noGrp="1"/>
          </p:cNvSpPr>
          <p:nvPr>
            <p:ph idx="1"/>
          </p:nvPr>
        </p:nvSpPr>
        <p:spPr>
          <a:xfrm>
            <a:off x="611560" y="692696"/>
            <a:ext cx="8064896" cy="6165304"/>
          </a:xfrm>
        </p:spPr>
        <p:txBody>
          <a:bodyPr>
            <a:noAutofit/>
          </a:bodyPr>
          <a:lstStyle/>
          <a:p>
            <a:pPr algn="just"/>
            <a:r>
              <a:rPr lang="tr-TR" sz="2200" dirty="0" smtClean="0">
                <a:latin typeface="+mj-lt"/>
                <a:cs typeface="Calibri" pitchFamily="34" charset="0"/>
              </a:rPr>
              <a:t>Ulusalcılık, kişinin kendi ulusunun üstün olduğuna inanmasıdır. Ulusalcılar diğer uluslara karşı savunmacı bir tavrı benimser ve sınır dışından gelecek göçmenler nedeniyle oluşabilecek kültürel karışıma karşı çıkar. Ulus içinde baskın olan etnik grup, kendi karakterini ulusun genel normları olarak yansıtma eğilimi taşır (</a:t>
            </a:r>
            <a:r>
              <a:rPr lang="tr-TR" sz="2200" dirty="0" err="1" smtClean="0">
                <a:latin typeface="+mj-lt"/>
                <a:cs typeface="Calibri" pitchFamily="34" charset="0"/>
              </a:rPr>
              <a:t>Ryan</a:t>
            </a:r>
            <a:r>
              <a:rPr lang="tr-TR" sz="2200" dirty="0" smtClean="0">
                <a:latin typeface="+mj-lt"/>
                <a:cs typeface="Calibri" pitchFamily="34" charset="0"/>
              </a:rPr>
              <a:t>, 2012, s.150-151). </a:t>
            </a:r>
          </a:p>
          <a:p>
            <a:pPr algn="just"/>
            <a:r>
              <a:rPr lang="tr-TR" sz="2200" dirty="0" smtClean="0">
                <a:latin typeface="+mj-lt"/>
                <a:cs typeface="Calibri" pitchFamily="34" charset="0"/>
              </a:rPr>
              <a:t>Sömürgecilik, bir devletin başka bir devlet ya da topluluğu siyasi ve ekonomik açıdan egemenliği altına almasıdır. 15. y.y.’da Portekizliler tarafından başlatılan sömürgecilik faaliyetleri, 19.y.y.’da sanayileşme ile birlikte (Yeni hammadde sağlayacak topraklar elde etme düşüncesi) hız kazanmıştır. Batı’nın üstün ve medeni olduğu mitini içinde barındırmaktadır (</a:t>
            </a:r>
            <a:r>
              <a:rPr lang="tr-TR" sz="2200" dirty="0" err="1" smtClean="0">
                <a:latin typeface="+mj-lt"/>
                <a:cs typeface="Calibri" pitchFamily="34" charset="0"/>
              </a:rPr>
              <a:t>Hall</a:t>
            </a:r>
            <a:r>
              <a:rPr lang="tr-TR" sz="2200" dirty="0" smtClean="0">
                <a:latin typeface="+mj-lt"/>
                <a:cs typeface="Calibri" pitchFamily="34" charset="0"/>
              </a:rPr>
              <a:t>).</a:t>
            </a:r>
          </a:p>
          <a:p>
            <a:pPr algn="just"/>
            <a:r>
              <a:rPr lang="tr-TR" sz="2200" dirty="0" smtClean="0">
                <a:latin typeface="+mj-lt"/>
                <a:cs typeface="Calibri" pitchFamily="34" charset="0"/>
              </a:rPr>
              <a:t>Oryantalizm ise Doğu’nun sömürgeleştirilmesini destekleyen düşünce biçimidir. Bu düşünce, Doğu/Batı karşıtlığı temelinde ve Doğu’nun </a:t>
            </a:r>
            <a:r>
              <a:rPr lang="tr-TR" sz="2200" dirty="0" err="1" smtClean="0">
                <a:latin typeface="+mj-lt"/>
                <a:cs typeface="Calibri" pitchFamily="34" charset="0"/>
              </a:rPr>
              <a:t>stereotipleştirilmesi</a:t>
            </a:r>
            <a:r>
              <a:rPr lang="tr-TR" sz="2200" dirty="0" smtClean="0">
                <a:latin typeface="+mj-lt"/>
                <a:cs typeface="Calibri" pitchFamily="34" charset="0"/>
              </a:rPr>
              <a:t> aracılığıyla işlemektedir (</a:t>
            </a:r>
            <a:r>
              <a:rPr lang="tr-TR" sz="2200" dirty="0" err="1" smtClean="0">
                <a:latin typeface="+mj-lt"/>
                <a:cs typeface="Calibri" pitchFamily="34" charset="0"/>
              </a:rPr>
              <a:t>Ryan</a:t>
            </a:r>
            <a:r>
              <a:rPr lang="tr-TR" sz="2200" dirty="0" smtClean="0">
                <a:latin typeface="+mj-lt"/>
                <a:cs typeface="Calibri" pitchFamily="34" charset="0"/>
              </a:rPr>
              <a:t>, 2012, s.145).</a:t>
            </a:r>
            <a:endParaRPr lang="tr-TR" sz="2000" dirty="0" smtClean="0">
              <a:latin typeface="+mj-lt"/>
              <a:cs typeface="Calibri" pitchFamily="34" charset="0"/>
            </a:endParaRPr>
          </a:p>
          <a:p>
            <a:pPr algn="just"/>
            <a:endParaRPr lang="tr-TR" sz="2000" dirty="0" smtClean="0">
              <a:latin typeface="+mj-lt"/>
              <a:cs typeface="Calibri" pitchFamily="34" charset="0"/>
            </a:endParaRPr>
          </a:p>
          <a:p>
            <a:pPr algn="just"/>
            <a:endParaRPr lang="tr-TR" sz="1800" dirty="0" smtClean="0">
              <a:latin typeface="+mj-lt"/>
              <a:cs typeface="Calibri" pitchFamily="34" charset="0"/>
            </a:endParaRPr>
          </a:p>
          <a:p>
            <a:pPr algn="just">
              <a:buNone/>
            </a:pPr>
            <a:endParaRPr lang="tr-TR" sz="1600" dirty="0" smtClean="0">
              <a:latin typeface="+mj-lt"/>
              <a:cs typeface="Calibri" pitchFamily="34" charset="0"/>
            </a:endParaRPr>
          </a:p>
          <a:p>
            <a:pPr algn="just">
              <a:buNone/>
            </a:pPr>
            <a:endParaRPr lang="tr-TR" sz="1600" dirty="0" smtClean="0">
              <a:latin typeface="+mj-lt"/>
              <a:cs typeface="Calibri" pitchFamily="34" charset="0"/>
            </a:endParaRPr>
          </a:p>
          <a:p>
            <a:pPr algn="just"/>
            <a:endParaRPr lang="tr-TR" sz="1600" dirty="0" smtClean="0">
              <a:latin typeface="+mj-lt"/>
              <a:cs typeface="Calibri"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827584" y="0"/>
            <a:ext cx="7416824" cy="6909584"/>
          </a:xfrm>
          <a:prstGeom prst="rect">
            <a:avLst/>
          </a:prstGeom>
        </p:spPr>
        <p:txBody>
          <a:bodyPr wrap="square">
            <a:spAutoFit/>
          </a:bodyPr>
          <a:lstStyle/>
          <a:p>
            <a:pPr algn="just"/>
            <a:endParaRPr lang="tr-TR" sz="2100" b="1" dirty="0" smtClean="0">
              <a:cs typeface="Times New Roman" pitchFamily="18" charset="0"/>
            </a:endParaRPr>
          </a:p>
          <a:p>
            <a:pPr algn="ctr"/>
            <a:r>
              <a:rPr lang="tr-TR" sz="2100" b="1" dirty="0" smtClean="0">
                <a:cs typeface="Times New Roman" pitchFamily="18" charset="0"/>
              </a:rPr>
              <a:t>KAYNAKÇA</a:t>
            </a:r>
          </a:p>
          <a:p>
            <a:pPr algn="just"/>
            <a:r>
              <a:rPr lang="tr-TR" sz="2100" b="1" dirty="0" smtClean="0">
                <a:sym typeface="Wingdings"/>
              </a:rPr>
              <a:t></a:t>
            </a:r>
            <a:r>
              <a:rPr lang="tr-TR" sz="2100" b="1" dirty="0" smtClean="0"/>
              <a:t> </a:t>
            </a:r>
            <a:r>
              <a:rPr lang="tr-TR" sz="2100" dirty="0" err="1" smtClean="0"/>
              <a:t>Ryan</a:t>
            </a:r>
            <a:r>
              <a:rPr lang="tr-TR" sz="2100" dirty="0" smtClean="0"/>
              <a:t>, Michael ve </a:t>
            </a:r>
            <a:r>
              <a:rPr lang="tr-TR" sz="2100" dirty="0" err="1" smtClean="0"/>
              <a:t>Lenos</a:t>
            </a:r>
            <a:r>
              <a:rPr lang="tr-TR" sz="2100" dirty="0" smtClean="0"/>
              <a:t>, </a:t>
            </a:r>
            <a:r>
              <a:rPr lang="tr-TR" sz="2100" dirty="0" err="1" smtClean="0"/>
              <a:t>Melissa</a:t>
            </a:r>
            <a:r>
              <a:rPr lang="tr-TR" sz="2100" dirty="0" smtClean="0"/>
              <a:t> </a:t>
            </a:r>
            <a:r>
              <a:rPr lang="tr-TR" sz="2100" i="1" dirty="0" smtClean="0"/>
              <a:t> </a:t>
            </a:r>
            <a:r>
              <a:rPr lang="tr-TR" sz="2100" dirty="0" smtClean="0"/>
              <a:t>(2014).</a:t>
            </a:r>
            <a:r>
              <a:rPr lang="tr-TR" sz="2100" i="1" dirty="0" smtClean="0"/>
              <a:t> </a:t>
            </a:r>
            <a:r>
              <a:rPr lang="tr-TR" sz="2100" dirty="0" smtClean="0"/>
              <a:t>Etnik Eleştiri. </a:t>
            </a:r>
            <a:r>
              <a:rPr lang="tr-TR" sz="2100" i="1" dirty="0" smtClean="0"/>
              <a:t>Film Çözümlemesine Giriş </a:t>
            </a:r>
            <a:r>
              <a:rPr lang="tr-TR" sz="2100" dirty="0" smtClean="0"/>
              <a:t>(E. S. Onat, </a:t>
            </a:r>
            <a:r>
              <a:rPr lang="tr-TR" sz="2100" dirty="0" err="1" smtClean="0"/>
              <a:t>Çev</a:t>
            </a:r>
            <a:r>
              <a:rPr lang="tr-TR" sz="2100" dirty="0" smtClean="0"/>
              <a:t>.). Ankara: De Ki. 245- 252.</a:t>
            </a:r>
          </a:p>
          <a:p>
            <a:pPr algn="just"/>
            <a:r>
              <a:rPr lang="tr-TR" sz="2100" b="1" dirty="0" smtClean="0">
                <a:sym typeface="Wingdings"/>
              </a:rPr>
              <a:t></a:t>
            </a:r>
            <a:r>
              <a:rPr lang="tr-TR" sz="2100" dirty="0" smtClean="0"/>
              <a:t> </a:t>
            </a:r>
            <a:r>
              <a:rPr lang="tr-TR" sz="2100" dirty="0" err="1" smtClean="0"/>
              <a:t>Hall</a:t>
            </a:r>
            <a:r>
              <a:rPr lang="tr-TR" sz="2100" dirty="0" smtClean="0"/>
              <a:t>, </a:t>
            </a:r>
            <a:r>
              <a:rPr lang="tr-TR" sz="2100" dirty="0" err="1" smtClean="0"/>
              <a:t>Stuart</a:t>
            </a:r>
            <a:r>
              <a:rPr lang="tr-TR" sz="2100" dirty="0" smtClean="0"/>
              <a:t> (2017). Başkasını Irksallaştırmak. </a:t>
            </a:r>
            <a:r>
              <a:rPr lang="tr-TR" sz="2100" i="1" dirty="0" smtClean="0"/>
              <a:t>Temsil, Kültürel Temsiller ve Anlamlandırma Uygulamaları </a:t>
            </a:r>
            <a:r>
              <a:rPr lang="tr-TR" sz="2100" dirty="0" smtClean="0"/>
              <a:t>(İ. Dündar, </a:t>
            </a:r>
            <a:r>
              <a:rPr lang="tr-TR" sz="2100" dirty="0" err="1" smtClean="0"/>
              <a:t>Çev</a:t>
            </a:r>
            <a:r>
              <a:rPr lang="tr-TR" sz="2100" dirty="0" smtClean="0"/>
              <a:t>.). İstanbul: Pinhan. 292-331.</a:t>
            </a:r>
            <a:endParaRPr lang="tr-TR" sz="2100" b="1" dirty="0" smtClean="0">
              <a:cs typeface="Times New Roman" pitchFamily="18" charset="0"/>
            </a:endParaRPr>
          </a:p>
          <a:p>
            <a:pPr algn="just"/>
            <a:r>
              <a:rPr lang="tr-TR" sz="2100" b="1" dirty="0" smtClean="0">
                <a:sym typeface="Wingdings"/>
              </a:rPr>
              <a:t> </a:t>
            </a:r>
            <a:r>
              <a:rPr lang="tr-TR" sz="2100" dirty="0" err="1" smtClean="0"/>
              <a:t>Ryan</a:t>
            </a:r>
            <a:r>
              <a:rPr lang="tr-TR" sz="2100" dirty="0" smtClean="0"/>
              <a:t>, Michael (2013). Etnik, Sömürgecilik Sonrası ve </a:t>
            </a:r>
            <a:r>
              <a:rPr lang="tr-TR" sz="2100" dirty="0" err="1" smtClean="0"/>
              <a:t>Ulusaşırı</a:t>
            </a:r>
            <a:r>
              <a:rPr lang="tr-TR" sz="2100" dirty="0" smtClean="0"/>
              <a:t> Eleştiri. </a:t>
            </a:r>
            <a:r>
              <a:rPr lang="tr-TR" sz="2100" i="1" dirty="0" smtClean="0"/>
              <a:t>Eleştiriye Giriş Edebiyat Sinema Kültür</a:t>
            </a:r>
            <a:r>
              <a:rPr lang="tr-TR" sz="2100" dirty="0" smtClean="0"/>
              <a:t> (E. S. Onat, </a:t>
            </a:r>
            <a:r>
              <a:rPr lang="tr-TR" sz="2100" dirty="0" err="1" smtClean="0"/>
              <a:t>Çev</a:t>
            </a:r>
            <a:r>
              <a:rPr lang="tr-TR" sz="2100" dirty="0" smtClean="0"/>
              <a:t>.). Ankara: De Ki. 143-159.</a:t>
            </a:r>
          </a:p>
          <a:p>
            <a:pPr algn="just"/>
            <a:r>
              <a:rPr lang="tr-TR" sz="2100" b="1" dirty="0" smtClean="0">
                <a:sym typeface="Wingdings"/>
              </a:rPr>
              <a:t> </a:t>
            </a:r>
            <a:r>
              <a:rPr lang="tr-TR" sz="2100" dirty="0" smtClean="0"/>
              <a:t>Pines, </a:t>
            </a:r>
            <a:r>
              <a:rPr lang="tr-TR" sz="2100" dirty="0" err="1" smtClean="0"/>
              <a:t>Jim</a:t>
            </a:r>
            <a:r>
              <a:rPr lang="tr-TR" sz="2100" dirty="0" smtClean="0"/>
              <a:t> (2003). Amerikan Sinemasında Siyah Varlığı. (G. N. </a:t>
            </a:r>
            <a:r>
              <a:rPr lang="tr-TR" sz="2100" dirty="0" err="1" smtClean="0"/>
              <a:t>Smith</a:t>
            </a:r>
            <a:r>
              <a:rPr lang="tr-TR" sz="2100" dirty="0" smtClean="0"/>
              <a:t>, Ed.). </a:t>
            </a:r>
            <a:r>
              <a:rPr lang="tr-TR" sz="2100" i="1" dirty="0" smtClean="0"/>
              <a:t>Dünya Sinema Tarihi </a:t>
            </a:r>
            <a:r>
              <a:rPr lang="tr-TR" sz="2100" dirty="0" smtClean="0"/>
              <a:t>(A. Fethi, </a:t>
            </a:r>
            <a:r>
              <a:rPr lang="tr-TR" sz="2100" dirty="0" err="1" smtClean="0"/>
              <a:t>Çev</a:t>
            </a:r>
            <a:r>
              <a:rPr lang="tr-TR" sz="2100" dirty="0" smtClean="0"/>
              <a:t>.). İstanbul: </a:t>
            </a:r>
            <a:r>
              <a:rPr lang="tr-TR" sz="2100" dirty="0" err="1" smtClean="0"/>
              <a:t>Kabalcı</a:t>
            </a:r>
            <a:r>
              <a:rPr lang="tr-TR" sz="2100" dirty="0" smtClean="0"/>
              <a:t>. 563-576.</a:t>
            </a:r>
          </a:p>
          <a:p>
            <a:pPr algn="just"/>
            <a:r>
              <a:rPr lang="tr-TR" sz="2100" b="1" dirty="0" smtClean="0">
                <a:sym typeface="Wingdings"/>
              </a:rPr>
              <a:t></a:t>
            </a:r>
            <a:r>
              <a:rPr lang="tr-TR" sz="2100" dirty="0" err="1" smtClean="0">
                <a:sym typeface="Wingdings"/>
              </a:rPr>
              <a:t>Stam</a:t>
            </a:r>
            <a:r>
              <a:rPr lang="tr-TR" sz="2100" dirty="0" smtClean="0">
                <a:sym typeface="Wingdings"/>
              </a:rPr>
              <a:t>, Robert (2014). </a:t>
            </a:r>
            <a:r>
              <a:rPr lang="tr-TR" sz="2100" dirty="0" err="1" smtClean="0">
                <a:sym typeface="Wingdings"/>
              </a:rPr>
              <a:t>Çokkültürlülük</a:t>
            </a:r>
            <a:r>
              <a:rPr lang="tr-TR" sz="2100" dirty="0" smtClean="0">
                <a:sym typeface="Wingdings"/>
              </a:rPr>
              <a:t>, Irk ve </a:t>
            </a:r>
            <a:r>
              <a:rPr lang="tr-TR" sz="2100" dirty="0" err="1" smtClean="0">
                <a:sym typeface="Wingdings"/>
              </a:rPr>
              <a:t>Temsiliyet</a:t>
            </a:r>
            <a:r>
              <a:rPr lang="tr-TR" sz="2100" dirty="0" smtClean="0">
                <a:sym typeface="Wingdings"/>
              </a:rPr>
              <a:t>. </a:t>
            </a:r>
            <a:r>
              <a:rPr lang="tr-TR" sz="2100" i="1" dirty="0" smtClean="0">
                <a:sym typeface="Wingdings"/>
              </a:rPr>
              <a:t>Sinema Teorisine Giriş </a:t>
            </a:r>
            <a:r>
              <a:rPr lang="tr-TR" sz="2100" dirty="0" smtClean="0">
                <a:sym typeface="Wingdings"/>
              </a:rPr>
              <a:t>(S. Salman &amp; Ç. </a:t>
            </a:r>
            <a:r>
              <a:rPr lang="tr-TR" sz="2100" dirty="0" err="1" smtClean="0">
                <a:sym typeface="Wingdings"/>
              </a:rPr>
              <a:t>Asatekin</a:t>
            </a:r>
            <a:r>
              <a:rPr lang="tr-TR" sz="2100" dirty="0" smtClean="0">
                <a:sym typeface="Wingdings"/>
              </a:rPr>
              <a:t>, </a:t>
            </a:r>
            <a:r>
              <a:rPr lang="tr-TR" sz="2100" dirty="0" err="1" smtClean="0">
                <a:sym typeface="Wingdings"/>
              </a:rPr>
              <a:t>Çev</a:t>
            </a:r>
            <a:r>
              <a:rPr lang="tr-TR" sz="2100" dirty="0" smtClean="0">
                <a:sym typeface="Wingdings"/>
              </a:rPr>
              <a:t>.). İstanbul: Ayrıntı. 276-288.</a:t>
            </a:r>
          </a:p>
          <a:p>
            <a:pPr algn="just"/>
            <a:r>
              <a:rPr lang="tr-TR" sz="2100" b="1" dirty="0" smtClean="0">
                <a:sym typeface="Wingdings"/>
              </a:rPr>
              <a:t> </a:t>
            </a:r>
            <a:r>
              <a:rPr lang="tr-TR" sz="2100" dirty="0" err="1" smtClean="0">
                <a:sym typeface="Wingdings"/>
              </a:rPr>
              <a:t>Corrigan</a:t>
            </a:r>
            <a:r>
              <a:rPr lang="tr-TR" sz="2100" dirty="0" smtClean="0">
                <a:sym typeface="Wingdings"/>
              </a:rPr>
              <a:t>, T. (2008). </a:t>
            </a:r>
            <a:r>
              <a:rPr lang="tr-TR" sz="2100" i="1" dirty="0" smtClean="0">
                <a:sym typeface="Wingdings"/>
              </a:rPr>
              <a:t>Film Eleştirisi El Kitabı </a:t>
            </a:r>
            <a:r>
              <a:rPr lang="tr-TR" sz="2100" dirty="0" smtClean="0">
                <a:sym typeface="Wingdings"/>
              </a:rPr>
              <a:t>(A. </a:t>
            </a:r>
            <a:r>
              <a:rPr lang="tr-TR" sz="2100" dirty="0" err="1" smtClean="0">
                <a:sym typeface="Wingdings"/>
              </a:rPr>
              <a:t>Gürata</a:t>
            </a:r>
            <a:r>
              <a:rPr lang="tr-TR" sz="2100" dirty="0" smtClean="0">
                <a:sym typeface="Wingdings"/>
              </a:rPr>
              <a:t>, </a:t>
            </a:r>
            <a:r>
              <a:rPr lang="tr-TR" sz="2100" dirty="0" err="1" smtClean="0">
                <a:sym typeface="Wingdings"/>
              </a:rPr>
              <a:t>Çev</a:t>
            </a:r>
            <a:r>
              <a:rPr lang="tr-TR" sz="2100" dirty="0" smtClean="0">
                <a:sym typeface="Wingdings"/>
              </a:rPr>
              <a:t>.). Ankara: Dipnot.</a:t>
            </a:r>
          </a:p>
          <a:p>
            <a:pPr algn="just"/>
            <a:endParaRPr lang="tr-TR" sz="2000" dirty="0" smtClean="0"/>
          </a:p>
          <a:p>
            <a:pPr algn="just"/>
            <a:endParaRPr lang="tr-TR" sz="2400" dirty="0" smtClean="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539552" y="0"/>
            <a:ext cx="8147248" cy="6858000"/>
          </a:xfrm>
        </p:spPr>
        <p:txBody>
          <a:bodyPr>
            <a:normAutofit fontScale="92500" lnSpcReduction="20000"/>
          </a:bodyPr>
          <a:lstStyle/>
          <a:p>
            <a:pPr algn="just">
              <a:lnSpc>
                <a:spcPct val="110000"/>
              </a:lnSpc>
              <a:spcBef>
                <a:spcPts val="385"/>
              </a:spcBef>
              <a:buNone/>
            </a:pPr>
            <a:endParaRPr lang="tr-TR" sz="2400" dirty="0" smtClean="0">
              <a:latin typeface="+mj-lt"/>
              <a:cs typeface="Calibri" pitchFamily="34" charset="0"/>
            </a:endParaRPr>
          </a:p>
          <a:p>
            <a:pPr algn="just">
              <a:lnSpc>
                <a:spcPct val="110000"/>
              </a:lnSpc>
              <a:spcBef>
                <a:spcPts val="385"/>
              </a:spcBef>
            </a:pPr>
            <a:endParaRPr lang="tr-TR" sz="2400" dirty="0" smtClean="0">
              <a:latin typeface="+mj-lt"/>
              <a:cs typeface="Calibri" pitchFamily="34" charset="0"/>
            </a:endParaRPr>
          </a:p>
          <a:p>
            <a:pPr algn="just">
              <a:lnSpc>
                <a:spcPct val="110000"/>
              </a:lnSpc>
              <a:spcBef>
                <a:spcPts val="385"/>
              </a:spcBef>
            </a:pPr>
            <a:r>
              <a:rPr lang="tr-TR" sz="2400" dirty="0" smtClean="0">
                <a:latin typeface="+mj-lt"/>
                <a:cs typeface="Calibri" pitchFamily="34" charset="0"/>
              </a:rPr>
              <a:t>Avrupa’nın Doğu’nun geri kalmışlığı üzerine bilgi üretmesi ve hegemonya oluşturması olarak da ifade edilebilir.</a:t>
            </a:r>
          </a:p>
          <a:p>
            <a:pPr algn="just">
              <a:lnSpc>
                <a:spcPct val="110000"/>
              </a:lnSpc>
              <a:spcBef>
                <a:spcPts val="385"/>
              </a:spcBef>
            </a:pPr>
            <a:r>
              <a:rPr lang="tr-TR" sz="2400" dirty="0" smtClean="0">
                <a:latin typeface="+mj-lt"/>
                <a:cs typeface="Calibri" pitchFamily="34" charset="0"/>
              </a:rPr>
              <a:t>Avrupa’da Batı düşüncesi, Aydınlanma ile birlikte ortaya çıkmıştır. Avrupalı toplumlar gelişmiş, uygar olarak görülmüş ve coğrafi keşiflerle birlikte Avrupa dünyanın hakimi durumuna gelmiştir (</a:t>
            </a:r>
            <a:r>
              <a:rPr lang="tr-TR" sz="2400" dirty="0" err="1" smtClean="0">
                <a:latin typeface="+mj-lt"/>
                <a:cs typeface="Calibri" pitchFamily="34" charset="0"/>
              </a:rPr>
              <a:t>Hall</a:t>
            </a:r>
            <a:r>
              <a:rPr lang="tr-TR" sz="2400" dirty="0" smtClean="0">
                <a:latin typeface="+mj-lt"/>
                <a:cs typeface="Calibri" pitchFamily="34" charset="0"/>
              </a:rPr>
              <a:t>)</a:t>
            </a:r>
          </a:p>
          <a:p>
            <a:pPr algn="ctr">
              <a:lnSpc>
                <a:spcPct val="110000"/>
              </a:lnSpc>
              <a:spcBef>
                <a:spcPts val="385"/>
              </a:spcBef>
              <a:buNone/>
            </a:pPr>
            <a:r>
              <a:rPr lang="tr-TR" sz="2400" b="1" dirty="0" smtClean="0">
                <a:latin typeface="+mj-lt"/>
                <a:cs typeface="Calibri" pitchFamily="34" charset="0"/>
              </a:rPr>
              <a:t>      BATI’NIN SİYAHLARLA KARŞILAŞMASI:</a:t>
            </a:r>
          </a:p>
          <a:p>
            <a:pPr algn="just">
              <a:lnSpc>
                <a:spcPct val="110000"/>
              </a:lnSpc>
              <a:spcBef>
                <a:spcPts val="385"/>
              </a:spcBef>
            </a:pPr>
            <a:r>
              <a:rPr lang="tr-TR" sz="2400" dirty="0" smtClean="0">
                <a:latin typeface="+mj-lt"/>
                <a:cs typeface="Calibri" pitchFamily="34" charset="0"/>
              </a:rPr>
              <a:t>16.y.y.’da Avrupalı tüccarlar ve Batı Afrika krallıkları arasındaki karşılaşma  (kölelik)</a:t>
            </a:r>
          </a:p>
          <a:p>
            <a:pPr algn="just">
              <a:lnSpc>
                <a:spcPct val="110000"/>
              </a:lnSpc>
              <a:spcBef>
                <a:spcPts val="385"/>
              </a:spcBef>
            </a:pPr>
            <a:r>
              <a:rPr lang="tr-TR" sz="2400" dirty="0" smtClean="0">
                <a:latin typeface="+mj-lt"/>
                <a:cs typeface="Calibri" pitchFamily="34" charset="0"/>
              </a:rPr>
              <a:t>Afrika’nın Avrupa tarafından kolonileştirilmesi </a:t>
            </a:r>
          </a:p>
          <a:p>
            <a:pPr algn="just">
              <a:lnSpc>
                <a:spcPct val="110000"/>
              </a:lnSpc>
              <a:spcBef>
                <a:spcPts val="385"/>
              </a:spcBef>
            </a:pPr>
            <a:r>
              <a:rPr lang="tr-TR" sz="2400" dirty="0" smtClean="0">
                <a:latin typeface="+mj-lt"/>
                <a:cs typeface="Calibri" pitchFamily="34" charset="0"/>
              </a:rPr>
              <a:t>2. Dünya Savaşı’ndan sonra Üçüncü Dünya Ülkelerinden Avrupa ve Kuzey Amerika’ya yapılan göçler (</a:t>
            </a:r>
            <a:r>
              <a:rPr lang="tr-TR" sz="2400" dirty="0" err="1" smtClean="0">
                <a:latin typeface="+mj-lt"/>
                <a:cs typeface="Calibri" pitchFamily="34" charset="0"/>
              </a:rPr>
              <a:t>Hall</a:t>
            </a:r>
            <a:r>
              <a:rPr lang="tr-TR" sz="2400" dirty="0" smtClean="0">
                <a:latin typeface="+mj-lt"/>
                <a:cs typeface="Calibri" pitchFamily="34" charset="0"/>
              </a:rPr>
              <a:t>, 2017, s.309)</a:t>
            </a:r>
          </a:p>
          <a:p>
            <a:pPr algn="just">
              <a:lnSpc>
                <a:spcPct val="110000"/>
              </a:lnSpc>
              <a:spcBef>
                <a:spcPts val="385"/>
              </a:spcBef>
            </a:pPr>
            <a:r>
              <a:rPr lang="tr-TR" sz="2400" dirty="0" smtClean="0">
                <a:latin typeface="+mj-lt"/>
                <a:cs typeface="Calibri" pitchFamily="34" charset="0"/>
              </a:rPr>
              <a:t>Kölelik döneminde, Afrika doğadaki canavardır. Sömürgeleştirilirken Afrika’nın yamyam, derviş ve büyücülerin mekanı olduğuna dair imgeler yaygınlaştırılır. Kölelik, Afrikalıların yamyam, şeytana tapınan, vahşi ve şehvet düşkünü kişiler olduğu gerekçesiyle meşrulaştırılır. Siyahların zihinsel olarak geri olduğunu ifade eden biyolojik argümanlar ortaya atılır (</a:t>
            </a:r>
            <a:r>
              <a:rPr lang="tr-TR" sz="2400" dirty="0" err="1" smtClean="0">
                <a:latin typeface="+mj-lt"/>
                <a:cs typeface="Calibri" pitchFamily="34" charset="0"/>
              </a:rPr>
              <a:t>Hall</a:t>
            </a:r>
            <a:r>
              <a:rPr lang="tr-TR" sz="2400" dirty="0" smtClean="0">
                <a:latin typeface="+mj-lt"/>
                <a:cs typeface="Calibri" pitchFamily="34" charset="0"/>
              </a:rPr>
              <a:t>, 2017, s.313-314).</a:t>
            </a:r>
          </a:p>
          <a:p>
            <a:pPr algn="just">
              <a:lnSpc>
                <a:spcPct val="110000"/>
              </a:lnSpc>
              <a:spcBef>
                <a:spcPts val="385"/>
              </a:spcBef>
            </a:pPr>
            <a:endParaRPr lang="tr-TR" sz="1900" dirty="0" smtClean="0">
              <a:latin typeface="+mj-lt"/>
              <a:cs typeface="Calibri" pitchFamily="34" charset="0"/>
            </a:endParaRPr>
          </a:p>
          <a:p>
            <a:pPr algn="just">
              <a:buNone/>
            </a:pPr>
            <a:endParaRPr lang="tr-TR" sz="2400" dirty="0" smtClean="0">
              <a:latin typeface="Times New Roman" pitchFamily="18" charset="0"/>
              <a:cs typeface="Times New Roman" pitchFamily="18" charset="0"/>
            </a:endParaRPr>
          </a:p>
          <a:p>
            <a:pPr>
              <a:buNone/>
            </a:pP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0"/>
            <a:ext cx="8229600" cy="6858000"/>
          </a:xfrm>
        </p:spPr>
        <p:txBody>
          <a:bodyPr>
            <a:noAutofit/>
          </a:bodyPr>
          <a:lstStyle/>
          <a:p>
            <a:pPr algn="just"/>
            <a:r>
              <a:rPr lang="tr-TR" sz="2200" dirty="0" smtClean="0">
                <a:latin typeface="+mj-lt"/>
                <a:cs typeface="Calibri" pitchFamily="34" charset="0"/>
              </a:rPr>
              <a:t>Irkçı söylem ikili karşıtlıklar aracılığıyla yapılandırılır. Uygarlık (Beyazlık) ve vahşilik (Siyahlık) güçlü karşıtlıklardan biridir. Beyaz ırk, kibarlık, öğrenme, bilgi, akıl, gelişmiş kurumlar, duygusal ve cinsel yaşamda medeniyetin varlığıyla; siyah ırk ise içgüdüyle, akıldan çok duygunun ön planda tutulmasıyla, medeniyet eksikliğiyle, gelenek ve ritüellerin benimsenmesi ve sivil vatandaşlık kurumlarının eksikliğiyle ilişkilendirilir (</a:t>
            </a:r>
            <a:r>
              <a:rPr lang="tr-TR" sz="2200" dirty="0" err="1" smtClean="0">
                <a:latin typeface="+mj-lt"/>
                <a:cs typeface="Calibri" pitchFamily="34" charset="0"/>
              </a:rPr>
              <a:t>Hall</a:t>
            </a:r>
            <a:r>
              <a:rPr lang="tr-TR" sz="2200" dirty="0" smtClean="0">
                <a:latin typeface="+mj-lt"/>
                <a:cs typeface="Calibri" pitchFamily="34" charset="0"/>
              </a:rPr>
              <a:t>, 2017, s.314).</a:t>
            </a:r>
          </a:p>
          <a:p>
            <a:pPr algn="just"/>
            <a:r>
              <a:rPr lang="tr-TR" sz="2200" dirty="0" smtClean="0">
                <a:latin typeface="+mj-lt"/>
                <a:cs typeface="Calibri" pitchFamily="34" charset="0"/>
              </a:rPr>
              <a:t>Irksal saflık/temizlik ve ırklar arasında evlilik/melezlikten gelen kirlilik arasında bir ayrım yapılır (</a:t>
            </a:r>
            <a:r>
              <a:rPr lang="tr-TR" sz="2200" dirty="0" err="1" smtClean="0">
                <a:latin typeface="+mj-lt"/>
                <a:cs typeface="Calibri" pitchFamily="34" charset="0"/>
              </a:rPr>
              <a:t>Hall</a:t>
            </a:r>
            <a:r>
              <a:rPr lang="tr-TR" sz="2200" dirty="0" smtClean="0">
                <a:latin typeface="+mj-lt"/>
                <a:cs typeface="Calibri" pitchFamily="34" charset="0"/>
              </a:rPr>
              <a:t>, 2017, s.314).</a:t>
            </a:r>
          </a:p>
          <a:p>
            <a:pPr algn="just"/>
            <a:r>
              <a:rPr lang="tr-TR" sz="2200" dirty="0" smtClean="0">
                <a:latin typeface="+mj-lt"/>
                <a:cs typeface="Calibri" pitchFamily="34" charset="0"/>
              </a:rPr>
              <a:t>Farklılığın beden üzerinden temsili ırkçı söylemin yaygınlaştırılmasında etkili olur. Siyah insanlar doğaya indirgenir ve farklılık doğallaştırılır. Böylelikle değişime kapalı hale getirilir. Çünkü farklılık kültürel olduğu zaman değişim olanağı bulunur. Dolayısıyla doğallaştırma, farklılığı sabitlemek için kullanılan bir stratejidir.</a:t>
            </a:r>
          </a:p>
          <a:p>
            <a:pPr algn="just"/>
            <a:r>
              <a:rPr lang="tr-TR" sz="2200" dirty="0" smtClean="0">
                <a:latin typeface="+mj-lt"/>
                <a:cs typeface="Calibri" pitchFamily="34" charset="0"/>
              </a:rPr>
              <a:t>Örneğin 18. ve 19.y.y.’da kölelik-sahiplik ilişkisinin doğallaştırılmasına yönelik çeşitli temsiller yaygınlaştırılmıştır (</a:t>
            </a:r>
            <a:r>
              <a:rPr lang="tr-TR" sz="2200" dirty="0" err="1" smtClean="0">
                <a:latin typeface="+mj-lt"/>
                <a:cs typeface="Calibri" pitchFamily="34" charset="0"/>
              </a:rPr>
              <a:t>Hall</a:t>
            </a:r>
            <a:r>
              <a:rPr lang="tr-TR" sz="2200" dirty="0" smtClean="0">
                <a:latin typeface="+mj-lt"/>
                <a:cs typeface="Calibri" pitchFamily="34" charset="0"/>
              </a:rPr>
              <a:t>, 2017, s.316-317).</a:t>
            </a:r>
          </a:p>
          <a:p>
            <a:pPr algn="just">
              <a:buFont typeface="Wingdings" pitchFamily="2" charset="2"/>
              <a:buChar char="ü"/>
            </a:pPr>
            <a:r>
              <a:rPr lang="tr-TR" sz="2200" dirty="0" smtClean="0">
                <a:latin typeface="+mj-lt"/>
                <a:cs typeface="Calibri" pitchFamily="34" charset="0"/>
              </a:rPr>
              <a:t> Beyazların oturması ve siyahların ayakta durması ya da beyaz kadının ata binmesi ve siyah kölenin onu güneşten korumak için arkasından şemsiyeyle koşması.</a:t>
            </a:r>
            <a:endParaRPr lang="tr-TR" sz="2200" dirty="0">
              <a:latin typeface="+mj-lt"/>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58018"/>
          </a:xfrm>
        </p:spPr>
        <p:txBody>
          <a:bodyPr>
            <a:normAutofit fontScale="90000"/>
          </a:bodyPr>
          <a:lstStyle/>
          <a:p>
            <a:r>
              <a:rPr lang="tr-TR" sz="2400" b="1" dirty="0" smtClean="0">
                <a:latin typeface="Calibri" pitchFamily="34" charset="0"/>
                <a:cs typeface="Calibri" pitchFamily="34" charset="0"/>
              </a:rPr>
              <a:t/>
            </a:r>
            <a:br>
              <a:rPr lang="tr-TR" sz="2400" b="1" dirty="0" smtClean="0">
                <a:latin typeface="Calibri" pitchFamily="34" charset="0"/>
                <a:cs typeface="Calibri" pitchFamily="34" charset="0"/>
              </a:rPr>
            </a:br>
            <a:endParaRPr lang="tr-TR" sz="2400" b="1" dirty="0">
              <a:latin typeface="Calibri" pitchFamily="34" charset="0"/>
              <a:cs typeface="Calibri" pitchFamily="34" charset="0"/>
            </a:endParaRPr>
          </a:p>
        </p:txBody>
      </p:sp>
      <p:sp>
        <p:nvSpPr>
          <p:cNvPr id="3" name="2 İçerik Yer Tutucusu"/>
          <p:cNvSpPr>
            <a:spLocks noGrp="1"/>
          </p:cNvSpPr>
          <p:nvPr>
            <p:ph idx="1"/>
          </p:nvPr>
        </p:nvSpPr>
        <p:spPr>
          <a:xfrm>
            <a:off x="457200" y="260648"/>
            <a:ext cx="8229600" cy="6408712"/>
          </a:xfrm>
        </p:spPr>
        <p:txBody>
          <a:bodyPr>
            <a:normAutofit fontScale="92500" lnSpcReduction="20000"/>
          </a:bodyPr>
          <a:lstStyle/>
          <a:p>
            <a:pPr algn="just">
              <a:lnSpc>
                <a:spcPct val="120000"/>
              </a:lnSpc>
              <a:buFont typeface="Wingdings" pitchFamily="2" charset="2"/>
              <a:buChar char="ü"/>
            </a:pPr>
            <a:r>
              <a:rPr lang="tr-TR" sz="2400" dirty="0" smtClean="0">
                <a:latin typeface="+mj-lt"/>
                <a:cs typeface="Calibri" pitchFamily="34" charset="0"/>
              </a:rPr>
              <a:t>Asil vahşi imgeleri. Örneğin </a:t>
            </a:r>
            <a:r>
              <a:rPr lang="tr-TR" sz="2400" i="1" dirty="0" err="1" smtClean="0">
                <a:latin typeface="+mj-lt"/>
                <a:cs typeface="Calibri" pitchFamily="34" charset="0"/>
              </a:rPr>
              <a:t>Tom</a:t>
            </a:r>
            <a:r>
              <a:rPr lang="tr-TR" sz="2400" i="1" dirty="0" smtClean="0">
                <a:latin typeface="+mj-lt"/>
                <a:cs typeface="Calibri" pitchFamily="34" charset="0"/>
              </a:rPr>
              <a:t> Amcanın Kulübesi</a:t>
            </a:r>
            <a:r>
              <a:rPr lang="tr-TR" sz="2400" dirty="0" smtClean="0">
                <a:latin typeface="+mj-lt"/>
                <a:cs typeface="Calibri" pitchFamily="34" charset="0"/>
              </a:rPr>
              <a:t>’ndeki </a:t>
            </a:r>
            <a:r>
              <a:rPr lang="tr-TR" sz="2400" dirty="0" err="1" smtClean="0">
                <a:latin typeface="+mj-lt"/>
                <a:cs typeface="Calibri" pitchFamily="34" charset="0"/>
              </a:rPr>
              <a:t>Tom</a:t>
            </a:r>
            <a:r>
              <a:rPr lang="tr-TR" sz="2400" dirty="0" smtClean="0">
                <a:latin typeface="+mj-lt"/>
                <a:cs typeface="Calibri" pitchFamily="34" charset="0"/>
              </a:rPr>
              <a:t> amca ya da sadık, evcil köle </a:t>
            </a:r>
            <a:r>
              <a:rPr lang="tr-TR" sz="2400" dirty="0" err="1" smtClean="0">
                <a:latin typeface="+mj-lt"/>
                <a:cs typeface="Calibri" pitchFamily="34" charset="0"/>
              </a:rPr>
              <a:t>Mammy</a:t>
            </a:r>
            <a:r>
              <a:rPr lang="tr-TR" sz="2400" dirty="0" smtClean="0">
                <a:latin typeface="+mj-lt"/>
                <a:cs typeface="Calibri" pitchFamily="34" charset="0"/>
              </a:rPr>
              <a:t> gibi iyi Hıristiyan kölelerin temsilleri.</a:t>
            </a:r>
          </a:p>
          <a:p>
            <a:pPr algn="just">
              <a:lnSpc>
                <a:spcPct val="120000"/>
              </a:lnSpc>
              <a:buFont typeface="Wingdings" pitchFamily="2" charset="2"/>
              <a:buChar char="ü"/>
            </a:pPr>
            <a:r>
              <a:rPr lang="tr-TR" sz="2400" dirty="0" smtClean="0">
                <a:latin typeface="+mj-lt"/>
                <a:cs typeface="Calibri" pitchFamily="34" charset="0"/>
              </a:rPr>
              <a:t>Mutlu yerliler. Beyazları eğlendirmek için gün boyu şarkı söyleyen, dans eden ve şakalar yapan siyahlar.</a:t>
            </a:r>
          </a:p>
          <a:p>
            <a:pPr algn="just">
              <a:lnSpc>
                <a:spcPct val="120000"/>
              </a:lnSpc>
            </a:pPr>
            <a:r>
              <a:rPr lang="tr-TR" sz="2400" dirty="0" smtClean="0">
                <a:latin typeface="+mj-lt"/>
                <a:cs typeface="Calibri" pitchFamily="34" charset="0"/>
              </a:rPr>
              <a:t>Kölelik döneminde beyaz köle sahibi, erkek siyah köleye çocuk gibi davranmıştır. Farklılığın çocuksulaştırma biçiminde ortaya çıkması, sembolik olarak erkeği hadım etmiştir. Beyazlar aynı zamanda siyahların cinsel arzularını ve başarılarını fantezi haline getirmiştir. Hem korkan hem de kıskanan beyazlar, siyahları kadınlara ve uygarlığa karşı bir tehdit olarak konumlandırmıştır (</a:t>
            </a:r>
            <a:r>
              <a:rPr lang="tr-TR" sz="2400" dirty="0" err="1" smtClean="0">
                <a:latin typeface="+mj-lt"/>
                <a:cs typeface="Calibri" pitchFamily="34" charset="0"/>
              </a:rPr>
              <a:t>Hall</a:t>
            </a:r>
            <a:r>
              <a:rPr lang="tr-TR" sz="2400" dirty="0" smtClean="0">
                <a:latin typeface="+mj-lt"/>
                <a:cs typeface="Calibri" pitchFamily="34" charset="0"/>
              </a:rPr>
              <a:t>, 2017, s.338).</a:t>
            </a:r>
          </a:p>
          <a:p>
            <a:pPr algn="just">
              <a:lnSpc>
                <a:spcPct val="120000"/>
              </a:lnSpc>
            </a:pPr>
            <a:r>
              <a:rPr lang="tr-TR" sz="2400" dirty="0" smtClean="0">
                <a:latin typeface="+mj-lt"/>
                <a:cs typeface="Calibri" pitchFamily="34" charset="0"/>
              </a:rPr>
              <a:t>Dolayısıyla, yukarıda örneklendiği üzere ırkçı temsille ilgili önemli noktalardan biri de </a:t>
            </a:r>
            <a:r>
              <a:rPr lang="tr-TR" sz="2400" dirty="0" err="1" smtClean="0">
                <a:latin typeface="+mj-lt"/>
                <a:cs typeface="Calibri" pitchFamily="34" charset="0"/>
              </a:rPr>
              <a:t>stereotip</a:t>
            </a:r>
            <a:r>
              <a:rPr lang="tr-TR" sz="2400" dirty="0" smtClean="0">
                <a:latin typeface="+mj-lt"/>
                <a:cs typeface="Calibri" pitchFamily="34" charset="0"/>
              </a:rPr>
              <a:t> oluşturmaktır. </a:t>
            </a:r>
            <a:r>
              <a:rPr lang="tr-TR" sz="2400" dirty="0" err="1" smtClean="0">
                <a:latin typeface="+mj-lt"/>
                <a:cs typeface="Calibri" pitchFamily="34" charset="0"/>
              </a:rPr>
              <a:t>Stereotip</a:t>
            </a:r>
            <a:r>
              <a:rPr lang="tr-TR" sz="2400" dirty="0" smtClean="0">
                <a:latin typeface="+mj-lt"/>
                <a:cs typeface="Calibri" pitchFamily="34" charset="0"/>
              </a:rPr>
              <a:t>, kolaylıkla anımsanan ve kabul gören özellik olarak tanımlanabilir. Farklılık abartılır, basitleştirilir ve doğallaştırılır; böylelikle değişime kapatılır. </a:t>
            </a:r>
            <a:r>
              <a:rPr lang="tr-TR" sz="2400" dirty="0" err="1" smtClean="0">
                <a:latin typeface="+mj-lt"/>
                <a:cs typeface="Calibri" pitchFamily="34" charset="0"/>
              </a:rPr>
              <a:t>Stereotip</a:t>
            </a:r>
            <a:r>
              <a:rPr lang="tr-TR" sz="2400" dirty="0" smtClean="0">
                <a:latin typeface="+mj-lt"/>
                <a:cs typeface="Calibri" pitchFamily="34" charset="0"/>
              </a:rPr>
              <a:t> oluşturmak, kültürel düzenin korunmasının yegane yollarından birisidir. </a:t>
            </a:r>
            <a:r>
              <a:rPr lang="tr-TR" sz="2400" dirty="0" smtClean="0">
                <a:latin typeface="+mj-lt"/>
                <a:cs typeface="Calibri" pitchFamily="34" charset="0"/>
              </a:rPr>
              <a:t>Güç </a:t>
            </a:r>
            <a:r>
              <a:rPr lang="tr-TR" sz="2400" dirty="0" smtClean="0">
                <a:latin typeface="+mj-lt"/>
                <a:cs typeface="Calibri" pitchFamily="34" charset="0"/>
              </a:rPr>
              <a:t>orantısızlıklarının olduğu yerlerde </a:t>
            </a:r>
            <a:r>
              <a:rPr lang="tr-TR" sz="2400" dirty="0" err="1" smtClean="0">
                <a:latin typeface="+mj-lt"/>
                <a:cs typeface="Calibri" pitchFamily="34" charset="0"/>
              </a:rPr>
              <a:t>stereotipler</a:t>
            </a:r>
            <a:r>
              <a:rPr lang="tr-TR" sz="2400" dirty="0" smtClean="0">
                <a:latin typeface="+mj-lt"/>
                <a:cs typeface="Calibri" pitchFamily="34" charset="0"/>
              </a:rPr>
              <a:t> ortaya çıkar.</a:t>
            </a:r>
          </a:p>
          <a:p>
            <a:pPr algn="just">
              <a:lnSpc>
                <a:spcPct val="120000"/>
              </a:lnSpc>
            </a:pPr>
            <a:endParaRPr lang="tr-TR" sz="2200" dirty="0" smtClean="0">
              <a:latin typeface="+mj-lt"/>
              <a:cs typeface="Calibri" pitchFamily="34" charset="0"/>
            </a:endParaRPr>
          </a:p>
          <a:p>
            <a:pPr algn="just">
              <a:lnSpc>
                <a:spcPct val="120000"/>
              </a:lnSpc>
            </a:pPr>
            <a:endParaRPr lang="tr-TR" sz="2400" dirty="0" smtClean="0">
              <a:latin typeface="+mj-lt"/>
              <a:cs typeface="Calibri" pitchFamily="34" charset="0"/>
            </a:endParaRPr>
          </a:p>
          <a:p>
            <a:pPr algn="just">
              <a:lnSpc>
                <a:spcPct val="120000"/>
              </a:lnSpc>
            </a:pPr>
            <a:endParaRPr lang="tr-TR" sz="6400" dirty="0" smtClean="0">
              <a:latin typeface="+mj-lt"/>
              <a:cs typeface="Calibri"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67544" y="476672"/>
            <a:ext cx="8219256" cy="5760640"/>
          </a:xfrm>
        </p:spPr>
        <p:txBody>
          <a:bodyPr>
            <a:normAutofit/>
          </a:bodyPr>
          <a:lstStyle/>
          <a:p>
            <a:pPr algn="just">
              <a:lnSpc>
                <a:spcPct val="110000"/>
              </a:lnSpc>
            </a:pPr>
            <a:r>
              <a:rPr lang="tr-TR" sz="2200" dirty="0" smtClean="0">
                <a:latin typeface="+mj-lt"/>
                <a:cs typeface="Calibri" pitchFamily="34" charset="0"/>
              </a:rPr>
              <a:t>Siyahlar, genel olarak tembellikle, akılsızlıkla, hilekarlıkla, çocuksulukla, cinsel arzunun aşırılığıyla ya da iyi siyah imgesinde olduğu gibi ev sahibine sadakatle temsil edilir.</a:t>
            </a:r>
          </a:p>
          <a:p>
            <a:pPr algn="just">
              <a:lnSpc>
                <a:spcPct val="110000"/>
              </a:lnSpc>
            </a:pPr>
            <a:r>
              <a:rPr lang="tr-TR" sz="2200" dirty="0" smtClean="0">
                <a:latin typeface="+mj-lt"/>
                <a:cs typeface="Calibri" pitchFamily="34" charset="0"/>
              </a:rPr>
              <a:t>Biyoloji onların kaderidir. Örneğin karikatürlerde siyahlar fiziksel farklılıklarına indirgenir; kalın dudak, kıvırcık saç, geniş yüz ve burunla tanımlanırlar.</a:t>
            </a:r>
          </a:p>
          <a:p>
            <a:pPr algn="ctr">
              <a:lnSpc>
                <a:spcPct val="110000"/>
              </a:lnSpc>
              <a:buNone/>
            </a:pPr>
            <a:r>
              <a:rPr lang="tr-TR" sz="2200" b="1" dirty="0" smtClean="0">
                <a:latin typeface="+mj-lt"/>
                <a:cs typeface="Calibri" pitchFamily="34" charset="0"/>
              </a:rPr>
              <a:t>AMERİKAN SİNEMASINDA IRKSAL FARKIN TEMSİLİ</a:t>
            </a:r>
          </a:p>
          <a:p>
            <a:pPr algn="just">
              <a:lnSpc>
                <a:spcPct val="110000"/>
              </a:lnSpc>
            </a:pPr>
            <a:r>
              <a:rPr lang="tr-TR" sz="2200" dirty="0" smtClean="0">
                <a:latin typeface="+mj-lt"/>
                <a:cs typeface="Calibri" pitchFamily="34" charset="0"/>
              </a:rPr>
              <a:t>Hollywood beyazların egemenliğinde bir sinemadır. Filmlerin yan karakterleri ya da kötü kahramanları çoğunlukla siyahlardan oluşur.</a:t>
            </a:r>
          </a:p>
          <a:p>
            <a:pPr algn="just">
              <a:lnSpc>
                <a:spcPct val="110000"/>
              </a:lnSpc>
            </a:pPr>
            <a:r>
              <a:rPr lang="tr-TR" sz="2200" dirty="0" smtClean="0">
                <a:latin typeface="+mj-lt"/>
                <a:cs typeface="Calibri" pitchFamily="34" charset="0"/>
              </a:rPr>
              <a:t>Resmi sinema teorisi uzun süre filmlerdeki ırkçılık konusunda sessiz kalmıştır. Örneğin </a:t>
            </a:r>
            <a:r>
              <a:rPr lang="tr-TR" sz="2200" i="1" dirty="0" smtClean="0">
                <a:latin typeface="+mj-lt"/>
                <a:cs typeface="Calibri" pitchFamily="34" charset="0"/>
              </a:rPr>
              <a:t>Bir Ulusun Doğuşu </a:t>
            </a:r>
            <a:r>
              <a:rPr lang="tr-TR" sz="2200" dirty="0" smtClean="0">
                <a:latin typeface="+mj-lt"/>
                <a:cs typeface="Calibri" pitchFamily="34" charset="0"/>
              </a:rPr>
              <a:t>filmindeki ırkçılığı ele almak yerine onu başyapıt statüsüne taşımıştır (</a:t>
            </a:r>
            <a:r>
              <a:rPr lang="tr-TR" sz="2200" dirty="0" err="1" smtClean="0">
                <a:latin typeface="+mj-lt"/>
                <a:cs typeface="Calibri" pitchFamily="34" charset="0"/>
              </a:rPr>
              <a:t>Stam</a:t>
            </a:r>
            <a:r>
              <a:rPr lang="tr-TR" sz="2200" dirty="0" smtClean="0">
                <a:latin typeface="+mj-lt"/>
                <a:cs typeface="Calibri" pitchFamily="34" charset="0"/>
              </a:rPr>
              <a:t>, 2014, s.280). </a:t>
            </a:r>
          </a:p>
          <a:p>
            <a:pPr algn="just">
              <a:lnSpc>
                <a:spcPct val="110000"/>
              </a:lnSpc>
            </a:pPr>
            <a:r>
              <a:rPr lang="tr-TR" sz="2200" dirty="0" smtClean="0">
                <a:latin typeface="+mj-lt"/>
                <a:cs typeface="Calibri" pitchFamily="34" charset="0"/>
              </a:rPr>
              <a:t>1950’lerin ilk yarısında Hollywood sinemasında ortaya çıkan beş temel </a:t>
            </a:r>
            <a:r>
              <a:rPr lang="tr-TR" sz="2200" dirty="0" err="1" smtClean="0">
                <a:latin typeface="+mj-lt"/>
                <a:cs typeface="Calibri" pitchFamily="34" charset="0"/>
              </a:rPr>
              <a:t>stereotip</a:t>
            </a:r>
            <a:r>
              <a:rPr lang="tr-TR" sz="2200" dirty="0" smtClean="0">
                <a:latin typeface="+mj-lt"/>
                <a:cs typeface="Calibri" pitchFamily="34" charset="0"/>
              </a:rPr>
              <a:t> dikkati çekmiştir (</a:t>
            </a:r>
            <a:r>
              <a:rPr lang="tr-TR" sz="2200" dirty="0" err="1" smtClean="0">
                <a:latin typeface="+mj-lt"/>
                <a:cs typeface="Calibri" pitchFamily="34" charset="0"/>
              </a:rPr>
              <a:t>Bogle’den</a:t>
            </a:r>
            <a:r>
              <a:rPr lang="tr-TR" sz="2200" dirty="0" smtClean="0">
                <a:latin typeface="+mj-lt"/>
                <a:cs typeface="Calibri" pitchFamily="34" charset="0"/>
              </a:rPr>
              <a:t> </a:t>
            </a:r>
            <a:r>
              <a:rPr lang="tr-TR" sz="2200" dirty="0" err="1" smtClean="0">
                <a:latin typeface="+mj-lt"/>
                <a:cs typeface="Calibri" pitchFamily="34" charset="0"/>
              </a:rPr>
              <a:t>akt</a:t>
            </a:r>
            <a:r>
              <a:rPr lang="tr-TR" sz="2200" dirty="0" smtClean="0">
                <a:latin typeface="+mj-lt"/>
                <a:cs typeface="Calibri" pitchFamily="34" charset="0"/>
              </a:rPr>
              <a:t>. </a:t>
            </a:r>
            <a:r>
              <a:rPr lang="tr-TR" sz="2200" dirty="0" err="1" smtClean="0">
                <a:latin typeface="+mj-lt"/>
                <a:cs typeface="Calibri" pitchFamily="34" charset="0"/>
              </a:rPr>
              <a:t>Hall</a:t>
            </a:r>
            <a:r>
              <a:rPr lang="tr-TR" sz="2200" dirty="0" smtClean="0">
                <a:latin typeface="+mj-lt"/>
                <a:cs typeface="Calibri" pitchFamily="34" charset="0"/>
              </a:rPr>
              <a:t>, 2017, s.322).</a:t>
            </a:r>
          </a:p>
          <a:p>
            <a:pPr>
              <a:lnSpc>
                <a:spcPct val="110000"/>
              </a:lnSpc>
            </a:pPr>
            <a:endParaRPr lang="tr-TR" sz="2200" b="1" dirty="0" smtClean="0">
              <a:latin typeface="+mj-lt"/>
              <a:cs typeface="Calibri" pitchFamily="34" charset="0"/>
            </a:endParaRPr>
          </a:p>
          <a:p>
            <a:pPr algn="just">
              <a:lnSpc>
                <a:spcPct val="120000"/>
              </a:lnSpc>
              <a:buNone/>
            </a:pPr>
            <a:endParaRPr lang="tr-TR" sz="1600" dirty="0" smtClean="0">
              <a:latin typeface="+mj-lt"/>
              <a:cs typeface="Calibri" pitchFamily="34" charset="0"/>
            </a:endParaRPr>
          </a:p>
          <a:p>
            <a:pPr algn="just">
              <a:lnSpc>
                <a:spcPct val="120000"/>
              </a:lnSpc>
            </a:pPr>
            <a:endParaRPr lang="tr-TR" sz="2400" b="1" dirty="0" smtClean="0">
              <a:cs typeface="Calibri" pitchFamily="34" charset="0"/>
            </a:endParaRPr>
          </a:p>
          <a:p>
            <a:pPr>
              <a:lnSpc>
                <a:spcPct val="120000"/>
              </a:lnSpc>
            </a:pPr>
            <a:endParaRPr lang="tr-TR" sz="2400" u="sng" dirty="0" smtClean="0">
              <a:cs typeface="Calibri" pitchFamily="34" charset="0"/>
            </a:endParaRPr>
          </a:p>
          <a:p>
            <a:pPr algn="just">
              <a:lnSpc>
                <a:spcPct val="120000"/>
              </a:lnSpc>
            </a:pPr>
            <a:endParaRPr lang="tr-TR" sz="1100" dirty="0" smtClean="0">
              <a:latin typeface="Times New Roman" pitchFamily="18" charset="0"/>
              <a:cs typeface="Times New Roman" pitchFamily="18" charset="0"/>
            </a:endParaRPr>
          </a:p>
          <a:p>
            <a:pPr algn="just"/>
            <a:endParaRPr lang="tr-TR" sz="2400" dirty="0" smtClean="0">
              <a:latin typeface="Times New Roman" pitchFamily="18" charset="0"/>
              <a:cs typeface="Times New Roman" pitchFamily="18" charset="0"/>
            </a:endParaRPr>
          </a:p>
          <a:p>
            <a:pPr algn="just"/>
            <a:endParaRPr lang="tr-TR" sz="2400" dirty="0">
              <a:latin typeface="Times New Roman" pitchFamily="18" charset="0"/>
              <a:cs typeface="Times New Roman"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332656"/>
            <a:ext cx="8229600" cy="6525344"/>
          </a:xfrm>
        </p:spPr>
        <p:txBody>
          <a:bodyPr>
            <a:normAutofit/>
          </a:bodyPr>
          <a:lstStyle/>
          <a:p>
            <a:pPr algn="just">
              <a:lnSpc>
                <a:spcPct val="120000"/>
              </a:lnSpc>
              <a:buFont typeface="Wingdings" pitchFamily="2" charset="2"/>
              <a:buChar char="ü"/>
            </a:pPr>
            <a:r>
              <a:rPr lang="tr-TR" sz="2200" dirty="0" err="1" smtClean="0">
                <a:latin typeface="+mj-lt"/>
                <a:cs typeface="Calibri" pitchFamily="34" charset="0"/>
              </a:rPr>
              <a:t>Tom’lar</a:t>
            </a:r>
            <a:r>
              <a:rPr lang="tr-TR" sz="2200" dirty="0" smtClean="0">
                <a:latin typeface="+mj-lt"/>
                <a:cs typeface="Calibri" pitchFamily="34" charset="0"/>
              </a:rPr>
              <a:t> (Her zaman aldatılan, işkence gören, kırbaçlanan, köle yapılan, aşağılanan ama beyaz sahiplerine karşı gelmeyen, acıya dayanıklı ve uysal “iyi zenciler”).</a:t>
            </a:r>
          </a:p>
          <a:p>
            <a:pPr algn="just">
              <a:lnSpc>
                <a:spcPct val="120000"/>
              </a:lnSpc>
              <a:buFont typeface="Wingdings" pitchFamily="2" charset="2"/>
              <a:buChar char="ü"/>
            </a:pPr>
            <a:r>
              <a:rPr lang="tr-TR" sz="2200" dirty="0" smtClean="0">
                <a:latin typeface="+mj-lt"/>
                <a:cs typeface="Calibri" pitchFamily="34" charset="0"/>
              </a:rPr>
              <a:t>Eğlendiriciler (Hokkabaz, güvenilmez, çılgın, tembel, karpuz yemekten ya da çöplere ateş etmekten hoşlanan tavuk hırsızları).</a:t>
            </a:r>
          </a:p>
          <a:p>
            <a:pPr algn="just">
              <a:lnSpc>
                <a:spcPct val="120000"/>
              </a:lnSpc>
              <a:buFont typeface="Wingdings" pitchFamily="2" charset="2"/>
              <a:buChar char="ü"/>
            </a:pPr>
            <a:r>
              <a:rPr lang="tr-TR" sz="2200" dirty="0" smtClean="0">
                <a:latin typeface="+mj-lt"/>
                <a:cs typeface="Calibri" pitchFamily="34" charset="0"/>
              </a:rPr>
              <a:t>Melezler (Kadınlar söz konusu olduğunda güzellikle ve egzotiklikle özdeşleştirilirler. İkiye bölünmüş ırksal mirasa sahiptirler. Beyaz kanları onları kabul edilebilir kılarken siyah kanları onları trajik bir sona mahkum eder).</a:t>
            </a:r>
          </a:p>
          <a:p>
            <a:pPr algn="just">
              <a:lnSpc>
                <a:spcPct val="120000"/>
              </a:lnSpc>
              <a:buFont typeface="Wingdings" pitchFamily="2" charset="2"/>
              <a:buChar char="ü"/>
            </a:pPr>
            <a:r>
              <a:rPr lang="tr-TR" sz="2200" dirty="0" smtClean="0">
                <a:latin typeface="+mj-lt"/>
                <a:cs typeface="Calibri" pitchFamily="34" charset="0"/>
              </a:rPr>
              <a:t>Hizmetçiler (İri yarı, şişman, buyurgan, huysuz, ev halkına kendisini adamış, hırçın ve otoriter kadınlar)</a:t>
            </a:r>
          </a:p>
          <a:p>
            <a:pPr algn="just">
              <a:lnSpc>
                <a:spcPct val="120000"/>
              </a:lnSpc>
              <a:buFont typeface="Wingdings" pitchFamily="2" charset="2"/>
              <a:buChar char="ü"/>
            </a:pPr>
            <a:r>
              <a:rPr lang="tr-TR" sz="2200" dirty="0" smtClean="0">
                <a:latin typeface="+mj-lt"/>
                <a:cs typeface="Calibri" pitchFamily="34" charset="0"/>
              </a:rPr>
              <a:t>Vahşi, cinselleştirilmiş figürler (Fiziksel olarak iri yarı, güçlü, şiddet yanlısı, hain ve cinsel arzunun aşırılığıyla tanımlanan siyahlar). Siyah gençlere dair günümüz filmlerinde de bu temsil biçiminin izlerine rastlanmaktadır.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67544" y="0"/>
            <a:ext cx="8229600" cy="6669360"/>
          </a:xfrm>
        </p:spPr>
        <p:txBody>
          <a:bodyPr>
            <a:noAutofit/>
          </a:bodyPr>
          <a:lstStyle/>
          <a:p>
            <a:pPr algn="just"/>
            <a:r>
              <a:rPr lang="tr-TR" sz="2200" dirty="0" smtClean="0">
                <a:latin typeface="+mj-lt"/>
                <a:cs typeface="Calibri" pitchFamily="34" charset="0"/>
              </a:rPr>
              <a:t>1950’lerden itibaren Amerikan sinemasında </a:t>
            </a:r>
            <a:r>
              <a:rPr lang="tr-TR" sz="2200" dirty="0" err="1" smtClean="0">
                <a:latin typeface="+mj-lt"/>
                <a:cs typeface="Calibri" pitchFamily="34" charset="0"/>
              </a:rPr>
              <a:t>Sidney</a:t>
            </a:r>
            <a:r>
              <a:rPr lang="tr-TR" sz="2200" dirty="0" smtClean="0">
                <a:latin typeface="+mj-lt"/>
                <a:cs typeface="Calibri" pitchFamily="34" charset="0"/>
              </a:rPr>
              <a:t> </a:t>
            </a:r>
            <a:r>
              <a:rPr lang="tr-TR" sz="2200" dirty="0" err="1" smtClean="0">
                <a:latin typeface="+mj-lt"/>
                <a:cs typeface="Calibri" pitchFamily="34" charset="0"/>
              </a:rPr>
              <a:t>Poitier</a:t>
            </a:r>
            <a:r>
              <a:rPr lang="tr-TR" sz="2200" dirty="0" smtClean="0">
                <a:latin typeface="+mj-lt"/>
                <a:cs typeface="Calibri" pitchFamily="34" charset="0"/>
              </a:rPr>
              <a:t> siyah imgesinin farklılaşmasını sağlamıştır. Orta sınıfa mensup, iyi eğitim almış, terbiyeli, ırkçılıkla savaşan erkekleri canlandıran </a:t>
            </a:r>
            <a:r>
              <a:rPr lang="tr-TR" sz="2200" dirty="0" err="1" smtClean="0">
                <a:latin typeface="+mj-lt"/>
                <a:cs typeface="Calibri" pitchFamily="34" charset="0"/>
              </a:rPr>
              <a:t>Poitier</a:t>
            </a:r>
            <a:r>
              <a:rPr lang="tr-TR" sz="2200" dirty="0" smtClean="0">
                <a:latin typeface="+mj-lt"/>
                <a:cs typeface="Calibri" pitchFamily="34" charset="0"/>
              </a:rPr>
              <a:t>, ırkların bütünleşmesini desteklemiştir. Aynı zamanda Hollywood’da yıldız ücreti almasına izin verilen nadir oyunculardan biri olmuştur. Ancak bazı eleştirmenler </a:t>
            </a:r>
            <a:r>
              <a:rPr lang="tr-TR" sz="2200" dirty="0" err="1" smtClean="0">
                <a:latin typeface="+mj-lt"/>
                <a:cs typeface="Calibri" pitchFamily="34" charset="0"/>
              </a:rPr>
              <a:t>Poitier’in</a:t>
            </a:r>
            <a:r>
              <a:rPr lang="tr-TR" sz="2200" dirty="0" smtClean="0">
                <a:latin typeface="+mj-lt"/>
                <a:cs typeface="Calibri" pitchFamily="34" charset="0"/>
              </a:rPr>
              <a:t> beyazların standartlarına uyan bir siyah olduğunu ifade etmiş ve neredeyse cinsiyetsiz bir figür olarak sunulduğunun altını çizmiştir (</a:t>
            </a:r>
            <a:r>
              <a:rPr lang="tr-TR" sz="2200" dirty="0" err="1" smtClean="0">
                <a:latin typeface="+mj-lt"/>
                <a:cs typeface="Calibri" pitchFamily="34" charset="0"/>
              </a:rPr>
              <a:t>Hall</a:t>
            </a:r>
            <a:r>
              <a:rPr lang="tr-TR" sz="2200" dirty="0" smtClean="0">
                <a:latin typeface="+mj-lt"/>
                <a:cs typeface="Calibri" pitchFamily="34" charset="0"/>
              </a:rPr>
              <a:t>, 2017, s.324). Örneğin </a:t>
            </a:r>
            <a:r>
              <a:rPr lang="tr-TR" sz="2200" dirty="0" err="1" smtClean="0">
                <a:latin typeface="+mj-lt"/>
                <a:cs typeface="Calibri" pitchFamily="34" charset="0"/>
              </a:rPr>
              <a:t>Poitier</a:t>
            </a:r>
            <a:r>
              <a:rPr lang="tr-TR" sz="2200" dirty="0" smtClean="0">
                <a:latin typeface="+mj-lt"/>
                <a:cs typeface="Calibri" pitchFamily="34" charset="0"/>
              </a:rPr>
              <a:t>, </a:t>
            </a:r>
            <a:r>
              <a:rPr lang="tr-TR" sz="2200" i="1" dirty="0" smtClean="0">
                <a:latin typeface="+mj-lt"/>
                <a:cs typeface="Calibri" pitchFamily="34" charset="0"/>
              </a:rPr>
              <a:t>Kader Bağlayınca </a:t>
            </a:r>
            <a:r>
              <a:rPr lang="tr-TR" sz="2200" dirty="0" smtClean="0">
                <a:latin typeface="+mj-lt"/>
                <a:cs typeface="Calibri" pitchFamily="34" charset="0"/>
              </a:rPr>
              <a:t>(</a:t>
            </a:r>
            <a:r>
              <a:rPr lang="tr-TR" sz="2200" dirty="0" err="1" smtClean="0">
                <a:latin typeface="+mj-lt"/>
                <a:cs typeface="Calibri" pitchFamily="34" charset="0"/>
              </a:rPr>
              <a:t>Stanley</a:t>
            </a:r>
            <a:r>
              <a:rPr lang="tr-TR" sz="2200" dirty="0" smtClean="0">
                <a:latin typeface="+mj-lt"/>
                <a:cs typeface="Calibri" pitchFamily="34" charset="0"/>
              </a:rPr>
              <a:t> </a:t>
            </a:r>
            <a:r>
              <a:rPr lang="tr-TR" sz="2200" dirty="0" err="1" smtClean="0">
                <a:latin typeface="+mj-lt"/>
                <a:cs typeface="Calibri" pitchFamily="34" charset="0"/>
              </a:rPr>
              <a:t>Kramer</a:t>
            </a:r>
            <a:r>
              <a:rPr lang="tr-TR" sz="2200" dirty="0" smtClean="0">
                <a:latin typeface="+mj-lt"/>
                <a:cs typeface="Calibri" pitchFamily="34" charset="0"/>
              </a:rPr>
              <a:t>, 1958) filminde kelepçelendiği öfkeli beyaz bir bağnazla birlikte cezaevinden kaçan bir mahkumu canlandırmıştır. </a:t>
            </a:r>
            <a:r>
              <a:rPr lang="tr-TR" sz="2200" i="1" dirty="0" smtClean="0">
                <a:latin typeface="+mj-lt"/>
                <a:cs typeface="Calibri" pitchFamily="34" charset="0"/>
              </a:rPr>
              <a:t>Beklenmeyen Misafir </a:t>
            </a:r>
            <a:r>
              <a:rPr lang="tr-TR" sz="2200" dirty="0" smtClean="0">
                <a:latin typeface="+mj-lt"/>
                <a:cs typeface="Calibri" pitchFamily="34" charset="0"/>
              </a:rPr>
              <a:t>(</a:t>
            </a:r>
            <a:r>
              <a:rPr lang="tr-TR" sz="2200" i="1" dirty="0" err="1" smtClean="0">
                <a:latin typeface="+mj-lt"/>
                <a:cs typeface="Calibri" pitchFamily="34" charset="0"/>
              </a:rPr>
              <a:t>Guess</a:t>
            </a:r>
            <a:r>
              <a:rPr lang="tr-TR" sz="2200" i="1" dirty="0" smtClean="0">
                <a:latin typeface="+mj-lt"/>
                <a:cs typeface="Calibri" pitchFamily="34" charset="0"/>
              </a:rPr>
              <a:t> </a:t>
            </a:r>
            <a:r>
              <a:rPr lang="tr-TR" sz="2200" i="1" dirty="0" err="1" smtClean="0">
                <a:latin typeface="+mj-lt"/>
                <a:cs typeface="Calibri" pitchFamily="34" charset="0"/>
              </a:rPr>
              <a:t>Who’s</a:t>
            </a:r>
            <a:r>
              <a:rPr lang="tr-TR" sz="2200" i="1" dirty="0" smtClean="0">
                <a:latin typeface="+mj-lt"/>
                <a:cs typeface="Calibri" pitchFamily="34" charset="0"/>
              </a:rPr>
              <a:t> </a:t>
            </a:r>
            <a:r>
              <a:rPr lang="tr-TR" sz="2200" i="1" dirty="0" err="1" smtClean="0">
                <a:latin typeface="+mj-lt"/>
                <a:cs typeface="Calibri" pitchFamily="34" charset="0"/>
              </a:rPr>
              <a:t>Coming</a:t>
            </a:r>
            <a:r>
              <a:rPr lang="tr-TR" sz="2200" i="1" dirty="0" smtClean="0">
                <a:latin typeface="+mj-lt"/>
                <a:cs typeface="Calibri" pitchFamily="34" charset="0"/>
              </a:rPr>
              <a:t> </a:t>
            </a:r>
            <a:r>
              <a:rPr lang="tr-TR" sz="2200" i="1" dirty="0" err="1" smtClean="0">
                <a:latin typeface="+mj-lt"/>
                <a:cs typeface="Calibri" pitchFamily="34" charset="0"/>
              </a:rPr>
              <a:t>to</a:t>
            </a:r>
            <a:r>
              <a:rPr lang="tr-TR" sz="2200" i="1" dirty="0" smtClean="0">
                <a:latin typeface="+mj-lt"/>
                <a:cs typeface="Calibri" pitchFamily="34" charset="0"/>
              </a:rPr>
              <a:t> </a:t>
            </a:r>
            <a:r>
              <a:rPr lang="tr-TR" sz="2200" i="1" dirty="0" err="1" smtClean="0">
                <a:latin typeface="+mj-lt"/>
                <a:cs typeface="Calibri" pitchFamily="34" charset="0"/>
              </a:rPr>
              <a:t>Dinner</a:t>
            </a:r>
            <a:r>
              <a:rPr lang="tr-TR" sz="2200" dirty="0" smtClean="0">
                <a:latin typeface="+mj-lt"/>
                <a:cs typeface="Calibri" pitchFamily="34" charset="0"/>
              </a:rPr>
              <a:t>, </a:t>
            </a:r>
            <a:r>
              <a:rPr lang="tr-TR" sz="2200" dirty="0" err="1" smtClean="0">
                <a:latin typeface="+mj-lt"/>
                <a:cs typeface="Calibri" pitchFamily="34" charset="0"/>
              </a:rPr>
              <a:t>Stanley</a:t>
            </a:r>
            <a:r>
              <a:rPr lang="tr-TR" sz="2200" dirty="0" smtClean="0">
                <a:latin typeface="+mj-lt"/>
                <a:cs typeface="Calibri" pitchFamily="34" charset="0"/>
              </a:rPr>
              <a:t> </a:t>
            </a:r>
            <a:r>
              <a:rPr lang="tr-TR" sz="2200" dirty="0" err="1" smtClean="0">
                <a:latin typeface="+mj-lt"/>
                <a:cs typeface="Calibri" pitchFamily="34" charset="0"/>
              </a:rPr>
              <a:t>Kramer</a:t>
            </a:r>
            <a:r>
              <a:rPr lang="tr-TR" sz="2200" dirty="0" smtClean="0">
                <a:latin typeface="+mj-lt"/>
                <a:cs typeface="Calibri" pitchFamily="34" charset="0"/>
              </a:rPr>
              <a:t>, 1967) filminde ise siyahlara karşı önyargılı liberal bir çiftin kızlarının doktor sevgilisi rolünde yer almıştır. </a:t>
            </a:r>
          </a:p>
          <a:p>
            <a:pPr algn="just"/>
            <a:r>
              <a:rPr lang="tr-TR" sz="2200" dirty="0" smtClean="0">
                <a:latin typeface="+mj-lt"/>
                <a:cs typeface="Calibri" pitchFamily="34" charset="0"/>
              </a:rPr>
              <a:t>1960’lı yıllarda siyah yurttaş hakları hareketiyle birlikte siyah kültürel kimliğinin temsili hususunda bir mücadele başlamıştır. Siyahlar etik liberalizm çerçevesinde bütünleşmeci ideallerin simgeleri olarak sunulmuştur. Topluma ve kendi vicdanlarına karşı mücadele eden bireyler olarak değerlendirilmişlerdir (Pines, 2003, 569).</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548680"/>
            <a:ext cx="8229600" cy="5832648"/>
          </a:xfrm>
        </p:spPr>
        <p:txBody>
          <a:bodyPr>
            <a:noAutofit/>
          </a:bodyPr>
          <a:lstStyle/>
          <a:p>
            <a:pPr algn="just"/>
            <a:r>
              <a:rPr lang="tr-TR" sz="2200" dirty="0" smtClean="0">
                <a:latin typeface="+mj-lt"/>
                <a:cs typeface="Calibri" pitchFamily="34" charset="0"/>
              </a:rPr>
              <a:t>1970’li yıllarda siyah izleyicileri hedefleyen intikam filmleri çekilmiştir. Siyah kahramanların beyazlara karşı kazandığı zaferleri anlatan ve siyah seyirciler tarafından beğeniyle karşılaşılan bu filmlerde siyahlar ne iyi ne de kötü rollerde sunulmuştur. Bazı eleştirmenler, popüler </a:t>
            </a:r>
            <a:r>
              <a:rPr lang="tr-TR" sz="2200" dirty="0" err="1" smtClean="0">
                <a:latin typeface="+mj-lt"/>
                <a:cs typeface="Calibri" pitchFamily="34" charset="0"/>
              </a:rPr>
              <a:t>stereotiplerin</a:t>
            </a:r>
            <a:r>
              <a:rPr lang="tr-TR" sz="2200" dirty="0" smtClean="0">
                <a:latin typeface="+mj-lt"/>
                <a:cs typeface="Calibri" pitchFamily="34" charset="0"/>
              </a:rPr>
              <a:t> tersine çevrildiği bu filmleri siyah sömürüsü filmleri (</a:t>
            </a:r>
            <a:r>
              <a:rPr lang="tr-TR" sz="2200" dirty="0" err="1" smtClean="0">
                <a:latin typeface="+mj-lt"/>
                <a:cs typeface="Calibri" pitchFamily="34" charset="0"/>
              </a:rPr>
              <a:t>blaxploitation</a:t>
            </a:r>
            <a:r>
              <a:rPr lang="tr-TR" sz="2200" dirty="0" smtClean="0">
                <a:latin typeface="+mj-lt"/>
                <a:cs typeface="Calibri" pitchFamily="34" charset="0"/>
              </a:rPr>
              <a:t>) olarak adlandırmıştır.</a:t>
            </a:r>
          </a:p>
          <a:p>
            <a:pPr algn="just"/>
            <a:r>
              <a:rPr lang="tr-TR" sz="2200" dirty="0" smtClean="0">
                <a:latin typeface="+mj-lt"/>
                <a:cs typeface="Calibri" pitchFamily="34" charset="0"/>
              </a:rPr>
              <a:t>1980’ler ve 1990’larda ise karışım filmleri çekilmiştir. Daha geniş izleyici kitlesine hitap eden (ağırlık olarak beyazlar) filmlerde siyah kimliğine dair çeşitli ifade biçimleri yer almıştır. Örneğin </a:t>
            </a:r>
            <a:r>
              <a:rPr lang="tr-TR" sz="2200" dirty="0" err="1" smtClean="0">
                <a:latin typeface="+mj-lt"/>
                <a:cs typeface="Calibri" pitchFamily="34" charset="0"/>
              </a:rPr>
              <a:t>Eddie</a:t>
            </a:r>
            <a:r>
              <a:rPr lang="tr-TR" sz="2200" dirty="0" smtClean="0">
                <a:latin typeface="+mj-lt"/>
                <a:cs typeface="Calibri" pitchFamily="34" charset="0"/>
              </a:rPr>
              <a:t> </a:t>
            </a:r>
            <a:r>
              <a:rPr lang="tr-TR" sz="2200" dirty="0" err="1" smtClean="0">
                <a:latin typeface="+mj-lt"/>
                <a:cs typeface="Calibri" pitchFamily="34" charset="0"/>
              </a:rPr>
              <a:t>Murphy</a:t>
            </a:r>
            <a:r>
              <a:rPr lang="tr-TR" sz="2200" dirty="0" smtClean="0">
                <a:latin typeface="+mj-lt"/>
                <a:cs typeface="Calibri" pitchFamily="34" charset="0"/>
              </a:rPr>
              <a:t> ve </a:t>
            </a:r>
            <a:r>
              <a:rPr lang="tr-TR" sz="2200" dirty="0" err="1" smtClean="0">
                <a:latin typeface="+mj-lt"/>
                <a:cs typeface="Calibri" pitchFamily="34" charset="0"/>
              </a:rPr>
              <a:t>Whoopi</a:t>
            </a:r>
            <a:r>
              <a:rPr lang="tr-TR" sz="2200" dirty="0" smtClean="0">
                <a:latin typeface="+mj-lt"/>
                <a:cs typeface="Calibri" pitchFamily="34" charset="0"/>
              </a:rPr>
              <a:t> </a:t>
            </a:r>
            <a:r>
              <a:rPr lang="tr-TR" sz="2200" dirty="0" err="1" smtClean="0">
                <a:latin typeface="+mj-lt"/>
                <a:cs typeface="Calibri" pitchFamily="34" charset="0"/>
              </a:rPr>
              <a:t>Goldberg</a:t>
            </a:r>
            <a:r>
              <a:rPr lang="tr-TR" sz="2200" dirty="0" smtClean="0">
                <a:latin typeface="+mj-lt"/>
                <a:cs typeface="Calibri" pitchFamily="34" charset="0"/>
              </a:rPr>
              <a:t> gibi Hollywood yıldızları piyasa için yumuşatılmış, evcilleştirilmiş rolleri canlandırmışlardır (Pines, 2013, s.574). </a:t>
            </a:r>
          </a:p>
          <a:p>
            <a:pPr algn="just"/>
            <a:r>
              <a:rPr lang="tr-TR" sz="2200" dirty="0" smtClean="0">
                <a:latin typeface="+mj-lt"/>
                <a:cs typeface="Calibri" pitchFamily="34" charset="0"/>
              </a:rPr>
              <a:t>Ayrıca siyahlar ana damar Amerikan sinemasında bağımsız film yapımcıları olarak ortaya çıkmış, temsil sistemi genişlemiştir (</a:t>
            </a:r>
            <a:r>
              <a:rPr lang="tr-TR" sz="2200" dirty="0" err="1" smtClean="0">
                <a:latin typeface="+mj-lt"/>
                <a:cs typeface="Calibri" pitchFamily="34" charset="0"/>
              </a:rPr>
              <a:t>Hall</a:t>
            </a:r>
            <a:r>
              <a:rPr lang="tr-TR" sz="2200" dirty="0" smtClean="0">
                <a:latin typeface="+mj-lt"/>
                <a:cs typeface="Calibri" pitchFamily="34" charset="0"/>
              </a:rPr>
              <a:t>, 2017, s.331).  Bu bağlamda Spike Lee’nin dönemin öne çıkan bağımsız film yönetmeni olduğu söylenebilir.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476672"/>
            <a:ext cx="8229600" cy="6381328"/>
          </a:xfrm>
        </p:spPr>
        <p:txBody>
          <a:bodyPr>
            <a:normAutofit fontScale="92500"/>
          </a:bodyPr>
          <a:lstStyle/>
          <a:p>
            <a:pPr algn="just">
              <a:lnSpc>
                <a:spcPct val="110000"/>
              </a:lnSpc>
            </a:pPr>
            <a:r>
              <a:rPr lang="tr-TR" sz="2300" dirty="0" smtClean="0">
                <a:latin typeface="+mj-lt"/>
                <a:cs typeface="Calibri" pitchFamily="34" charset="0"/>
              </a:rPr>
              <a:t>Spike Lee, çoğunlukla erkeklerle ilgili, siyah getto kültürünü anlatan, rap/</a:t>
            </a:r>
            <a:r>
              <a:rPr lang="tr-TR" sz="2300" dirty="0" err="1" smtClean="0">
                <a:latin typeface="+mj-lt"/>
                <a:cs typeface="Calibri" pitchFamily="34" charset="0"/>
              </a:rPr>
              <a:t>hip</a:t>
            </a:r>
            <a:r>
              <a:rPr lang="tr-TR" sz="2300" dirty="0" smtClean="0">
                <a:latin typeface="+mj-lt"/>
                <a:cs typeface="Calibri" pitchFamily="34" charset="0"/>
              </a:rPr>
              <a:t>-hop estetiği barındıran filmlerin yönetmenliğini üstlenmiştir. </a:t>
            </a:r>
          </a:p>
          <a:p>
            <a:pPr algn="just">
              <a:lnSpc>
                <a:spcPct val="110000"/>
              </a:lnSpc>
            </a:pPr>
            <a:r>
              <a:rPr lang="tr-TR" sz="2300" i="1" dirty="0" smtClean="0">
                <a:latin typeface="+mj-lt"/>
                <a:cs typeface="Calibri" pitchFamily="34" charset="0"/>
              </a:rPr>
              <a:t>Do </a:t>
            </a:r>
            <a:r>
              <a:rPr lang="tr-TR" sz="2300" i="1" dirty="0" err="1" smtClean="0">
                <a:latin typeface="+mj-lt"/>
                <a:cs typeface="Calibri" pitchFamily="34" charset="0"/>
              </a:rPr>
              <a:t>the</a:t>
            </a:r>
            <a:r>
              <a:rPr lang="tr-TR" sz="2300" i="1" dirty="0" smtClean="0">
                <a:latin typeface="+mj-lt"/>
                <a:cs typeface="Calibri" pitchFamily="34" charset="0"/>
              </a:rPr>
              <a:t> </a:t>
            </a:r>
            <a:r>
              <a:rPr lang="tr-TR" sz="2300" i="1" dirty="0" err="1" smtClean="0">
                <a:latin typeface="+mj-lt"/>
                <a:cs typeface="Calibri" pitchFamily="34" charset="0"/>
              </a:rPr>
              <a:t>Right</a:t>
            </a:r>
            <a:r>
              <a:rPr lang="tr-TR" sz="2300" i="1" dirty="0" smtClean="0">
                <a:latin typeface="+mj-lt"/>
                <a:cs typeface="Calibri" pitchFamily="34" charset="0"/>
              </a:rPr>
              <a:t> </a:t>
            </a:r>
            <a:r>
              <a:rPr lang="tr-TR" sz="2300" i="1" dirty="0" err="1" smtClean="0">
                <a:latin typeface="+mj-lt"/>
                <a:cs typeface="Calibri" pitchFamily="34" charset="0"/>
              </a:rPr>
              <a:t>Thing</a:t>
            </a:r>
            <a:r>
              <a:rPr lang="tr-TR" sz="2300" i="1" dirty="0" smtClean="0">
                <a:latin typeface="+mj-lt"/>
                <a:cs typeface="Calibri" pitchFamily="34" charset="0"/>
              </a:rPr>
              <a:t> </a:t>
            </a:r>
            <a:r>
              <a:rPr lang="tr-TR" sz="2300" dirty="0" smtClean="0">
                <a:latin typeface="+mj-lt"/>
                <a:cs typeface="Calibri" pitchFamily="34" charset="0"/>
              </a:rPr>
              <a:t>(Spike Lee, 1989): Siyah ve beyazların yaşadığı bir New York mahallesinde ırklar arasındaki ilişkiler anlatılır.</a:t>
            </a:r>
          </a:p>
          <a:p>
            <a:pPr algn="just">
              <a:lnSpc>
                <a:spcPct val="110000"/>
              </a:lnSpc>
            </a:pPr>
            <a:r>
              <a:rPr lang="tr-TR" sz="2300" i="1" dirty="0" err="1" smtClean="0">
                <a:latin typeface="+mj-lt"/>
                <a:cs typeface="Calibri" pitchFamily="34" charset="0"/>
              </a:rPr>
              <a:t>Malcom</a:t>
            </a:r>
            <a:r>
              <a:rPr lang="tr-TR" sz="2300" i="1" dirty="0" smtClean="0">
                <a:latin typeface="+mj-lt"/>
                <a:cs typeface="Calibri" pitchFamily="34" charset="0"/>
              </a:rPr>
              <a:t> X</a:t>
            </a:r>
            <a:r>
              <a:rPr lang="tr-TR" sz="2300" dirty="0" smtClean="0">
                <a:latin typeface="+mj-lt"/>
                <a:cs typeface="Calibri" pitchFamily="34" charset="0"/>
              </a:rPr>
              <a:t> (Spike Lee, 1993): Afrika kökenli Amerikalı siyah lider </a:t>
            </a:r>
            <a:r>
              <a:rPr lang="tr-TR" sz="2300" dirty="0" err="1" smtClean="0">
                <a:latin typeface="+mj-lt"/>
                <a:cs typeface="Calibri" pitchFamily="34" charset="0"/>
              </a:rPr>
              <a:t>Malcom</a:t>
            </a:r>
            <a:r>
              <a:rPr lang="tr-TR" sz="2300" dirty="0" smtClean="0">
                <a:latin typeface="+mj-lt"/>
                <a:cs typeface="Calibri" pitchFamily="34" charset="0"/>
              </a:rPr>
              <a:t> </a:t>
            </a:r>
            <a:r>
              <a:rPr lang="tr-TR" sz="2300" dirty="0" err="1" smtClean="0">
                <a:latin typeface="+mj-lt"/>
                <a:cs typeface="Calibri" pitchFamily="34" charset="0"/>
              </a:rPr>
              <a:t>X’in</a:t>
            </a:r>
            <a:r>
              <a:rPr lang="tr-TR" sz="2300" dirty="0" smtClean="0">
                <a:latin typeface="+mj-lt"/>
                <a:cs typeface="Calibri" pitchFamily="34" charset="0"/>
              </a:rPr>
              <a:t> biyografisi konu alınır.</a:t>
            </a:r>
          </a:p>
          <a:p>
            <a:pPr algn="just">
              <a:lnSpc>
                <a:spcPct val="110000"/>
              </a:lnSpc>
            </a:pPr>
            <a:r>
              <a:rPr lang="tr-TR" sz="2300" dirty="0" smtClean="0">
                <a:latin typeface="+mj-lt"/>
                <a:cs typeface="Calibri" pitchFamily="34" charset="0"/>
              </a:rPr>
              <a:t>Siyah aktörler filmlerde ve televizyonlarda daha çeşitli rollerde yer almaya başlamışlardır. Irksal temsil pratikleri bir mücadele alanına dönüşmüştür (</a:t>
            </a:r>
            <a:r>
              <a:rPr lang="tr-TR" sz="2300" dirty="0" err="1" smtClean="0">
                <a:latin typeface="+mj-lt"/>
                <a:cs typeface="Calibri" pitchFamily="34" charset="0"/>
              </a:rPr>
              <a:t>Hall</a:t>
            </a:r>
            <a:r>
              <a:rPr lang="tr-TR" sz="2300" dirty="0" smtClean="0">
                <a:latin typeface="+mj-lt"/>
                <a:cs typeface="Calibri" pitchFamily="34" charset="0"/>
              </a:rPr>
              <a:t>, 2017, s.331).</a:t>
            </a:r>
          </a:p>
          <a:p>
            <a:pPr algn="just">
              <a:lnSpc>
                <a:spcPct val="110000"/>
              </a:lnSpc>
            </a:pPr>
            <a:r>
              <a:rPr lang="tr-TR" sz="2300" dirty="0" smtClean="0">
                <a:latin typeface="+mj-lt"/>
                <a:cs typeface="Calibri" pitchFamily="34" charset="0"/>
              </a:rPr>
              <a:t>1980’ler ve 1990’larda öne çıkan bir diğer konu da “beyazlık </a:t>
            </a:r>
            <a:r>
              <a:rPr lang="tr-TR" sz="2300" dirty="0" err="1" smtClean="0">
                <a:latin typeface="+mj-lt"/>
                <a:cs typeface="Calibri" pitchFamily="34" charset="0"/>
              </a:rPr>
              <a:t>çalışmaları”dır</a:t>
            </a:r>
            <a:r>
              <a:rPr lang="tr-TR" sz="2300" dirty="0" smtClean="0">
                <a:latin typeface="+mj-lt"/>
                <a:cs typeface="Calibri" pitchFamily="34" charset="0"/>
              </a:rPr>
              <a:t>. </a:t>
            </a:r>
            <a:r>
              <a:rPr lang="tr-TR" sz="2300" dirty="0" err="1" smtClean="0">
                <a:latin typeface="+mj-lt"/>
                <a:cs typeface="Calibri" pitchFamily="34" charset="0"/>
              </a:rPr>
              <a:t>Toni</a:t>
            </a:r>
            <a:r>
              <a:rPr lang="tr-TR" sz="2300" dirty="0" smtClean="0">
                <a:latin typeface="+mj-lt"/>
                <a:cs typeface="Calibri" pitchFamily="34" charset="0"/>
              </a:rPr>
              <a:t> </a:t>
            </a:r>
            <a:r>
              <a:rPr lang="tr-TR" sz="2300" dirty="0" err="1" smtClean="0">
                <a:latin typeface="+mj-lt"/>
                <a:cs typeface="Calibri" pitchFamily="34" charset="0"/>
              </a:rPr>
              <a:t>Morrison</a:t>
            </a:r>
            <a:r>
              <a:rPr lang="tr-TR" sz="2300" dirty="0" smtClean="0">
                <a:latin typeface="+mj-lt"/>
                <a:cs typeface="Calibri" pitchFamily="34" charset="0"/>
              </a:rPr>
              <a:t>, </a:t>
            </a:r>
            <a:r>
              <a:rPr lang="tr-TR" sz="2300" dirty="0" err="1" smtClean="0">
                <a:latin typeface="+mj-lt"/>
                <a:cs typeface="Calibri" pitchFamily="34" charset="0"/>
              </a:rPr>
              <a:t>bell</a:t>
            </a:r>
            <a:r>
              <a:rPr lang="tr-TR" sz="2300" dirty="0" smtClean="0">
                <a:latin typeface="+mj-lt"/>
                <a:cs typeface="Calibri" pitchFamily="34" charset="0"/>
              </a:rPr>
              <a:t> </a:t>
            </a:r>
            <a:r>
              <a:rPr lang="tr-TR" sz="2300" dirty="0" err="1" smtClean="0">
                <a:latin typeface="+mj-lt"/>
                <a:cs typeface="Calibri" pitchFamily="34" charset="0"/>
              </a:rPr>
              <a:t>hooks</a:t>
            </a:r>
            <a:r>
              <a:rPr lang="tr-TR" sz="2300" dirty="0" smtClean="0">
                <a:latin typeface="+mj-lt"/>
                <a:cs typeface="Calibri" pitchFamily="34" charset="0"/>
              </a:rPr>
              <a:t> ve Richard </a:t>
            </a:r>
            <a:r>
              <a:rPr lang="tr-TR" sz="2300" dirty="0" err="1" smtClean="0">
                <a:latin typeface="+mj-lt"/>
                <a:cs typeface="Calibri" pitchFamily="34" charset="0"/>
              </a:rPr>
              <a:t>Dyer</a:t>
            </a:r>
            <a:r>
              <a:rPr lang="tr-TR" sz="2300" dirty="0" smtClean="0">
                <a:latin typeface="+mj-lt"/>
                <a:cs typeface="Calibri" pitchFamily="34" charset="0"/>
              </a:rPr>
              <a:t> gibi yazarlar tarafından yapılan bu çalışmalarda beyazlığın imlenmemiş, norm olarak sunulan statüsünün altı oyulmuştur. Beyazlıkla gelen ayrıcalıklara dikkat çekilmiştir. Örneğin Richard </a:t>
            </a:r>
            <a:r>
              <a:rPr lang="tr-TR" sz="2300" dirty="0" err="1" smtClean="0">
                <a:latin typeface="+mj-lt"/>
                <a:cs typeface="Calibri" pitchFamily="34" charset="0"/>
              </a:rPr>
              <a:t>Dyer</a:t>
            </a:r>
            <a:r>
              <a:rPr lang="tr-TR" sz="2300" dirty="0" smtClean="0">
                <a:latin typeface="+mj-lt"/>
                <a:cs typeface="Calibri" pitchFamily="34" charset="0"/>
              </a:rPr>
              <a:t>, beyaz olmayanlar için kullanılan renkli teriminin beyazların normatif ve renksiz olduğu söylemine hizmet ettiğini belirtmiştir. Sinemada ışıklandırmanın bile ırksal yansımaları olduğunu vurgulamıştır (</a:t>
            </a:r>
            <a:r>
              <a:rPr lang="tr-TR" sz="2300" dirty="0" err="1" smtClean="0">
                <a:latin typeface="+mj-lt"/>
                <a:cs typeface="Calibri" pitchFamily="34" charset="0"/>
              </a:rPr>
              <a:t>Stam</a:t>
            </a:r>
            <a:r>
              <a:rPr lang="tr-TR" sz="2300" dirty="0" smtClean="0">
                <a:latin typeface="+mj-lt"/>
                <a:cs typeface="Calibri" pitchFamily="34" charset="0"/>
              </a:rPr>
              <a:t>, 2014, s.287).</a:t>
            </a:r>
          </a:p>
          <a:p>
            <a:pPr>
              <a:buNone/>
            </a:pPr>
            <a:endParaRPr lang="tr-TR" dirty="0">
              <a:latin typeface="+mj-lt"/>
            </a:endParaRPr>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3103</TotalTime>
  <Words>1552</Words>
  <Application>Microsoft Office PowerPoint</Application>
  <PresentationFormat>Ekran Gösterisi (4:3)</PresentationFormat>
  <Paragraphs>62</Paragraphs>
  <Slides>10</Slides>
  <Notes>0</Notes>
  <HiddenSlides>0</HiddenSlides>
  <MMClips>0</MMClips>
  <ScaleCrop>false</ScaleCrop>
  <HeadingPairs>
    <vt:vector size="4" baseType="variant">
      <vt:variant>
        <vt:lpstr>Tema</vt:lpstr>
      </vt:variant>
      <vt:variant>
        <vt:i4>1</vt:i4>
      </vt:variant>
      <vt:variant>
        <vt:lpstr>Slayt Başlıkları</vt:lpstr>
      </vt:variant>
      <vt:variant>
        <vt:i4>10</vt:i4>
      </vt:variant>
    </vt:vector>
  </HeadingPairs>
  <TitlesOfParts>
    <vt:vector size="11" baseType="lpstr">
      <vt:lpstr>Ofis Teması</vt:lpstr>
      <vt:lpstr>IRK VE ETNİSİTE ÇALIŞMALARI (TEMEL KAVRAMLAR)</vt:lpstr>
      <vt:lpstr>Slayt 2</vt:lpstr>
      <vt:lpstr>Slayt 3</vt:lpstr>
      <vt:lpstr> </vt:lpstr>
      <vt:lpstr>Slayt 5</vt:lpstr>
      <vt:lpstr>Slayt 6</vt:lpstr>
      <vt:lpstr>Slayt 7</vt:lpstr>
      <vt:lpstr>Slayt 8</vt:lpstr>
      <vt:lpstr>Slayt 9</vt:lpstr>
      <vt:lpstr>Slayt 10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SİNEMANIN İLK YILLARI</dc:title>
  <dc:creator>iletisim</dc:creator>
  <cp:lastModifiedBy>Windows User</cp:lastModifiedBy>
  <cp:revision>317</cp:revision>
  <dcterms:created xsi:type="dcterms:W3CDTF">2018-10-25T18:01:29Z</dcterms:created>
  <dcterms:modified xsi:type="dcterms:W3CDTF">2020-05-12T18:25:27Z</dcterms:modified>
</cp:coreProperties>
</file>