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97"/>
  </p:normalViewPr>
  <p:slideViewPr>
    <p:cSldViewPr snapToGrid="0" snapToObjects="1">
      <p:cViewPr varScale="1">
        <p:scale>
          <a:sx n="90" d="100"/>
          <a:sy n="90" d="100"/>
        </p:scale>
        <p:origin x="118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C99F2CB-8BF3-0144-ADA3-D36ED037F8E4}" type="datetimeFigureOut">
              <a:rPr lang="tr-TR" smtClean="0"/>
              <a:t>22.11.2017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A1F84-4DDF-1B48-A7E6-3822A68842AC}" type="slidenum">
              <a:rPr lang="tr-TR" smtClean="0"/>
              <a:t>‹#›</a:t>
            </a:fld>
            <a:endParaRPr lang="tr-TR"/>
          </a:p>
        </p:txBody>
      </p:sp>
    </p:spTree>
    <p:extLst>
      <p:ext uri="{BB962C8B-B14F-4D97-AF65-F5344CB8AC3E}">
        <p14:creationId xmlns:p14="http://schemas.microsoft.com/office/powerpoint/2010/main" val="1050586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99F2CB-8BF3-0144-ADA3-D36ED037F8E4}" type="datetimeFigureOut">
              <a:rPr lang="tr-TR" smtClean="0"/>
              <a:t>22.11.2017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A1F84-4DDF-1B48-A7E6-3822A68842AC}" type="slidenum">
              <a:rPr lang="tr-TR" smtClean="0"/>
              <a:t>‹#›</a:t>
            </a:fld>
            <a:endParaRPr lang="tr-TR"/>
          </a:p>
        </p:txBody>
      </p:sp>
    </p:spTree>
    <p:extLst>
      <p:ext uri="{BB962C8B-B14F-4D97-AF65-F5344CB8AC3E}">
        <p14:creationId xmlns:p14="http://schemas.microsoft.com/office/powerpoint/2010/main" val="1385195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99F2CB-8BF3-0144-ADA3-D36ED037F8E4}" type="datetimeFigureOut">
              <a:rPr lang="tr-TR" smtClean="0"/>
              <a:t>22.11.2017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A1F84-4DDF-1B48-A7E6-3822A68842AC}" type="slidenum">
              <a:rPr lang="tr-TR" smtClean="0"/>
              <a:t>‹#›</a:t>
            </a:fld>
            <a:endParaRPr lang="tr-TR"/>
          </a:p>
        </p:txBody>
      </p:sp>
    </p:spTree>
    <p:extLst>
      <p:ext uri="{BB962C8B-B14F-4D97-AF65-F5344CB8AC3E}">
        <p14:creationId xmlns:p14="http://schemas.microsoft.com/office/powerpoint/2010/main" val="102601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idx="1"/>
          </p:nvPr>
        </p:nvSpPr>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99F2CB-8BF3-0144-ADA3-D36ED037F8E4}" type="datetimeFigureOut">
              <a:rPr lang="tr-TR" smtClean="0"/>
              <a:t>22.11.2017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A1F84-4DDF-1B48-A7E6-3822A68842AC}" type="slidenum">
              <a:rPr lang="tr-TR" smtClean="0"/>
              <a:t>‹#›</a:t>
            </a:fld>
            <a:endParaRPr lang="tr-TR"/>
          </a:p>
        </p:txBody>
      </p:sp>
    </p:spTree>
    <p:extLst>
      <p:ext uri="{BB962C8B-B14F-4D97-AF65-F5344CB8AC3E}">
        <p14:creationId xmlns:p14="http://schemas.microsoft.com/office/powerpoint/2010/main" val="598322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Ana metin stillerini düzenlemek için tıklayın</a:t>
            </a:r>
          </a:p>
        </p:txBody>
      </p:sp>
      <p:sp>
        <p:nvSpPr>
          <p:cNvPr id="4" name="Veri Yer Tutucusu 3"/>
          <p:cNvSpPr>
            <a:spLocks noGrp="1"/>
          </p:cNvSpPr>
          <p:nvPr>
            <p:ph type="dt" sz="half" idx="10"/>
          </p:nvPr>
        </p:nvSpPr>
        <p:spPr/>
        <p:txBody>
          <a:bodyPr/>
          <a:lstStyle/>
          <a:p>
            <a:fld id="{8C99F2CB-8BF3-0144-ADA3-D36ED037F8E4}" type="datetimeFigureOut">
              <a:rPr lang="tr-TR" smtClean="0"/>
              <a:t>22.11.2017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A1F84-4DDF-1B48-A7E6-3822A68842AC}" type="slidenum">
              <a:rPr lang="tr-TR" smtClean="0"/>
              <a:t>‹#›</a:t>
            </a:fld>
            <a:endParaRPr lang="tr-TR"/>
          </a:p>
        </p:txBody>
      </p:sp>
    </p:spTree>
    <p:extLst>
      <p:ext uri="{BB962C8B-B14F-4D97-AF65-F5344CB8AC3E}">
        <p14:creationId xmlns:p14="http://schemas.microsoft.com/office/powerpoint/2010/main" val="1494830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C99F2CB-8BF3-0144-ADA3-D36ED037F8E4}" type="datetimeFigureOut">
              <a:rPr lang="tr-TR" smtClean="0"/>
              <a:t>22.11.2017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4A1F84-4DDF-1B48-A7E6-3822A68842AC}" type="slidenum">
              <a:rPr lang="tr-TR" smtClean="0"/>
              <a:t>‹#›</a:t>
            </a:fld>
            <a:endParaRPr lang="tr-TR"/>
          </a:p>
        </p:txBody>
      </p:sp>
    </p:spTree>
    <p:extLst>
      <p:ext uri="{BB962C8B-B14F-4D97-AF65-F5344CB8AC3E}">
        <p14:creationId xmlns:p14="http://schemas.microsoft.com/office/powerpoint/2010/main" val="209481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C99F2CB-8BF3-0144-ADA3-D36ED037F8E4}" type="datetimeFigureOut">
              <a:rPr lang="tr-TR" smtClean="0"/>
              <a:t>22.11.2017</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44A1F84-4DDF-1B48-A7E6-3822A68842AC}" type="slidenum">
              <a:rPr lang="tr-TR" smtClean="0"/>
              <a:t>‹#›</a:t>
            </a:fld>
            <a:endParaRPr lang="tr-TR"/>
          </a:p>
        </p:txBody>
      </p:sp>
    </p:spTree>
    <p:extLst>
      <p:ext uri="{BB962C8B-B14F-4D97-AF65-F5344CB8AC3E}">
        <p14:creationId xmlns:p14="http://schemas.microsoft.com/office/powerpoint/2010/main" val="1023183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Veri Yer Tutucusu 2"/>
          <p:cNvSpPr>
            <a:spLocks noGrp="1"/>
          </p:cNvSpPr>
          <p:nvPr>
            <p:ph type="dt" sz="half" idx="10"/>
          </p:nvPr>
        </p:nvSpPr>
        <p:spPr/>
        <p:txBody>
          <a:bodyPr/>
          <a:lstStyle/>
          <a:p>
            <a:fld id="{8C99F2CB-8BF3-0144-ADA3-D36ED037F8E4}" type="datetimeFigureOut">
              <a:rPr lang="tr-TR" smtClean="0"/>
              <a:t>22.11.2017</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44A1F84-4DDF-1B48-A7E6-3822A68842AC}" type="slidenum">
              <a:rPr lang="tr-TR" smtClean="0"/>
              <a:t>‹#›</a:t>
            </a:fld>
            <a:endParaRPr lang="tr-TR"/>
          </a:p>
        </p:txBody>
      </p:sp>
    </p:spTree>
    <p:extLst>
      <p:ext uri="{BB962C8B-B14F-4D97-AF65-F5344CB8AC3E}">
        <p14:creationId xmlns:p14="http://schemas.microsoft.com/office/powerpoint/2010/main" val="1749926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C99F2CB-8BF3-0144-ADA3-D36ED037F8E4}" type="datetimeFigureOut">
              <a:rPr lang="tr-TR" smtClean="0"/>
              <a:t>22.11.2017</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44A1F84-4DDF-1B48-A7E6-3822A68842AC}" type="slidenum">
              <a:rPr lang="tr-TR" smtClean="0"/>
              <a:t>‹#›</a:t>
            </a:fld>
            <a:endParaRPr lang="tr-TR"/>
          </a:p>
        </p:txBody>
      </p:sp>
    </p:spTree>
    <p:extLst>
      <p:ext uri="{BB962C8B-B14F-4D97-AF65-F5344CB8AC3E}">
        <p14:creationId xmlns:p14="http://schemas.microsoft.com/office/powerpoint/2010/main" val="1225097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8C99F2CB-8BF3-0144-ADA3-D36ED037F8E4}" type="datetimeFigureOut">
              <a:rPr lang="tr-TR" smtClean="0"/>
              <a:t>22.11.2017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4A1F84-4DDF-1B48-A7E6-3822A68842AC}" type="slidenum">
              <a:rPr lang="tr-TR" smtClean="0"/>
              <a:t>‹#›</a:t>
            </a:fld>
            <a:endParaRPr lang="tr-TR"/>
          </a:p>
        </p:txBody>
      </p:sp>
    </p:spTree>
    <p:extLst>
      <p:ext uri="{BB962C8B-B14F-4D97-AF65-F5344CB8AC3E}">
        <p14:creationId xmlns:p14="http://schemas.microsoft.com/office/powerpoint/2010/main" val="145533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8C99F2CB-8BF3-0144-ADA3-D36ED037F8E4}" type="datetimeFigureOut">
              <a:rPr lang="tr-TR" smtClean="0"/>
              <a:t>22.11.2017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4A1F84-4DDF-1B48-A7E6-3822A68842AC}" type="slidenum">
              <a:rPr lang="tr-TR" smtClean="0"/>
              <a:t>‹#›</a:t>
            </a:fld>
            <a:endParaRPr lang="tr-TR"/>
          </a:p>
        </p:txBody>
      </p:sp>
    </p:spTree>
    <p:extLst>
      <p:ext uri="{BB962C8B-B14F-4D97-AF65-F5344CB8AC3E}">
        <p14:creationId xmlns:p14="http://schemas.microsoft.com/office/powerpoint/2010/main" val="557666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99F2CB-8BF3-0144-ADA3-D36ED037F8E4}" type="datetimeFigureOut">
              <a:rPr lang="tr-TR" smtClean="0"/>
              <a:t>22.11.2017</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4A1F84-4DDF-1B48-A7E6-3822A68842AC}" type="slidenum">
              <a:rPr lang="tr-TR" smtClean="0"/>
              <a:t>‹#›</a:t>
            </a:fld>
            <a:endParaRPr lang="tr-TR"/>
          </a:p>
        </p:txBody>
      </p:sp>
    </p:spTree>
    <p:extLst>
      <p:ext uri="{BB962C8B-B14F-4D97-AF65-F5344CB8AC3E}">
        <p14:creationId xmlns:p14="http://schemas.microsoft.com/office/powerpoint/2010/main" val="12102021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YARGI KARARLARI 2</a:t>
            </a:r>
            <a:endParaRPr lang="tr-TR" dirty="0"/>
          </a:p>
        </p:txBody>
      </p:sp>
      <p:sp>
        <p:nvSpPr>
          <p:cNvPr id="3" name="Alt Konu Başlığı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144248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Başlık"/>
          <p:cNvSpPr>
            <a:spLocks noGrp="1"/>
          </p:cNvSpPr>
          <p:nvPr>
            <p:ph type="title"/>
          </p:nvPr>
        </p:nvSpPr>
        <p:spPr/>
        <p:txBody>
          <a:bodyPr/>
          <a:lstStyle/>
          <a:p>
            <a:r>
              <a:rPr lang="tr-TR" altLang="x-none"/>
              <a:t>2011/070</a:t>
            </a:r>
          </a:p>
        </p:txBody>
      </p:sp>
      <p:sp>
        <p:nvSpPr>
          <p:cNvPr id="3" name="2 İçerik Yer Tutucusu"/>
          <p:cNvSpPr>
            <a:spLocks noGrp="1"/>
          </p:cNvSpPr>
          <p:nvPr>
            <p:ph idx="1"/>
          </p:nvPr>
        </p:nvSpPr>
        <p:spPr/>
        <p:txBody>
          <a:bodyPr>
            <a:normAutofit/>
          </a:bodyPr>
          <a:lstStyle/>
          <a:p>
            <a:pPr algn="just">
              <a:lnSpc>
                <a:spcPct val="80000"/>
              </a:lnSpc>
            </a:pPr>
            <a:r>
              <a:rPr lang="tr-TR" altLang="x-none" sz="2700"/>
              <a:t>Resmi evliliği olmadan birlikte yaşayanlar ile ölüm aylığı alabilmek için hakkını kötüye kullanarak resmi evliliğini boşanma ile sonlandırıp boşandığı eşiyle fiilen birlikte yaşamaya devam edenler söz konusu hakkı kullanmak bakımından eşit kabul edilemeyeceklerinden, bunlar arasında eşitlik karşılaştırması yapılamaz. İtiraz konusu kural, hak edilmediği halde ölüm aylığı alınarak hakkın kötüye kullanılmasına engel olma amacını taşıdığından ölüm aylığı almayı hak edenler açısından SGK’nın mali kaynakları çerçevesinde Anayasa’nın 60. maddesinde ifade edilen güvenceyi sağlamaya çalışmanın bir gereğidir.</a:t>
            </a:r>
          </a:p>
        </p:txBody>
      </p:sp>
    </p:spTree>
    <p:extLst>
      <p:ext uri="{BB962C8B-B14F-4D97-AF65-F5344CB8AC3E}">
        <p14:creationId xmlns:p14="http://schemas.microsoft.com/office/powerpoint/2010/main" val="1875302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Başlık"/>
          <p:cNvSpPr>
            <a:spLocks noGrp="1"/>
          </p:cNvSpPr>
          <p:nvPr>
            <p:ph type="title"/>
          </p:nvPr>
        </p:nvSpPr>
        <p:spPr/>
        <p:txBody>
          <a:bodyPr/>
          <a:lstStyle/>
          <a:p>
            <a:r>
              <a:rPr lang="tr-TR" altLang="x-none"/>
              <a:t>1988/4</a:t>
            </a:r>
          </a:p>
        </p:txBody>
      </p:sp>
      <p:sp>
        <p:nvSpPr>
          <p:cNvPr id="3" name="2 İçerik Yer Tutucusu"/>
          <p:cNvSpPr>
            <a:spLocks noGrp="1"/>
          </p:cNvSpPr>
          <p:nvPr>
            <p:ph idx="1"/>
          </p:nvPr>
        </p:nvSpPr>
        <p:spPr/>
        <p:txBody>
          <a:bodyPr rtlCol="0">
            <a:normAutofit/>
          </a:bodyPr>
          <a:lstStyle/>
          <a:p>
            <a:pPr>
              <a:buFont typeface="Arial" pitchFamily="34" charset="0"/>
              <a:buChar char="•"/>
              <a:defRPr/>
            </a:pPr>
            <a:r>
              <a:rPr lang="tr-TR" dirty="0" smtClean="0"/>
              <a:t>Anayasa Mahkemesi'nin pek çok kararında vurgulandığı gibi yasa önünde eşitlik, herkesin her yönden aynı kurallara bağlı olacağı anlamına gelmez. Yasaların uygulanmasında dil, ırk, renk, cinsiyet, siyasi düşünce, felsefi inanç, din ve mezhep ayrılığı gözetilmesi ve bu nedenlerle eşitsizliğe yol açılması Anayasa katında geçerli görülemez. Bu mutlak yasak, birbirinin aynı durumda olanlara ayrı kuralların uygulanmasını ve ayrıcalıklı kişi ve toplulukların yaratılmasını engellemektedir. Kimi yurttaşların haklı bir nedene dayanarak değişik kurallara bağlı tutulmaları -eşitlik ilkesine aykırılık oluşturmaz. </a:t>
            </a:r>
          </a:p>
        </p:txBody>
      </p:sp>
    </p:spTree>
    <p:extLst>
      <p:ext uri="{BB962C8B-B14F-4D97-AF65-F5344CB8AC3E}">
        <p14:creationId xmlns:p14="http://schemas.microsoft.com/office/powerpoint/2010/main" val="1743467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Başlık"/>
          <p:cNvSpPr>
            <a:spLocks noGrp="1"/>
          </p:cNvSpPr>
          <p:nvPr>
            <p:ph type="title"/>
          </p:nvPr>
        </p:nvSpPr>
        <p:spPr/>
        <p:txBody>
          <a:bodyPr/>
          <a:lstStyle/>
          <a:p>
            <a:r>
              <a:rPr lang="tr-TR" altLang="x-none"/>
              <a:t>1988/4</a:t>
            </a:r>
          </a:p>
        </p:txBody>
      </p:sp>
      <p:sp>
        <p:nvSpPr>
          <p:cNvPr id="3" name="2 İçerik Yer Tutucusu"/>
          <p:cNvSpPr>
            <a:spLocks noGrp="1"/>
          </p:cNvSpPr>
          <p:nvPr>
            <p:ph idx="1"/>
          </p:nvPr>
        </p:nvSpPr>
        <p:spPr/>
        <p:txBody>
          <a:bodyPr rtlCol="0">
            <a:normAutofit fontScale="92500" lnSpcReduction="10000"/>
          </a:bodyPr>
          <a:lstStyle/>
          <a:p>
            <a:pPr algn="just">
              <a:buFont typeface="Arial" pitchFamily="34" charset="0"/>
              <a:buChar char="•"/>
              <a:defRPr/>
            </a:pPr>
            <a:r>
              <a:rPr lang="tr-TR" dirty="0" smtClean="0"/>
              <a:t>Durum ve konumlarındaki özellikler, kimi kişiler ya da topluluklar için değişik kuralları ve değişik uygulamaları gerekli kılabilir. Özelliklere, ayrılıklara dayandığı için haklı olan nedenler, ayrı düzenlemeyi aykırı değil, geçerli kılar. Aynı durumda olanlar için ayrı düzenleme aykırılık oluşturur. Anayasa'nın amaçladığı eşitlik, eylemli değil hukuksal eşitliktir. Aynı hukuksal durumlar aynı, ayrı hukuksal durumlar ayrı kurallara bağlı tutulursa Anayasa'nın öngördüğü eşitlik çiğnenmiş olmaz. Başka bir anlatımla, kişisel nitelikleri ve durumları özdeş olanlar arasında, yasalara konulan kurallarla değişik uygulamalar yapılamaz. Durumlardaki değişikliğin doğurduğu zorunluluklar, kamu yararı ya da başka haklı nedenlere dayanılarak yasalarla farklı uygulamalar getirilmesi durumunda Anayasa'nın eşitlik ilkesinin çiğnendiği sonucu çıkarılamaz.</a:t>
            </a:r>
          </a:p>
        </p:txBody>
      </p:sp>
    </p:spTree>
    <p:extLst>
      <p:ext uri="{BB962C8B-B14F-4D97-AF65-F5344CB8AC3E}">
        <p14:creationId xmlns:p14="http://schemas.microsoft.com/office/powerpoint/2010/main" val="37875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Başlık"/>
          <p:cNvSpPr>
            <a:spLocks noGrp="1"/>
          </p:cNvSpPr>
          <p:nvPr>
            <p:ph type="title"/>
          </p:nvPr>
        </p:nvSpPr>
        <p:spPr/>
        <p:txBody>
          <a:bodyPr/>
          <a:lstStyle/>
          <a:p>
            <a:r>
              <a:rPr lang="tr-TR" altLang="x-none"/>
              <a:t>1988/4</a:t>
            </a:r>
          </a:p>
        </p:txBody>
      </p:sp>
      <p:sp>
        <p:nvSpPr>
          <p:cNvPr id="3" name="2 İçerik Yer Tutucusu"/>
          <p:cNvSpPr>
            <a:spLocks noGrp="1"/>
          </p:cNvSpPr>
          <p:nvPr>
            <p:ph idx="1"/>
          </p:nvPr>
        </p:nvSpPr>
        <p:spPr/>
        <p:txBody>
          <a:bodyPr>
            <a:normAutofit/>
          </a:bodyPr>
          <a:lstStyle/>
          <a:p>
            <a:pPr>
              <a:lnSpc>
                <a:spcPct val="80000"/>
              </a:lnSpc>
            </a:pPr>
            <a:r>
              <a:rPr lang="tr-TR" altLang="x-none" sz="3000"/>
              <a:t>O halde, Anayasa Mahkemesi'nin yerleşik kararlarına göre, eşitliği bozduğu iddia edilen kural haklı bir nedene dayanmakta veya kamu yaran amacıyla yürürlüğe konulmuş ise bu kuralın eşitlik ilkesini zedelediğinden söz edilemez. Olaya bu açıdan bakıldığında fuhşu kendine meslek edinen bir kadını zorla kaçıran veya ırzına geçen bir kişiye verilecek cezanın, aynı eylemleri iffetli bir kadına karşı gerçekleştiren kişiye verilecek cezadan daha az olmasının haklı bir nedene bağlı bulunup bulunmadığının saptanması zorunludur.</a:t>
            </a:r>
          </a:p>
          <a:p>
            <a:pPr>
              <a:lnSpc>
                <a:spcPct val="80000"/>
              </a:lnSpc>
            </a:pPr>
            <a:endParaRPr lang="tr-TR" altLang="x-none" sz="3000"/>
          </a:p>
        </p:txBody>
      </p:sp>
    </p:spTree>
    <p:extLst>
      <p:ext uri="{BB962C8B-B14F-4D97-AF65-F5344CB8AC3E}">
        <p14:creationId xmlns:p14="http://schemas.microsoft.com/office/powerpoint/2010/main" val="917898392"/>
      </p:ext>
    </p:extLst>
  </p:cSld>
  <p:clrMapOvr>
    <a:masterClrMapping/>
  </p:clrMapOvr>
</p:sld>
</file>

<file path=ppt/theme/theme1.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is">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365</Words>
  <Application>Microsoft Macintosh PowerPoint</Application>
  <PresentationFormat>Geniş Ekran</PresentationFormat>
  <Paragraphs>9</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Calibri Light</vt:lpstr>
      <vt:lpstr>Arial</vt:lpstr>
      <vt:lpstr>Calibri</vt:lpstr>
      <vt:lpstr>Office Teması</vt:lpstr>
      <vt:lpstr>YARGI KARARLARI 2</vt:lpstr>
      <vt:lpstr>2011/070</vt:lpstr>
      <vt:lpstr>1988/4</vt:lpstr>
      <vt:lpstr>1988/4</vt:lpstr>
      <vt:lpstr>1988/4</vt:lpstr>
    </vt:vector>
  </TitlesOfParts>
  <Company/>
  <LinksUpToDate>false</LinksUpToDate>
  <SharedDoc>false</SharedDoc>
  <HyperlinksChanged>false</HyperlinksChanged>
  <AppVersion>15.0028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YARGI KARARLARI 2</dc:title>
  <dc:creator>Gülriz Uygur</dc:creator>
  <cp:lastModifiedBy>Gülriz Uygur</cp:lastModifiedBy>
  <cp:revision>1</cp:revision>
  <dcterms:created xsi:type="dcterms:W3CDTF">2017-11-22T19:34:31Z</dcterms:created>
  <dcterms:modified xsi:type="dcterms:W3CDTF">2017-11-22T19:35:53Z</dcterms:modified>
</cp:coreProperties>
</file>