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att_table_bgcolor.asp" TargetMode="External"/><Relationship Id="rId7" Type="http://schemas.openxmlformats.org/officeDocument/2006/relationships/hyperlink" Target="https://www.w3schools.com/tags/att_table_width.asp" TargetMode="External"/><Relationship Id="rId2" Type="http://schemas.openxmlformats.org/officeDocument/2006/relationships/hyperlink" Target="https://www.w3schools.com/tags/att_table_align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tags/att_table_cellspacing.asp" TargetMode="External"/><Relationship Id="rId5" Type="http://schemas.openxmlformats.org/officeDocument/2006/relationships/hyperlink" Target="https://www.w3schools.com/tags/att_table_cellpadding.asp" TargetMode="External"/><Relationship Id="rId4" Type="http://schemas.openxmlformats.org/officeDocument/2006/relationships/hyperlink" Target="https://www.w3schools.com/tags/att_table_border.as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html/html_forms.asp" TargetMode="External"/><Relationship Id="rId2" Type="http://schemas.openxmlformats.org/officeDocument/2006/relationships/hyperlink" Target="https://www.w3schools.com/tags/tag_table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Tablo İşlemleri </a:t>
            </a:r>
            <a:r>
              <a:rPr lang="tr-TR" sz="3600" dirty="0" smtClean="0"/>
              <a:t>Formlar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Tablo </a:t>
            </a:r>
            <a:r>
              <a:rPr lang="tr-TR" dirty="0" smtClean="0"/>
              <a:t>İşlemleri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24114"/>
              </p:ext>
            </p:extLst>
          </p:nvPr>
        </p:nvGraphicFramePr>
        <p:xfrm>
          <a:off x="1096963" y="1846263"/>
          <a:ext cx="10058400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effectLst/>
                        </a:rPr>
                        <a:t>Nitelik</a:t>
                      </a:r>
                      <a:endParaRPr lang="tr-TR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effectLst/>
                        </a:rPr>
                        <a:t>Değer</a:t>
                      </a:r>
                      <a:endParaRPr lang="tr-TR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Tanım</a:t>
                      </a:r>
                      <a:endParaRPr lang="tr-TR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>
                          <a:solidFill>
                            <a:srgbClr val="4CAF50"/>
                          </a:solidFill>
                          <a:effectLst/>
                          <a:hlinkClick r:id="rId2"/>
                        </a:rPr>
                        <a:t>align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/>
                        <a:t>left</a:t>
                      </a:r>
                      <a:br>
                        <a:rPr lang="tr-TR" sz="1400"/>
                      </a:br>
                      <a:r>
                        <a:rPr lang="tr-TR" sz="1400"/>
                        <a:t>center</a:t>
                      </a:r>
                      <a:br>
                        <a:rPr lang="tr-TR" sz="1400"/>
                      </a:br>
                      <a:r>
                        <a:rPr lang="tr-TR" sz="1400"/>
                        <a:t>right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 err="1" smtClean="0"/>
                        <a:t>Çevreleyen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metne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göre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tablonun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hizalamasını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r>
                        <a:rPr lang="en-US" sz="1400" dirty="0" smtClean="0"/>
                        <a:t>.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>
                          <a:solidFill>
                            <a:srgbClr val="4CAF50"/>
                          </a:solidFill>
                          <a:effectLst/>
                          <a:hlinkClick r:id="rId3"/>
                        </a:rPr>
                        <a:t>bgcolor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i="1"/>
                        <a:t>rgb(x,x,x)</a:t>
                      </a:r>
                      <a:br>
                        <a:rPr lang="tr-TR" sz="1400" i="1"/>
                      </a:br>
                      <a:r>
                        <a:rPr lang="tr-TR" sz="1400" i="1"/>
                        <a:t>#xxxxxx</a:t>
                      </a:r>
                      <a:br>
                        <a:rPr lang="tr-TR" sz="1400" i="1"/>
                      </a:br>
                      <a:r>
                        <a:rPr lang="tr-TR" sz="1400" i="1"/>
                        <a:t>colorname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 smtClean="0"/>
                        <a:t/>
                      </a:r>
                      <a:br>
                        <a:rPr lang="en-US" sz="1400" dirty="0" smtClean="0"/>
                      </a:br>
                      <a:r>
                        <a:rPr lang="en-US" sz="1400" dirty="0" err="1" smtClean="0"/>
                        <a:t>Bir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tablonun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arka</a:t>
                      </a:r>
                      <a:r>
                        <a:rPr lang="en-US" sz="1400" dirty="0" smtClean="0"/>
                        <a:t> plan </a:t>
                      </a:r>
                      <a:r>
                        <a:rPr lang="en-US" sz="1400" dirty="0" err="1" smtClean="0"/>
                        <a:t>rengini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>
                          <a:solidFill>
                            <a:srgbClr val="4CAF50"/>
                          </a:solidFill>
                          <a:effectLst/>
                          <a:hlinkClick r:id="rId4"/>
                        </a:rPr>
                        <a:t>border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/>
                        <a:t>1</a:t>
                      </a:r>
                      <a:br>
                        <a:rPr lang="tr-TR" sz="1400"/>
                      </a:br>
                      <a:r>
                        <a:rPr lang="tr-TR" sz="140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 err="1" smtClean="0"/>
                        <a:t>Tablonun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mizanpaj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amaçları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için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kullanılıp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kullanılmayacağını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>
                          <a:solidFill>
                            <a:srgbClr val="4CAF50"/>
                          </a:solidFill>
                          <a:effectLst/>
                          <a:hlinkClick r:id="rId5"/>
                        </a:rPr>
                        <a:t>cellpadding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i="1"/>
                        <a:t>pixels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 err="1" smtClean="0"/>
                        <a:t>Hücre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duvarıyla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hücre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içeriği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arasındaki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boşluğu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>
                          <a:solidFill>
                            <a:srgbClr val="4CAF50"/>
                          </a:solidFill>
                          <a:effectLst/>
                          <a:hlinkClick r:id="rId6"/>
                        </a:rPr>
                        <a:t>cellspacing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i="1"/>
                        <a:t>pixels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 err="1" smtClean="0"/>
                        <a:t>Hücreler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arasındaki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boşluğu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 err="1">
                          <a:solidFill>
                            <a:srgbClr val="4CAF50"/>
                          </a:solidFill>
                          <a:effectLst/>
                          <a:hlinkClick r:id="rId7"/>
                        </a:rPr>
                        <a:t>width</a:t>
                      </a:r>
                      <a:endParaRPr lang="tr-T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400" i="1"/>
                        <a:t>pixels</a:t>
                      </a:r>
                      <a:br>
                        <a:rPr lang="tr-TR" sz="1400" i="1"/>
                      </a:br>
                      <a:r>
                        <a:rPr lang="tr-TR" sz="1400" i="1"/>
                        <a:t>%</a:t>
                      </a:r>
                      <a:endParaRPr lang="tr-T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HTML5'te </a:t>
                      </a:r>
                      <a:r>
                        <a:rPr lang="en-US" sz="1400" dirty="0" err="1" smtClean="0">
                          <a:solidFill>
                            <a:srgbClr val="E80000"/>
                          </a:solidFill>
                          <a:effectLst/>
                        </a:rPr>
                        <a:t>desteklenmiyor</a:t>
                      </a:r>
                      <a:r>
                        <a:rPr lang="en-US" sz="1400" dirty="0" smtClean="0">
                          <a:solidFill>
                            <a:srgbClr val="E80000"/>
                          </a:solidFill>
                          <a:effectLst/>
                        </a:rPr>
                        <a:t>.</a:t>
                      </a:r>
                      <a:r>
                        <a:rPr lang="en-US" sz="1400" dirty="0"/>
                        <a:t/>
                      </a:r>
                      <a:br>
                        <a:rPr lang="en-US" sz="1400" dirty="0"/>
                      </a:br>
                      <a:r>
                        <a:rPr lang="en-US" sz="1400" dirty="0" err="1" smtClean="0"/>
                        <a:t>Bir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tablonun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genişliğini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belirtir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304894"/>
            <a:ext cx="10058400" cy="3105462"/>
          </a:xfrm>
        </p:spPr>
      </p:pic>
    </p:spTree>
    <p:extLst>
      <p:ext uri="{BB962C8B-B14F-4D97-AF65-F5344CB8AC3E}">
        <p14:creationId xmlns:p14="http://schemas.microsoft.com/office/powerpoint/2010/main" val="59998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&lt;form </a:t>
            </a:r>
            <a:r>
              <a:rPr lang="tr-TR" dirty="0" err="1">
                <a:solidFill>
                  <a:srgbClr val="FF0000"/>
                </a:solidFill>
              </a:rPr>
              <a:t>action</a:t>
            </a:r>
            <a:r>
              <a:rPr lang="tr-TR" dirty="0"/>
              <a:t>="/</a:t>
            </a:r>
            <a:r>
              <a:rPr lang="tr-TR" dirty="0" err="1"/>
              <a:t>action_page.php</a:t>
            </a:r>
            <a:r>
              <a:rPr lang="tr-TR" dirty="0" smtClean="0"/>
              <a:t>"&gt;</a:t>
            </a:r>
          </a:p>
          <a:p>
            <a:r>
              <a:rPr lang="en-US" dirty="0"/>
              <a:t>&lt;form action="/</a:t>
            </a:r>
            <a:r>
              <a:rPr lang="en-US" dirty="0" err="1"/>
              <a:t>action_page.php</a:t>
            </a:r>
            <a:r>
              <a:rPr lang="en-US" dirty="0"/>
              <a:t>" </a:t>
            </a:r>
            <a:r>
              <a:rPr lang="en-US" dirty="0">
                <a:solidFill>
                  <a:srgbClr val="FF0000"/>
                </a:solidFill>
              </a:rPr>
              <a:t>target</a:t>
            </a:r>
            <a:r>
              <a:rPr lang="en-US" dirty="0"/>
              <a:t>="_blank"&gt; </a:t>
            </a:r>
            <a:r>
              <a:rPr lang="tr-TR" dirty="0"/>
              <a:t> (_self, _</a:t>
            </a:r>
            <a:r>
              <a:rPr lang="tr-TR" dirty="0" err="1" smtClean="0"/>
              <a:t>parent</a:t>
            </a:r>
            <a:r>
              <a:rPr lang="tr-TR" dirty="0"/>
              <a:t>, _top)</a:t>
            </a:r>
            <a:endParaRPr lang="tr-TR" dirty="0" smtClean="0"/>
          </a:p>
          <a:p>
            <a:r>
              <a:rPr lang="en-US" dirty="0"/>
              <a:t>&lt;form action="/</a:t>
            </a:r>
            <a:r>
              <a:rPr lang="en-US" dirty="0" err="1"/>
              <a:t>action_page.php</a:t>
            </a:r>
            <a:r>
              <a:rPr lang="en-US" dirty="0"/>
              <a:t>" </a:t>
            </a:r>
            <a:r>
              <a:rPr lang="en-US" dirty="0">
                <a:solidFill>
                  <a:srgbClr val="FF0000"/>
                </a:solidFill>
              </a:rPr>
              <a:t>method</a:t>
            </a:r>
            <a:r>
              <a:rPr lang="en-US" dirty="0"/>
              <a:t>="</a:t>
            </a:r>
            <a:r>
              <a:rPr lang="en-US" dirty="0">
                <a:solidFill>
                  <a:srgbClr val="00B0F0"/>
                </a:solidFill>
              </a:rPr>
              <a:t>get</a:t>
            </a:r>
            <a:r>
              <a:rPr lang="en-US" dirty="0"/>
              <a:t>"&gt; </a:t>
            </a:r>
            <a:endParaRPr lang="tr-TR" dirty="0" smtClean="0"/>
          </a:p>
          <a:p>
            <a:r>
              <a:rPr lang="tr-TR" dirty="0"/>
              <a:t>&lt;form </a:t>
            </a:r>
            <a:r>
              <a:rPr lang="tr-TR" dirty="0" err="1"/>
              <a:t>action</a:t>
            </a:r>
            <a:r>
              <a:rPr lang="tr-TR" dirty="0"/>
              <a:t>="/</a:t>
            </a:r>
            <a:r>
              <a:rPr lang="tr-TR" dirty="0" err="1"/>
              <a:t>action_page.php</a:t>
            </a:r>
            <a:r>
              <a:rPr lang="tr-TR" dirty="0"/>
              <a:t>" </a:t>
            </a:r>
            <a:r>
              <a:rPr lang="tr-TR" dirty="0" err="1">
                <a:solidFill>
                  <a:srgbClr val="FF0000"/>
                </a:solidFill>
              </a:rPr>
              <a:t>method</a:t>
            </a:r>
            <a:r>
              <a:rPr lang="tr-TR" dirty="0"/>
              <a:t>="</a:t>
            </a:r>
            <a:r>
              <a:rPr lang="tr-TR" dirty="0">
                <a:solidFill>
                  <a:srgbClr val="00B0F0"/>
                </a:solidFill>
              </a:rPr>
              <a:t>post</a:t>
            </a:r>
            <a:r>
              <a:rPr lang="tr-TR" dirty="0"/>
              <a:t>"&gt; </a:t>
            </a:r>
          </a:p>
        </p:txBody>
      </p:sp>
    </p:spTree>
    <p:extLst>
      <p:ext uri="{BB962C8B-B14F-4D97-AF65-F5344CB8AC3E}">
        <p14:creationId xmlns:p14="http://schemas.microsoft.com/office/powerpoint/2010/main" val="87910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GET Üzerine Notlar:</a:t>
            </a:r>
          </a:p>
          <a:p>
            <a:endParaRPr lang="tr-TR" dirty="0"/>
          </a:p>
          <a:p>
            <a:r>
              <a:rPr lang="tr-TR" dirty="0"/>
              <a:t>İsim-değer çiftlerinde URL'ye form verilerini ekler</a:t>
            </a:r>
          </a:p>
          <a:p>
            <a:r>
              <a:rPr lang="tr-TR" dirty="0"/>
              <a:t>Bir URL uzunluğu sınırlı (yaklaşık 3000 karakter)</a:t>
            </a:r>
          </a:p>
          <a:p>
            <a:r>
              <a:rPr lang="tr-TR" dirty="0"/>
              <a:t>Hassas verileri göndermek için hiçbir zaman </a:t>
            </a:r>
            <a:r>
              <a:rPr lang="tr-TR" dirty="0" err="1"/>
              <a:t>GET'i</a:t>
            </a:r>
            <a:r>
              <a:rPr lang="tr-TR" dirty="0"/>
              <a:t> kullanmayın! (URL'de görünür olacaktır)</a:t>
            </a:r>
          </a:p>
          <a:p>
            <a:r>
              <a:rPr lang="tr-TR" dirty="0"/>
              <a:t>Bir kullanıcının sonuçta yer imi koymasını istediği form gönderimlerinde kullanışlıdır.</a:t>
            </a:r>
          </a:p>
          <a:p>
            <a:r>
              <a:rPr lang="tr-TR" dirty="0"/>
              <a:t>GET, Google'daki sorgu dizeleri gibi güvenli olmayan veriler için daha </a:t>
            </a:r>
            <a:r>
              <a:rPr lang="tr-TR" dirty="0" smtClean="0"/>
              <a:t>iyidir.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8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POST hakkında notlar:</a:t>
            </a:r>
          </a:p>
          <a:p>
            <a:endParaRPr lang="tr-TR" dirty="0"/>
          </a:p>
          <a:p>
            <a:r>
              <a:rPr lang="tr-TR" dirty="0" err="1"/>
              <a:t>POST'un</a:t>
            </a:r>
            <a:r>
              <a:rPr lang="tr-TR" dirty="0"/>
              <a:t> </a:t>
            </a:r>
            <a:r>
              <a:rPr lang="tr-TR" dirty="0" smtClean="0"/>
              <a:t>boyut </a:t>
            </a:r>
            <a:r>
              <a:rPr lang="tr-TR" dirty="0"/>
              <a:t>sınırlaması yoktur ve büyük miktarda veri göndermek için kullanılabilir.</a:t>
            </a:r>
          </a:p>
          <a:p>
            <a:r>
              <a:rPr lang="tr-TR" dirty="0"/>
              <a:t>POST ile yapılan başvurulara yer imi </a:t>
            </a:r>
            <a:r>
              <a:rPr lang="tr-TR" u="sng" dirty="0" smtClean="0"/>
              <a:t>eklenemez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29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form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action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="/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etkilenen_sayfa.php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fieldset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legend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&gt;Kişisel Bilgi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legend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Ad: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firstname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="Ufuk"&gt;&lt;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Soyad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text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lastname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="Tanyeri"&gt;&lt;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input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submit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="Gönder"&gt;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fieldset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/form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98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14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www.w3schools.com/tags/tag_table.asp</a:t>
            </a:r>
            <a:r>
              <a:rPr lang="tr-TR" dirty="0" smtClean="0"/>
              <a:t> </a:t>
            </a:r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14 Kasım</a:t>
            </a:r>
            <a:r>
              <a:rPr lang="en-US" dirty="0"/>
              <a:t> 2017, </a:t>
            </a:r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www.w3schools.com/html/html_forms.asp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795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128</TotalTime>
  <Words>239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Geçmişe bakış</vt:lpstr>
      <vt:lpstr>Tablo İşlemleri Formlar</vt:lpstr>
      <vt:lpstr>Tablo İşlemleri [1]</vt:lpstr>
      <vt:lpstr>Formlar [2]</vt:lpstr>
      <vt:lpstr>Formlar [2]</vt:lpstr>
      <vt:lpstr>Formlar [2]</vt:lpstr>
      <vt:lpstr>Formlar [2]</vt:lpstr>
      <vt:lpstr>Formlar [2]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22</cp:revision>
  <dcterms:created xsi:type="dcterms:W3CDTF">2017-11-14T11:12:27Z</dcterms:created>
  <dcterms:modified xsi:type="dcterms:W3CDTF">2017-11-14T20:43:57Z</dcterms:modified>
</cp:coreProperties>
</file>