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4" r:id="rId7"/>
    <p:sldId id="261" r:id="rId8"/>
    <p:sldId id="262" r:id="rId9"/>
    <p:sldId id="263"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14.11.2017</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14.11.2017</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14.11.2017</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645024"/>
            <a:ext cx="8100392" cy="2088232"/>
          </a:xfrm>
        </p:spPr>
        <p:txBody>
          <a:bodyPr>
            <a:noAutofit/>
          </a:bodyPr>
          <a:lstStyle/>
          <a:p>
            <a:pPr algn="just"/>
            <a:r>
              <a:rPr lang="tr-TR" sz="3000" dirty="0" smtClean="0">
                <a:solidFill>
                  <a:schemeClr val="tx1"/>
                </a:solidFill>
                <a:latin typeface="Calibri" pitchFamily="34" charset="0"/>
                <a:cs typeface="Calibri" pitchFamily="34" charset="0"/>
              </a:rPr>
              <a:t>Dersin Adı: Sosyal Hizmet Kuram ve Yaklaşımları</a:t>
            </a:r>
          </a:p>
          <a:p>
            <a:pPr algn="just"/>
            <a:r>
              <a:rPr lang="tr-TR" sz="3000" dirty="0" smtClean="0">
                <a:solidFill>
                  <a:schemeClr val="tx1"/>
                </a:solidFill>
                <a:latin typeface="Calibri" pitchFamily="34" charset="0"/>
                <a:cs typeface="Calibri" pitchFamily="34" charset="0"/>
              </a:rPr>
              <a:t>Sorumlu Öğretim Üyesi: Prof. Dr. Veli DUYAN</a:t>
            </a:r>
          </a:p>
          <a:p>
            <a:pPr algn="just"/>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Konu</a:t>
            </a:r>
            <a:r>
              <a:rPr lang="tr-TR" sz="3000" dirty="0" smtClean="0">
                <a:solidFill>
                  <a:schemeClr val="tx1"/>
                </a:solidFill>
                <a:latin typeface="Calibri" pitchFamily="34" charset="0"/>
                <a:cs typeface="Calibri" pitchFamily="34" charset="0"/>
              </a:rPr>
              <a:t>: Varoluşçu Yaklaşım</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pPr algn="just"/>
            <a:r>
              <a:rPr lang="tr-TR" sz="2800" dirty="0"/>
              <a:t>Varoluşçu terapi belirli bir kişi veya grup tarafından geliştirilmemiştir. </a:t>
            </a:r>
            <a:r>
              <a:rPr lang="tr-TR" sz="2800" dirty="0" err="1"/>
              <a:t>Soren</a:t>
            </a:r>
            <a:r>
              <a:rPr lang="tr-TR" sz="2800" dirty="0"/>
              <a:t> </a:t>
            </a:r>
            <a:r>
              <a:rPr lang="tr-TR" sz="2800" dirty="0" err="1"/>
              <a:t>Kierkegaard</a:t>
            </a:r>
            <a:r>
              <a:rPr lang="tr-TR" sz="2800" dirty="0"/>
              <a:t> (1813-1855), </a:t>
            </a:r>
            <a:r>
              <a:rPr lang="tr-TR" sz="2800" dirty="0" err="1"/>
              <a:t>Friedrich</a:t>
            </a:r>
            <a:r>
              <a:rPr lang="tr-TR" sz="2800" dirty="0"/>
              <a:t> Nietzsche (1844-1900), Martin </a:t>
            </a:r>
            <a:r>
              <a:rPr lang="tr-TR" sz="2800" dirty="0" err="1"/>
              <a:t>Heidegger</a:t>
            </a:r>
            <a:r>
              <a:rPr lang="tr-TR" sz="2800" dirty="0"/>
              <a:t> (1889-1976), Jean-Paul Sartre (1905-1980), Martin </a:t>
            </a:r>
            <a:r>
              <a:rPr lang="tr-TR" sz="2800" dirty="0" err="1"/>
              <a:t>Buber</a:t>
            </a:r>
            <a:r>
              <a:rPr lang="tr-TR" sz="2800" dirty="0"/>
              <a:t> (1878-1965), </a:t>
            </a:r>
            <a:r>
              <a:rPr lang="tr-TR" sz="2800" dirty="0" err="1"/>
              <a:t>Ludwing</a:t>
            </a:r>
            <a:r>
              <a:rPr lang="tr-TR" sz="2800" dirty="0"/>
              <a:t> </a:t>
            </a:r>
            <a:r>
              <a:rPr lang="tr-TR" sz="2800" dirty="0" err="1"/>
              <a:t>Binswanger</a:t>
            </a:r>
            <a:r>
              <a:rPr lang="tr-TR" sz="2800" dirty="0"/>
              <a:t> (1881-1966) ve </a:t>
            </a:r>
            <a:r>
              <a:rPr lang="tr-TR" sz="2800" dirty="0" err="1"/>
              <a:t>Medard</a:t>
            </a:r>
            <a:r>
              <a:rPr lang="tr-TR" sz="2800" dirty="0"/>
              <a:t> </a:t>
            </a:r>
            <a:r>
              <a:rPr lang="tr-TR" sz="2800" dirty="0" err="1"/>
              <a:t>Boss</a:t>
            </a:r>
            <a:r>
              <a:rPr lang="tr-TR" sz="2800" dirty="0"/>
              <a:t> (1903-1991)’un kısa yaşam öyküleri ve eserleri varoluşçu yaklaşımın felsefi temelleri konusunda bilgi vermektedir.</a:t>
            </a:r>
          </a:p>
          <a:p>
            <a:endParaRPr lang="tr-TR" dirty="0"/>
          </a:p>
        </p:txBody>
      </p:sp>
    </p:spTree>
    <p:extLst>
      <p:ext uri="{BB962C8B-B14F-4D97-AF65-F5344CB8AC3E}">
        <p14:creationId xmlns:p14="http://schemas.microsoft.com/office/powerpoint/2010/main" val="1905886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pPr algn="just"/>
            <a:r>
              <a:rPr lang="tr-TR" sz="2800" dirty="0" err="1"/>
              <a:t>Viktor</a:t>
            </a:r>
            <a:r>
              <a:rPr lang="tr-TR" sz="2800" dirty="0"/>
              <a:t> </a:t>
            </a:r>
            <a:r>
              <a:rPr lang="tr-TR" sz="2800" dirty="0" err="1"/>
              <a:t>Frankl</a:t>
            </a:r>
            <a:r>
              <a:rPr lang="tr-TR" sz="2800" dirty="0"/>
              <a:t> (1905-1997), </a:t>
            </a:r>
            <a:r>
              <a:rPr lang="tr-TR" sz="2800" dirty="0" err="1"/>
              <a:t>Rollo</a:t>
            </a:r>
            <a:r>
              <a:rPr lang="tr-TR" sz="2800" dirty="0"/>
              <a:t> May (1909-1994), James </a:t>
            </a:r>
            <a:r>
              <a:rPr lang="tr-TR" sz="2800" dirty="0" err="1"/>
              <a:t>Bugental</a:t>
            </a:r>
            <a:r>
              <a:rPr lang="tr-TR" sz="2800" dirty="0"/>
              <a:t> (1915-2008) ve </a:t>
            </a:r>
            <a:r>
              <a:rPr lang="tr-TR" sz="2800" dirty="0" err="1"/>
              <a:t>Irvin</a:t>
            </a:r>
            <a:r>
              <a:rPr lang="tr-TR" sz="2800" dirty="0"/>
              <a:t> </a:t>
            </a:r>
            <a:r>
              <a:rPr lang="tr-TR" sz="2800" dirty="0" err="1"/>
              <a:t>Yalom</a:t>
            </a:r>
            <a:r>
              <a:rPr lang="tr-TR" sz="2800" dirty="0"/>
              <a:t> (1931-) varoluşçu terapi yaklaşımının gelişimine katkıda bulunan öncü kuramcılar arasında yer almaktadır. </a:t>
            </a:r>
          </a:p>
          <a:p>
            <a:endParaRPr lang="tr-TR" dirty="0"/>
          </a:p>
        </p:txBody>
      </p:sp>
    </p:spTree>
    <p:extLst>
      <p:ext uri="{BB962C8B-B14F-4D97-AF65-F5344CB8AC3E}">
        <p14:creationId xmlns:p14="http://schemas.microsoft.com/office/powerpoint/2010/main" val="2543366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1844824"/>
            <a:ext cx="8229600" cy="4312136"/>
          </a:xfrm>
        </p:spPr>
        <p:txBody>
          <a:bodyPr/>
          <a:lstStyle/>
          <a:p>
            <a:pPr algn="just"/>
            <a:r>
              <a:rPr lang="tr-TR" sz="2800" dirty="0" err="1"/>
              <a:t>Viktor</a:t>
            </a:r>
            <a:r>
              <a:rPr lang="tr-TR" sz="2800" dirty="0"/>
              <a:t> </a:t>
            </a:r>
            <a:r>
              <a:rPr lang="tr-TR" sz="2800" dirty="0" err="1"/>
              <a:t>Frankl</a:t>
            </a:r>
            <a:r>
              <a:rPr lang="tr-TR" sz="2800" dirty="0"/>
              <a:t> </a:t>
            </a:r>
            <a:r>
              <a:rPr lang="tr-TR" sz="2800" dirty="0" err="1"/>
              <a:t>Avrupada</a:t>
            </a:r>
            <a:r>
              <a:rPr lang="tr-TR" sz="2800" dirty="0"/>
              <a:t> varoluşçu kuramı geliştiren ve daha sonra bunu </a:t>
            </a:r>
            <a:r>
              <a:rPr lang="tr-TR" sz="2800" dirty="0" err="1"/>
              <a:t>Amerikaya</a:t>
            </a:r>
            <a:r>
              <a:rPr lang="tr-TR" sz="2800" dirty="0"/>
              <a:t> götüren kişidir. </a:t>
            </a:r>
            <a:r>
              <a:rPr lang="tr-TR" sz="2800" dirty="0" err="1"/>
              <a:t>Frankl</a:t>
            </a:r>
            <a:r>
              <a:rPr lang="tr-TR" sz="2800" dirty="0"/>
              <a:t> kendine ait kuramı ve uygulamalarını özgürlük, sorumluluk, anlam ve değerlerin araştırılması üzerine inşa etmiş; </a:t>
            </a:r>
            <a:r>
              <a:rPr lang="tr-TR" sz="2800" dirty="0" err="1"/>
              <a:t>logoterapiyi</a:t>
            </a:r>
            <a:r>
              <a:rPr lang="tr-TR" sz="2800" dirty="0"/>
              <a:t> (anlam yoluyla sağaltım) geliştirmiştir. </a:t>
            </a:r>
          </a:p>
          <a:p>
            <a:endParaRPr lang="tr-TR" dirty="0"/>
          </a:p>
        </p:txBody>
      </p:sp>
    </p:spTree>
    <p:extLst>
      <p:ext uri="{BB962C8B-B14F-4D97-AF65-F5344CB8AC3E}">
        <p14:creationId xmlns:p14="http://schemas.microsoft.com/office/powerpoint/2010/main" val="1537603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Varoluşçuluk</a:t>
            </a:r>
            <a:endParaRPr lang="tr-TR" dirty="0"/>
          </a:p>
        </p:txBody>
      </p:sp>
      <p:sp>
        <p:nvSpPr>
          <p:cNvPr id="3" name="İçerik Yer Tutucusu 2"/>
          <p:cNvSpPr>
            <a:spLocks noGrp="1"/>
          </p:cNvSpPr>
          <p:nvPr>
            <p:ph sz="quarter" idx="1"/>
          </p:nvPr>
        </p:nvSpPr>
        <p:spPr/>
        <p:txBody>
          <a:bodyPr>
            <a:normAutofit/>
          </a:bodyPr>
          <a:lstStyle/>
          <a:p>
            <a:pPr algn="just"/>
            <a:r>
              <a:rPr lang="tr-TR" dirty="0"/>
              <a:t>Varoluşçuluk, varoluşun öze oranla öncelliğini benimseyen bir kuramdır. Ancak bu sadece insanlar için geçerlidir. Öyle ki, her şeyin bir varoluşu bir de özü vardır. Öz derken, bir nesnenin değişmez niteliklerinden söz edilmektedir. Mesela, insanın özünde onun ana nitelikleri yatar. Bu niteliklerin eksikliği halinde insan </a:t>
            </a:r>
            <a:r>
              <a:rPr lang="tr-TR" dirty="0" err="1"/>
              <a:t>varolmayacaktır</a:t>
            </a:r>
            <a:r>
              <a:rPr lang="tr-TR" dirty="0"/>
              <a:t>. Varoluş derken ise, evren içinde gerçek olarak bulunmaktan söz edilir. </a:t>
            </a:r>
            <a:endParaRPr lang="tr-TR" dirty="0"/>
          </a:p>
        </p:txBody>
      </p:sp>
    </p:spTree>
    <p:extLst>
      <p:ext uri="{BB962C8B-B14F-4D97-AF65-F5344CB8AC3E}">
        <p14:creationId xmlns:p14="http://schemas.microsoft.com/office/powerpoint/2010/main" val="31838372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a:t>Mesela, ev yaptırmak isteyen bir kişinin, önce evin nasıl olacağını tasarlayıp sonra inşa etmesi, burada özün varoluştan önce geldiğini gösterir. Ancak varoluş felsefesinde, sadece insanların varoluşu özden önce gelir. Yani, önce insan vardır; daha sonra nasıl bir insan olduğu gerçekleşir: Kişi </a:t>
            </a:r>
            <a:r>
              <a:rPr lang="tr-TR" sz="2800" dirty="0" err="1"/>
              <a:t>varolmadan</a:t>
            </a:r>
            <a:r>
              <a:rPr lang="tr-TR" sz="2800" dirty="0"/>
              <a:t> önce, ne büyük, ne sarışın, ne de sigara tiryakisidir. Ancak </a:t>
            </a:r>
            <a:r>
              <a:rPr lang="tr-TR" sz="2800" dirty="0" err="1"/>
              <a:t>varolduktan</a:t>
            </a:r>
            <a:r>
              <a:rPr lang="tr-TR" sz="2800" dirty="0"/>
              <a:t> sonra, büyük, sarışın ya da sigara tiryakisi olmuştur</a:t>
            </a:r>
            <a:r>
              <a:rPr lang="tr-TR" sz="2800" dirty="0" smtClean="0"/>
              <a:t>.</a:t>
            </a:r>
            <a:endParaRPr lang="tr-TR" sz="2800" dirty="0"/>
          </a:p>
        </p:txBody>
      </p:sp>
    </p:spTree>
    <p:extLst>
      <p:ext uri="{BB962C8B-B14F-4D97-AF65-F5344CB8AC3E}">
        <p14:creationId xmlns:p14="http://schemas.microsoft.com/office/powerpoint/2010/main" val="2907989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DASEIN (EVRENDE BULUNMAK</a:t>
            </a:r>
            <a:r>
              <a:rPr lang="tr-TR" b="1" dirty="0" smtClean="0"/>
              <a:t>)</a:t>
            </a:r>
            <a:endParaRPr lang="tr-TR" dirty="0"/>
          </a:p>
        </p:txBody>
      </p:sp>
      <p:sp>
        <p:nvSpPr>
          <p:cNvPr id="3" name="İçerik Yer Tutucusu 2"/>
          <p:cNvSpPr>
            <a:spLocks noGrp="1"/>
          </p:cNvSpPr>
          <p:nvPr>
            <p:ph sz="quarter" idx="1"/>
          </p:nvPr>
        </p:nvSpPr>
        <p:spPr/>
        <p:txBody>
          <a:bodyPr>
            <a:normAutofit/>
          </a:bodyPr>
          <a:lstStyle/>
          <a:p>
            <a:pPr algn="just"/>
            <a:r>
              <a:rPr lang="tr-TR" sz="2800" dirty="0" smtClean="0"/>
              <a:t>İnsanın </a:t>
            </a:r>
            <a:r>
              <a:rPr lang="tr-TR" sz="2800" dirty="0"/>
              <a:t>ruhsal yapısının ve içinde yaşadığı fiziksel dünyanın bir bütün olduğunu öne süren varoluşçular, bu bütünlük içindeki varoluş algısını “</a:t>
            </a:r>
            <a:r>
              <a:rPr lang="tr-TR" sz="2800" dirty="0" err="1"/>
              <a:t>dasein</a:t>
            </a:r>
            <a:r>
              <a:rPr lang="tr-TR" sz="2800" dirty="0"/>
              <a:t> (burada olmak)” olarak adlandırmaktadır. </a:t>
            </a:r>
            <a:endParaRPr lang="tr-TR" sz="2800" dirty="0"/>
          </a:p>
        </p:txBody>
      </p:sp>
    </p:spTree>
    <p:extLst>
      <p:ext uri="{BB962C8B-B14F-4D97-AF65-F5344CB8AC3E}">
        <p14:creationId xmlns:p14="http://schemas.microsoft.com/office/powerpoint/2010/main" val="11994236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lnSpcReduction="10000"/>
          </a:bodyPr>
          <a:lstStyle/>
          <a:p>
            <a:pPr marL="0" indent="0" algn="just">
              <a:buNone/>
            </a:pPr>
            <a:r>
              <a:rPr lang="tr-TR" dirty="0"/>
              <a:t>“</a:t>
            </a:r>
            <a:r>
              <a:rPr lang="tr-TR" sz="2800" dirty="0" err="1"/>
              <a:t>Dasein</a:t>
            </a:r>
            <a:r>
              <a:rPr lang="tr-TR" sz="2800" dirty="0"/>
              <a:t>” birbiriyle ilişkili üç alandan oluşmaktadır. Varoluşçular, insanın kişiliğinin gerçekten anlaşılabilmesi için bu üç alana eşit önem verilmesi gerektiğini vurgularlar:</a:t>
            </a:r>
          </a:p>
          <a:p>
            <a:pPr lvl="0" algn="just"/>
            <a:r>
              <a:rPr lang="tr-TR" sz="2800" dirty="0" err="1"/>
              <a:t>Umwelt</a:t>
            </a:r>
            <a:r>
              <a:rPr lang="tr-TR" sz="2800" dirty="0"/>
              <a:t>: Fizyolojik ve fiziksel çevremizi oluşturan içsel ve dışsal objelerin dünyası (çevremizdeki dünya)</a:t>
            </a:r>
          </a:p>
          <a:p>
            <a:pPr lvl="0" algn="just"/>
            <a:r>
              <a:rPr lang="tr-TR" sz="2800" dirty="0" err="1"/>
              <a:t>Mitwelt</a:t>
            </a:r>
            <a:r>
              <a:rPr lang="tr-TR" sz="2800" dirty="0"/>
              <a:t>: Diğer insanlardan oluşan sosyal dünya (diğerleri ile ilişkilerimiz)</a:t>
            </a:r>
          </a:p>
          <a:p>
            <a:pPr lvl="0" algn="just"/>
            <a:r>
              <a:rPr lang="tr-TR" sz="2800" dirty="0" err="1"/>
              <a:t>Eigenwelt</a:t>
            </a:r>
            <a:r>
              <a:rPr lang="tr-TR" sz="2800" dirty="0"/>
              <a:t>: Kişinin kendisi ile potansiyelleri ve değerleri arasındaki ilişkinin oluşturduğu psikolojik dünya (kendimizle ilişkimiz</a:t>
            </a:r>
            <a:r>
              <a:rPr lang="tr-TR" sz="2800" dirty="0" smtClean="0"/>
              <a:t>).</a:t>
            </a:r>
            <a:endParaRPr lang="tr-TR" sz="2800" dirty="0"/>
          </a:p>
        </p:txBody>
      </p:sp>
    </p:spTree>
    <p:extLst>
      <p:ext uri="{BB962C8B-B14F-4D97-AF65-F5344CB8AC3E}">
        <p14:creationId xmlns:p14="http://schemas.microsoft.com/office/powerpoint/2010/main" val="1699081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a:bodyPr>
          <a:lstStyle/>
          <a:p>
            <a:pPr algn="just"/>
            <a:r>
              <a:rPr lang="tr-TR" sz="2800" dirty="0"/>
              <a:t>Sağlıklı bir yetişkin bu dört tür sevginin karışımından oluşur. Sevgi, </a:t>
            </a:r>
            <a:r>
              <a:rPr lang="tr-TR" sz="2800" dirty="0" err="1"/>
              <a:t>daseinın</a:t>
            </a:r>
            <a:r>
              <a:rPr lang="tr-TR" sz="2800" dirty="0"/>
              <a:t> tüm tarzlarını kapsayan zengin bir yaşantıdır. Sevgi, biyolojik dürtüleri (</a:t>
            </a:r>
            <a:r>
              <a:rPr lang="tr-TR" sz="2800" dirty="0" err="1"/>
              <a:t>umwelt</a:t>
            </a:r>
            <a:r>
              <a:rPr lang="tr-TR" sz="2800" dirty="0"/>
              <a:t>), diğerleriyle ilişkileri (</a:t>
            </a:r>
            <a:r>
              <a:rPr lang="tr-TR" sz="2800" dirty="0" err="1"/>
              <a:t>mitwelt</a:t>
            </a:r>
            <a:r>
              <a:rPr lang="tr-TR" sz="2800" dirty="0"/>
              <a:t>) ve kişinin benliğini ve değerlerini onaylamasını (</a:t>
            </a:r>
            <a:r>
              <a:rPr lang="tr-TR" sz="2800" dirty="0" err="1"/>
              <a:t>eigenwelt</a:t>
            </a:r>
            <a:r>
              <a:rPr lang="tr-TR" sz="2800" dirty="0"/>
              <a:t>) içerir</a:t>
            </a:r>
            <a:r>
              <a:rPr lang="tr-TR" sz="2800" dirty="0" smtClean="0"/>
              <a:t>.</a:t>
            </a:r>
            <a:endParaRPr lang="tr-TR" sz="2800" dirty="0"/>
          </a:p>
        </p:txBody>
      </p:sp>
    </p:spTree>
    <p:extLst>
      <p:ext uri="{BB962C8B-B14F-4D97-AF65-F5344CB8AC3E}">
        <p14:creationId xmlns:p14="http://schemas.microsoft.com/office/powerpoint/2010/main" val="6101570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14</TotalTime>
  <Words>449</Words>
  <Application>Microsoft Office PowerPoint</Application>
  <PresentationFormat>Ekran Gösterisi (4:3)</PresentationFormat>
  <Paragraphs>18</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Varoluşçuluk</vt:lpstr>
      <vt:lpstr>PowerPoint Sunusu</vt:lpstr>
      <vt:lpstr>DASEIN (EVRENDE BULUNMAK)</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serdarhan</cp:lastModifiedBy>
  <cp:revision>7</cp:revision>
  <dcterms:created xsi:type="dcterms:W3CDTF">2017-04-26T08:36:58Z</dcterms:created>
  <dcterms:modified xsi:type="dcterms:W3CDTF">2017-11-14T11:38:33Z</dcterms:modified>
</cp:coreProperties>
</file>