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9" r:id="rId6"/>
    <p:sldId id="260" r:id="rId7"/>
    <p:sldId id="262" r:id="rId8"/>
    <p:sldId id="263" r:id="rId9"/>
    <p:sldId id="266" r:id="rId10"/>
    <p:sldId id="264" r:id="rId11"/>
    <p:sldId id="268" r:id="rId12"/>
    <p:sldId id="267"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3173FE-E071-4B6C-BB4F-82C004C8F205}" type="datetimeFigureOut">
              <a:rPr lang="tr-TR" smtClean="0"/>
              <a:pPr/>
              <a:t>2.05.2018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298771-FD6B-4DCA-AB89-0E8FC9D9259F}" type="slidenum">
              <a:rPr lang="tr-TR" smtClean="0"/>
              <a:pPr/>
              <a:t>‹#›</a:t>
            </a:fld>
            <a:endParaRPr lang="tr-TR"/>
          </a:p>
        </p:txBody>
      </p:sp>
    </p:spTree>
    <p:extLst>
      <p:ext uri="{BB962C8B-B14F-4D97-AF65-F5344CB8AC3E}">
        <p14:creationId xmlns:p14="http://schemas.microsoft.com/office/powerpoint/2010/main" val="209401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2.05.2018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2.05.2018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2.05.2018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alpha val="59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2.05.2018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1481653" y="908720"/>
            <a:ext cx="6402715" cy="646331"/>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pPr algn="ctr"/>
            <a:r>
              <a:rPr lang="tr-TR" sz="3600" spc="150" dirty="0" smtClean="0">
                <a:ln w="11430"/>
                <a:effectLst>
                  <a:outerShdw blurRad="38100" dist="38100" dir="2700000" algn="tl">
                    <a:srgbClr val="000000">
                      <a:alpha val="43137"/>
                    </a:srgbClr>
                  </a:outerShdw>
                </a:effectLst>
              </a:rPr>
              <a:t>ETİK DÜŞÜNCENİN TEMELLERİ</a:t>
            </a:r>
          </a:p>
        </p:txBody>
      </p:sp>
      <p:pic>
        <p:nvPicPr>
          <p:cNvPr id="5122" name="Picture 2" descr="http://www.cornellcollege.edu/philosophy/images/dynamic-center/School_of_Athens.jpg"/>
          <p:cNvPicPr>
            <a:picLocks noChangeAspect="1" noChangeArrowheads="1"/>
          </p:cNvPicPr>
          <p:nvPr/>
        </p:nvPicPr>
        <p:blipFill>
          <a:blip r:embed="rId2" cstate="print"/>
          <a:srcRect/>
          <a:stretch>
            <a:fillRect/>
          </a:stretch>
        </p:blipFill>
        <p:spPr bwMode="auto">
          <a:xfrm>
            <a:off x="1907704" y="1772816"/>
            <a:ext cx="5410201" cy="3528392"/>
          </a:xfrm>
          <a:prstGeom prst="rect">
            <a:avLst/>
          </a:prstGeom>
          <a:noFill/>
        </p:spPr>
      </p:pic>
      <p:sp>
        <p:nvSpPr>
          <p:cNvPr id="7" name="6 Metin kutusu"/>
          <p:cNvSpPr txBox="1"/>
          <p:nvPr/>
        </p:nvSpPr>
        <p:spPr>
          <a:xfrm>
            <a:off x="3119125" y="5417929"/>
            <a:ext cx="2893035" cy="1384995"/>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pPr algn="ctr"/>
            <a:r>
              <a:rPr lang="tr-TR" sz="2800" b="1" spc="150" dirty="0" smtClean="0">
                <a:ln w="11430"/>
                <a:effectLst>
                  <a:outerShdw blurRad="38100" dist="38100" dir="2700000" algn="tl">
                    <a:srgbClr val="000000">
                      <a:alpha val="43137"/>
                    </a:srgbClr>
                  </a:outerShdw>
                </a:effectLst>
              </a:rPr>
              <a:t>ESKİ YUNAN’DA </a:t>
            </a:r>
          </a:p>
          <a:p>
            <a:pPr algn="ctr"/>
            <a:r>
              <a:rPr lang="tr-TR" sz="2800" b="1" spc="150" dirty="0" smtClean="0">
                <a:ln w="11430"/>
                <a:effectLst>
                  <a:outerShdw blurRad="38100" dist="38100" dir="2700000" algn="tl">
                    <a:srgbClr val="000000">
                      <a:alpha val="43137"/>
                    </a:srgbClr>
                  </a:outerShdw>
                </a:effectLst>
              </a:rPr>
              <a:t>ERDEM ETİĞİ</a:t>
            </a:r>
          </a:p>
          <a:p>
            <a:pPr algn="ctr"/>
            <a:endParaRPr lang="tr-TR" sz="2800" b="1" spc="150" dirty="0">
              <a:ln w="1143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3000"/>
            <a:lum/>
          </a:blip>
          <a:srcRect/>
          <a:stretch>
            <a:fillRect l="-35000" r="-35000"/>
          </a:stretch>
        </a:blipFill>
        <a:effectLst/>
      </p:bgPr>
    </p:bg>
    <p:spTree>
      <p:nvGrpSpPr>
        <p:cNvPr id="1" name=""/>
        <p:cNvGrpSpPr/>
        <p:nvPr/>
      </p:nvGrpSpPr>
      <p:grpSpPr>
        <a:xfrm>
          <a:off x="0" y="0"/>
          <a:ext cx="0" cy="0"/>
          <a:chOff x="0" y="0"/>
          <a:chExt cx="0" cy="0"/>
        </a:xfrm>
      </p:grpSpPr>
      <p:pic>
        <p:nvPicPr>
          <p:cNvPr id="24580" name="Picture 4" descr="http://thebestwaytowealth.net/wp1/wp-content/uploads/2010/10/Golden-Mean.pn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107504" y="116632"/>
            <a:ext cx="8892480" cy="666936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cureimages.teach12.com/tgc/media/courses/408.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3307651" y="764704"/>
            <a:ext cx="5836349" cy="2652886"/>
          </a:xfrm>
          <a:prstGeom prst="rect">
            <a:avLst/>
          </a:prstGeom>
          <a:noFill/>
        </p:spPr>
      </p:pic>
      <p:sp>
        <p:nvSpPr>
          <p:cNvPr id="1025" name="Rectangle 1"/>
          <p:cNvSpPr>
            <a:spLocks noChangeArrowheads="1"/>
          </p:cNvSpPr>
          <p:nvPr/>
        </p:nvSpPr>
        <p:spPr bwMode="auto">
          <a:xfrm>
            <a:off x="3239344" y="3717032"/>
            <a:ext cx="59046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“İnsanlar, ev yapa yapa mimar, lir çala çala lirist olurlar; aynı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şekilde Adil şeyleri  yapa yapa adil, ölçülü davrana davrana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ölçülü, yiğitçe davrana davrana yiğit insanlar oluyoruz.” </a:t>
            </a:r>
            <a:endParaRPr kumimoji="0" lang="tr-TR" sz="4000" b="1"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3275856" y="4791146"/>
            <a:ext cx="576064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“Eylemde bulunan, eylemde bulunduğu zaman birtakım şartlara haiz olmalıdır: ilkin, bilerek davranmalı, sonra eylemleri tercih ederek ve kendileri için tercih ederek yapmalı,</a:t>
            </a:r>
            <a:r>
              <a:rPr kumimoji="0" lang="tr-TR" b="1" i="0" u="none" strike="noStrike" cap="none" normalizeH="0" smtClean="0">
                <a:ln>
                  <a:noFill/>
                </a:ln>
                <a:solidFill>
                  <a:schemeClr val="tx1"/>
                </a:solidFill>
                <a:effectLst/>
                <a:latin typeface="Calibri" pitchFamily="34" charset="0"/>
                <a:ea typeface="Calibri" pitchFamily="34" charset="0"/>
                <a:cs typeface="Times New Roman" pitchFamily="18" charset="0"/>
              </a:rPr>
              <a:t> </a:t>
            </a:r>
            <a:r>
              <a:rPr kumimoji="0" lang="tr-TR"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üçüncü olarak da eylemleri emin ve sarsılmaz bir karakterden sökün etmelidir.”</a:t>
            </a:r>
            <a:endParaRPr kumimoji="0" lang="tr-TR" sz="4000" b="1"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76672"/>
            <a:ext cx="8280920" cy="5909310"/>
          </a:xfrm>
          <a:prstGeom prst="rect">
            <a:avLst/>
          </a:prstGeom>
        </p:spPr>
        <p:txBody>
          <a:bodyPr wrap="square">
            <a:spAutoFit/>
          </a:bodyPr>
          <a:lstStyle/>
          <a:p>
            <a:pPr algn="just"/>
            <a:r>
              <a:rPr lang="tr-TR" b="1" smtClean="0"/>
              <a:t>Yerel bir haber kuruluşunda çalışıyorsunuz. Telsizden, tek bir arabanın karıştığı kötü bir trafik kazası haberi geldi ve bir lise öğrencinin kazada öldüğü söylendi. Haber merkezi olay yerine bir fotoğrafçı gönderdi ve çok çeşitli görüntüler elde edildi (ürpertici, kan revan içindeki ceset görüntülerinden yalnızca olay yerinde bekleşen polisleri, sağlık görevlilerini vs. gösteren sıradan olay yeri görüntülerine kadar). </a:t>
            </a:r>
          </a:p>
          <a:p>
            <a:pPr algn="just"/>
            <a:endParaRPr lang="tr-TR" b="1" smtClean="0"/>
          </a:p>
          <a:p>
            <a:pPr algn="just"/>
            <a:r>
              <a:rPr lang="tr-TR" b="1" smtClean="0"/>
              <a:t>Siz ve meslektaşlarınız ertesi günün baskısı için bunlar arasından seçim yapmak, haber sitesine de fotoğraflar yüklemek durumundasınız. </a:t>
            </a:r>
          </a:p>
          <a:p>
            <a:pPr algn="just"/>
            <a:endParaRPr lang="tr-TR" b="1" smtClean="0"/>
          </a:p>
          <a:p>
            <a:pPr algn="just"/>
            <a:r>
              <a:rPr lang="tr-TR" b="1" smtClean="0"/>
              <a:t>Her olayda olduğu gibi bu olayın da bir arkaplanı var: Son 30 gün içinde gazetenin çıkarıldığı şehirde dört lise öğrencisinin daha araba kazasında öldüğü ve hepsinin de yasal yaşın altında alkol almış olduğu tespit edilmiş durumda. Polis, alkol alımının kazada bir etmen olabileceğini söylüyor. Şehir halkı bu durum nedeniyle oldukça endişeli. </a:t>
            </a:r>
          </a:p>
          <a:p>
            <a:pPr algn="just"/>
            <a:r>
              <a:rPr lang="tr-TR" b="1" smtClean="0"/>
              <a:t>Dolayısıyla münferit bir olaydan değil, yerel topluluk için önemli bir sorun haline gelmekte olan bir durumdan söz ediyoruz. Haberciliğin gereği olarak kendinizi durumun vahametini de dile getirmek konusunda sorumlu hissediyorsunuz. </a:t>
            </a:r>
          </a:p>
          <a:p>
            <a:pPr algn="just"/>
            <a:endParaRPr lang="tr-TR" b="1" smtClean="0"/>
          </a:p>
          <a:p>
            <a:pPr algn="just"/>
            <a:r>
              <a:rPr lang="tr-TR" b="1" smtClean="0"/>
              <a:t>Altın Oran doktrini, hangi fotoğrafların siteye konabileceği, ya da nasıl bir video yüklemenin uygun olacağı ve nasıl bir haber kurgulanması gerektiği konusunda size nasıl yol gösterebilir?</a:t>
            </a:r>
            <a:endParaRPr lang="tr-T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geniussquared.com/wp-content/uploads/2011/03/Plato-Socrates-Aristotle.png"/>
          <p:cNvPicPr>
            <a:picLocks noChangeAspect="1" noChangeArrowheads="1"/>
          </p:cNvPicPr>
          <p:nvPr/>
        </p:nvPicPr>
        <p:blipFill>
          <a:blip r:embed="rId2" cstate="print"/>
          <a:srcRect/>
          <a:stretch>
            <a:fillRect/>
          </a:stretch>
        </p:blipFill>
        <p:spPr bwMode="auto">
          <a:xfrm>
            <a:off x="117881" y="620688"/>
            <a:ext cx="9026119" cy="5040560"/>
          </a:xfrm>
          <a:prstGeom prst="rect">
            <a:avLst/>
          </a:prstGeom>
          <a:noFill/>
        </p:spPr>
      </p:pic>
      <p:sp>
        <p:nvSpPr>
          <p:cNvPr id="7" name="6 Metin kutusu"/>
          <p:cNvSpPr txBox="1"/>
          <p:nvPr/>
        </p:nvSpPr>
        <p:spPr>
          <a:xfrm>
            <a:off x="-36512" y="5661248"/>
            <a:ext cx="9144000" cy="58477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tr-TR" sz="3200" b="1" spc="150" dirty="0" smtClean="0">
                <a:ln w="11430"/>
                <a:solidFill>
                  <a:schemeClr val="bg2">
                    <a:lumMod val="75000"/>
                  </a:schemeClr>
                </a:solidFill>
                <a:effectLst>
                  <a:outerShdw blurRad="25400" algn="tl" rotWithShape="0">
                    <a:srgbClr val="000000">
                      <a:alpha val="43000"/>
                    </a:srgbClr>
                  </a:outerShdw>
                </a:effectLst>
              </a:rPr>
              <a:t>  B.C. 428-347      B.C. 469-399       B.C. 384-322</a:t>
            </a:r>
            <a:endParaRPr lang="tr-TR" sz="3200" b="1" spc="150" dirty="0">
              <a:ln w="11430"/>
              <a:solidFill>
                <a:schemeClr val="bg2">
                  <a:lumMod val="75000"/>
                </a:schemeClr>
              </a:solidFill>
              <a:effectLst>
                <a:outerShdw blurRad="25400" algn="tl" rotWithShape="0">
                  <a:srgbClr val="000000">
                    <a:alpha val="43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europaenfotos.com/atenas/socrates-atenas-9352.jpg"/>
          <p:cNvPicPr>
            <a:picLocks noChangeAspect="1" noChangeArrowheads="1"/>
          </p:cNvPicPr>
          <p:nvPr/>
        </p:nvPicPr>
        <p:blipFill>
          <a:blip r:embed="rId2" cstate="print"/>
          <a:srcRect/>
          <a:stretch>
            <a:fillRect/>
          </a:stretch>
        </p:blipFill>
        <p:spPr bwMode="auto">
          <a:xfrm>
            <a:off x="4788024" y="1052736"/>
            <a:ext cx="3672408" cy="4868723"/>
          </a:xfrm>
          <a:prstGeom prst="rect">
            <a:avLst/>
          </a:prstGeom>
          <a:noFill/>
        </p:spPr>
      </p:pic>
      <p:sp>
        <p:nvSpPr>
          <p:cNvPr id="4" name="3 Metin kutusu"/>
          <p:cNvSpPr txBox="1"/>
          <p:nvPr/>
        </p:nvSpPr>
        <p:spPr>
          <a:xfrm>
            <a:off x="683568" y="1052736"/>
            <a:ext cx="3459986" cy="6986528"/>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3200" spc="150" dirty="0" err="1" smtClean="0">
                <a:ln w="11430"/>
                <a:effectLst>
                  <a:outerShdw blurRad="38100" dist="38100" dir="2700000" algn="tl">
                    <a:srgbClr val="000000">
                      <a:alpha val="43137"/>
                    </a:srgbClr>
                  </a:outerShdw>
                </a:effectLst>
              </a:rPr>
              <a:t>Sokratik</a:t>
            </a:r>
            <a:r>
              <a:rPr lang="tr-TR" sz="3200" spc="150" smtClean="0">
                <a:ln w="11430"/>
                <a:effectLst>
                  <a:outerShdw blurRad="38100" dist="38100" dir="2700000" algn="tl">
                    <a:srgbClr val="000000">
                      <a:alpha val="43137"/>
                    </a:srgbClr>
                  </a:outerShdw>
                </a:effectLst>
              </a:rPr>
              <a:t> Yöntem</a:t>
            </a:r>
          </a:p>
          <a:p>
            <a:endParaRPr lang="tr-TR" sz="3200" spc="150" smtClean="0">
              <a:ln w="11430"/>
              <a:effectLst>
                <a:outerShdw blurRad="38100" dist="38100" dir="2700000" algn="tl">
                  <a:srgbClr val="000000">
                    <a:alpha val="43137"/>
                  </a:srgbClr>
                </a:outerShdw>
              </a:effectLst>
            </a:endParaRPr>
          </a:p>
          <a:p>
            <a:r>
              <a:rPr lang="tr-TR" sz="3200" i="1" spc="150" smtClean="0">
                <a:ln w="11430"/>
                <a:effectLst>
                  <a:outerShdw blurRad="38100" dist="38100" dir="2700000" algn="tl">
                    <a:srgbClr val="000000">
                      <a:alpha val="43137"/>
                    </a:srgbClr>
                  </a:outerShdw>
                </a:effectLst>
              </a:rPr>
              <a:t>Daimon</a:t>
            </a:r>
          </a:p>
          <a:p>
            <a:endParaRPr lang="tr-TR" sz="3200" i="1" spc="150" smtClean="0">
              <a:ln w="11430"/>
              <a:effectLst>
                <a:outerShdw blurRad="38100" dist="38100" dir="2700000" algn="tl">
                  <a:srgbClr val="000000">
                    <a:alpha val="43137"/>
                  </a:srgbClr>
                </a:outerShdw>
              </a:effectLst>
            </a:endParaRPr>
          </a:p>
          <a:p>
            <a:r>
              <a:rPr lang="en-US" sz="3200" spc="150" smtClean="0">
                <a:ln w="11430"/>
                <a:effectLst>
                  <a:outerShdw blurRad="38100" dist="38100" dir="2700000" algn="tl">
                    <a:srgbClr val="000000">
                      <a:alpha val="43137"/>
                    </a:srgbClr>
                  </a:outerShdw>
                </a:effectLst>
              </a:rPr>
              <a:t>To find yourself, </a:t>
            </a:r>
            <a:endParaRPr lang="tr-TR" sz="3200" spc="150" smtClean="0">
              <a:ln w="11430"/>
              <a:effectLst>
                <a:outerShdw blurRad="38100" dist="38100" dir="2700000" algn="tl">
                  <a:srgbClr val="000000">
                    <a:alpha val="43137"/>
                  </a:srgbClr>
                </a:outerShdw>
              </a:effectLst>
            </a:endParaRPr>
          </a:p>
          <a:p>
            <a:r>
              <a:rPr lang="en-US" sz="3200" spc="150" smtClean="0">
                <a:ln w="11430"/>
                <a:effectLst>
                  <a:outerShdw blurRad="38100" dist="38100" dir="2700000" algn="tl">
                    <a:srgbClr val="000000">
                      <a:alpha val="43137"/>
                    </a:srgbClr>
                  </a:outerShdw>
                </a:effectLst>
              </a:rPr>
              <a:t>think for yourself</a:t>
            </a:r>
            <a:endParaRPr lang="tr-TR" sz="3200" spc="150" smtClean="0">
              <a:ln w="11430"/>
              <a:effectLst>
                <a:outerShdw blurRad="38100" dist="38100" dir="2700000" algn="tl">
                  <a:srgbClr val="000000">
                    <a:alpha val="43137"/>
                  </a:srgbClr>
                </a:outerShdw>
              </a:effectLst>
            </a:endParaRPr>
          </a:p>
          <a:p>
            <a:endParaRPr lang="tr-TR" sz="3200" spc="150" smtClean="0">
              <a:ln w="11430"/>
              <a:effectLst>
                <a:outerShdw blurRad="38100" dist="38100" dir="2700000" algn="tl">
                  <a:srgbClr val="000000">
                    <a:alpha val="43137"/>
                  </a:srgbClr>
                </a:outerShdw>
              </a:effectLst>
            </a:endParaRPr>
          </a:p>
          <a:p>
            <a:r>
              <a:rPr lang="tr-TR" sz="3200" spc="150" smtClean="0">
                <a:ln w="11430"/>
                <a:effectLst>
                  <a:outerShdw blurRad="38100" dist="38100" dir="2700000" algn="tl">
                    <a:srgbClr val="000000">
                      <a:alpha val="43137"/>
                    </a:srgbClr>
                  </a:outerShdw>
                </a:effectLst>
              </a:rPr>
              <a:t>Wisdom</a:t>
            </a:r>
          </a:p>
          <a:p>
            <a:endParaRPr lang="tr-TR" sz="3200" spc="150" smtClean="0">
              <a:ln w="11430"/>
              <a:effectLst>
                <a:outerShdw blurRad="38100" dist="38100" dir="2700000" algn="tl">
                  <a:srgbClr val="000000">
                    <a:alpha val="43137"/>
                  </a:srgbClr>
                </a:outerShdw>
              </a:effectLst>
            </a:endParaRPr>
          </a:p>
          <a:p>
            <a:r>
              <a:rPr lang="tr-TR" sz="3200" spc="150" smtClean="0">
                <a:ln w="11430"/>
                <a:effectLst>
                  <a:outerShdw blurRad="38100" dist="38100" dir="2700000" algn="tl">
                    <a:srgbClr val="000000">
                      <a:alpha val="43137"/>
                    </a:srgbClr>
                  </a:outerShdw>
                </a:effectLst>
              </a:rPr>
              <a:t>Krítōn</a:t>
            </a:r>
          </a:p>
          <a:p>
            <a:endParaRPr lang="tr-TR" sz="3200" i="1" spc="150" smtClean="0">
              <a:ln w="11430"/>
              <a:effectLst>
                <a:outerShdw blurRad="38100" dist="38100" dir="2700000" algn="tl">
                  <a:srgbClr val="000000">
                    <a:alpha val="43137"/>
                  </a:srgbClr>
                </a:outerShdw>
              </a:effectLst>
            </a:endParaRPr>
          </a:p>
          <a:p>
            <a:endParaRPr lang="tr-TR" sz="3200" i="1" spc="150" smtClean="0">
              <a:ln w="11430"/>
              <a:effectLst>
                <a:outerShdw blurRad="38100" dist="38100" dir="2700000" algn="tl">
                  <a:srgbClr val="000000">
                    <a:alpha val="43137"/>
                  </a:srgbClr>
                </a:outerShdw>
              </a:effectLst>
            </a:endParaRPr>
          </a:p>
          <a:p>
            <a:endParaRPr lang="tr-TR" sz="3200" spc="150" smtClean="0">
              <a:ln w="11430"/>
              <a:effectLst>
                <a:outerShdw blurRad="38100" dist="38100" dir="2700000" algn="tl">
                  <a:srgbClr val="000000">
                    <a:alpha val="43137"/>
                  </a:srgbClr>
                </a:outerShdw>
              </a:effectLst>
            </a:endParaRPr>
          </a:p>
          <a:p>
            <a:endParaRPr lang="tr-TR" sz="3200" spc="150">
              <a:ln w="1143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059832" y="836712"/>
            <a:ext cx="184731" cy="369332"/>
          </a:xfrm>
          <a:prstGeom prst="rect">
            <a:avLst/>
          </a:prstGeom>
          <a:noFill/>
        </p:spPr>
        <p:txBody>
          <a:bodyPr wrap="none" rtlCol="0">
            <a:spAutoFit/>
          </a:bodyPr>
          <a:lstStyle/>
          <a:p>
            <a:endParaRPr lang="tr-TR"/>
          </a:p>
        </p:txBody>
      </p:sp>
      <p:sp>
        <p:nvSpPr>
          <p:cNvPr id="3" name="2 Dikdörtgen"/>
          <p:cNvSpPr/>
          <p:nvPr/>
        </p:nvSpPr>
        <p:spPr>
          <a:xfrm>
            <a:off x="683568" y="1052736"/>
            <a:ext cx="7119321" cy="4832092"/>
          </a:xfrm>
          <a:prstGeom prst="rect">
            <a:avLst/>
          </a:prstGeom>
        </p:spPr>
        <p:txBody>
          <a:bodyPr wrap="none">
            <a:spAutoFit/>
          </a:bodyPr>
          <a:lstStyle/>
          <a:p>
            <a:r>
              <a:rPr lang="tr-TR" sz="2800" spc="150" smtClean="0">
                <a:ln w="11430"/>
                <a:effectLst>
                  <a:outerShdw blurRad="38100" dist="38100" dir="2700000" algn="tl">
                    <a:srgbClr val="000000">
                      <a:alpha val="43137"/>
                    </a:srgbClr>
                  </a:outerShdw>
                </a:effectLst>
              </a:rPr>
              <a:t>Krítōn Diyaloğundaki Temel Belirlemeler</a:t>
            </a:r>
          </a:p>
          <a:p>
            <a:endParaRPr lang="tr-TR" sz="2800" spc="150" smtClean="0">
              <a:ln w="11430"/>
              <a:effectLst>
                <a:outerShdw blurRad="38100" dist="38100" dir="2700000" algn="tl">
                  <a:srgbClr val="000000">
                    <a:alpha val="43137"/>
                  </a:srgbClr>
                </a:outerShdw>
              </a:effectLst>
            </a:endParaRPr>
          </a:p>
          <a:p>
            <a:pPr marL="457200" indent="-457200">
              <a:buAutoNum type="arabicPeriod"/>
            </a:pPr>
            <a:r>
              <a:rPr lang="tr-TR" sz="2800" spc="150" smtClean="0">
                <a:ln w="11430"/>
                <a:effectLst>
                  <a:outerShdw blurRad="38100" dist="38100" dir="2700000" algn="tl">
                    <a:srgbClr val="000000">
                      <a:alpha val="43137"/>
                    </a:srgbClr>
                  </a:outerShdw>
                </a:effectLst>
              </a:rPr>
              <a:t>Duygulara Karşı Aklın Gücü</a:t>
            </a:r>
          </a:p>
          <a:p>
            <a:pPr marL="457200" indent="-457200">
              <a:buAutoNum type="arabicPeriod"/>
            </a:pPr>
            <a:r>
              <a:rPr lang="tr-TR" sz="2800" spc="150" smtClean="0">
                <a:ln w="11430"/>
                <a:effectLst>
                  <a:outerShdw blurRad="38100" dist="38100" dir="2700000" algn="tl">
                    <a:srgbClr val="000000">
                      <a:alpha val="43137"/>
                    </a:srgbClr>
                  </a:outerShdw>
                </a:effectLst>
              </a:rPr>
              <a:t>Genel Düşünme Biçimlerini Sorgulama</a:t>
            </a:r>
          </a:p>
          <a:p>
            <a:pPr marL="457200" indent="-457200">
              <a:buAutoNum type="arabicPeriod"/>
            </a:pPr>
            <a:r>
              <a:rPr lang="tr-TR" sz="2800" spc="150" smtClean="0">
                <a:ln w="11430"/>
                <a:effectLst>
                  <a:outerShdw blurRad="38100" dist="38100" dir="2700000" algn="tl">
                    <a:srgbClr val="000000">
                      <a:alpha val="43137"/>
                    </a:srgbClr>
                  </a:outerShdw>
                </a:effectLst>
              </a:rPr>
              <a:t>Sorgulayıcı Aklın Rehberliği</a:t>
            </a:r>
          </a:p>
          <a:p>
            <a:pPr marL="457200" indent="-457200">
              <a:buAutoNum type="arabicPeriod"/>
            </a:pPr>
            <a:endParaRPr lang="tr-TR" sz="2800" spc="150" smtClean="0">
              <a:ln w="11430"/>
              <a:effectLst>
                <a:outerShdw blurRad="38100" dist="38100" dir="2700000" algn="tl">
                  <a:srgbClr val="000000">
                    <a:alpha val="43137"/>
                  </a:srgbClr>
                </a:outerShdw>
              </a:effectLst>
            </a:endParaRPr>
          </a:p>
          <a:p>
            <a:pPr marL="457200" indent="-457200"/>
            <a:r>
              <a:rPr lang="tr-TR" sz="2800" spc="150" smtClean="0">
                <a:ln w="11430"/>
                <a:effectLst>
                  <a:outerShdw blurRad="38100" dist="38100" dir="2700000" algn="tl">
                    <a:srgbClr val="000000">
                      <a:alpha val="43137"/>
                    </a:srgbClr>
                  </a:outerShdw>
                </a:effectLst>
              </a:rPr>
              <a:t>Erdemin Üç Temel Dayanağı</a:t>
            </a:r>
          </a:p>
          <a:p>
            <a:pPr marL="457200" indent="-457200"/>
            <a:endParaRPr lang="tr-TR" sz="2800" spc="150" smtClean="0">
              <a:ln w="11430"/>
              <a:effectLst>
                <a:outerShdw blurRad="38100" dist="38100" dir="2700000" algn="tl">
                  <a:srgbClr val="000000">
                    <a:alpha val="43137"/>
                  </a:srgbClr>
                </a:outerShdw>
              </a:effectLst>
            </a:endParaRPr>
          </a:p>
          <a:p>
            <a:pPr marL="457200" indent="-457200">
              <a:buAutoNum type="arabicPeriod"/>
            </a:pPr>
            <a:r>
              <a:rPr lang="tr-TR" sz="2800" spc="150" smtClean="0">
                <a:ln w="11430"/>
                <a:effectLst>
                  <a:outerShdw blurRad="38100" dist="38100" dir="2700000" algn="tl">
                    <a:srgbClr val="000000">
                      <a:alpha val="43137"/>
                    </a:srgbClr>
                  </a:outerShdw>
                </a:effectLst>
              </a:rPr>
              <a:t>Bağımsızlık</a:t>
            </a:r>
          </a:p>
          <a:p>
            <a:pPr marL="457200" indent="-457200">
              <a:buAutoNum type="arabicPeriod"/>
            </a:pPr>
            <a:r>
              <a:rPr lang="tr-TR" sz="2800" spc="150" smtClean="0">
                <a:ln w="11430"/>
                <a:effectLst>
                  <a:outerShdw blurRad="38100" dist="38100" dir="2700000" algn="tl">
                    <a:srgbClr val="000000">
                      <a:alpha val="43137"/>
                    </a:srgbClr>
                  </a:outerShdw>
                </a:effectLst>
              </a:rPr>
              <a:t>Eylemlerin Haklılaştırılması</a:t>
            </a:r>
          </a:p>
          <a:p>
            <a:pPr marL="457200" indent="-457200">
              <a:buAutoNum type="arabicPeriod"/>
            </a:pPr>
            <a:r>
              <a:rPr lang="tr-TR" sz="2800" spc="150" smtClean="0">
                <a:ln w="11430"/>
                <a:effectLst>
                  <a:outerShdw blurRad="38100" dist="38100" dir="2700000" algn="tl">
                    <a:srgbClr val="000000">
                      <a:alpha val="43137"/>
                    </a:srgbClr>
                  </a:outerShdw>
                </a:effectLst>
              </a:rPr>
              <a:t>Toplumsal Sorumluluk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krates'in Ã¶lÃ¼mÃ¼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7920879" cy="3960440"/>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798149" y="5373216"/>
            <a:ext cx="3691716" cy="830997"/>
          </a:xfrm>
          <a:prstGeom prst="rect">
            <a:avLst/>
          </a:prstGeom>
        </p:spPr>
        <p:txBody>
          <a:bodyPr wrap="none">
            <a:spAutoFit/>
          </a:bodyPr>
          <a:lstStyle/>
          <a:p>
            <a:pPr algn="ctr"/>
            <a:r>
              <a:rPr lang="tr-TR" sz="2400">
                <a:effectLst>
                  <a:outerShdw blurRad="38100" dist="38100" dir="2700000" algn="tl">
                    <a:srgbClr val="000000">
                      <a:alpha val="43137"/>
                    </a:srgbClr>
                  </a:outerShdw>
                </a:effectLst>
              </a:rPr>
              <a:t>La Mort de Socrate</a:t>
            </a:r>
          </a:p>
          <a:p>
            <a:pPr algn="ctr"/>
            <a:r>
              <a:rPr lang="tr-TR" sz="2400" smtClean="0">
                <a:effectLst>
                  <a:outerShdw blurRad="38100" dist="38100" dir="2700000" algn="tl">
                    <a:srgbClr val="000000">
                      <a:alpha val="43137"/>
                    </a:srgbClr>
                  </a:outerShdw>
                </a:effectLst>
              </a:rPr>
              <a:t> (Jacques-Louis David, 1787)</a:t>
            </a:r>
            <a:endParaRPr lang="tr-TR" sz="24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096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images.fineartamerica.com/images-medium-large-5/statue-of-plato-george-atsametakis.jpg"/>
          <p:cNvPicPr>
            <a:picLocks noChangeAspect="1" noChangeArrowheads="1"/>
          </p:cNvPicPr>
          <p:nvPr/>
        </p:nvPicPr>
        <p:blipFill>
          <a:blip r:embed="rId2" cstate="print"/>
          <a:srcRect/>
          <a:stretch>
            <a:fillRect/>
          </a:stretch>
        </p:blipFill>
        <p:spPr bwMode="auto">
          <a:xfrm>
            <a:off x="5292080" y="908720"/>
            <a:ext cx="3528392" cy="5319184"/>
          </a:xfrm>
          <a:prstGeom prst="rect">
            <a:avLst/>
          </a:prstGeom>
          <a:noFill/>
        </p:spPr>
      </p:pic>
      <p:sp>
        <p:nvSpPr>
          <p:cNvPr id="4" name="3 Metin kutusu"/>
          <p:cNvSpPr txBox="1"/>
          <p:nvPr/>
        </p:nvSpPr>
        <p:spPr>
          <a:xfrm>
            <a:off x="323528" y="918582"/>
            <a:ext cx="4695709" cy="7602081"/>
          </a:xfrm>
          <a:prstGeom prst="rect">
            <a:avLst/>
          </a:prstGeom>
          <a:noFill/>
        </p:spPr>
        <p:txBody>
          <a:bodyPr wrap="none" rtlCol="0">
            <a:spAutoFit/>
          </a:bodyPr>
          <a:lstStyle/>
          <a:p>
            <a:r>
              <a:rPr lang="tr-TR" sz="3200" i="1" spc="150" smtClean="0">
                <a:ln w="11430"/>
                <a:effectLst>
                  <a:outerShdw blurRad="38100" dist="38100" dir="2700000" algn="tl">
                    <a:srgbClr val="000000">
                      <a:alpha val="43137"/>
                    </a:srgbClr>
                  </a:outerShdw>
                </a:effectLst>
              </a:rPr>
              <a:t>Apology</a:t>
            </a:r>
            <a:r>
              <a:rPr lang="tr-TR" sz="3200" spc="150" smtClean="0">
                <a:ln w="11430"/>
                <a:effectLst>
                  <a:outerShdw blurRad="38100" dist="38100" dir="2700000" algn="tl">
                    <a:srgbClr val="000000">
                      <a:alpha val="43137"/>
                    </a:srgbClr>
                  </a:outerShdw>
                </a:effectLst>
              </a:rPr>
              <a:t> </a:t>
            </a:r>
          </a:p>
          <a:p>
            <a:r>
              <a:rPr lang="tr-TR" sz="3200" spc="150" smtClean="0">
                <a:ln w="11430"/>
                <a:effectLst>
                  <a:outerShdw blurRad="38100" dist="38100" dir="2700000" algn="tl">
                    <a:srgbClr val="000000">
                      <a:alpha val="43137"/>
                    </a:srgbClr>
                  </a:outerShdw>
                </a:effectLst>
              </a:rPr>
              <a:t>(Socrates’in Savunması)</a:t>
            </a:r>
          </a:p>
          <a:p>
            <a:endParaRPr lang="tr-TR" sz="3200" spc="150" smtClean="0">
              <a:ln w="11430"/>
              <a:effectLst>
                <a:outerShdw blurRad="38100" dist="38100" dir="2700000" algn="tl">
                  <a:srgbClr val="000000">
                    <a:alpha val="43137"/>
                  </a:srgbClr>
                </a:outerShdw>
              </a:effectLst>
            </a:endParaRPr>
          </a:p>
          <a:p>
            <a:r>
              <a:rPr lang="tr-TR" sz="3200" i="1" spc="150" smtClean="0">
                <a:ln w="11430"/>
                <a:effectLst>
                  <a:outerShdw blurRad="38100" dist="38100" dir="2700000" algn="tl">
                    <a:srgbClr val="000000">
                      <a:alpha val="43137"/>
                    </a:srgbClr>
                  </a:outerShdw>
                </a:effectLst>
              </a:rPr>
              <a:t>Republic</a:t>
            </a:r>
            <a:r>
              <a:rPr lang="tr-TR" sz="3200" spc="150" smtClean="0">
                <a:ln w="11430"/>
                <a:effectLst>
                  <a:outerShdw blurRad="38100" dist="38100" dir="2700000" algn="tl">
                    <a:srgbClr val="000000">
                      <a:alpha val="43137"/>
                    </a:srgbClr>
                  </a:outerShdw>
                </a:effectLst>
              </a:rPr>
              <a:t> (Devlet)</a:t>
            </a:r>
          </a:p>
          <a:p>
            <a:endParaRPr lang="tr-TR" sz="3200" spc="150" smtClean="0">
              <a:ln w="11430"/>
              <a:effectLst>
                <a:outerShdw blurRad="38100" dist="38100" dir="2700000" algn="tl">
                  <a:srgbClr val="000000">
                    <a:alpha val="43137"/>
                  </a:srgbClr>
                </a:outerShdw>
              </a:effectLst>
            </a:endParaRPr>
          </a:p>
          <a:p>
            <a:r>
              <a:rPr lang="tr-TR" sz="3200" spc="150" smtClean="0">
                <a:ln w="11430"/>
                <a:effectLst>
                  <a:outerShdw blurRad="38100" dist="38100" dir="2700000" algn="tl">
                    <a:srgbClr val="000000">
                      <a:alpha val="43137"/>
                    </a:srgbClr>
                  </a:outerShdw>
                </a:effectLst>
              </a:rPr>
              <a:t>Academia</a:t>
            </a:r>
          </a:p>
          <a:p>
            <a:endParaRPr lang="tr-TR" sz="3200" spc="150" smtClean="0">
              <a:ln w="11430"/>
              <a:effectLst>
                <a:outerShdw blurRad="38100" dist="38100" dir="2700000" algn="tl">
                  <a:srgbClr val="000000">
                    <a:alpha val="43137"/>
                  </a:srgbClr>
                </a:outerShdw>
              </a:effectLst>
            </a:endParaRPr>
          </a:p>
          <a:p>
            <a:r>
              <a:rPr lang="tr-TR" sz="3200" spc="150" smtClean="0">
                <a:ln w="11430"/>
                <a:effectLst>
                  <a:outerShdw blurRad="38100" dist="38100" dir="2700000" algn="tl">
                    <a:srgbClr val="000000">
                      <a:alpha val="43137"/>
                    </a:srgbClr>
                  </a:outerShdw>
                </a:effectLst>
              </a:rPr>
              <a:t>En büyük erdem: Adalet</a:t>
            </a:r>
          </a:p>
          <a:p>
            <a:r>
              <a:rPr lang="tr-TR" sz="2800" spc="150" smtClean="0">
                <a:ln w="11430"/>
                <a:effectLst>
                  <a:outerShdw blurRad="38100" dist="38100" dir="2700000" algn="tl">
                    <a:srgbClr val="000000">
                      <a:alpha val="43137"/>
                    </a:srgbClr>
                  </a:outerShdw>
                </a:effectLst>
              </a:rPr>
              <a:t>	* Ölçülü Olma</a:t>
            </a:r>
          </a:p>
          <a:p>
            <a:r>
              <a:rPr lang="tr-TR" sz="2800" spc="150" smtClean="0">
                <a:ln w="11430"/>
                <a:effectLst>
                  <a:outerShdw blurRad="38100" dist="38100" dir="2700000" algn="tl">
                    <a:srgbClr val="000000">
                      <a:alpha val="43137"/>
                    </a:srgbClr>
                  </a:outerShdw>
                </a:effectLst>
              </a:rPr>
              <a:t>	* Cesaret</a:t>
            </a:r>
          </a:p>
          <a:p>
            <a:r>
              <a:rPr lang="tr-TR" sz="2800" spc="150" smtClean="0">
                <a:ln w="11430"/>
                <a:effectLst>
                  <a:outerShdw blurRad="38100" dist="38100" dir="2700000" algn="tl">
                    <a:srgbClr val="000000">
                      <a:alpha val="43137"/>
                    </a:srgbClr>
                  </a:outerShdw>
                </a:effectLst>
              </a:rPr>
              <a:t>	* Bilgelik</a:t>
            </a:r>
          </a:p>
          <a:p>
            <a:r>
              <a:rPr lang="tr-TR" sz="2400" spc="150" smtClean="0">
                <a:ln w="11430"/>
                <a:effectLst>
                  <a:outerShdw blurRad="38100" dist="38100" dir="2700000" algn="tl">
                    <a:srgbClr val="000000">
                      <a:alpha val="43137"/>
                    </a:srgbClr>
                  </a:outerShdw>
                </a:effectLst>
              </a:rPr>
              <a:t> </a:t>
            </a:r>
          </a:p>
          <a:p>
            <a:endParaRPr lang="tr-TR" sz="2800" spc="150" smtClean="0">
              <a:ln w="11430"/>
              <a:effectLst>
                <a:outerShdw blurRad="38100" dist="38100" dir="2700000" algn="tl">
                  <a:srgbClr val="000000">
                    <a:alpha val="43137"/>
                  </a:srgbClr>
                </a:outerShdw>
              </a:effectLst>
            </a:endParaRPr>
          </a:p>
          <a:p>
            <a:endParaRPr lang="tr-TR" sz="3200" spc="150" smtClean="0">
              <a:ln w="11430"/>
              <a:effectLst>
                <a:outerShdw blurRad="38100" dist="38100" dir="2700000" algn="tl">
                  <a:srgbClr val="000000">
                    <a:alpha val="43137"/>
                  </a:srgbClr>
                </a:outerShdw>
              </a:effectLst>
            </a:endParaRPr>
          </a:p>
          <a:p>
            <a:endParaRPr lang="tr-TR" sz="3200" spc="150" smtClean="0">
              <a:ln w="11430"/>
              <a:effectLst>
                <a:outerShdw blurRad="38100" dist="38100" dir="2700000" algn="tl">
                  <a:srgbClr val="000000">
                    <a:alpha val="43137"/>
                  </a:srgbClr>
                </a:outerShdw>
              </a:effectLst>
            </a:endParaRPr>
          </a:p>
          <a:p>
            <a:endParaRPr lang="tr-TR" sz="3200">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http://4.bp.blogspot.com/-rV1c4Xh4SSE/UZshhTTdFsI/AAAAAAAACQA/1VkmOaF7WFU/s1600/plato-cave.jpg"/>
          <p:cNvPicPr>
            <a:picLocks noChangeAspect="1" noChangeArrowheads="1"/>
          </p:cNvPicPr>
          <p:nvPr/>
        </p:nvPicPr>
        <p:blipFill>
          <a:blip r:embed="rId2" cstate="print"/>
          <a:srcRect/>
          <a:stretch>
            <a:fillRect/>
          </a:stretch>
        </p:blipFill>
        <p:spPr bwMode="auto">
          <a:xfrm>
            <a:off x="467544" y="980728"/>
            <a:ext cx="8420710" cy="525658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ecureimages.teach12.com/tgc/media/courses/408.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3307651" y="764704"/>
            <a:ext cx="5836349" cy="2652886"/>
          </a:xfrm>
          <a:prstGeom prst="rect">
            <a:avLst/>
          </a:prstGeom>
          <a:noFill/>
        </p:spPr>
      </p:pic>
      <p:sp>
        <p:nvSpPr>
          <p:cNvPr id="3" name="2 Metin kutusu"/>
          <p:cNvSpPr txBox="1"/>
          <p:nvPr/>
        </p:nvSpPr>
        <p:spPr>
          <a:xfrm>
            <a:off x="395536" y="733247"/>
            <a:ext cx="3096344" cy="4832092"/>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tr-TR" sz="2800" i="1" spc="150" smtClean="0">
                <a:ln w="11430"/>
                <a:effectLst>
                  <a:outerShdw blurRad="38100" dist="38100" dir="2700000" algn="tl">
                    <a:srgbClr val="000000">
                      <a:alpha val="43137"/>
                    </a:srgbClr>
                  </a:outerShdw>
                </a:effectLst>
              </a:rPr>
              <a:t>Lyceum</a:t>
            </a:r>
          </a:p>
          <a:p>
            <a:endParaRPr lang="tr-TR" sz="2800" i="1" spc="150" smtClean="0">
              <a:ln w="11430"/>
              <a:effectLst>
                <a:outerShdw blurRad="38100" dist="38100" dir="2700000" algn="tl">
                  <a:srgbClr val="000000">
                    <a:alpha val="43137"/>
                  </a:srgbClr>
                </a:outerShdw>
              </a:effectLst>
            </a:endParaRPr>
          </a:p>
          <a:p>
            <a:r>
              <a:rPr lang="tr-TR" sz="2800" i="1" spc="150" smtClean="0">
                <a:ln w="11430"/>
                <a:effectLst>
                  <a:outerShdw blurRad="38100" dist="38100" dir="2700000" algn="tl">
                    <a:srgbClr val="000000">
                      <a:alpha val="43137"/>
                    </a:srgbClr>
                  </a:outerShdw>
                </a:effectLst>
              </a:rPr>
              <a:t>Eudemos’a Etik</a:t>
            </a:r>
          </a:p>
          <a:p>
            <a:endParaRPr lang="tr-TR" sz="2800" i="1" spc="150" smtClean="0">
              <a:ln w="11430"/>
              <a:effectLst>
                <a:outerShdw blurRad="38100" dist="38100" dir="2700000" algn="tl">
                  <a:srgbClr val="000000">
                    <a:alpha val="43137"/>
                  </a:srgbClr>
                </a:outerShdw>
              </a:effectLst>
            </a:endParaRPr>
          </a:p>
          <a:p>
            <a:r>
              <a:rPr lang="tr-TR" sz="2800" i="1" spc="150" smtClean="0">
                <a:ln w="11430"/>
                <a:effectLst>
                  <a:outerShdw blurRad="38100" dist="38100" dir="2700000" algn="tl">
                    <a:srgbClr val="000000">
                      <a:alpha val="43137"/>
                    </a:srgbClr>
                  </a:outerShdw>
                </a:effectLst>
              </a:rPr>
              <a:t>Nikomakhos’a Etik</a:t>
            </a:r>
          </a:p>
          <a:p>
            <a:endParaRPr lang="tr-TR" sz="2800" i="1" spc="150" smtClean="0">
              <a:ln w="11430"/>
              <a:effectLst>
                <a:outerShdw blurRad="38100" dist="38100" dir="2700000" algn="tl">
                  <a:srgbClr val="000000">
                    <a:alpha val="43137"/>
                  </a:srgbClr>
                </a:outerShdw>
              </a:effectLst>
            </a:endParaRPr>
          </a:p>
          <a:p>
            <a:endParaRPr lang="tr-TR" sz="2800" i="1" spc="150" smtClean="0">
              <a:ln w="11430"/>
              <a:effectLst>
                <a:outerShdw blurRad="38100" dist="38100" dir="2700000" algn="tl">
                  <a:srgbClr val="000000">
                    <a:alpha val="43137"/>
                  </a:srgbClr>
                </a:outerShdw>
              </a:effectLst>
            </a:endParaRPr>
          </a:p>
          <a:p>
            <a:endParaRPr lang="tr-TR" sz="2800" i="1" spc="150" smtClean="0">
              <a:ln w="11430"/>
              <a:effectLst>
                <a:outerShdw blurRad="38100" dist="38100" dir="2700000" algn="tl">
                  <a:srgbClr val="000000">
                    <a:alpha val="43137"/>
                  </a:srgbClr>
                </a:outerShdw>
              </a:effectLst>
            </a:endParaRPr>
          </a:p>
          <a:p>
            <a:endParaRPr lang="tr-TR" sz="2800" i="1" spc="150" smtClean="0">
              <a:ln w="11430"/>
              <a:effectLst>
                <a:outerShdw blurRad="38100" dist="38100" dir="2700000" algn="tl">
                  <a:srgbClr val="000000">
                    <a:alpha val="43137"/>
                  </a:srgbClr>
                </a:outerShdw>
              </a:effectLst>
            </a:endParaRPr>
          </a:p>
          <a:p>
            <a:endParaRPr lang="tr-TR" sz="2800" spc="150">
              <a:ln w="11430"/>
              <a:effectLst>
                <a:outerShdw blurRad="38100" dist="38100" dir="2700000" algn="tl">
                  <a:srgbClr val="000000">
                    <a:alpha val="43137"/>
                  </a:srgbClr>
                </a:outerShdw>
              </a:effectLst>
            </a:endParaRPr>
          </a:p>
        </p:txBody>
      </p:sp>
      <p:sp>
        <p:nvSpPr>
          <p:cNvPr id="5" name="4 Metin kutusu"/>
          <p:cNvSpPr txBox="1"/>
          <p:nvPr/>
        </p:nvSpPr>
        <p:spPr>
          <a:xfrm>
            <a:off x="357064" y="4725144"/>
            <a:ext cx="8599790" cy="1815882"/>
          </a:xfrm>
          <a:prstGeom prst="rect">
            <a:avLst/>
          </a:prstGeom>
          <a:noFill/>
        </p:spPr>
        <p:txBody>
          <a:bodyPr wrap="none" rtlCol="0">
            <a:spAutoFit/>
          </a:bodyPr>
          <a:lstStyle/>
          <a:p>
            <a:r>
              <a:rPr lang="tr-TR" sz="2800" i="1" spc="150" smtClean="0">
                <a:ln w="11430"/>
                <a:effectLst>
                  <a:outerShdw blurRad="38100" dist="38100" dir="2700000" algn="tl">
                    <a:srgbClr val="000000">
                      <a:alpha val="43137"/>
                    </a:srgbClr>
                  </a:outerShdw>
                </a:effectLst>
              </a:rPr>
              <a:t>Golden Mean (Altın Oran)</a:t>
            </a:r>
          </a:p>
          <a:p>
            <a:endParaRPr lang="tr-TR" sz="2800" i="1" spc="150" smtClean="0">
              <a:ln w="11430"/>
              <a:effectLst>
                <a:outerShdw blurRad="38100" dist="38100" dir="2700000" algn="tl">
                  <a:srgbClr val="000000">
                    <a:alpha val="43137"/>
                  </a:srgbClr>
                </a:outerShdw>
              </a:effectLst>
            </a:endParaRPr>
          </a:p>
          <a:p>
            <a:r>
              <a:rPr lang="tr-TR" sz="2800" i="1" spc="150" smtClean="0">
                <a:ln w="11430"/>
                <a:effectLst>
                  <a:outerShdw blurRad="38100" dist="38100" dir="2700000" algn="tl">
                    <a:srgbClr val="000000">
                      <a:alpha val="43137"/>
                    </a:srgbClr>
                  </a:outerShdw>
                </a:effectLst>
              </a:rPr>
              <a:t>Virtue: between excess (vice) and deficiency (vice)</a:t>
            </a:r>
          </a:p>
          <a:p>
            <a:endParaRPr lang="tr-TR" sz="2800">
              <a:effectLst>
                <a:outerShdw blurRad="38100" dist="38100" dir="2700000" algn="tl">
                  <a:srgbClr val="000000">
                    <a:alpha val="43137"/>
                  </a:srgbClr>
                </a:outerShdw>
              </a:effectLst>
            </a:endParaRPr>
          </a:p>
        </p:txBody>
      </p:sp>
      <p:sp>
        <p:nvSpPr>
          <p:cNvPr id="6" name="5 Metin kutusu"/>
          <p:cNvSpPr txBox="1"/>
          <p:nvPr/>
        </p:nvSpPr>
        <p:spPr>
          <a:xfrm>
            <a:off x="347168" y="3861048"/>
            <a:ext cx="7113101" cy="523220"/>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2800" i="1" spc="150" smtClean="0">
                <a:ln w="11430"/>
                <a:effectLst>
                  <a:outerShdw blurRad="38100" dist="38100" dir="2700000" algn="tl">
                    <a:srgbClr val="000000">
                      <a:alpha val="43137"/>
                    </a:srgbClr>
                  </a:outerShdw>
                </a:effectLst>
              </a:rPr>
              <a:t>Başlıca İyi – Amaç Olarak İyi: Eudaimonia</a:t>
            </a:r>
            <a:endParaRPr lang="tr-TR" sz="2800" i="1" spc="150">
              <a:ln w="11430"/>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7544" y="2276872"/>
            <a:ext cx="482453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Ahlak içseldir. Ahlak yasası “bunu yap” biçiminde değil, </a:t>
            </a:r>
            <a:r>
              <a:rPr kumimoji="0" lang="tr-TR" sz="2000"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r>
              <a:rPr kumimoji="0" lang="tr-TR" sz="2000"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bu ol” biçiminde ifade edilmelidir. Gerçek ahlak yasası, </a:t>
            </a:r>
            <a:r>
              <a:rPr kumimoji="0" lang="tr-TR" sz="2000"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r>
              <a:rPr kumimoji="0" lang="tr-TR" sz="2000"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öldürme” demek yerine “nefret etme” der. Ahlak </a:t>
            </a:r>
            <a:r>
              <a:rPr kumimoji="0" lang="tr-TR" sz="2000"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yasasını </a:t>
            </a:r>
            <a:r>
              <a:rPr kumimoji="0" lang="tr-TR" sz="2000"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ifade etmenin tek şekli, bu yasayı bir karakter </a:t>
            </a:r>
            <a:r>
              <a:rPr kumimoji="0" lang="tr-TR" sz="2000"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kuralı </a:t>
            </a:r>
            <a:r>
              <a:rPr kumimoji="0" lang="tr-TR" sz="2000"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gibi ifade etmek olmalıdır.</a:t>
            </a:r>
            <a:endParaRPr kumimoji="0" lang="tr-TR" sz="480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27" name="Picture 3" descr="http://www.victorianweb.org/authors/stephen/index.jpg"/>
          <p:cNvPicPr>
            <a:picLocks noChangeAspect="1" noChangeArrowheads="1"/>
          </p:cNvPicPr>
          <p:nvPr/>
        </p:nvPicPr>
        <p:blipFill rotWithShape="1">
          <a:blip r:embed="rId2" cstate="print"/>
          <a:srcRect t="1394" b="17762"/>
          <a:stretch/>
        </p:blipFill>
        <p:spPr bwMode="auto">
          <a:xfrm>
            <a:off x="5580112" y="1158135"/>
            <a:ext cx="3068748" cy="4176465"/>
          </a:xfrm>
          <a:prstGeom prst="rect">
            <a:avLst/>
          </a:prstGeom>
          <a:noFill/>
        </p:spPr>
      </p:pic>
      <p:sp>
        <p:nvSpPr>
          <p:cNvPr id="4" name="3 Metin kutusu"/>
          <p:cNvSpPr txBox="1"/>
          <p:nvPr/>
        </p:nvSpPr>
        <p:spPr>
          <a:xfrm>
            <a:off x="6121329" y="5344992"/>
            <a:ext cx="1986313" cy="461665"/>
          </a:xfrm>
          <a:prstGeom prst="rect">
            <a:avLst/>
          </a:prstGeom>
          <a:noFill/>
        </p:spPr>
        <p:txBody>
          <a:bodyPr wrap="none" rtlCol="0">
            <a:spAutoFit/>
          </a:bodyPr>
          <a:lstStyle/>
          <a:p>
            <a:r>
              <a:rPr lang="tr-TR" sz="2400" smtClean="0">
                <a:effectLst>
                  <a:outerShdw blurRad="38100" dist="38100" dir="2700000" algn="tl">
                    <a:srgbClr val="000000">
                      <a:alpha val="43137"/>
                    </a:srgbClr>
                  </a:outerShdw>
                </a:effectLst>
              </a:rPr>
              <a:t>Leslie Stephen</a:t>
            </a:r>
            <a:endParaRPr lang="tr-TR" sz="2400">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439</Words>
  <Application>Microsoft Office PowerPoint</Application>
  <PresentationFormat>Ekran Gösterisi (4:3)</PresentationFormat>
  <Paragraphs>69</Paragraphs>
  <Slides>12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vt:i4>
      </vt:variant>
    </vt:vector>
  </HeadingPairs>
  <TitlesOfParts>
    <vt:vector size="16" baseType="lpstr">
      <vt:lpstr>Arial</vt:lpstr>
      <vt:lpstr>Calibri</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OGUZHAN TAS</dc:creator>
  <cp:lastModifiedBy>OGUZHANTAS</cp:lastModifiedBy>
  <cp:revision>48</cp:revision>
  <cp:lastPrinted>2016-05-26T12:02:01Z</cp:lastPrinted>
  <dcterms:created xsi:type="dcterms:W3CDTF">2014-03-11T10:11:39Z</dcterms:created>
  <dcterms:modified xsi:type="dcterms:W3CDTF">2018-05-02T09:23:14Z</dcterms:modified>
</cp:coreProperties>
</file>