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  <p:sldId id="265" r:id="rId4"/>
    <p:sldId id="266" r:id="rId5"/>
    <p:sldId id="267" r:id="rId6"/>
    <p:sldId id="256" r:id="rId7"/>
    <p:sldId id="257" r:id="rId8"/>
    <p:sldId id="25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226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2161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22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2704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7287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0689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9404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4910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45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2195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7407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0D0B9-4F43-4C1B-B159-87C2F0B0F98C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45C1B-6F45-4FBC-BEAE-9C691177FF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254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9861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BÜTÇENİN UYGULANMASI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047009"/>
            <a:ext cx="9144000" cy="3210791"/>
          </a:xfrm>
        </p:spPr>
        <p:txBody>
          <a:bodyPr/>
          <a:lstStyle/>
          <a:p>
            <a:r>
              <a:rPr lang="tr-TR" dirty="0" smtClean="0"/>
              <a:t>Bütçenin uygulanma aşamasında iki esas mevcuttur:</a:t>
            </a:r>
          </a:p>
          <a:p>
            <a:pPr marL="457200" indent="-457200">
              <a:buAutoNum type="arabicPeriod"/>
            </a:pPr>
            <a:r>
              <a:rPr lang="tr-TR" dirty="0" smtClean="0"/>
              <a:t>Gelirlerin toplanması</a:t>
            </a:r>
          </a:p>
          <a:p>
            <a:pPr marL="457200" indent="-457200">
              <a:buAutoNum type="arabicPeriod"/>
            </a:pPr>
            <a:r>
              <a:rPr lang="tr-TR" dirty="0" smtClean="0"/>
              <a:t>Giderlerin toplanması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227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4112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Gelir politikası ve ilkeleri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72045"/>
            <a:ext cx="9144000" cy="4781005"/>
          </a:xfrm>
        </p:spPr>
        <p:txBody>
          <a:bodyPr>
            <a:normAutofit/>
          </a:bodyPr>
          <a:lstStyle/>
          <a:p>
            <a:pPr algn="l"/>
            <a:r>
              <a:rPr lang="tr-TR" b="1" dirty="0" smtClean="0"/>
              <a:t>Madde </a:t>
            </a:r>
            <a:r>
              <a:rPr lang="tr-TR" b="1" dirty="0"/>
              <a:t>36- </a:t>
            </a:r>
            <a:r>
              <a:rPr lang="tr-TR" dirty="0"/>
              <a:t>Gelirlerin toplanmasında aşağıdaki ilkelere uyulur:</a:t>
            </a:r>
          </a:p>
          <a:p>
            <a:pPr algn="l"/>
            <a:r>
              <a:rPr lang="tr-TR" dirty="0"/>
              <a:t>a) Maliye Bakanlığı, gelir politikaları ve uygulamaları konusunda</a:t>
            </a:r>
          </a:p>
          <a:p>
            <a:pPr algn="l"/>
            <a:r>
              <a:rPr lang="tr-TR" dirty="0"/>
              <a:t>ilkelerini, amaçlarını, stratejilerini ve taahhütlerini her malî yıl başında</a:t>
            </a:r>
          </a:p>
          <a:p>
            <a:pPr algn="l"/>
            <a:r>
              <a:rPr lang="tr-TR" dirty="0"/>
              <a:t>kamuoyuna duyurur.</a:t>
            </a:r>
          </a:p>
          <a:p>
            <a:pPr algn="l"/>
            <a:r>
              <a:rPr lang="tr-TR" dirty="0"/>
              <a:t>b) Mükellef ve sorumlulara vergi, resim, harç ve benzeri malî</a:t>
            </a:r>
          </a:p>
          <a:p>
            <a:pPr algn="l"/>
            <a:r>
              <a:rPr lang="tr-TR" dirty="0"/>
              <a:t>yükümlülüklerini kolayca yerine getirebilmeleri için gerekli hizmetler sağlanır.</a:t>
            </a:r>
          </a:p>
          <a:p>
            <a:pPr algn="l"/>
            <a:r>
              <a:rPr lang="tr-TR" dirty="0"/>
              <a:t>c) Mükellef ve sorumluların vergiye uyumu teşvik edilir.</a:t>
            </a:r>
          </a:p>
          <a:p>
            <a:pPr algn="l"/>
            <a:r>
              <a:rPr lang="tr-TR" dirty="0"/>
              <a:t>d) Hakların korunması ve yükümlülükler konusunda mükelleflerin</a:t>
            </a:r>
          </a:p>
          <a:p>
            <a:pPr algn="l"/>
            <a:r>
              <a:rPr lang="tr-TR" dirty="0"/>
              <a:t>bilgilendirilmesi için ilgili idareler tarafından gerekli önlemler alınır.</a:t>
            </a:r>
          </a:p>
        </p:txBody>
      </p:sp>
    </p:spTree>
    <p:extLst>
      <p:ext uri="{BB962C8B-B14F-4D97-AF65-F5344CB8AC3E}">
        <p14:creationId xmlns:p14="http://schemas.microsoft.com/office/powerpoint/2010/main" val="1525666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484812" y="273277"/>
            <a:ext cx="9144000" cy="850129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Gelirlerin dayanakları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214846"/>
            <a:ext cx="9144000" cy="4820194"/>
          </a:xfrm>
        </p:spPr>
        <p:txBody>
          <a:bodyPr>
            <a:noAutofit/>
          </a:bodyPr>
          <a:lstStyle/>
          <a:p>
            <a:pPr algn="l"/>
            <a:r>
              <a:rPr lang="tr-TR" sz="1800" b="1" dirty="0" smtClean="0"/>
              <a:t>Madde </a:t>
            </a:r>
            <a:r>
              <a:rPr lang="tr-TR" sz="1800" b="1" dirty="0"/>
              <a:t>37- </a:t>
            </a:r>
            <a:r>
              <a:rPr lang="tr-TR" sz="1800" dirty="0"/>
              <a:t>Vergi, resim, harç ve benzeri malî yükümlülükler </a:t>
            </a:r>
            <a:r>
              <a:rPr lang="tr-TR" sz="1800" dirty="0" smtClean="0"/>
              <a:t>kanunla konulur</a:t>
            </a:r>
            <a:r>
              <a:rPr lang="tr-TR" sz="1800" dirty="0"/>
              <a:t>, değiştirilir veya kaldırılır.</a:t>
            </a:r>
          </a:p>
          <a:p>
            <a:pPr algn="l"/>
            <a:r>
              <a:rPr lang="tr-TR" sz="1800" dirty="0"/>
              <a:t>Genel yönetim kapsamındaki kamu idarelerinin gelirlerinin </a:t>
            </a:r>
            <a:r>
              <a:rPr lang="tr-TR" sz="1800" dirty="0" smtClean="0"/>
              <a:t>kanuni dayanakları </a:t>
            </a:r>
            <a:r>
              <a:rPr lang="tr-TR" sz="1800" dirty="0"/>
              <a:t>bütçelerinde gösterilir. Bütçelerde yer alan gelirler, </a:t>
            </a:r>
            <a:r>
              <a:rPr lang="tr-TR" sz="1800" dirty="0" smtClean="0"/>
              <a:t>ilgili kanunlarında </a:t>
            </a:r>
            <a:r>
              <a:rPr lang="tr-TR" sz="1800" dirty="0"/>
              <a:t>belirtilen usullere göre tarh, tahakkuk ve tahsil edilir. </a:t>
            </a:r>
            <a:r>
              <a:rPr lang="tr-TR" sz="1800" dirty="0" smtClean="0"/>
              <a:t>Genel </a:t>
            </a:r>
            <a:r>
              <a:rPr lang="tr-TR" sz="1800" dirty="0"/>
              <a:t>bütçe gelirlerinin tarh, tahakkuk ve tahsili Maliye Bakanlığı veya tarh </a:t>
            </a:r>
            <a:r>
              <a:rPr lang="tr-TR" sz="1800" dirty="0" smtClean="0"/>
              <a:t>ve tahakkuka </a:t>
            </a:r>
            <a:r>
              <a:rPr lang="tr-TR" sz="1800" dirty="0"/>
              <a:t>ilgili mevzuatına göre yetkili idareler tarafından yapılır.</a:t>
            </a:r>
          </a:p>
          <a:p>
            <a:pPr algn="l"/>
            <a:r>
              <a:rPr lang="tr-TR" sz="1800" dirty="0"/>
              <a:t>Genel yönetim kapsamındaki kamu idarelerinin topladığı vergi, resim</a:t>
            </a:r>
            <a:r>
              <a:rPr lang="tr-TR" sz="1800" dirty="0" smtClean="0"/>
              <a:t>, harç </a:t>
            </a:r>
            <a:r>
              <a:rPr lang="tr-TR" sz="1800" dirty="0"/>
              <a:t>ve benzeri gelirlerden diğer idare, kurum ve kuruluşlara </a:t>
            </a:r>
            <a:r>
              <a:rPr lang="tr-TR" sz="1800" dirty="0" smtClean="0"/>
              <a:t>verilecek paylar</a:t>
            </a:r>
            <a:r>
              <a:rPr lang="tr-TR" sz="1800" dirty="0"/>
              <a:t>, geliri toplayan kamu idaresi bütçesine bu amaçla </a:t>
            </a:r>
            <a:r>
              <a:rPr lang="tr-TR" sz="1800" dirty="0" smtClean="0"/>
              <a:t>konulacak ödeneklerden </a:t>
            </a:r>
            <a:r>
              <a:rPr lang="tr-TR" sz="1800" dirty="0"/>
              <a:t>karşılanır. Malî yıl içinde kullanılabilecek ödenek miktarı, </a:t>
            </a:r>
            <a:r>
              <a:rPr lang="tr-TR" sz="1800" dirty="0" smtClean="0"/>
              <a:t>ilgili kanun </a:t>
            </a:r>
            <a:r>
              <a:rPr lang="tr-TR" sz="1800" dirty="0"/>
              <a:t>hükümleri uyarınca tahsil edilen miktar dikkate alınarak hesaplanacak</a:t>
            </a:r>
          </a:p>
          <a:p>
            <a:pPr algn="l"/>
            <a:r>
              <a:rPr lang="tr-TR" sz="1800" dirty="0"/>
              <a:t>pay miktarını geçemez. Hesaplanan pay tutarının, bu amaçla tahsis </a:t>
            </a:r>
            <a:r>
              <a:rPr lang="tr-TR" sz="1800" dirty="0" smtClean="0"/>
              <a:t>edilen ödenek </a:t>
            </a:r>
            <a:r>
              <a:rPr lang="tr-TR" sz="1800" dirty="0"/>
              <a:t>tutarını aşması halinde, aradaki farkı geçmemek kaydıyla </a:t>
            </a:r>
            <a:r>
              <a:rPr lang="tr-TR" sz="1800" dirty="0" smtClean="0"/>
              <a:t>ödenek eklemesi </a:t>
            </a:r>
            <a:r>
              <a:rPr lang="tr-TR" sz="1800" dirty="0"/>
              <a:t>yapmaya genel bütçe kapsamındaki idarelerde Maliye Bakanı</a:t>
            </a:r>
            <a:r>
              <a:rPr lang="tr-TR" sz="1800" dirty="0" smtClean="0"/>
              <a:t>, diğer </a:t>
            </a:r>
            <a:r>
              <a:rPr lang="tr-TR" sz="1800" dirty="0"/>
              <a:t>idarelerde üst yöneticiler yetkilidir.</a:t>
            </a:r>
          </a:p>
          <a:p>
            <a:pPr algn="l"/>
            <a:r>
              <a:rPr lang="tr-TR" sz="1800" dirty="0"/>
              <a:t>Tahsili zamanaşımına uğrayan gelirlerin silinmesine ilişkin usul </a:t>
            </a:r>
            <a:r>
              <a:rPr lang="tr-TR" sz="1800" dirty="0" smtClean="0"/>
              <a:t>ve esaslar</a:t>
            </a:r>
            <a:r>
              <a:rPr lang="tr-TR" sz="1800" dirty="0"/>
              <a:t>, ilgili kanunlardaki hükümler saklı kalmak üzere, Maliye </a:t>
            </a:r>
            <a:r>
              <a:rPr lang="tr-TR" sz="1800" dirty="0" smtClean="0"/>
              <a:t>Bakanlığınca belirlenir</a:t>
            </a:r>
            <a:r>
              <a:rPr lang="tr-TR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62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Gelirlerin toplanması sorumluluğu</a:t>
            </a:r>
            <a:br>
              <a:rPr lang="tr-TR" b="1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664823"/>
            <a:ext cx="9144000" cy="2592977"/>
          </a:xfrm>
        </p:spPr>
        <p:txBody>
          <a:bodyPr>
            <a:normAutofit/>
          </a:bodyPr>
          <a:lstStyle/>
          <a:p>
            <a:r>
              <a:rPr lang="tr-TR" b="1" dirty="0" smtClean="0"/>
              <a:t>Madde </a:t>
            </a:r>
            <a:r>
              <a:rPr lang="tr-TR" b="1" dirty="0"/>
              <a:t>38- </a:t>
            </a:r>
            <a:r>
              <a:rPr lang="tr-TR" dirty="0"/>
              <a:t>Kamu gelirlerinin tarh, tahakkuk, tahsiliyle yetkili ve görevli</a:t>
            </a:r>
          </a:p>
          <a:p>
            <a:r>
              <a:rPr lang="tr-TR" dirty="0"/>
              <a:t>olanlar, ilgili kanunlarda öngörülen tarh, tahakkuk ve tahsil işlemlerinin</a:t>
            </a:r>
          </a:p>
          <a:p>
            <a:r>
              <a:rPr lang="tr-TR" dirty="0"/>
              <a:t>zamanında ve eksiksiz olarak yapılmasından sorumludur.</a:t>
            </a:r>
          </a:p>
        </p:txBody>
      </p:sp>
    </p:spTree>
    <p:extLst>
      <p:ext uri="{BB962C8B-B14F-4D97-AF65-F5344CB8AC3E}">
        <p14:creationId xmlns:p14="http://schemas.microsoft.com/office/powerpoint/2010/main" val="2558149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88871"/>
          </a:xfrm>
        </p:spPr>
        <p:txBody>
          <a:bodyPr>
            <a:normAutofit fontScale="90000"/>
          </a:bodyPr>
          <a:lstStyle/>
          <a:p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920240"/>
            <a:ext cx="9144000" cy="3337560"/>
          </a:xfrm>
        </p:spPr>
        <p:txBody>
          <a:bodyPr/>
          <a:lstStyle/>
          <a:p>
            <a:r>
              <a:rPr lang="tr-TR" b="1" dirty="0"/>
              <a:t>Özel </a:t>
            </a:r>
            <a:r>
              <a:rPr lang="tr-TR" b="1" dirty="0" smtClean="0"/>
              <a:t>gelirler (M. 39)</a:t>
            </a:r>
          </a:p>
          <a:p>
            <a:r>
              <a:rPr lang="tr-TR" b="1" dirty="0"/>
              <a:t>Bağış ve </a:t>
            </a:r>
            <a:r>
              <a:rPr lang="tr-TR" b="1" dirty="0" smtClean="0"/>
              <a:t>yardımlar (M. 40)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5636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0386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Bütçe uygulaması yönünden sorumlular ve sorumluluk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026227"/>
            <a:ext cx="9144000" cy="3231573"/>
          </a:xfrm>
        </p:spPr>
        <p:txBody>
          <a:bodyPr/>
          <a:lstStyle/>
          <a:p>
            <a:pPr marL="457200" indent="-457200" algn="l">
              <a:buAutoNum type="arabicPeriod"/>
            </a:pPr>
            <a:r>
              <a:rPr lang="tr-TR" dirty="0" smtClean="0"/>
              <a:t>Siyasi sorumluluk</a:t>
            </a:r>
          </a:p>
          <a:p>
            <a:pPr marL="457200" indent="-457200" algn="l">
              <a:buAutoNum type="arabicPeriod"/>
            </a:pPr>
            <a:r>
              <a:rPr lang="tr-TR" dirty="0" smtClean="0"/>
              <a:t>İdari sorumluluk</a:t>
            </a:r>
          </a:p>
          <a:p>
            <a:pPr marL="457200" indent="-457200" algn="l">
              <a:buAutoNum type="arabicPeriod"/>
            </a:pPr>
            <a:r>
              <a:rPr lang="tr-TR" dirty="0" smtClean="0"/>
              <a:t>Mali sorumluluk</a:t>
            </a:r>
          </a:p>
          <a:p>
            <a:pPr marL="457200" indent="-457200" algn="l">
              <a:buAutoNum type="arabicPeriod"/>
            </a:pPr>
            <a:r>
              <a:rPr lang="tr-TR" dirty="0" smtClean="0"/>
              <a:t>Cezai sorumluluk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375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184419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Bakanların ve Üst Yöneticilerin Hesap Verme Sorumluluğu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306782"/>
            <a:ext cx="9144000" cy="2951018"/>
          </a:xfrm>
        </p:spPr>
        <p:txBody>
          <a:bodyPr/>
          <a:lstStyle/>
          <a:p>
            <a:pPr algn="l"/>
            <a:r>
              <a:rPr lang="tr-TR" b="1" dirty="0" smtClean="0"/>
              <a:t>Bakanlar (Madde 10)</a:t>
            </a:r>
          </a:p>
          <a:p>
            <a:pPr algn="l"/>
            <a:r>
              <a:rPr lang="tr-TR" b="1" dirty="0"/>
              <a:t>Üst </a:t>
            </a:r>
            <a:r>
              <a:rPr lang="tr-TR" b="1" dirty="0" smtClean="0"/>
              <a:t>yöneticiler (Madde 11)</a:t>
            </a:r>
          </a:p>
          <a:p>
            <a:pPr algn="l"/>
            <a:r>
              <a:rPr lang="tr-TR" b="1" dirty="0"/>
              <a:t>Harcama yetkisi ve </a:t>
            </a:r>
            <a:r>
              <a:rPr lang="tr-TR" b="1" dirty="0" smtClean="0"/>
              <a:t>yetkilisi (Madde 31)</a:t>
            </a:r>
          </a:p>
          <a:p>
            <a:pPr algn="l"/>
            <a:r>
              <a:rPr lang="tr-TR" dirty="0"/>
              <a:t>Gerçekleştirme </a:t>
            </a:r>
            <a:r>
              <a:rPr lang="tr-TR" dirty="0" smtClean="0"/>
              <a:t>görevlileri (Madde 33)</a:t>
            </a:r>
          </a:p>
          <a:p>
            <a:pPr algn="l"/>
            <a:r>
              <a:rPr lang="tr-TR" dirty="0" smtClean="0"/>
              <a:t>Muhasebe yetkilisi (Madde 60)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4384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687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Ödenek türleri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91145"/>
            <a:ext cx="9144000" cy="3366655"/>
          </a:xfrm>
        </p:spPr>
        <p:txBody>
          <a:bodyPr/>
          <a:lstStyle/>
          <a:p>
            <a:pPr marL="457200" indent="-457200" algn="l">
              <a:buAutoNum type="arabicPeriod"/>
            </a:pPr>
            <a:r>
              <a:rPr lang="tr-TR" dirty="0" smtClean="0"/>
              <a:t>Yedek ödenek (M. 23)</a:t>
            </a:r>
          </a:p>
          <a:p>
            <a:pPr marL="457200" indent="-457200" algn="l">
              <a:buAutoNum type="arabicPeriod"/>
            </a:pPr>
            <a:r>
              <a:rPr lang="tr-TR" dirty="0" smtClean="0"/>
              <a:t>Ek ödenek (M. 37)</a:t>
            </a:r>
          </a:p>
          <a:p>
            <a:pPr marL="457200" indent="-457200" algn="l">
              <a:buAutoNum type="arabicPeriod"/>
            </a:pPr>
            <a:r>
              <a:rPr lang="tr-TR" dirty="0" smtClean="0"/>
              <a:t>Örtülü ödenek (M. 24)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33319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394</Words>
  <Application>Microsoft Office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BÜTÇENİN UYGULANMASI</vt:lpstr>
      <vt:lpstr> Gelir politikası ve ilkeleri</vt:lpstr>
      <vt:lpstr>  Gelirlerin dayanakları</vt:lpstr>
      <vt:lpstr>Gelirlerin toplanması sorumluluğu </vt:lpstr>
      <vt:lpstr>PowerPoint Sunusu</vt:lpstr>
      <vt:lpstr>Bütçe uygulaması yönünden sorumlular ve sorumluluk</vt:lpstr>
      <vt:lpstr>Bakanların ve Üst Yöneticilerin Hesap Verme Sorumluluğu</vt:lpstr>
      <vt:lpstr>Ödenek türleri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5</cp:revision>
  <dcterms:created xsi:type="dcterms:W3CDTF">2018-01-09T06:51:42Z</dcterms:created>
  <dcterms:modified xsi:type="dcterms:W3CDTF">2019-11-20T08:37:27Z</dcterms:modified>
</cp:coreProperties>
</file>