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57" r:id="rId3"/>
    <p:sldId id="265" r:id="rId4"/>
    <p:sldId id="258" r:id="rId5"/>
    <p:sldId id="266" r:id="rId6"/>
    <p:sldId id="259" r:id="rId7"/>
    <p:sldId id="260" r:id="rId8"/>
    <p:sldId id="261" r:id="rId9"/>
    <p:sldId id="262" r:id="rId10"/>
    <p:sldId id="263" r:id="rId11"/>
    <p:sldId id="267" r:id="rId12"/>
    <p:sldId id="268" r:id="rId13"/>
    <p:sldId id="269" r:id="rId14"/>
    <p:sldId id="270" r:id="rId15"/>
    <p:sldId id="271" r:id="rId16"/>
    <p:sldId id="272" r:id="rId17"/>
    <p:sldId id="273" r:id="rId18"/>
    <p:sldId id="275" r:id="rId19"/>
    <p:sldId id="276" r:id="rId20"/>
    <p:sldId id="274" r:id="rId21"/>
    <p:sldId id="277" r:id="rId22"/>
    <p:sldId id="280" r:id="rId23"/>
    <p:sldId id="278"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AAC33-A84E-4762-BFDD-90ABA54EDD06}" type="doc">
      <dgm:prSet loTypeId="urn:microsoft.com/office/officeart/2005/8/layout/gear1" loCatId="cycle" qsTypeId="urn:microsoft.com/office/officeart/2005/8/quickstyle/3d3" qsCatId="3D" csTypeId="urn:microsoft.com/office/officeart/2005/8/colors/colorful5" csCatId="colorful" phldr="1"/>
      <dgm:spPr/>
    </dgm:pt>
    <dgm:pt modelId="{E217F0EE-1BA1-426B-BEC8-C5C427143B2E}">
      <dgm:prSet phldrT="[Metin]"/>
      <dgm:spPr/>
      <dgm:t>
        <a:bodyPr/>
        <a:lstStyle/>
        <a:p>
          <a:pPr rtl="0"/>
          <a:r>
            <a:rPr kumimoji="0" lang="tr-TR" altLang="tr-TR" b="1" i="0" u="none" strike="noStrike" cap="none" spc="0" normalizeH="0" baseline="0" noProof="0" dirty="0" smtClean="0">
              <a:ln>
                <a:noFill/>
              </a:ln>
              <a:solidFill>
                <a:srgbClr val="FFFFFF"/>
              </a:solidFill>
              <a:effectLst/>
              <a:uLnTx/>
              <a:uFillTx/>
              <a:latin typeface="+mj-lt"/>
              <a:ea typeface="Arial"/>
              <a:cs typeface="Arial"/>
              <a:sym typeface="Arial" charset="0"/>
            </a:rPr>
            <a:t>Sözsüz İletişim</a:t>
          </a:r>
          <a:endParaRPr lang="tr-TR" dirty="0"/>
        </a:p>
      </dgm:t>
    </dgm:pt>
    <dgm:pt modelId="{757481F3-E218-4CB4-9E2E-F5BB5BD2EA55}" type="parTrans" cxnId="{DE93F29E-AFF1-41C4-B65F-8A923D25E33A}">
      <dgm:prSet/>
      <dgm:spPr/>
      <dgm:t>
        <a:bodyPr/>
        <a:lstStyle/>
        <a:p>
          <a:endParaRPr lang="tr-TR"/>
        </a:p>
      </dgm:t>
    </dgm:pt>
    <dgm:pt modelId="{11E008D3-53A1-4B8F-B36A-2391AF7B00A8}" type="sibTrans" cxnId="{DE93F29E-AFF1-41C4-B65F-8A923D25E33A}">
      <dgm:prSet/>
      <dgm:spPr/>
      <dgm:t>
        <a:bodyPr/>
        <a:lstStyle/>
        <a:p>
          <a:endParaRPr lang="tr-TR"/>
        </a:p>
      </dgm:t>
    </dgm:pt>
    <dgm:pt modelId="{664D9F6D-DCE2-4806-AAC4-2AD572C03C46}">
      <dgm:prSet phldrT="[Metin]"/>
      <dgm:spPr/>
      <dgm:t>
        <a:bodyPr/>
        <a:lstStyle/>
        <a:p>
          <a:pPr rtl="0"/>
          <a:r>
            <a:rPr kumimoji="0" lang="tr-TR" altLang="tr-TR" b="1" i="0" u="none" strike="noStrike" cap="none" spc="0" normalizeH="0" baseline="0" noProof="0" dirty="0" smtClean="0">
              <a:ln>
                <a:noFill/>
              </a:ln>
              <a:solidFill>
                <a:srgbClr val="FFFFFF"/>
              </a:solidFill>
              <a:effectLst/>
              <a:uLnTx/>
              <a:uFillTx/>
              <a:latin typeface="+mj-lt"/>
              <a:ea typeface="Arial"/>
              <a:cs typeface="Arial"/>
              <a:sym typeface="Arial" charset="0"/>
            </a:rPr>
            <a:t>Yazılı İletişim</a:t>
          </a:r>
          <a:endParaRPr lang="tr-TR" dirty="0"/>
        </a:p>
      </dgm:t>
    </dgm:pt>
    <dgm:pt modelId="{77A3CB04-2BDE-4137-A376-4B72AB4784EC}" type="parTrans" cxnId="{0728EAD2-BF10-437B-BE6D-14AD25842D79}">
      <dgm:prSet/>
      <dgm:spPr/>
      <dgm:t>
        <a:bodyPr/>
        <a:lstStyle/>
        <a:p>
          <a:endParaRPr lang="tr-TR"/>
        </a:p>
      </dgm:t>
    </dgm:pt>
    <dgm:pt modelId="{A0D586C6-03AB-4137-AB90-47FCBA01F752}" type="sibTrans" cxnId="{0728EAD2-BF10-437B-BE6D-14AD25842D79}">
      <dgm:prSet/>
      <dgm:spPr/>
      <dgm:t>
        <a:bodyPr/>
        <a:lstStyle/>
        <a:p>
          <a:endParaRPr lang="tr-TR"/>
        </a:p>
      </dgm:t>
    </dgm:pt>
    <dgm:pt modelId="{FF3B735D-6BF9-437C-96C8-FC40AD13F5AD}">
      <dgm:prSet phldrT="[Metin]"/>
      <dgm:spPr/>
      <dgm:t>
        <a:bodyPr/>
        <a:lstStyle/>
        <a:p>
          <a:pPr rtl="0"/>
          <a:r>
            <a:rPr kumimoji="0" lang="tr-TR" altLang="tr-TR" b="1" i="0" u="none" strike="noStrike" cap="none" spc="0" normalizeH="0" baseline="0" noProof="0" dirty="0" smtClean="0">
              <a:ln>
                <a:noFill/>
              </a:ln>
              <a:solidFill>
                <a:srgbClr val="FFFFFF"/>
              </a:solidFill>
              <a:effectLst/>
              <a:uLnTx/>
              <a:uFillTx/>
              <a:latin typeface="+mj-lt"/>
              <a:ea typeface="Arial"/>
              <a:cs typeface="Arial"/>
              <a:sym typeface="Arial" charset="0"/>
            </a:rPr>
            <a:t>Sözlü İletişim </a:t>
          </a:r>
          <a:endParaRPr lang="tr-TR" dirty="0"/>
        </a:p>
      </dgm:t>
    </dgm:pt>
    <dgm:pt modelId="{151A98B2-56F3-4F81-B669-10AE7839A3CD}" type="parTrans" cxnId="{93D6356B-6FAE-4236-AE06-475503F53E7E}">
      <dgm:prSet/>
      <dgm:spPr/>
      <dgm:t>
        <a:bodyPr/>
        <a:lstStyle/>
        <a:p>
          <a:endParaRPr lang="tr-TR"/>
        </a:p>
      </dgm:t>
    </dgm:pt>
    <dgm:pt modelId="{DABFD130-0EC8-4CEA-A76B-D4E305A1B419}" type="sibTrans" cxnId="{93D6356B-6FAE-4236-AE06-475503F53E7E}">
      <dgm:prSet/>
      <dgm:spPr/>
      <dgm:t>
        <a:bodyPr/>
        <a:lstStyle/>
        <a:p>
          <a:endParaRPr lang="tr-TR"/>
        </a:p>
      </dgm:t>
    </dgm:pt>
    <dgm:pt modelId="{BC932310-401F-444F-BA17-C0426DC3EF9B}" type="pres">
      <dgm:prSet presAssocID="{02BAAC33-A84E-4762-BFDD-90ABA54EDD06}" presName="composite" presStyleCnt="0">
        <dgm:presLayoutVars>
          <dgm:chMax val="3"/>
          <dgm:animLvl val="lvl"/>
          <dgm:resizeHandles val="exact"/>
        </dgm:presLayoutVars>
      </dgm:prSet>
      <dgm:spPr/>
    </dgm:pt>
    <dgm:pt modelId="{D7989117-D435-40BE-818A-A1EA6B04D804}" type="pres">
      <dgm:prSet presAssocID="{E217F0EE-1BA1-426B-BEC8-C5C427143B2E}" presName="gear1" presStyleLbl="node1" presStyleIdx="0" presStyleCnt="3">
        <dgm:presLayoutVars>
          <dgm:chMax val="1"/>
          <dgm:bulletEnabled val="1"/>
        </dgm:presLayoutVars>
      </dgm:prSet>
      <dgm:spPr/>
      <dgm:t>
        <a:bodyPr/>
        <a:lstStyle/>
        <a:p>
          <a:endParaRPr lang="tr-TR"/>
        </a:p>
      </dgm:t>
    </dgm:pt>
    <dgm:pt modelId="{EDF67C1B-A8BE-4501-9552-3B5DAF4E609A}" type="pres">
      <dgm:prSet presAssocID="{E217F0EE-1BA1-426B-BEC8-C5C427143B2E}" presName="gear1srcNode" presStyleLbl="node1" presStyleIdx="0" presStyleCnt="3"/>
      <dgm:spPr/>
      <dgm:t>
        <a:bodyPr/>
        <a:lstStyle/>
        <a:p>
          <a:endParaRPr lang="tr-TR"/>
        </a:p>
      </dgm:t>
    </dgm:pt>
    <dgm:pt modelId="{3388EA60-9264-499D-9083-F1542FD16955}" type="pres">
      <dgm:prSet presAssocID="{E217F0EE-1BA1-426B-BEC8-C5C427143B2E}" presName="gear1dstNode" presStyleLbl="node1" presStyleIdx="0" presStyleCnt="3"/>
      <dgm:spPr/>
      <dgm:t>
        <a:bodyPr/>
        <a:lstStyle/>
        <a:p>
          <a:endParaRPr lang="tr-TR"/>
        </a:p>
      </dgm:t>
    </dgm:pt>
    <dgm:pt modelId="{765EA2B5-7341-493C-AE9F-55447F827A23}" type="pres">
      <dgm:prSet presAssocID="{664D9F6D-DCE2-4806-AAC4-2AD572C03C46}" presName="gear2" presStyleLbl="node1" presStyleIdx="1" presStyleCnt="3">
        <dgm:presLayoutVars>
          <dgm:chMax val="1"/>
          <dgm:bulletEnabled val="1"/>
        </dgm:presLayoutVars>
      </dgm:prSet>
      <dgm:spPr/>
      <dgm:t>
        <a:bodyPr/>
        <a:lstStyle/>
        <a:p>
          <a:endParaRPr lang="tr-TR"/>
        </a:p>
      </dgm:t>
    </dgm:pt>
    <dgm:pt modelId="{7FA3C2B2-6B44-4328-9AC0-41AE8E264313}" type="pres">
      <dgm:prSet presAssocID="{664D9F6D-DCE2-4806-AAC4-2AD572C03C46}" presName="gear2srcNode" presStyleLbl="node1" presStyleIdx="1" presStyleCnt="3"/>
      <dgm:spPr/>
      <dgm:t>
        <a:bodyPr/>
        <a:lstStyle/>
        <a:p>
          <a:endParaRPr lang="tr-TR"/>
        </a:p>
      </dgm:t>
    </dgm:pt>
    <dgm:pt modelId="{2734253B-FBB2-4DD7-9A95-4033D8AA2E61}" type="pres">
      <dgm:prSet presAssocID="{664D9F6D-DCE2-4806-AAC4-2AD572C03C46}" presName="gear2dstNode" presStyleLbl="node1" presStyleIdx="1" presStyleCnt="3"/>
      <dgm:spPr/>
      <dgm:t>
        <a:bodyPr/>
        <a:lstStyle/>
        <a:p>
          <a:endParaRPr lang="tr-TR"/>
        </a:p>
      </dgm:t>
    </dgm:pt>
    <dgm:pt modelId="{D4F3DEB6-5CC0-4E8B-B916-7E84D9DDE61D}" type="pres">
      <dgm:prSet presAssocID="{FF3B735D-6BF9-437C-96C8-FC40AD13F5AD}" presName="gear3" presStyleLbl="node1" presStyleIdx="2" presStyleCnt="3"/>
      <dgm:spPr/>
      <dgm:t>
        <a:bodyPr/>
        <a:lstStyle/>
        <a:p>
          <a:endParaRPr lang="tr-TR"/>
        </a:p>
      </dgm:t>
    </dgm:pt>
    <dgm:pt modelId="{18CBB93C-F698-4BF0-990E-41C822825366}" type="pres">
      <dgm:prSet presAssocID="{FF3B735D-6BF9-437C-96C8-FC40AD13F5AD}" presName="gear3tx" presStyleLbl="node1" presStyleIdx="2" presStyleCnt="3">
        <dgm:presLayoutVars>
          <dgm:chMax val="1"/>
          <dgm:bulletEnabled val="1"/>
        </dgm:presLayoutVars>
      </dgm:prSet>
      <dgm:spPr/>
      <dgm:t>
        <a:bodyPr/>
        <a:lstStyle/>
        <a:p>
          <a:endParaRPr lang="tr-TR"/>
        </a:p>
      </dgm:t>
    </dgm:pt>
    <dgm:pt modelId="{DFD6ACC0-F5CD-48C9-B154-8E683D63FE82}" type="pres">
      <dgm:prSet presAssocID="{FF3B735D-6BF9-437C-96C8-FC40AD13F5AD}" presName="gear3srcNode" presStyleLbl="node1" presStyleIdx="2" presStyleCnt="3"/>
      <dgm:spPr/>
      <dgm:t>
        <a:bodyPr/>
        <a:lstStyle/>
        <a:p>
          <a:endParaRPr lang="tr-TR"/>
        </a:p>
      </dgm:t>
    </dgm:pt>
    <dgm:pt modelId="{A3019434-B661-42E9-96DB-4EAF52CDBCF2}" type="pres">
      <dgm:prSet presAssocID="{FF3B735D-6BF9-437C-96C8-FC40AD13F5AD}" presName="gear3dstNode" presStyleLbl="node1" presStyleIdx="2" presStyleCnt="3"/>
      <dgm:spPr/>
      <dgm:t>
        <a:bodyPr/>
        <a:lstStyle/>
        <a:p>
          <a:endParaRPr lang="tr-TR"/>
        </a:p>
      </dgm:t>
    </dgm:pt>
    <dgm:pt modelId="{DC1F63E6-6CCE-4141-8ACB-1F6D4E8F9DA8}" type="pres">
      <dgm:prSet presAssocID="{11E008D3-53A1-4B8F-B36A-2391AF7B00A8}" presName="connector1" presStyleLbl="sibTrans2D1" presStyleIdx="0" presStyleCnt="3"/>
      <dgm:spPr/>
      <dgm:t>
        <a:bodyPr/>
        <a:lstStyle/>
        <a:p>
          <a:endParaRPr lang="tr-TR"/>
        </a:p>
      </dgm:t>
    </dgm:pt>
    <dgm:pt modelId="{F252F1B2-834E-4C06-A578-88609919DBE2}" type="pres">
      <dgm:prSet presAssocID="{A0D586C6-03AB-4137-AB90-47FCBA01F752}" presName="connector2" presStyleLbl="sibTrans2D1" presStyleIdx="1" presStyleCnt="3"/>
      <dgm:spPr/>
      <dgm:t>
        <a:bodyPr/>
        <a:lstStyle/>
        <a:p>
          <a:endParaRPr lang="tr-TR"/>
        </a:p>
      </dgm:t>
    </dgm:pt>
    <dgm:pt modelId="{96191967-34F0-45C2-8E47-0CD7B82ED6AB}" type="pres">
      <dgm:prSet presAssocID="{DABFD130-0EC8-4CEA-A76B-D4E305A1B419}" presName="connector3" presStyleLbl="sibTrans2D1" presStyleIdx="2" presStyleCnt="3"/>
      <dgm:spPr/>
      <dgm:t>
        <a:bodyPr/>
        <a:lstStyle/>
        <a:p>
          <a:endParaRPr lang="tr-TR"/>
        </a:p>
      </dgm:t>
    </dgm:pt>
  </dgm:ptLst>
  <dgm:cxnLst>
    <dgm:cxn modelId="{7D9B64C3-2703-4B44-994F-D60316041B45}" type="presOf" srcId="{E217F0EE-1BA1-426B-BEC8-C5C427143B2E}" destId="{EDF67C1B-A8BE-4501-9552-3B5DAF4E609A}" srcOrd="1" destOrd="0" presId="urn:microsoft.com/office/officeart/2005/8/layout/gear1"/>
    <dgm:cxn modelId="{BD54CAD6-4612-4465-9A70-7648A69FB0D3}" type="presOf" srcId="{A0D586C6-03AB-4137-AB90-47FCBA01F752}" destId="{F252F1B2-834E-4C06-A578-88609919DBE2}" srcOrd="0" destOrd="0" presId="urn:microsoft.com/office/officeart/2005/8/layout/gear1"/>
    <dgm:cxn modelId="{21EE48F0-C4BB-463F-A6F5-F1B8B6815423}" type="presOf" srcId="{664D9F6D-DCE2-4806-AAC4-2AD572C03C46}" destId="{7FA3C2B2-6B44-4328-9AC0-41AE8E264313}" srcOrd="1" destOrd="0" presId="urn:microsoft.com/office/officeart/2005/8/layout/gear1"/>
    <dgm:cxn modelId="{93FE1A0C-1293-421E-8BD4-1AE1E24E1802}" type="presOf" srcId="{FF3B735D-6BF9-437C-96C8-FC40AD13F5AD}" destId="{A3019434-B661-42E9-96DB-4EAF52CDBCF2}" srcOrd="3" destOrd="0" presId="urn:microsoft.com/office/officeart/2005/8/layout/gear1"/>
    <dgm:cxn modelId="{0728EAD2-BF10-437B-BE6D-14AD25842D79}" srcId="{02BAAC33-A84E-4762-BFDD-90ABA54EDD06}" destId="{664D9F6D-DCE2-4806-AAC4-2AD572C03C46}" srcOrd="1" destOrd="0" parTransId="{77A3CB04-2BDE-4137-A376-4B72AB4784EC}" sibTransId="{A0D586C6-03AB-4137-AB90-47FCBA01F752}"/>
    <dgm:cxn modelId="{86777E08-4209-4942-A22D-F03E1E9108E8}" type="presOf" srcId="{FF3B735D-6BF9-437C-96C8-FC40AD13F5AD}" destId="{18CBB93C-F698-4BF0-990E-41C822825366}" srcOrd="1" destOrd="0" presId="urn:microsoft.com/office/officeart/2005/8/layout/gear1"/>
    <dgm:cxn modelId="{21BAA327-227E-4C74-9EBF-497E061BBFD6}" type="presOf" srcId="{664D9F6D-DCE2-4806-AAC4-2AD572C03C46}" destId="{765EA2B5-7341-493C-AE9F-55447F827A23}" srcOrd="0" destOrd="0" presId="urn:microsoft.com/office/officeart/2005/8/layout/gear1"/>
    <dgm:cxn modelId="{C92875F3-1060-471D-8EF3-0A2809982F71}" type="presOf" srcId="{DABFD130-0EC8-4CEA-A76B-D4E305A1B419}" destId="{96191967-34F0-45C2-8E47-0CD7B82ED6AB}" srcOrd="0" destOrd="0" presId="urn:microsoft.com/office/officeart/2005/8/layout/gear1"/>
    <dgm:cxn modelId="{93D6356B-6FAE-4236-AE06-475503F53E7E}" srcId="{02BAAC33-A84E-4762-BFDD-90ABA54EDD06}" destId="{FF3B735D-6BF9-437C-96C8-FC40AD13F5AD}" srcOrd="2" destOrd="0" parTransId="{151A98B2-56F3-4F81-B669-10AE7839A3CD}" sibTransId="{DABFD130-0EC8-4CEA-A76B-D4E305A1B419}"/>
    <dgm:cxn modelId="{FFD93209-9FBF-4D1C-A633-29BE315B7098}" type="presOf" srcId="{664D9F6D-DCE2-4806-AAC4-2AD572C03C46}" destId="{2734253B-FBB2-4DD7-9A95-4033D8AA2E61}" srcOrd="2" destOrd="0" presId="urn:microsoft.com/office/officeart/2005/8/layout/gear1"/>
    <dgm:cxn modelId="{22D22F9C-F8C2-476B-890B-E366EB40B99B}" type="presOf" srcId="{11E008D3-53A1-4B8F-B36A-2391AF7B00A8}" destId="{DC1F63E6-6CCE-4141-8ACB-1F6D4E8F9DA8}" srcOrd="0" destOrd="0" presId="urn:microsoft.com/office/officeart/2005/8/layout/gear1"/>
    <dgm:cxn modelId="{1BBAD7E8-22B3-4912-A483-2897D665C23A}" type="presOf" srcId="{FF3B735D-6BF9-437C-96C8-FC40AD13F5AD}" destId="{DFD6ACC0-F5CD-48C9-B154-8E683D63FE82}" srcOrd="2" destOrd="0" presId="urn:microsoft.com/office/officeart/2005/8/layout/gear1"/>
    <dgm:cxn modelId="{D4B22795-3B60-4191-867F-17941262C196}" type="presOf" srcId="{02BAAC33-A84E-4762-BFDD-90ABA54EDD06}" destId="{BC932310-401F-444F-BA17-C0426DC3EF9B}" srcOrd="0" destOrd="0" presId="urn:microsoft.com/office/officeart/2005/8/layout/gear1"/>
    <dgm:cxn modelId="{5422B03E-2BBA-4BEA-AE54-31B5DFE33A36}" type="presOf" srcId="{E217F0EE-1BA1-426B-BEC8-C5C427143B2E}" destId="{3388EA60-9264-499D-9083-F1542FD16955}" srcOrd="2" destOrd="0" presId="urn:microsoft.com/office/officeart/2005/8/layout/gear1"/>
    <dgm:cxn modelId="{AE242267-4D23-4752-9931-ADEAA67CA236}" type="presOf" srcId="{FF3B735D-6BF9-437C-96C8-FC40AD13F5AD}" destId="{D4F3DEB6-5CC0-4E8B-B916-7E84D9DDE61D}" srcOrd="0" destOrd="0" presId="urn:microsoft.com/office/officeart/2005/8/layout/gear1"/>
    <dgm:cxn modelId="{DE93F29E-AFF1-41C4-B65F-8A923D25E33A}" srcId="{02BAAC33-A84E-4762-BFDD-90ABA54EDD06}" destId="{E217F0EE-1BA1-426B-BEC8-C5C427143B2E}" srcOrd="0" destOrd="0" parTransId="{757481F3-E218-4CB4-9E2E-F5BB5BD2EA55}" sibTransId="{11E008D3-53A1-4B8F-B36A-2391AF7B00A8}"/>
    <dgm:cxn modelId="{6D537422-3C92-4270-96BC-297694253A39}" type="presOf" srcId="{E217F0EE-1BA1-426B-BEC8-C5C427143B2E}" destId="{D7989117-D435-40BE-818A-A1EA6B04D804}" srcOrd="0" destOrd="0" presId="urn:microsoft.com/office/officeart/2005/8/layout/gear1"/>
    <dgm:cxn modelId="{62E2BB61-3E81-4BCE-90A5-270F269D49C5}" type="presParOf" srcId="{BC932310-401F-444F-BA17-C0426DC3EF9B}" destId="{D7989117-D435-40BE-818A-A1EA6B04D804}" srcOrd="0" destOrd="0" presId="urn:microsoft.com/office/officeart/2005/8/layout/gear1"/>
    <dgm:cxn modelId="{F867A120-CA1E-4D8F-AF82-9596C3344B93}" type="presParOf" srcId="{BC932310-401F-444F-BA17-C0426DC3EF9B}" destId="{EDF67C1B-A8BE-4501-9552-3B5DAF4E609A}" srcOrd="1" destOrd="0" presId="urn:microsoft.com/office/officeart/2005/8/layout/gear1"/>
    <dgm:cxn modelId="{C3D455A8-6B88-4C63-AB36-2735224AE322}" type="presParOf" srcId="{BC932310-401F-444F-BA17-C0426DC3EF9B}" destId="{3388EA60-9264-499D-9083-F1542FD16955}" srcOrd="2" destOrd="0" presId="urn:microsoft.com/office/officeart/2005/8/layout/gear1"/>
    <dgm:cxn modelId="{65940304-FF15-46E2-BD2B-39476808FD2B}" type="presParOf" srcId="{BC932310-401F-444F-BA17-C0426DC3EF9B}" destId="{765EA2B5-7341-493C-AE9F-55447F827A23}" srcOrd="3" destOrd="0" presId="urn:microsoft.com/office/officeart/2005/8/layout/gear1"/>
    <dgm:cxn modelId="{F68FD5BC-DA57-4C4F-8282-0C792847DFE6}" type="presParOf" srcId="{BC932310-401F-444F-BA17-C0426DC3EF9B}" destId="{7FA3C2B2-6B44-4328-9AC0-41AE8E264313}" srcOrd="4" destOrd="0" presId="urn:microsoft.com/office/officeart/2005/8/layout/gear1"/>
    <dgm:cxn modelId="{E383C297-5B84-4162-BDC7-938267F1E754}" type="presParOf" srcId="{BC932310-401F-444F-BA17-C0426DC3EF9B}" destId="{2734253B-FBB2-4DD7-9A95-4033D8AA2E61}" srcOrd="5" destOrd="0" presId="urn:microsoft.com/office/officeart/2005/8/layout/gear1"/>
    <dgm:cxn modelId="{9CDA7B20-305A-4F66-9F6F-FCE1205A6651}" type="presParOf" srcId="{BC932310-401F-444F-BA17-C0426DC3EF9B}" destId="{D4F3DEB6-5CC0-4E8B-B916-7E84D9DDE61D}" srcOrd="6" destOrd="0" presId="urn:microsoft.com/office/officeart/2005/8/layout/gear1"/>
    <dgm:cxn modelId="{78138C14-A61D-41C2-A068-740130D3B02A}" type="presParOf" srcId="{BC932310-401F-444F-BA17-C0426DC3EF9B}" destId="{18CBB93C-F698-4BF0-990E-41C822825366}" srcOrd="7" destOrd="0" presId="urn:microsoft.com/office/officeart/2005/8/layout/gear1"/>
    <dgm:cxn modelId="{B5834795-6D6D-4427-8B28-F53585E7E7FB}" type="presParOf" srcId="{BC932310-401F-444F-BA17-C0426DC3EF9B}" destId="{DFD6ACC0-F5CD-48C9-B154-8E683D63FE82}" srcOrd="8" destOrd="0" presId="urn:microsoft.com/office/officeart/2005/8/layout/gear1"/>
    <dgm:cxn modelId="{84C7D22B-0367-47E9-942B-FE119A7370D9}" type="presParOf" srcId="{BC932310-401F-444F-BA17-C0426DC3EF9B}" destId="{A3019434-B661-42E9-96DB-4EAF52CDBCF2}" srcOrd="9" destOrd="0" presId="urn:microsoft.com/office/officeart/2005/8/layout/gear1"/>
    <dgm:cxn modelId="{74494459-EA95-4E1A-8D0D-9ACAE47CF600}" type="presParOf" srcId="{BC932310-401F-444F-BA17-C0426DC3EF9B}" destId="{DC1F63E6-6CCE-4141-8ACB-1F6D4E8F9DA8}" srcOrd="10" destOrd="0" presId="urn:microsoft.com/office/officeart/2005/8/layout/gear1"/>
    <dgm:cxn modelId="{E7C10E44-D970-48CB-B1E5-84D2EC7362EF}" type="presParOf" srcId="{BC932310-401F-444F-BA17-C0426DC3EF9B}" destId="{F252F1B2-834E-4C06-A578-88609919DBE2}" srcOrd="11" destOrd="0" presId="urn:microsoft.com/office/officeart/2005/8/layout/gear1"/>
    <dgm:cxn modelId="{B4E0319A-AC68-4345-90DD-1AA263DA8498}" type="presParOf" srcId="{BC932310-401F-444F-BA17-C0426DC3EF9B}" destId="{96191967-34F0-45C2-8E47-0CD7B82ED6A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03BFEB-292F-4DFF-8BED-C71B38CB6663}" type="doc">
      <dgm:prSet loTypeId="urn:microsoft.com/office/officeart/2005/8/layout/vList3" loCatId="list" qsTypeId="urn:microsoft.com/office/officeart/2005/8/quickstyle/3d1" qsCatId="3D" csTypeId="urn:microsoft.com/office/officeart/2005/8/colors/colorful5" csCatId="colorful" phldr="1"/>
      <dgm:spPr/>
    </dgm:pt>
    <dgm:pt modelId="{75B02A10-D6BB-4678-BD3B-2AA31977D199}">
      <dgm:prSet phldrT="[Metin]"/>
      <dgm:spPr/>
      <dgm:t>
        <a:bodyPr/>
        <a:lstStyle/>
        <a:p>
          <a:r>
            <a:rPr lang="tr-TR" b="1" smtClean="0"/>
            <a:t>beden dili (jest ve mimikler ) %57-60 arasında etkili </a:t>
          </a:r>
          <a:endParaRPr lang="tr-TR" dirty="0"/>
        </a:p>
      </dgm:t>
    </dgm:pt>
    <dgm:pt modelId="{B5C48C7A-DBFC-4B0D-B61F-FDACE542F828}" type="parTrans" cxnId="{F444C354-52F6-4C85-8373-EB4539B27443}">
      <dgm:prSet/>
      <dgm:spPr/>
      <dgm:t>
        <a:bodyPr/>
        <a:lstStyle/>
        <a:p>
          <a:endParaRPr lang="tr-TR"/>
        </a:p>
      </dgm:t>
    </dgm:pt>
    <dgm:pt modelId="{AD9700EB-499D-4A9E-8927-8A8AAB28D8EA}" type="sibTrans" cxnId="{F444C354-52F6-4C85-8373-EB4539B27443}">
      <dgm:prSet/>
      <dgm:spPr/>
      <dgm:t>
        <a:bodyPr/>
        <a:lstStyle/>
        <a:p>
          <a:endParaRPr lang="tr-TR"/>
        </a:p>
      </dgm:t>
    </dgm:pt>
    <dgm:pt modelId="{BFF43241-DF37-417D-A4E5-31EF4BAAE0E9}">
      <dgm:prSet/>
      <dgm:spPr/>
      <dgm:t>
        <a:bodyPr/>
        <a:lstStyle/>
        <a:p>
          <a:r>
            <a:rPr lang="tr-TR" b="1" smtClean="0"/>
            <a:t>ses tonu % 27-30 </a:t>
          </a:r>
          <a:endParaRPr lang="tr-TR" dirty="0"/>
        </a:p>
      </dgm:t>
    </dgm:pt>
    <dgm:pt modelId="{F18C9F1F-97CC-4347-B0DC-58BBC4DD3BB5}" type="parTrans" cxnId="{3D171961-FEA9-42FC-9455-0D6D7ACAA5CB}">
      <dgm:prSet/>
      <dgm:spPr/>
      <dgm:t>
        <a:bodyPr/>
        <a:lstStyle/>
        <a:p>
          <a:endParaRPr lang="tr-TR"/>
        </a:p>
      </dgm:t>
    </dgm:pt>
    <dgm:pt modelId="{D856DF9C-FCE9-4D0F-AAA5-08C936A6818D}" type="sibTrans" cxnId="{3D171961-FEA9-42FC-9455-0D6D7ACAA5CB}">
      <dgm:prSet/>
      <dgm:spPr/>
      <dgm:t>
        <a:bodyPr/>
        <a:lstStyle/>
        <a:p>
          <a:endParaRPr lang="tr-TR"/>
        </a:p>
      </dgm:t>
    </dgm:pt>
    <dgm:pt modelId="{D351654F-6B36-4929-A84A-9586516260A4}">
      <dgm:prSet/>
      <dgm:spPr/>
      <dgm:t>
        <a:bodyPr/>
        <a:lstStyle/>
        <a:p>
          <a:r>
            <a:rPr lang="tr-TR" b="1" dirty="0" smtClean="0"/>
            <a:t>kelimeler %7-10</a:t>
          </a:r>
          <a:endParaRPr lang="tr-TR" dirty="0"/>
        </a:p>
      </dgm:t>
    </dgm:pt>
    <dgm:pt modelId="{922B2721-56CF-4513-8D5C-8A32C91E26CB}" type="parTrans" cxnId="{F2950F7E-0D12-4986-999A-FB2C8528EFC4}">
      <dgm:prSet/>
      <dgm:spPr/>
      <dgm:t>
        <a:bodyPr/>
        <a:lstStyle/>
        <a:p>
          <a:endParaRPr lang="tr-TR"/>
        </a:p>
      </dgm:t>
    </dgm:pt>
    <dgm:pt modelId="{5385304C-65A7-4F64-889D-2A42DFE1138C}" type="sibTrans" cxnId="{F2950F7E-0D12-4986-999A-FB2C8528EFC4}">
      <dgm:prSet/>
      <dgm:spPr/>
      <dgm:t>
        <a:bodyPr/>
        <a:lstStyle/>
        <a:p>
          <a:endParaRPr lang="tr-TR"/>
        </a:p>
      </dgm:t>
    </dgm:pt>
    <dgm:pt modelId="{D944D69E-0B3F-4365-BFB9-200E42FA9574}" type="pres">
      <dgm:prSet presAssocID="{D603BFEB-292F-4DFF-8BED-C71B38CB6663}" presName="linearFlow" presStyleCnt="0">
        <dgm:presLayoutVars>
          <dgm:dir/>
          <dgm:resizeHandles val="exact"/>
        </dgm:presLayoutVars>
      </dgm:prSet>
      <dgm:spPr/>
    </dgm:pt>
    <dgm:pt modelId="{FF002E8B-8455-483C-AB2F-1749F1E428F4}" type="pres">
      <dgm:prSet presAssocID="{75B02A10-D6BB-4678-BD3B-2AA31977D199}" presName="composite" presStyleCnt="0"/>
      <dgm:spPr/>
    </dgm:pt>
    <dgm:pt modelId="{CF60CC82-8E97-4873-8321-05B94572E1DF}" type="pres">
      <dgm:prSet presAssocID="{75B02A10-D6BB-4678-BD3B-2AA31977D199}" presName="imgShp" presStyleLbl="fgImgPlace1" presStyleIdx="0" presStyleCnt="3" custScaleX="267821" custScaleY="288246" custLinFactNeighborX="-73312"/>
      <dgm:spPr>
        <a:blipFill rotWithShape="0">
          <a:blip xmlns:r="http://schemas.openxmlformats.org/officeDocument/2006/relationships" r:embed="rId1"/>
          <a:stretch>
            <a:fillRect/>
          </a:stretch>
        </a:blipFill>
      </dgm:spPr>
    </dgm:pt>
    <dgm:pt modelId="{49E32C4C-0756-4B67-8965-3586254C2E3C}" type="pres">
      <dgm:prSet presAssocID="{75B02A10-D6BB-4678-BD3B-2AA31977D199}" presName="txShp" presStyleLbl="node1" presStyleIdx="0" presStyleCnt="3" custLinFactNeighborX="3838">
        <dgm:presLayoutVars>
          <dgm:bulletEnabled val="1"/>
        </dgm:presLayoutVars>
      </dgm:prSet>
      <dgm:spPr/>
      <dgm:t>
        <a:bodyPr/>
        <a:lstStyle/>
        <a:p>
          <a:endParaRPr lang="tr-TR"/>
        </a:p>
      </dgm:t>
    </dgm:pt>
    <dgm:pt modelId="{43F4367A-99C5-43A9-9A01-C72E4A132AC2}" type="pres">
      <dgm:prSet presAssocID="{AD9700EB-499D-4A9E-8927-8A8AAB28D8EA}" presName="spacing" presStyleCnt="0"/>
      <dgm:spPr/>
    </dgm:pt>
    <dgm:pt modelId="{9D88315A-F6BC-4084-A9CB-F0886B4813CD}" type="pres">
      <dgm:prSet presAssocID="{BFF43241-DF37-417D-A4E5-31EF4BAAE0E9}" presName="composite" presStyleCnt="0"/>
      <dgm:spPr/>
    </dgm:pt>
    <dgm:pt modelId="{9D1231A3-FB04-4ACC-B045-D7697148BF4F}" type="pres">
      <dgm:prSet presAssocID="{BFF43241-DF37-417D-A4E5-31EF4BAAE0E9}" presName="imgShp" presStyleLbl="fgImgPlace1" presStyleIdx="1" presStyleCnt="3" custScaleX="199255" custScaleY="203995" custLinFactNeighborX="-65576"/>
      <dgm:spPr>
        <a:blipFill rotWithShape="0">
          <a:blip xmlns:r="http://schemas.openxmlformats.org/officeDocument/2006/relationships" r:embed="rId2"/>
          <a:stretch>
            <a:fillRect/>
          </a:stretch>
        </a:blipFill>
      </dgm:spPr>
    </dgm:pt>
    <dgm:pt modelId="{B53EE6FE-235C-4601-AA40-4633F6232A31}" type="pres">
      <dgm:prSet presAssocID="{BFF43241-DF37-417D-A4E5-31EF4BAAE0E9}" presName="txShp" presStyleLbl="node1" presStyleIdx="1" presStyleCnt="3" custScaleX="94757" custScaleY="75241">
        <dgm:presLayoutVars>
          <dgm:bulletEnabled val="1"/>
        </dgm:presLayoutVars>
      </dgm:prSet>
      <dgm:spPr/>
      <dgm:t>
        <a:bodyPr/>
        <a:lstStyle/>
        <a:p>
          <a:endParaRPr lang="tr-TR"/>
        </a:p>
      </dgm:t>
    </dgm:pt>
    <dgm:pt modelId="{FCCFA23B-7FE1-4D00-AA39-EA4680418847}" type="pres">
      <dgm:prSet presAssocID="{D856DF9C-FCE9-4D0F-AAA5-08C936A6818D}" presName="spacing" presStyleCnt="0"/>
      <dgm:spPr/>
    </dgm:pt>
    <dgm:pt modelId="{69F309B7-9B54-4A07-A51D-06CB1B2495C1}" type="pres">
      <dgm:prSet presAssocID="{D351654F-6B36-4929-A84A-9586516260A4}" presName="composite" presStyleCnt="0"/>
      <dgm:spPr/>
    </dgm:pt>
    <dgm:pt modelId="{656C242A-1648-4D17-8117-3BC9DDC2877E}" type="pres">
      <dgm:prSet presAssocID="{D351654F-6B36-4929-A84A-9586516260A4}" presName="imgShp" presStyleLbl="fgImgPlace1" presStyleIdx="2" presStyleCnt="3" custScaleX="162943" custScaleY="162971" custLinFactNeighborX="-68198" custLinFactNeighborY="-6156"/>
      <dgm:spPr>
        <a:blipFill rotWithShape="0">
          <a:blip xmlns:r="http://schemas.openxmlformats.org/officeDocument/2006/relationships" r:embed="rId3"/>
          <a:stretch>
            <a:fillRect/>
          </a:stretch>
        </a:blipFill>
      </dgm:spPr>
    </dgm:pt>
    <dgm:pt modelId="{161300A1-0989-4213-BE5B-B485C54C91CD}" type="pres">
      <dgm:prSet presAssocID="{D351654F-6B36-4929-A84A-9586516260A4}" presName="txShp" presStyleLbl="node1" presStyleIdx="2" presStyleCnt="3" custScaleX="85156" custScaleY="47157" custLinFactNeighborX="-5143" custLinFactNeighborY="-219">
        <dgm:presLayoutVars>
          <dgm:bulletEnabled val="1"/>
        </dgm:presLayoutVars>
      </dgm:prSet>
      <dgm:spPr/>
      <dgm:t>
        <a:bodyPr/>
        <a:lstStyle/>
        <a:p>
          <a:endParaRPr lang="tr-TR"/>
        </a:p>
      </dgm:t>
    </dgm:pt>
  </dgm:ptLst>
  <dgm:cxnLst>
    <dgm:cxn modelId="{F2950F7E-0D12-4986-999A-FB2C8528EFC4}" srcId="{D603BFEB-292F-4DFF-8BED-C71B38CB6663}" destId="{D351654F-6B36-4929-A84A-9586516260A4}" srcOrd="2" destOrd="0" parTransId="{922B2721-56CF-4513-8D5C-8A32C91E26CB}" sibTransId="{5385304C-65A7-4F64-889D-2A42DFE1138C}"/>
    <dgm:cxn modelId="{7F26A338-DAE3-46C6-96D0-C0F925BE24A7}" type="presOf" srcId="{75B02A10-D6BB-4678-BD3B-2AA31977D199}" destId="{49E32C4C-0756-4B67-8965-3586254C2E3C}" srcOrd="0" destOrd="0" presId="urn:microsoft.com/office/officeart/2005/8/layout/vList3"/>
    <dgm:cxn modelId="{F444C354-52F6-4C85-8373-EB4539B27443}" srcId="{D603BFEB-292F-4DFF-8BED-C71B38CB6663}" destId="{75B02A10-D6BB-4678-BD3B-2AA31977D199}" srcOrd="0" destOrd="0" parTransId="{B5C48C7A-DBFC-4B0D-B61F-FDACE542F828}" sibTransId="{AD9700EB-499D-4A9E-8927-8A8AAB28D8EA}"/>
    <dgm:cxn modelId="{CFAF973A-F102-4197-A3B7-809B824BF25F}" type="presOf" srcId="{D603BFEB-292F-4DFF-8BED-C71B38CB6663}" destId="{D944D69E-0B3F-4365-BFB9-200E42FA9574}" srcOrd="0" destOrd="0" presId="urn:microsoft.com/office/officeart/2005/8/layout/vList3"/>
    <dgm:cxn modelId="{DCC89979-2259-4608-9BA6-1836C920196C}" type="presOf" srcId="{BFF43241-DF37-417D-A4E5-31EF4BAAE0E9}" destId="{B53EE6FE-235C-4601-AA40-4633F6232A31}" srcOrd="0" destOrd="0" presId="urn:microsoft.com/office/officeart/2005/8/layout/vList3"/>
    <dgm:cxn modelId="{167C0F9E-C42B-4FBC-AC86-0407AC50185A}" type="presOf" srcId="{D351654F-6B36-4929-A84A-9586516260A4}" destId="{161300A1-0989-4213-BE5B-B485C54C91CD}" srcOrd="0" destOrd="0" presId="urn:microsoft.com/office/officeart/2005/8/layout/vList3"/>
    <dgm:cxn modelId="{3D171961-FEA9-42FC-9455-0D6D7ACAA5CB}" srcId="{D603BFEB-292F-4DFF-8BED-C71B38CB6663}" destId="{BFF43241-DF37-417D-A4E5-31EF4BAAE0E9}" srcOrd="1" destOrd="0" parTransId="{F18C9F1F-97CC-4347-B0DC-58BBC4DD3BB5}" sibTransId="{D856DF9C-FCE9-4D0F-AAA5-08C936A6818D}"/>
    <dgm:cxn modelId="{D6D21862-5439-4332-8896-2E00C12E6BBD}" type="presParOf" srcId="{D944D69E-0B3F-4365-BFB9-200E42FA9574}" destId="{FF002E8B-8455-483C-AB2F-1749F1E428F4}" srcOrd="0" destOrd="0" presId="urn:microsoft.com/office/officeart/2005/8/layout/vList3"/>
    <dgm:cxn modelId="{B6988DA5-8F68-4B5D-A903-EB8B58F2CD03}" type="presParOf" srcId="{FF002E8B-8455-483C-AB2F-1749F1E428F4}" destId="{CF60CC82-8E97-4873-8321-05B94572E1DF}" srcOrd="0" destOrd="0" presId="urn:microsoft.com/office/officeart/2005/8/layout/vList3"/>
    <dgm:cxn modelId="{7D53158A-BEE5-4D0D-9EAE-3B57763474AF}" type="presParOf" srcId="{FF002E8B-8455-483C-AB2F-1749F1E428F4}" destId="{49E32C4C-0756-4B67-8965-3586254C2E3C}" srcOrd="1" destOrd="0" presId="urn:microsoft.com/office/officeart/2005/8/layout/vList3"/>
    <dgm:cxn modelId="{F6408798-6336-40AF-8955-DE87610AA29E}" type="presParOf" srcId="{D944D69E-0B3F-4365-BFB9-200E42FA9574}" destId="{43F4367A-99C5-43A9-9A01-C72E4A132AC2}" srcOrd="1" destOrd="0" presId="urn:microsoft.com/office/officeart/2005/8/layout/vList3"/>
    <dgm:cxn modelId="{3B136631-9B53-4CA3-8018-6E76DB062A1E}" type="presParOf" srcId="{D944D69E-0B3F-4365-BFB9-200E42FA9574}" destId="{9D88315A-F6BC-4084-A9CB-F0886B4813CD}" srcOrd="2" destOrd="0" presId="urn:microsoft.com/office/officeart/2005/8/layout/vList3"/>
    <dgm:cxn modelId="{DD93F9B3-FF6E-4668-A36C-CB274B27DE72}" type="presParOf" srcId="{9D88315A-F6BC-4084-A9CB-F0886B4813CD}" destId="{9D1231A3-FB04-4ACC-B045-D7697148BF4F}" srcOrd="0" destOrd="0" presId="urn:microsoft.com/office/officeart/2005/8/layout/vList3"/>
    <dgm:cxn modelId="{51353523-FA7C-426F-9577-D7A8E2C26B1E}" type="presParOf" srcId="{9D88315A-F6BC-4084-A9CB-F0886B4813CD}" destId="{B53EE6FE-235C-4601-AA40-4633F6232A31}" srcOrd="1" destOrd="0" presId="urn:microsoft.com/office/officeart/2005/8/layout/vList3"/>
    <dgm:cxn modelId="{44D8F29D-82D3-43BB-8B28-5FFD082A1FC5}" type="presParOf" srcId="{D944D69E-0B3F-4365-BFB9-200E42FA9574}" destId="{FCCFA23B-7FE1-4D00-AA39-EA4680418847}" srcOrd="3" destOrd="0" presId="urn:microsoft.com/office/officeart/2005/8/layout/vList3"/>
    <dgm:cxn modelId="{4613CDED-3C71-420C-A7B0-4F9214DCE0A5}" type="presParOf" srcId="{D944D69E-0B3F-4365-BFB9-200E42FA9574}" destId="{69F309B7-9B54-4A07-A51D-06CB1B2495C1}" srcOrd="4" destOrd="0" presId="urn:microsoft.com/office/officeart/2005/8/layout/vList3"/>
    <dgm:cxn modelId="{1F7BD32D-494D-480A-BC76-D58878DFF959}" type="presParOf" srcId="{69F309B7-9B54-4A07-A51D-06CB1B2495C1}" destId="{656C242A-1648-4D17-8117-3BC9DDC2877E}" srcOrd="0" destOrd="0" presId="urn:microsoft.com/office/officeart/2005/8/layout/vList3"/>
    <dgm:cxn modelId="{981575C5-C2F5-4B49-80EA-2B284B1DFEAC}" type="presParOf" srcId="{69F309B7-9B54-4A07-A51D-06CB1B2495C1}" destId="{161300A1-0989-4213-BE5B-B485C54C91C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89117-D435-40BE-818A-A1EA6B04D804}">
      <dsp:nvSpPr>
        <dsp:cNvPr id="0" name=""/>
        <dsp:cNvSpPr/>
      </dsp:nvSpPr>
      <dsp:spPr>
        <a:xfrm>
          <a:off x="2636063" y="2314580"/>
          <a:ext cx="2828931" cy="2828931"/>
        </a:xfrm>
        <a:prstGeom prst="gear9">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kumimoji="0" lang="tr-TR" altLang="tr-TR" sz="2200" b="1" i="0" u="none" strike="noStrike" kern="1200" cap="none" spc="0" normalizeH="0" baseline="0" noProof="0" dirty="0" smtClean="0">
              <a:ln>
                <a:noFill/>
              </a:ln>
              <a:solidFill>
                <a:srgbClr val="FFFFFF"/>
              </a:solidFill>
              <a:effectLst/>
              <a:uLnTx/>
              <a:uFillTx/>
              <a:latin typeface="+mj-lt"/>
              <a:ea typeface="Arial"/>
              <a:cs typeface="Arial"/>
              <a:sym typeface="Arial" charset="0"/>
            </a:rPr>
            <a:t>Sözsüz İletişim</a:t>
          </a:r>
          <a:endParaRPr lang="tr-TR" sz="2200" kern="1200" dirty="0"/>
        </a:p>
      </dsp:txBody>
      <dsp:txXfrm>
        <a:off x="3204804" y="2977244"/>
        <a:ext cx="1691449" cy="1454129"/>
      </dsp:txXfrm>
    </dsp:sp>
    <dsp:sp modelId="{765EA2B5-7341-493C-AE9F-55447F827A23}">
      <dsp:nvSpPr>
        <dsp:cNvPr id="0" name=""/>
        <dsp:cNvSpPr/>
      </dsp:nvSpPr>
      <dsp:spPr>
        <a:xfrm>
          <a:off x="990139" y="1645923"/>
          <a:ext cx="2057404" cy="2057404"/>
        </a:xfrm>
        <a:prstGeom prst="gear6">
          <a:avLst/>
        </a:prstGeom>
        <a:solidFill>
          <a:schemeClr val="accent5">
            <a:hueOff val="10077129"/>
            <a:satOff val="-4709"/>
            <a:lumOff val="-5294"/>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kumimoji="0" lang="tr-TR" altLang="tr-TR" sz="2200" b="1" i="0" u="none" strike="noStrike" kern="1200" cap="none" spc="0" normalizeH="0" baseline="0" noProof="0" dirty="0" smtClean="0">
              <a:ln>
                <a:noFill/>
              </a:ln>
              <a:solidFill>
                <a:srgbClr val="FFFFFF"/>
              </a:solidFill>
              <a:effectLst/>
              <a:uLnTx/>
              <a:uFillTx/>
              <a:latin typeface="+mj-lt"/>
              <a:ea typeface="Arial"/>
              <a:cs typeface="Arial"/>
              <a:sym typeface="Arial" charset="0"/>
            </a:rPr>
            <a:t>Yazılı İletişim</a:t>
          </a:r>
          <a:endParaRPr lang="tr-TR" sz="2200" kern="1200" dirty="0"/>
        </a:p>
      </dsp:txBody>
      <dsp:txXfrm>
        <a:off x="1508097" y="2167011"/>
        <a:ext cx="1021488" cy="1015228"/>
      </dsp:txXfrm>
    </dsp:sp>
    <dsp:sp modelId="{D4F3DEB6-5CC0-4E8B-B916-7E84D9DDE61D}">
      <dsp:nvSpPr>
        <dsp:cNvPr id="0" name=""/>
        <dsp:cNvSpPr/>
      </dsp:nvSpPr>
      <dsp:spPr>
        <a:xfrm rot="20700000">
          <a:off x="2142496" y="226524"/>
          <a:ext cx="2015836" cy="2015836"/>
        </a:xfrm>
        <a:prstGeom prst="gear6">
          <a:avLst/>
        </a:prstGeom>
        <a:solidFill>
          <a:schemeClr val="accent5">
            <a:hueOff val="20154258"/>
            <a:satOff val="-9417"/>
            <a:lumOff val="-10587"/>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kumimoji="0" lang="tr-TR" altLang="tr-TR" sz="2200" b="1" i="0" u="none" strike="noStrike" kern="1200" cap="none" spc="0" normalizeH="0" baseline="0" noProof="0" dirty="0" smtClean="0">
              <a:ln>
                <a:noFill/>
              </a:ln>
              <a:solidFill>
                <a:srgbClr val="FFFFFF"/>
              </a:solidFill>
              <a:effectLst/>
              <a:uLnTx/>
              <a:uFillTx/>
              <a:latin typeface="+mj-lt"/>
              <a:ea typeface="Arial"/>
              <a:cs typeface="Arial"/>
              <a:sym typeface="Arial" charset="0"/>
            </a:rPr>
            <a:t>Sözlü İletişim </a:t>
          </a:r>
          <a:endParaRPr lang="tr-TR" sz="2200" kern="1200" dirty="0"/>
        </a:p>
      </dsp:txBody>
      <dsp:txXfrm rot="-20700000">
        <a:off x="2584628" y="668656"/>
        <a:ext cx="1131572" cy="1131572"/>
      </dsp:txXfrm>
    </dsp:sp>
    <dsp:sp modelId="{DC1F63E6-6CCE-4141-8ACB-1F6D4E8F9DA8}">
      <dsp:nvSpPr>
        <dsp:cNvPr id="0" name=""/>
        <dsp:cNvSpPr/>
      </dsp:nvSpPr>
      <dsp:spPr>
        <a:xfrm>
          <a:off x="2429098" y="1881667"/>
          <a:ext cx="3621032" cy="3621032"/>
        </a:xfrm>
        <a:prstGeom prst="circularArrow">
          <a:avLst>
            <a:gd name="adj1" fmla="val 4687"/>
            <a:gd name="adj2" fmla="val 299029"/>
            <a:gd name="adj3" fmla="val 2534968"/>
            <a:gd name="adj4" fmla="val 15821351"/>
            <a:gd name="adj5" fmla="val 5469"/>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252F1B2-834E-4C06-A578-88609919DBE2}">
      <dsp:nvSpPr>
        <dsp:cNvPr id="0" name=""/>
        <dsp:cNvSpPr/>
      </dsp:nvSpPr>
      <dsp:spPr>
        <a:xfrm>
          <a:off x="625777" y="1186624"/>
          <a:ext cx="2630906" cy="2630906"/>
        </a:xfrm>
        <a:prstGeom prst="leftCircularArrow">
          <a:avLst>
            <a:gd name="adj1" fmla="val 6452"/>
            <a:gd name="adj2" fmla="val 429999"/>
            <a:gd name="adj3" fmla="val 10489124"/>
            <a:gd name="adj4" fmla="val 14837806"/>
            <a:gd name="adj5" fmla="val 7527"/>
          </a:avLst>
        </a:prstGeom>
        <a:solidFill>
          <a:schemeClr val="accent5">
            <a:hueOff val="10077129"/>
            <a:satOff val="-4709"/>
            <a:lumOff val="-529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6191967-34F0-45C2-8E47-0CD7B82ED6AB}">
      <dsp:nvSpPr>
        <dsp:cNvPr id="0" name=""/>
        <dsp:cNvSpPr/>
      </dsp:nvSpPr>
      <dsp:spPr>
        <a:xfrm>
          <a:off x="1676212" y="-219093"/>
          <a:ext cx="2836646" cy="2836646"/>
        </a:xfrm>
        <a:prstGeom prst="circularArrow">
          <a:avLst>
            <a:gd name="adj1" fmla="val 5984"/>
            <a:gd name="adj2" fmla="val 394124"/>
            <a:gd name="adj3" fmla="val 13313824"/>
            <a:gd name="adj4" fmla="val 10508221"/>
            <a:gd name="adj5" fmla="val 6981"/>
          </a:avLst>
        </a:prstGeom>
        <a:solidFill>
          <a:schemeClr val="accent5">
            <a:hueOff val="20154258"/>
            <a:satOff val="-9417"/>
            <a:lumOff val="-1058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32C4C-0756-4B67-8965-3586254C2E3C}">
      <dsp:nvSpPr>
        <dsp:cNvPr id="0" name=""/>
        <dsp:cNvSpPr/>
      </dsp:nvSpPr>
      <dsp:spPr>
        <a:xfrm rot="10800000">
          <a:off x="2185971" y="743116"/>
          <a:ext cx="5710215" cy="789372"/>
        </a:xfrm>
        <a:prstGeom prst="homePlate">
          <a:avLst/>
        </a:prstGeom>
        <a:gradFill rotWithShape="0">
          <a:gsLst>
            <a:gs pos="0">
              <a:schemeClr val="accent5">
                <a:hueOff val="0"/>
                <a:satOff val="0"/>
                <a:lumOff val="0"/>
                <a:alphaOff val="0"/>
                <a:tint val="98000"/>
                <a:hueMod val="94000"/>
                <a:satMod val="130000"/>
                <a:lumMod val="128000"/>
              </a:schemeClr>
            </a:gs>
            <a:gs pos="100000">
              <a:schemeClr val="accent5">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8091" tIns="64770" rIns="120904" bIns="64770" numCol="1" spcCol="1270" anchor="ctr" anchorCtr="0">
          <a:noAutofit/>
        </a:bodyPr>
        <a:lstStyle/>
        <a:p>
          <a:pPr lvl="0" algn="ctr" defTabSz="755650">
            <a:lnSpc>
              <a:spcPct val="90000"/>
            </a:lnSpc>
            <a:spcBef>
              <a:spcPct val="0"/>
            </a:spcBef>
            <a:spcAft>
              <a:spcPct val="35000"/>
            </a:spcAft>
          </a:pPr>
          <a:r>
            <a:rPr lang="tr-TR" sz="1700" b="1" kern="1200" smtClean="0"/>
            <a:t>beden dili (jest ve mimikler ) %57-60 arasında etkili </a:t>
          </a:r>
          <a:endParaRPr lang="tr-TR" sz="1700" kern="1200" dirty="0"/>
        </a:p>
      </dsp:txBody>
      <dsp:txXfrm rot="10800000">
        <a:off x="2383314" y="743116"/>
        <a:ext cx="5512872" cy="789372"/>
      </dsp:txXfrm>
    </dsp:sp>
    <dsp:sp modelId="{CF60CC82-8E97-4873-8321-05B94572E1DF}">
      <dsp:nvSpPr>
        <dsp:cNvPr id="0" name=""/>
        <dsp:cNvSpPr/>
      </dsp:nvSpPr>
      <dsp:spPr>
        <a:xfrm>
          <a:off x="331056" y="135"/>
          <a:ext cx="2114105" cy="2275334"/>
        </a:xfrm>
        <a:prstGeom prst="ellipse">
          <a:avLst/>
        </a:prstGeom>
        <a:blipFill rotWithShape="0">
          <a:blip xmlns:r="http://schemas.openxmlformats.org/officeDocument/2006/relationships" r:embed="rId1"/>
          <a:stretch>
            <a:fillRect/>
          </a:stretch>
        </a:blipFill>
        <a:ln>
          <a:noFill/>
        </a:ln>
        <a:effectLst>
          <a:innerShdw blurRad="25400" dist="12700" dir="13500000">
            <a:srgbClr val="000000">
              <a:alpha val="45000"/>
            </a:srgbClr>
          </a:inn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53EE6FE-235C-4601-AA40-4633F6232A31}">
      <dsp:nvSpPr>
        <dsp:cNvPr id="0" name=""/>
        <dsp:cNvSpPr/>
      </dsp:nvSpPr>
      <dsp:spPr>
        <a:xfrm rot="10800000">
          <a:off x="2056043" y="3019278"/>
          <a:ext cx="5410828" cy="593931"/>
        </a:xfrm>
        <a:prstGeom prst="homePlate">
          <a:avLst/>
        </a:prstGeom>
        <a:gradFill rotWithShape="0">
          <a:gsLst>
            <a:gs pos="0">
              <a:schemeClr val="accent5">
                <a:hueOff val="10077129"/>
                <a:satOff val="-4709"/>
                <a:lumOff val="-5294"/>
                <a:alphaOff val="0"/>
                <a:tint val="98000"/>
                <a:hueMod val="94000"/>
                <a:satMod val="130000"/>
                <a:lumMod val="128000"/>
              </a:schemeClr>
            </a:gs>
            <a:gs pos="100000">
              <a:schemeClr val="accent5">
                <a:hueOff val="10077129"/>
                <a:satOff val="-4709"/>
                <a:lumOff val="-5294"/>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8091" tIns="64770" rIns="120904" bIns="64770" numCol="1" spcCol="1270" anchor="ctr" anchorCtr="0">
          <a:noAutofit/>
        </a:bodyPr>
        <a:lstStyle/>
        <a:p>
          <a:pPr lvl="0" algn="ctr" defTabSz="755650">
            <a:lnSpc>
              <a:spcPct val="90000"/>
            </a:lnSpc>
            <a:spcBef>
              <a:spcPct val="0"/>
            </a:spcBef>
            <a:spcAft>
              <a:spcPct val="35000"/>
            </a:spcAft>
          </a:pPr>
          <a:r>
            <a:rPr lang="tr-TR" sz="1700" b="1" kern="1200" smtClean="0"/>
            <a:t>ses tonu % 27-30 </a:t>
          </a:r>
          <a:endParaRPr lang="tr-TR" sz="1700" kern="1200" dirty="0"/>
        </a:p>
      </dsp:txBody>
      <dsp:txXfrm rot="10800000">
        <a:off x="2204526" y="3019278"/>
        <a:ext cx="5262345" cy="593931"/>
      </dsp:txXfrm>
    </dsp:sp>
    <dsp:sp modelId="{9D1231A3-FB04-4ACC-B045-D7697148BF4F}">
      <dsp:nvSpPr>
        <dsp:cNvPr id="0" name=""/>
        <dsp:cNvSpPr/>
      </dsp:nvSpPr>
      <dsp:spPr>
        <a:xfrm>
          <a:off x="602278" y="2511103"/>
          <a:ext cx="1572864" cy="1610280"/>
        </a:xfrm>
        <a:prstGeom prst="ellipse">
          <a:avLst/>
        </a:prstGeom>
        <a:blipFill rotWithShape="0">
          <a:blip xmlns:r="http://schemas.openxmlformats.org/officeDocument/2006/relationships" r:embed="rId2"/>
          <a:stretch>
            <a:fillRect/>
          </a:stretch>
        </a:blipFill>
        <a:ln>
          <a:noFill/>
        </a:ln>
        <a:effectLst>
          <a:innerShdw blurRad="25400" dist="12700" dir="13500000">
            <a:srgbClr val="000000">
              <a:alpha val="45000"/>
            </a:srgbClr>
          </a:inn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61300A1-0989-4213-BE5B-B485C54C91CD}">
      <dsp:nvSpPr>
        <dsp:cNvPr id="0" name=""/>
        <dsp:cNvSpPr/>
      </dsp:nvSpPr>
      <dsp:spPr>
        <a:xfrm rot="10800000">
          <a:off x="2101886" y="4812391"/>
          <a:ext cx="4862590" cy="372244"/>
        </a:xfrm>
        <a:prstGeom prst="homePlate">
          <a:avLst/>
        </a:prstGeom>
        <a:gradFill rotWithShape="0">
          <a:gsLst>
            <a:gs pos="0">
              <a:schemeClr val="accent5">
                <a:hueOff val="20154258"/>
                <a:satOff val="-9417"/>
                <a:lumOff val="-10587"/>
                <a:alphaOff val="0"/>
                <a:tint val="98000"/>
                <a:hueMod val="94000"/>
                <a:satMod val="130000"/>
                <a:lumMod val="128000"/>
              </a:schemeClr>
            </a:gs>
            <a:gs pos="100000">
              <a:schemeClr val="accent5">
                <a:hueOff val="20154258"/>
                <a:satOff val="-9417"/>
                <a:lumOff val="-10587"/>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8091" tIns="64770" rIns="120904" bIns="64770" numCol="1" spcCol="1270" anchor="ctr" anchorCtr="0">
          <a:noAutofit/>
        </a:bodyPr>
        <a:lstStyle/>
        <a:p>
          <a:pPr lvl="0" algn="ctr" defTabSz="755650">
            <a:lnSpc>
              <a:spcPct val="90000"/>
            </a:lnSpc>
            <a:spcBef>
              <a:spcPct val="0"/>
            </a:spcBef>
            <a:spcAft>
              <a:spcPct val="35000"/>
            </a:spcAft>
          </a:pPr>
          <a:r>
            <a:rPr lang="tr-TR" sz="1700" b="1" kern="1200" dirty="0" smtClean="0"/>
            <a:t>kelimeler %7-10</a:t>
          </a:r>
          <a:endParaRPr lang="tr-TR" sz="1700" kern="1200" dirty="0"/>
        </a:p>
      </dsp:txBody>
      <dsp:txXfrm rot="10800000">
        <a:off x="2194947" y="4812391"/>
        <a:ext cx="4769529" cy="372244"/>
      </dsp:txXfrm>
    </dsp:sp>
    <dsp:sp modelId="{656C242A-1648-4D17-8117-3BC9DDC2877E}">
      <dsp:nvSpPr>
        <dsp:cNvPr id="0" name=""/>
        <dsp:cNvSpPr/>
      </dsp:nvSpPr>
      <dsp:spPr>
        <a:xfrm>
          <a:off x="790300" y="4308424"/>
          <a:ext cx="1286227" cy="1286448"/>
        </a:xfrm>
        <a:prstGeom prst="ellipse">
          <a:avLst/>
        </a:prstGeom>
        <a:blipFill rotWithShape="0">
          <a:blip xmlns:r="http://schemas.openxmlformats.org/officeDocument/2006/relationships" r:embed="rId3"/>
          <a:stretch>
            <a:fillRect/>
          </a:stretch>
        </a:blipFill>
        <a:ln>
          <a:noFill/>
        </a:ln>
        <a:effectLst>
          <a:innerShdw blurRad="25400" dist="12700" dir="13500000">
            <a:srgbClr val="000000">
              <a:alpha val="45000"/>
            </a:srgbClr>
          </a:inn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B34CDC5-25E5-4C93-A6C0-4F56D8A760D4}"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E6C9EC-43CB-4DE9-96D1-057274E55726}"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42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fld id="{EB34CDC5-25E5-4C93-A6C0-4F56D8A760D4}" type="datetimeFigureOut">
              <a:rPr lang="tr-TR" smtClean="0"/>
              <a:t>12.11.2020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2E6C9EC-43CB-4DE9-96D1-057274E55726}" type="slidenum">
              <a:rPr lang="tr-TR" smtClean="0"/>
              <a:t>‹#›</a:t>
            </a:fld>
            <a:endParaRPr lang="tr-TR"/>
          </a:p>
        </p:txBody>
      </p:sp>
    </p:spTree>
    <p:extLst>
      <p:ext uri="{BB962C8B-B14F-4D97-AF65-F5344CB8AC3E}">
        <p14:creationId xmlns:p14="http://schemas.microsoft.com/office/powerpoint/2010/main" val="96669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B34CDC5-25E5-4C93-A6C0-4F56D8A760D4}"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E6C9EC-43CB-4DE9-96D1-057274E55726}" type="slidenum">
              <a:rPr lang="tr-TR" smtClean="0"/>
              <a:t>‹#›</a:t>
            </a:fld>
            <a:endParaRPr lang="tr-TR"/>
          </a:p>
        </p:txBody>
      </p:sp>
    </p:spTree>
    <p:extLst>
      <p:ext uri="{BB962C8B-B14F-4D97-AF65-F5344CB8AC3E}">
        <p14:creationId xmlns:p14="http://schemas.microsoft.com/office/powerpoint/2010/main" val="169437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B34CDC5-25E5-4C93-A6C0-4F56D8A760D4}"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E6C9EC-43CB-4DE9-96D1-057274E55726}"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63212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B34CDC5-25E5-4C93-A6C0-4F56D8A760D4}"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E6C9EC-43CB-4DE9-96D1-057274E55726}" type="slidenum">
              <a:rPr lang="tr-TR" smtClean="0"/>
              <a:t>‹#›</a:t>
            </a:fld>
            <a:endParaRPr lang="tr-TR"/>
          </a:p>
        </p:txBody>
      </p:sp>
    </p:spTree>
    <p:extLst>
      <p:ext uri="{BB962C8B-B14F-4D97-AF65-F5344CB8AC3E}">
        <p14:creationId xmlns:p14="http://schemas.microsoft.com/office/powerpoint/2010/main" val="1066565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B34CDC5-25E5-4C93-A6C0-4F56D8A760D4}"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E6C9EC-43CB-4DE9-96D1-057274E55726}"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83933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B34CDC5-25E5-4C93-A6C0-4F56D8A760D4}"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E6C9EC-43CB-4DE9-96D1-057274E55726}" type="slidenum">
              <a:rPr lang="tr-TR" smtClean="0"/>
              <a:t>‹#›</a:t>
            </a:fld>
            <a:endParaRPr lang="tr-TR"/>
          </a:p>
        </p:txBody>
      </p:sp>
    </p:spTree>
    <p:extLst>
      <p:ext uri="{BB962C8B-B14F-4D97-AF65-F5344CB8AC3E}">
        <p14:creationId xmlns:p14="http://schemas.microsoft.com/office/powerpoint/2010/main" val="75385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B34CDC5-25E5-4C93-A6C0-4F56D8A760D4}"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E6C9EC-43CB-4DE9-96D1-057274E55726}" type="slidenum">
              <a:rPr lang="tr-TR" smtClean="0"/>
              <a:t>‹#›</a:t>
            </a:fld>
            <a:endParaRPr lang="tr-TR"/>
          </a:p>
        </p:txBody>
      </p:sp>
    </p:spTree>
    <p:extLst>
      <p:ext uri="{BB962C8B-B14F-4D97-AF65-F5344CB8AC3E}">
        <p14:creationId xmlns:p14="http://schemas.microsoft.com/office/powerpoint/2010/main" val="2708320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B34CDC5-25E5-4C93-A6C0-4F56D8A760D4}"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E6C9EC-43CB-4DE9-96D1-057274E55726}" type="slidenum">
              <a:rPr lang="tr-TR" smtClean="0"/>
              <a:t>‹#›</a:t>
            </a:fld>
            <a:endParaRPr lang="tr-TR"/>
          </a:p>
        </p:txBody>
      </p:sp>
    </p:spTree>
    <p:extLst>
      <p:ext uri="{BB962C8B-B14F-4D97-AF65-F5344CB8AC3E}">
        <p14:creationId xmlns:p14="http://schemas.microsoft.com/office/powerpoint/2010/main" val="1253173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 name="Slayt Numarası"/>
          <p:cNvSpPr txBox="1">
            <a:spLocks noGrp="1"/>
          </p:cNvSpPr>
          <p:nvPr>
            <p:ph type="sldNum" sz="quarter" idx="10"/>
          </p:nvPr>
        </p:nvSpPr>
        <p:spPr>
          <a:ln/>
        </p:spPr>
        <p:txBody>
          <a:bodyPr/>
          <a:lstStyle>
            <a:lvl1pPr>
              <a:defRPr/>
            </a:lvl1pPr>
          </a:lstStyle>
          <a:p>
            <a:fld id="{276AA9B6-6A42-4F97-B195-9096E8843D5C}" type="slidenum">
              <a:rPr lang="tr-TR" altLang="tr-TR"/>
              <a:pPr/>
              <a:t>‹#›</a:t>
            </a:fld>
            <a:endParaRPr lang="tr-TR" altLang="tr-TR"/>
          </a:p>
        </p:txBody>
      </p:sp>
    </p:spTree>
    <p:extLst>
      <p:ext uri="{BB962C8B-B14F-4D97-AF65-F5344CB8AC3E}">
        <p14:creationId xmlns:p14="http://schemas.microsoft.com/office/powerpoint/2010/main" val="32548945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B34CDC5-25E5-4C93-A6C0-4F56D8A760D4}"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E6C9EC-43CB-4DE9-96D1-057274E55726}" type="slidenum">
              <a:rPr lang="tr-TR" smtClean="0"/>
              <a:t>‹#›</a:t>
            </a:fld>
            <a:endParaRPr lang="tr-TR"/>
          </a:p>
        </p:txBody>
      </p:sp>
    </p:spTree>
    <p:extLst>
      <p:ext uri="{BB962C8B-B14F-4D97-AF65-F5344CB8AC3E}">
        <p14:creationId xmlns:p14="http://schemas.microsoft.com/office/powerpoint/2010/main" val="258807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B34CDC5-25E5-4C93-A6C0-4F56D8A760D4}" type="datetimeFigureOut">
              <a:rPr lang="tr-TR" smtClean="0"/>
              <a:t>12.11.2020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2E6C9EC-43CB-4DE9-96D1-057274E55726}" type="slidenum">
              <a:rPr lang="tr-TR" smtClean="0"/>
              <a:t>‹#›</a:t>
            </a:fld>
            <a:endParaRPr lang="tr-TR"/>
          </a:p>
        </p:txBody>
      </p:sp>
    </p:spTree>
    <p:extLst>
      <p:ext uri="{BB962C8B-B14F-4D97-AF65-F5344CB8AC3E}">
        <p14:creationId xmlns:p14="http://schemas.microsoft.com/office/powerpoint/2010/main" val="361960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B34CDC5-25E5-4C93-A6C0-4F56D8A760D4}" type="datetimeFigureOut">
              <a:rPr lang="tr-TR" smtClean="0"/>
              <a:t>12.11.2020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2E6C9EC-43CB-4DE9-96D1-057274E55726}" type="slidenum">
              <a:rPr lang="tr-TR" smtClean="0"/>
              <a:t>‹#›</a:t>
            </a:fld>
            <a:endParaRPr lang="tr-TR"/>
          </a:p>
        </p:txBody>
      </p:sp>
    </p:spTree>
    <p:extLst>
      <p:ext uri="{BB962C8B-B14F-4D97-AF65-F5344CB8AC3E}">
        <p14:creationId xmlns:p14="http://schemas.microsoft.com/office/powerpoint/2010/main" val="229180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B34CDC5-25E5-4C93-A6C0-4F56D8A760D4}" type="datetimeFigureOut">
              <a:rPr lang="tr-TR" smtClean="0"/>
              <a:t>12.11.2020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2E6C9EC-43CB-4DE9-96D1-057274E55726}" type="slidenum">
              <a:rPr lang="tr-TR" smtClean="0"/>
              <a:t>‹#›</a:t>
            </a:fld>
            <a:endParaRPr lang="tr-TR"/>
          </a:p>
        </p:txBody>
      </p:sp>
    </p:spTree>
    <p:extLst>
      <p:ext uri="{BB962C8B-B14F-4D97-AF65-F5344CB8AC3E}">
        <p14:creationId xmlns:p14="http://schemas.microsoft.com/office/powerpoint/2010/main" val="379554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B34CDC5-25E5-4C93-A6C0-4F56D8A760D4}" type="datetimeFigureOut">
              <a:rPr lang="tr-TR" smtClean="0"/>
              <a:t>12.11.2020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2E6C9EC-43CB-4DE9-96D1-057274E55726}" type="slidenum">
              <a:rPr lang="tr-TR" smtClean="0"/>
              <a:t>‹#›</a:t>
            </a:fld>
            <a:endParaRPr lang="tr-TR"/>
          </a:p>
        </p:txBody>
      </p:sp>
    </p:spTree>
    <p:extLst>
      <p:ext uri="{BB962C8B-B14F-4D97-AF65-F5344CB8AC3E}">
        <p14:creationId xmlns:p14="http://schemas.microsoft.com/office/powerpoint/2010/main" val="376105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4CDC5-25E5-4C93-A6C0-4F56D8A760D4}" type="datetimeFigureOut">
              <a:rPr lang="tr-TR" smtClean="0"/>
              <a:t>12.11.2020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2E6C9EC-43CB-4DE9-96D1-057274E55726}" type="slidenum">
              <a:rPr lang="tr-TR" smtClean="0"/>
              <a:t>‹#›</a:t>
            </a:fld>
            <a:endParaRPr lang="tr-TR"/>
          </a:p>
        </p:txBody>
      </p:sp>
    </p:spTree>
    <p:extLst>
      <p:ext uri="{BB962C8B-B14F-4D97-AF65-F5344CB8AC3E}">
        <p14:creationId xmlns:p14="http://schemas.microsoft.com/office/powerpoint/2010/main" val="363809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B34CDC5-25E5-4C93-A6C0-4F56D8A760D4}" type="datetimeFigureOut">
              <a:rPr lang="tr-TR" smtClean="0"/>
              <a:t>12.11.2020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2E6C9EC-43CB-4DE9-96D1-057274E55726}" type="slidenum">
              <a:rPr lang="tr-TR" smtClean="0"/>
              <a:t>‹#›</a:t>
            </a:fld>
            <a:endParaRPr lang="tr-TR"/>
          </a:p>
        </p:txBody>
      </p:sp>
    </p:spTree>
    <p:extLst>
      <p:ext uri="{BB962C8B-B14F-4D97-AF65-F5344CB8AC3E}">
        <p14:creationId xmlns:p14="http://schemas.microsoft.com/office/powerpoint/2010/main" val="311918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B34CDC5-25E5-4C93-A6C0-4F56D8A760D4}" type="datetimeFigureOut">
              <a:rPr lang="tr-TR" smtClean="0"/>
              <a:t>12.11.2020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2E6C9EC-43CB-4DE9-96D1-057274E55726}" type="slidenum">
              <a:rPr lang="tr-TR" smtClean="0"/>
              <a:t>‹#›</a:t>
            </a:fld>
            <a:endParaRPr lang="tr-TR"/>
          </a:p>
        </p:txBody>
      </p:sp>
    </p:spTree>
    <p:extLst>
      <p:ext uri="{BB962C8B-B14F-4D97-AF65-F5344CB8AC3E}">
        <p14:creationId xmlns:p14="http://schemas.microsoft.com/office/powerpoint/2010/main" val="42069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B34CDC5-25E5-4C93-A6C0-4F56D8A760D4}" type="datetimeFigureOut">
              <a:rPr lang="tr-TR" smtClean="0"/>
              <a:t>12.11.2020</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2E6C9EC-43CB-4DE9-96D1-057274E55726}" type="slidenum">
              <a:rPr lang="tr-TR" smtClean="0"/>
              <a:t>‹#›</a:t>
            </a:fld>
            <a:endParaRPr lang="tr-TR"/>
          </a:p>
        </p:txBody>
      </p:sp>
    </p:spTree>
    <p:extLst>
      <p:ext uri="{BB962C8B-B14F-4D97-AF65-F5344CB8AC3E}">
        <p14:creationId xmlns:p14="http://schemas.microsoft.com/office/powerpoint/2010/main" val="1125859675"/>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KENDİNİ TANIMA VE İLETİŞİM</a:t>
            </a:r>
            <a:endParaRPr lang="tr-TR" dirty="0"/>
          </a:p>
        </p:txBody>
      </p:sp>
      <p:sp>
        <p:nvSpPr>
          <p:cNvPr id="3" name="Alt Başlık 2"/>
          <p:cNvSpPr>
            <a:spLocks noGrp="1"/>
          </p:cNvSpPr>
          <p:nvPr>
            <p:ph type="subTitle" idx="1"/>
          </p:nvPr>
        </p:nvSpPr>
        <p:spPr/>
        <p:txBody>
          <a:bodyPr/>
          <a:lstStyle/>
          <a:p>
            <a:r>
              <a:rPr lang="tr-TR" dirty="0" err="1" smtClean="0"/>
              <a:t>Araş</a:t>
            </a:r>
            <a:r>
              <a:rPr lang="tr-TR" dirty="0" smtClean="0"/>
              <a:t> Gör. Dr. Ayşegül YAVAŞ AYHAN</a:t>
            </a:r>
            <a:endParaRPr lang="tr-TR" dirty="0"/>
          </a:p>
        </p:txBody>
      </p:sp>
    </p:spTree>
    <p:extLst>
      <p:ext uri="{BB962C8B-B14F-4D97-AF65-F5344CB8AC3E}">
        <p14:creationId xmlns:p14="http://schemas.microsoft.com/office/powerpoint/2010/main" val="682977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ofessional Communication in Nursing NRS 101"/>
          <p:cNvSpPr txBox="1">
            <a:spLocks noGrp="1"/>
          </p:cNvSpPr>
          <p:nvPr>
            <p:ph type="title" idx="4294967295"/>
          </p:nvPr>
        </p:nvSpPr>
        <p:spPr>
          <a:xfrm>
            <a:off x="4127500" y="2786063"/>
            <a:ext cx="8064500" cy="1143000"/>
          </a:xfrm>
        </p:spPr>
        <p:txBody>
          <a:bodyPr/>
          <a:lstStyle/>
          <a:p>
            <a:pPr algn="ctr" eaLnBrk="1" hangingPunct="1"/>
            <a:r>
              <a:rPr lang="tr-TR" altLang="tr-TR" dirty="0" smtClean="0">
                <a:latin typeface="Arial" charset="0"/>
                <a:cs typeface="Arial" charset="0"/>
              </a:rPr>
              <a:t>                </a:t>
            </a:r>
            <a:br>
              <a:rPr lang="tr-TR" altLang="tr-TR" dirty="0" smtClean="0">
                <a:latin typeface="Arial" charset="0"/>
                <a:cs typeface="Arial" charset="0"/>
              </a:rPr>
            </a:br>
            <a:endParaRPr lang="tr-TR" altLang="tr-TR" sz="2400" dirty="0">
              <a:solidFill>
                <a:schemeClr val="bg1"/>
              </a:solidFill>
              <a:latin typeface="Arial" charset="0"/>
              <a:cs typeface="Arial" charset="0"/>
            </a:endParaRPr>
          </a:p>
        </p:txBody>
      </p:sp>
      <p:sp>
        <p:nvSpPr>
          <p:cNvPr id="3" name="2 İçerik Yer Tutucusu"/>
          <p:cNvSpPr txBox="1">
            <a:spLocks/>
          </p:cNvSpPr>
          <p:nvPr/>
        </p:nvSpPr>
        <p:spPr>
          <a:xfrm>
            <a:off x="1738282" y="1428737"/>
            <a:ext cx="3829048" cy="4389437"/>
          </a:xfrm>
          <a:prstGeom prst="rect">
            <a:avLst/>
          </a:prstGeom>
        </p:spPr>
        <p:txBody>
          <a:bodyPr/>
          <a:lstStyle/>
          <a:p>
            <a:pPr marL="342900" indent="-342900" algn="ctr" fontAlgn="base">
              <a:lnSpc>
                <a:spcPct val="140000"/>
              </a:lnSpc>
              <a:spcBef>
                <a:spcPts val="500"/>
              </a:spcBef>
              <a:spcAft>
                <a:spcPct val="0"/>
              </a:spcAft>
              <a:buClr>
                <a:srgbClr val="66C1FC"/>
              </a:buClr>
              <a:buSzPct val="100000"/>
              <a:buFont typeface="Arial" charset="0"/>
              <a:buChar char="•"/>
              <a:defRPr/>
            </a:pPr>
            <a:r>
              <a:rPr lang="tr-TR" altLang="tr-TR" sz="2400" kern="0" dirty="0">
                <a:solidFill>
                  <a:srgbClr val="FFFFFF"/>
                </a:solidFill>
                <a:latin typeface="Times New Roman" pitchFamily="18" charset="0"/>
                <a:ea typeface="Arial"/>
                <a:cs typeface="Times New Roman" pitchFamily="18" charset="0"/>
                <a:sym typeface="Arial" charset="0"/>
              </a:rPr>
              <a:t>%83’ünü </a:t>
            </a:r>
            <a:r>
              <a:rPr lang="tr-TR" altLang="tr-TR" sz="2400" kern="0" dirty="0">
                <a:solidFill>
                  <a:srgbClr val="FFFF00"/>
                </a:solidFill>
                <a:latin typeface="Times New Roman" pitchFamily="18" charset="0"/>
                <a:ea typeface="Arial"/>
                <a:cs typeface="Times New Roman" pitchFamily="18" charset="0"/>
                <a:sym typeface="Arial" charset="0"/>
              </a:rPr>
              <a:t>görme</a:t>
            </a:r>
            <a:r>
              <a:rPr lang="tr-TR" altLang="tr-TR" sz="2400" kern="0" dirty="0">
                <a:solidFill>
                  <a:srgbClr val="FFFFFF"/>
                </a:solidFill>
                <a:latin typeface="Times New Roman" pitchFamily="18" charset="0"/>
                <a:ea typeface="Arial"/>
                <a:cs typeface="Times New Roman" pitchFamily="18" charset="0"/>
                <a:sym typeface="Arial" charset="0"/>
              </a:rPr>
              <a:t> , </a:t>
            </a:r>
          </a:p>
          <a:p>
            <a:pPr marL="342900" indent="-342900" algn="ctr" fontAlgn="base">
              <a:lnSpc>
                <a:spcPct val="140000"/>
              </a:lnSpc>
              <a:spcBef>
                <a:spcPts val="500"/>
              </a:spcBef>
              <a:spcAft>
                <a:spcPct val="0"/>
              </a:spcAft>
              <a:buClr>
                <a:srgbClr val="66C1FC"/>
              </a:buClr>
              <a:buSzPct val="100000"/>
              <a:buFont typeface="Arial" charset="0"/>
              <a:buChar char="•"/>
              <a:defRPr/>
            </a:pPr>
            <a:r>
              <a:rPr lang="tr-TR" altLang="tr-TR" sz="2400" kern="0" dirty="0">
                <a:solidFill>
                  <a:srgbClr val="FFFFFF"/>
                </a:solidFill>
                <a:latin typeface="Times New Roman" pitchFamily="18" charset="0"/>
                <a:ea typeface="Arial"/>
                <a:cs typeface="Times New Roman" pitchFamily="18" charset="0"/>
                <a:sym typeface="Arial" charset="0"/>
              </a:rPr>
              <a:t>% 11’ini </a:t>
            </a:r>
            <a:r>
              <a:rPr lang="tr-TR" altLang="tr-TR" sz="2400" kern="0" dirty="0">
                <a:solidFill>
                  <a:srgbClr val="FFFF00"/>
                </a:solidFill>
                <a:latin typeface="Times New Roman" pitchFamily="18" charset="0"/>
                <a:ea typeface="Arial"/>
                <a:cs typeface="Times New Roman" pitchFamily="18" charset="0"/>
                <a:sym typeface="Arial" charset="0"/>
              </a:rPr>
              <a:t>işitme </a:t>
            </a:r>
            <a:r>
              <a:rPr lang="tr-TR" altLang="tr-TR" sz="2400" kern="0" dirty="0">
                <a:solidFill>
                  <a:srgbClr val="FFFFFF"/>
                </a:solidFill>
                <a:latin typeface="Times New Roman" pitchFamily="18" charset="0"/>
                <a:ea typeface="Arial"/>
                <a:cs typeface="Times New Roman" pitchFamily="18" charset="0"/>
                <a:sym typeface="Arial" charset="0"/>
              </a:rPr>
              <a:t>, </a:t>
            </a:r>
          </a:p>
          <a:p>
            <a:pPr marL="342900" indent="-342900" algn="ctr" fontAlgn="base">
              <a:lnSpc>
                <a:spcPct val="140000"/>
              </a:lnSpc>
              <a:spcBef>
                <a:spcPts val="500"/>
              </a:spcBef>
              <a:spcAft>
                <a:spcPct val="0"/>
              </a:spcAft>
              <a:buClr>
                <a:srgbClr val="66C1FC"/>
              </a:buClr>
              <a:buSzPct val="100000"/>
              <a:buFont typeface="Arial" charset="0"/>
              <a:buChar char="•"/>
              <a:defRPr/>
            </a:pPr>
            <a:r>
              <a:rPr lang="tr-TR" altLang="tr-TR" sz="2400" kern="0" dirty="0">
                <a:solidFill>
                  <a:srgbClr val="FFFFFF"/>
                </a:solidFill>
                <a:latin typeface="Times New Roman" pitchFamily="18" charset="0"/>
                <a:ea typeface="Arial"/>
                <a:cs typeface="Times New Roman" pitchFamily="18" charset="0"/>
                <a:sym typeface="Arial" charset="0"/>
              </a:rPr>
              <a:t>% 3.5’ ini </a:t>
            </a:r>
            <a:r>
              <a:rPr lang="tr-TR" altLang="tr-TR" sz="2400" kern="0" dirty="0">
                <a:solidFill>
                  <a:srgbClr val="FFFF00"/>
                </a:solidFill>
                <a:latin typeface="Times New Roman" pitchFamily="18" charset="0"/>
                <a:ea typeface="Arial"/>
                <a:cs typeface="Times New Roman" pitchFamily="18" charset="0"/>
                <a:sym typeface="Arial" charset="0"/>
              </a:rPr>
              <a:t>koklama</a:t>
            </a:r>
            <a:r>
              <a:rPr lang="tr-TR" altLang="tr-TR" sz="2400" kern="0" dirty="0">
                <a:solidFill>
                  <a:srgbClr val="FFFFFF"/>
                </a:solidFill>
                <a:latin typeface="Times New Roman" pitchFamily="18" charset="0"/>
                <a:ea typeface="Arial"/>
                <a:cs typeface="Times New Roman" pitchFamily="18" charset="0"/>
                <a:sym typeface="Arial" charset="0"/>
              </a:rPr>
              <a:t> , </a:t>
            </a:r>
          </a:p>
          <a:p>
            <a:pPr marL="342900" indent="-342900" algn="ctr" fontAlgn="base">
              <a:lnSpc>
                <a:spcPct val="140000"/>
              </a:lnSpc>
              <a:spcBef>
                <a:spcPts val="500"/>
              </a:spcBef>
              <a:spcAft>
                <a:spcPct val="0"/>
              </a:spcAft>
              <a:buClr>
                <a:srgbClr val="66C1FC"/>
              </a:buClr>
              <a:buSzPct val="100000"/>
              <a:buFont typeface="Arial" charset="0"/>
              <a:buChar char="•"/>
              <a:defRPr/>
            </a:pPr>
            <a:r>
              <a:rPr lang="tr-TR" altLang="tr-TR" sz="2400" kern="0" dirty="0">
                <a:solidFill>
                  <a:srgbClr val="FFFFFF"/>
                </a:solidFill>
                <a:latin typeface="Times New Roman" pitchFamily="18" charset="0"/>
                <a:ea typeface="Arial"/>
                <a:cs typeface="Times New Roman" pitchFamily="18" charset="0"/>
                <a:sym typeface="Arial" charset="0"/>
              </a:rPr>
              <a:t>% 1,5’ini </a:t>
            </a:r>
            <a:r>
              <a:rPr lang="tr-TR" altLang="tr-TR" sz="2400" kern="0" dirty="0">
                <a:solidFill>
                  <a:srgbClr val="FFFF00"/>
                </a:solidFill>
                <a:latin typeface="Times New Roman" pitchFamily="18" charset="0"/>
                <a:ea typeface="Arial"/>
                <a:cs typeface="Times New Roman" pitchFamily="18" charset="0"/>
                <a:sym typeface="Arial" charset="0"/>
              </a:rPr>
              <a:t>dokunma</a:t>
            </a:r>
            <a:r>
              <a:rPr lang="tr-TR" altLang="tr-TR" sz="2400" kern="0" dirty="0">
                <a:solidFill>
                  <a:srgbClr val="FFFFFF"/>
                </a:solidFill>
                <a:latin typeface="Times New Roman" pitchFamily="18" charset="0"/>
                <a:ea typeface="Arial"/>
                <a:cs typeface="Times New Roman" pitchFamily="18" charset="0"/>
                <a:sym typeface="Arial" charset="0"/>
              </a:rPr>
              <a:t> </a:t>
            </a:r>
          </a:p>
          <a:p>
            <a:pPr marL="342900" indent="-342900" algn="ctr" fontAlgn="base">
              <a:lnSpc>
                <a:spcPct val="140000"/>
              </a:lnSpc>
              <a:spcBef>
                <a:spcPts val="500"/>
              </a:spcBef>
              <a:spcAft>
                <a:spcPct val="0"/>
              </a:spcAft>
              <a:buClr>
                <a:srgbClr val="66C1FC"/>
              </a:buClr>
              <a:buSzPct val="100000"/>
              <a:buFont typeface="Arial" charset="0"/>
              <a:buChar char="•"/>
              <a:defRPr/>
            </a:pPr>
            <a:r>
              <a:rPr lang="tr-TR" altLang="tr-TR" sz="2400" kern="0" dirty="0">
                <a:solidFill>
                  <a:srgbClr val="FFFFFF"/>
                </a:solidFill>
                <a:latin typeface="Times New Roman" pitchFamily="18" charset="0"/>
                <a:ea typeface="Arial"/>
                <a:cs typeface="Times New Roman" pitchFamily="18" charset="0"/>
                <a:sym typeface="Arial" charset="0"/>
              </a:rPr>
              <a:t>% 1’ ini ise </a:t>
            </a:r>
            <a:r>
              <a:rPr lang="tr-TR" altLang="tr-TR" sz="2400" kern="0" dirty="0">
                <a:solidFill>
                  <a:srgbClr val="FFFF00"/>
                </a:solidFill>
                <a:latin typeface="Times New Roman" pitchFamily="18" charset="0"/>
                <a:ea typeface="Arial"/>
                <a:cs typeface="Times New Roman" pitchFamily="18" charset="0"/>
                <a:sym typeface="Arial" charset="0"/>
              </a:rPr>
              <a:t>tatma</a:t>
            </a:r>
            <a:r>
              <a:rPr lang="tr-TR" altLang="tr-TR" sz="2400" kern="0" dirty="0">
                <a:solidFill>
                  <a:srgbClr val="FFFFFF"/>
                </a:solidFill>
                <a:latin typeface="Times New Roman" pitchFamily="18" charset="0"/>
                <a:ea typeface="Arial"/>
                <a:cs typeface="Times New Roman" pitchFamily="18" charset="0"/>
                <a:sym typeface="Arial" charset="0"/>
              </a:rPr>
              <a:t> duyularını kapsayan yaşantılar içinde öğrenmektedirler.</a:t>
            </a:r>
          </a:p>
          <a:p>
            <a:pPr marL="342900" indent="-342900" algn="just" fontAlgn="base">
              <a:lnSpc>
                <a:spcPct val="140000"/>
              </a:lnSpc>
              <a:spcBef>
                <a:spcPts val="500"/>
              </a:spcBef>
              <a:spcAft>
                <a:spcPct val="0"/>
              </a:spcAft>
              <a:buClr>
                <a:srgbClr val="66C1FC"/>
              </a:buClr>
              <a:buSzPct val="100000"/>
              <a:buFont typeface="Arial" charset="0"/>
              <a:buChar char="•"/>
              <a:defRPr/>
            </a:pPr>
            <a:r>
              <a:rPr lang="tr-TR" altLang="tr-TR" sz="2400" kern="0" dirty="0">
                <a:solidFill>
                  <a:srgbClr val="FFFFFF"/>
                </a:solidFill>
                <a:latin typeface="Calibri" pitchFamily="34" charset="0"/>
                <a:ea typeface="Arial"/>
                <a:cs typeface="Arial"/>
                <a:sym typeface="Arial" charset="0"/>
              </a:rPr>
              <a:t>.</a:t>
            </a:r>
          </a:p>
        </p:txBody>
      </p:sp>
      <p:sp>
        <p:nvSpPr>
          <p:cNvPr id="4" name="3 Dikdörtgen"/>
          <p:cNvSpPr/>
          <p:nvPr/>
        </p:nvSpPr>
        <p:spPr>
          <a:xfrm>
            <a:off x="2095472" y="500043"/>
            <a:ext cx="8215370" cy="461665"/>
          </a:xfrm>
          <a:prstGeom prst="rect">
            <a:avLst/>
          </a:prstGeom>
        </p:spPr>
        <p:txBody>
          <a:bodyPr wrap="square">
            <a:spAutoFit/>
          </a:bodyPr>
          <a:lstStyle/>
          <a:p>
            <a:pPr algn="ctr"/>
            <a:r>
              <a:rPr lang="tr-TR" altLang="tr-TR" sz="2400" b="1" dirty="0">
                <a:solidFill>
                  <a:schemeClr val="bg1"/>
                </a:solidFill>
                <a:effectLst>
                  <a:outerShdw blurRad="38100" dist="38100" dir="2700000" algn="tl">
                    <a:srgbClr val="000000">
                      <a:alpha val="43137"/>
                    </a:srgbClr>
                  </a:outerShdw>
                </a:effectLst>
              </a:rPr>
              <a:t>Yaşantı kolisinin bulgularına göre insanlar öğrendiklerinin; </a:t>
            </a:r>
            <a:endParaRPr lang="tr-TR" sz="2400" dirty="0">
              <a:solidFill>
                <a:schemeClr val="bg1"/>
              </a:solidFill>
              <a:effectLst>
                <a:outerShdw blurRad="38100" dist="38100" dir="2700000" algn="tl">
                  <a:srgbClr val="000000">
                    <a:alpha val="43137"/>
                  </a:srgbClr>
                </a:outerShdw>
              </a:effectLst>
            </a:endParaRPr>
          </a:p>
        </p:txBody>
      </p:sp>
      <p:sp>
        <p:nvSpPr>
          <p:cNvPr id="5" name="4 Metin kutusu"/>
          <p:cNvSpPr txBox="1"/>
          <p:nvPr/>
        </p:nvSpPr>
        <p:spPr>
          <a:xfrm>
            <a:off x="5953124" y="1285861"/>
            <a:ext cx="4500594" cy="5078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lnSpc>
                <a:spcPct val="150000"/>
              </a:lnSpc>
            </a:pPr>
            <a:r>
              <a:rPr lang="tr-TR" altLang="tr-TR" sz="2400" kern="0" dirty="0">
                <a:solidFill>
                  <a:srgbClr val="FFFFFF"/>
                </a:solidFill>
                <a:latin typeface="Times New Roman" pitchFamily="18" charset="0"/>
                <a:ea typeface="Arial"/>
                <a:cs typeface="Times New Roman" pitchFamily="18" charset="0"/>
              </a:rPr>
              <a:t>Okuduklarının </a:t>
            </a:r>
            <a:r>
              <a:rPr lang="tr-TR" altLang="tr-TR" sz="2400" kern="0" dirty="0">
                <a:solidFill>
                  <a:srgbClr val="FFFF00"/>
                </a:solidFill>
                <a:latin typeface="Times New Roman" pitchFamily="18" charset="0"/>
                <a:ea typeface="Arial"/>
                <a:cs typeface="Times New Roman" pitchFamily="18" charset="0"/>
              </a:rPr>
              <a:t>% 10</a:t>
            </a:r>
            <a:r>
              <a:rPr lang="tr-TR" altLang="tr-TR" sz="2400" kern="0" dirty="0">
                <a:solidFill>
                  <a:srgbClr val="FFFFFF"/>
                </a:solidFill>
                <a:latin typeface="Times New Roman" pitchFamily="18" charset="0"/>
                <a:ea typeface="Arial"/>
                <a:cs typeface="Times New Roman" pitchFamily="18" charset="0"/>
              </a:rPr>
              <a:t>’unu, İşittiklerinin </a:t>
            </a:r>
            <a:r>
              <a:rPr lang="tr-TR" altLang="tr-TR" sz="2400" kern="0" dirty="0">
                <a:solidFill>
                  <a:srgbClr val="FFFF00"/>
                </a:solidFill>
                <a:latin typeface="Times New Roman" pitchFamily="18" charset="0"/>
                <a:ea typeface="Arial"/>
                <a:cs typeface="Times New Roman" pitchFamily="18" charset="0"/>
              </a:rPr>
              <a:t>%20’sini</a:t>
            </a:r>
            <a:r>
              <a:rPr lang="tr-TR" altLang="tr-TR" sz="2400" kern="0" dirty="0">
                <a:solidFill>
                  <a:srgbClr val="FFFFFF"/>
                </a:solidFill>
                <a:latin typeface="Times New Roman" pitchFamily="18" charset="0"/>
                <a:ea typeface="Arial"/>
                <a:cs typeface="Times New Roman" pitchFamily="18" charset="0"/>
              </a:rPr>
              <a:t>, Gördüklerinin </a:t>
            </a:r>
            <a:r>
              <a:rPr lang="tr-TR" altLang="tr-TR" sz="2400" kern="0" dirty="0">
                <a:solidFill>
                  <a:srgbClr val="FFFF00"/>
                </a:solidFill>
                <a:latin typeface="Times New Roman" pitchFamily="18" charset="0"/>
                <a:ea typeface="Arial"/>
                <a:cs typeface="Times New Roman" pitchFamily="18" charset="0"/>
              </a:rPr>
              <a:t>% 30</a:t>
            </a:r>
            <a:r>
              <a:rPr lang="tr-TR" altLang="tr-TR" sz="2400" kern="0" dirty="0">
                <a:solidFill>
                  <a:srgbClr val="FFFFFF"/>
                </a:solidFill>
                <a:latin typeface="Times New Roman" pitchFamily="18" charset="0"/>
                <a:ea typeface="Arial"/>
                <a:cs typeface="Times New Roman" pitchFamily="18" charset="0"/>
              </a:rPr>
              <a:t>’unu, </a:t>
            </a:r>
          </a:p>
          <a:p>
            <a:pPr algn="ctr">
              <a:lnSpc>
                <a:spcPct val="150000"/>
              </a:lnSpc>
            </a:pPr>
            <a:r>
              <a:rPr lang="tr-TR" altLang="tr-TR" sz="2400" kern="0" dirty="0">
                <a:solidFill>
                  <a:srgbClr val="FFFFFF"/>
                </a:solidFill>
                <a:latin typeface="Times New Roman" pitchFamily="18" charset="0"/>
                <a:ea typeface="Arial"/>
                <a:cs typeface="Times New Roman" pitchFamily="18" charset="0"/>
              </a:rPr>
              <a:t>Hem görüp hem işittiklerinin </a:t>
            </a:r>
            <a:r>
              <a:rPr lang="tr-TR" altLang="tr-TR" sz="2400" kern="0" dirty="0">
                <a:solidFill>
                  <a:srgbClr val="FFFF00"/>
                </a:solidFill>
                <a:latin typeface="Times New Roman" pitchFamily="18" charset="0"/>
                <a:ea typeface="Arial"/>
                <a:cs typeface="Times New Roman" pitchFamily="18" charset="0"/>
              </a:rPr>
              <a:t>%50</a:t>
            </a:r>
            <a:r>
              <a:rPr lang="tr-TR" altLang="tr-TR" sz="2400" kern="0" dirty="0">
                <a:solidFill>
                  <a:srgbClr val="FFFFFF"/>
                </a:solidFill>
                <a:latin typeface="Times New Roman" pitchFamily="18" charset="0"/>
                <a:ea typeface="Arial"/>
                <a:cs typeface="Times New Roman" pitchFamily="18" charset="0"/>
              </a:rPr>
              <a:t>’sini, </a:t>
            </a:r>
          </a:p>
          <a:p>
            <a:pPr algn="ctr">
              <a:lnSpc>
                <a:spcPct val="150000"/>
              </a:lnSpc>
            </a:pPr>
            <a:r>
              <a:rPr lang="tr-TR" altLang="tr-TR" sz="2400" kern="0" dirty="0">
                <a:solidFill>
                  <a:srgbClr val="FFFFFF"/>
                </a:solidFill>
                <a:latin typeface="Times New Roman" pitchFamily="18" charset="0"/>
                <a:ea typeface="Arial"/>
                <a:cs typeface="Times New Roman" pitchFamily="18" charset="0"/>
              </a:rPr>
              <a:t>Söylediklerinin </a:t>
            </a:r>
            <a:r>
              <a:rPr lang="tr-TR" altLang="tr-TR" sz="2400" kern="0" dirty="0">
                <a:solidFill>
                  <a:srgbClr val="FFFF00"/>
                </a:solidFill>
                <a:latin typeface="Times New Roman" pitchFamily="18" charset="0"/>
                <a:ea typeface="Arial"/>
                <a:cs typeface="Times New Roman" pitchFamily="18" charset="0"/>
              </a:rPr>
              <a:t>%70</a:t>
            </a:r>
            <a:r>
              <a:rPr lang="tr-TR" altLang="tr-TR" sz="2400" kern="0" dirty="0">
                <a:solidFill>
                  <a:srgbClr val="FFFFFF"/>
                </a:solidFill>
                <a:latin typeface="Times New Roman" pitchFamily="18" charset="0"/>
                <a:ea typeface="Arial"/>
                <a:cs typeface="Times New Roman" pitchFamily="18" charset="0"/>
              </a:rPr>
              <a:t>’ini, Söyleyerek yaptıklarının ise </a:t>
            </a:r>
          </a:p>
          <a:p>
            <a:pPr algn="ctr">
              <a:lnSpc>
                <a:spcPct val="150000"/>
              </a:lnSpc>
            </a:pPr>
            <a:r>
              <a:rPr lang="tr-TR" altLang="tr-TR" sz="2400" kern="0" dirty="0">
                <a:solidFill>
                  <a:srgbClr val="FFFF00"/>
                </a:solidFill>
                <a:latin typeface="Times New Roman" pitchFamily="18" charset="0"/>
                <a:ea typeface="Arial"/>
                <a:cs typeface="Times New Roman" pitchFamily="18" charset="0"/>
              </a:rPr>
              <a:t>%</a:t>
            </a:r>
            <a:r>
              <a:rPr lang="tr-TR" altLang="tr-TR" sz="2400" kern="0" dirty="0">
                <a:solidFill>
                  <a:srgbClr val="FFFFFF"/>
                </a:solidFill>
                <a:latin typeface="Times New Roman" pitchFamily="18" charset="0"/>
                <a:ea typeface="Arial"/>
                <a:cs typeface="Times New Roman" pitchFamily="18" charset="0"/>
              </a:rPr>
              <a:t> </a:t>
            </a:r>
            <a:r>
              <a:rPr lang="tr-TR" altLang="tr-TR" sz="2400" kern="0" dirty="0">
                <a:solidFill>
                  <a:srgbClr val="FFFF00"/>
                </a:solidFill>
                <a:latin typeface="Times New Roman" pitchFamily="18" charset="0"/>
                <a:ea typeface="Arial"/>
                <a:cs typeface="Times New Roman" pitchFamily="18" charset="0"/>
              </a:rPr>
              <a:t>90</a:t>
            </a:r>
            <a:r>
              <a:rPr lang="tr-TR" altLang="tr-TR" sz="2400" kern="0" dirty="0">
                <a:solidFill>
                  <a:srgbClr val="FFFFFF"/>
                </a:solidFill>
                <a:latin typeface="Times New Roman" pitchFamily="18" charset="0"/>
                <a:ea typeface="Arial"/>
                <a:cs typeface="Times New Roman" pitchFamily="18" charset="0"/>
              </a:rPr>
              <a:t>’ını akılarında tutabildikleri belirtilmektedir</a:t>
            </a:r>
            <a:endParaRPr lang="tr-TR" sz="2400" dirty="0">
              <a:solidFill>
                <a:srgbClr val="000000"/>
              </a:solidFill>
              <a:latin typeface="Times New Roman" pitchFamily="18" charset="0"/>
              <a:ea typeface="Arial"/>
              <a:cs typeface="Times New Roman" pitchFamily="18" charset="0"/>
              <a:sym typeface="Arial"/>
            </a:endParaRPr>
          </a:p>
        </p:txBody>
      </p:sp>
    </p:spTree>
    <p:extLst>
      <p:ext uri="{BB962C8B-B14F-4D97-AF65-F5344CB8AC3E}">
        <p14:creationId xmlns:p14="http://schemas.microsoft.com/office/powerpoint/2010/main" val="215547140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76170" y="660173"/>
            <a:ext cx="5676555" cy="523220"/>
          </a:xfrm>
          <a:prstGeom prst="rect">
            <a:avLst/>
          </a:prstGeom>
        </p:spPr>
        <p:txBody>
          <a:bodyPr wrap="none">
            <a:spAutoFit/>
          </a:bodyPr>
          <a:lstStyle/>
          <a:p>
            <a:pPr algn="ctr"/>
            <a:r>
              <a:rPr lang="tr-TR" sz="2800" dirty="0"/>
              <a:t>İLETİŞİMİ ETKİLEYEN </a:t>
            </a:r>
            <a:r>
              <a:rPr lang="tr-TR" sz="2800" dirty="0" smtClean="0"/>
              <a:t>DEĞİŞKENLER</a:t>
            </a:r>
            <a:endParaRPr lang="tr-TR" sz="2800" dirty="0"/>
          </a:p>
        </p:txBody>
      </p:sp>
      <p:sp>
        <p:nvSpPr>
          <p:cNvPr id="5" name="Metin kutusu 4"/>
          <p:cNvSpPr txBox="1"/>
          <p:nvPr/>
        </p:nvSpPr>
        <p:spPr>
          <a:xfrm>
            <a:off x="720436" y="1690255"/>
            <a:ext cx="6138336"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smtClean="0"/>
              <a:t>Algı,</a:t>
            </a:r>
          </a:p>
          <a:p>
            <a:pPr marL="285750" indent="-285750">
              <a:lnSpc>
                <a:spcPct val="150000"/>
              </a:lnSpc>
              <a:buFont typeface="Arial" panose="020B0604020202020204" pitchFamily="34" charset="0"/>
              <a:buChar char="•"/>
            </a:pPr>
            <a:r>
              <a:rPr lang="tr-TR" dirty="0" smtClean="0"/>
              <a:t>Değerler,</a:t>
            </a:r>
          </a:p>
          <a:p>
            <a:pPr marL="285750" indent="-285750">
              <a:lnSpc>
                <a:spcPct val="150000"/>
              </a:lnSpc>
              <a:buFont typeface="Arial" panose="020B0604020202020204" pitchFamily="34" charset="0"/>
              <a:buChar char="•"/>
            </a:pPr>
            <a:r>
              <a:rPr lang="tr-TR" dirty="0" smtClean="0"/>
              <a:t>Kültür,</a:t>
            </a:r>
          </a:p>
          <a:p>
            <a:pPr marL="285750" indent="-285750">
              <a:lnSpc>
                <a:spcPct val="150000"/>
              </a:lnSpc>
              <a:buFont typeface="Arial" panose="020B0604020202020204" pitchFamily="34" charset="0"/>
              <a:buChar char="•"/>
            </a:pPr>
            <a:r>
              <a:rPr lang="tr-TR" dirty="0" smtClean="0"/>
              <a:t>Duygular,</a:t>
            </a:r>
          </a:p>
          <a:p>
            <a:pPr marL="285750" indent="-285750">
              <a:lnSpc>
                <a:spcPct val="150000"/>
              </a:lnSpc>
              <a:buFont typeface="Arial" panose="020B0604020202020204" pitchFamily="34" charset="0"/>
              <a:buChar char="•"/>
            </a:pPr>
            <a:r>
              <a:rPr lang="tr-TR" dirty="0" smtClean="0"/>
              <a:t>Duyguların kabulü ve ifadesi,</a:t>
            </a:r>
          </a:p>
          <a:p>
            <a:pPr marL="285750" indent="-285750">
              <a:lnSpc>
                <a:spcPct val="150000"/>
              </a:lnSpc>
              <a:buFont typeface="Arial" panose="020B0604020202020204" pitchFamily="34" charset="0"/>
              <a:buChar char="•"/>
            </a:pPr>
            <a:r>
              <a:rPr lang="tr-TR" dirty="0" smtClean="0"/>
              <a:t>Bireyi değil, olumsuz davranışı reddetmek.</a:t>
            </a:r>
            <a:endParaRPr lang="tr-TR" dirty="0"/>
          </a:p>
        </p:txBody>
      </p:sp>
    </p:spTree>
    <p:extLst>
      <p:ext uri="{BB962C8B-B14F-4D97-AF65-F5344CB8AC3E}">
        <p14:creationId xmlns:p14="http://schemas.microsoft.com/office/powerpoint/2010/main" val="165586633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76170" y="660173"/>
            <a:ext cx="5676555" cy="523220"/>
          </a:xfrm>
          <a:prstGeom prst="rect">
            <a:avLst/>
          </a:prstGeom>
        </p:spPr>
        <p:txBody>
          <a:bodyPr wrap="none">
            <a:spAutoFit/>
          </a:bodyPr>
          <a:lstStyle/>
          <a:p>
            <a:pPr algn="ctr"/>
            <a:r>
              <a:rPr lang="tr-TR" sz="2800" dirty="0"/>
              <a:t>İLETİŞİMİ ETKİLEYEN </a:t>
            </a:r>
            <a:r>
              <a:rPr lang="tr-TR" sz="2800" dirty="0" smtClean="0"/>
              <a:t>DEĞİŞKENLER</a:t>
            </a:r>
            <a:endParaRPr lang="tr-TR" sz="2800" dirty="0"/>
          </a:p>
        </p:txBody>
      </p:sp>
      <p:sp>
        <p:nvSpPr>
          <p:cNvPr id="5" name="Metin kutusu 4"/>
          <p:cNvSpPr txBox="1"/>
          <p:nvPr/>
        </p:nvSpPr>
        <p:spPr>
          <a:xfrm>
            <a:off x="595746" y="1717964"/>
            <a:ext cx="11105925" cy="2031325"/>
          </a:xfrm>
          <a:prstGeom prst="rect">
            <a:avLst/>
          </a:prstGeom>
          <a:noFill/>
        </p:spPr>
        <p:txBody>
          <a:bodyPr wrap="none" rtlCol="0">
            <a:spAutoFit/>
          </a:bodyPr>
          <a:lstStyle/>
          <a:p>
            <a:r>
              <a:rPr lang="tr-TR" b="1" i="1" u="sng" dirty="0" smtClean="0">
                <a:effectLst>
                  <a:outerShdw blurRad="38100" dist="38100" dir="2700000" algn="tl">
                    <a:srgbClr val="000000">
                      <a:alpha val="43137"/>
                    </a:srgbClr>
                  </a:outerShdw>
                </a:effectLst>
              </a:rPr>
              <a:t>Algı</a:t>
            </a:r>
            <a:r>
              <a:rPr lang="tr-TR" dirty="0" smtClean="0"/>
              <a:t>, bireyin içinde bulunduğu dünyayı anlaması, kavraması ve yorumlaması ile ilgili deneyimleridir.</a:t>
            </a:r>
          </a:p>
          <a:p>
            <a:endParaRPr lang="tr-TR" dirty="0"/>
          </a:p>
          <a:p>
            <a:r>
              <a:rPr lang="tr-TR" dirty="0" smtClean="0"/>
              <a:t>Hem kendi hem de çevremizdekilerin algılarının farkında olmak önemlidir.</a:t>
            </a:r>
          </a:p>
          <a:p>
            <a:endParaRPr lang="tr-TR" dirty="0"/>
          </a:p>
          <a:p>
            <a:pPr algn="ctr"/>
            <a:r>
              <a:rPr lang="tr-TR" sz="3600" dirty="0" smtClean="0"/>
              <a:t>NEDEN?</a:t>
            </a:r>
          </a:p>
          <a:p>
            <a:endParaRPr lang="tr-TR" dirty="0"/>
          </a:p>
        </p:txBody>
      </p:sp>
    </p:spTree>
    <p:extLst>
      <p:ext uri="{BB962C8B-B14F-4D97-AF65-F5344CB8AC3E}">
        <p14:creationId xmlns:p14="http://schemas.microsoft.com/office/powerpoint/2010/main" val="352305431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57287" y="2328863"/>
            <a:ext cx="10378162" cy="1754326"/>
          </a:xfrm>
          <a:prstGeom prst="rect">
            <a:avLst/>
          </a:prstGeom>
          <a:noFill/>
        </p:spPr>
        <p:txBody>
          <a:bodyPr wrap="none" rtlCol="0">
            <a:spAutoFit/>
          </a:bodyPr>
          <a:lstStyle/>
          <a:p>
            <a:r>
              <a:rPr lang="tr-TR" dirty="0" smtClean="0"/>
              <a:t>-Hemşire: Öyle görünüyor ki siz işbirliği yapmak istemiyorsunuz.</a:t>
            </a:r>
          </a:p>
          <a:p>
            <a:r>
              <a:rPr lang="tr-TR" dirty="0" smtClean="0"/>
              <a:t> İnsanların sözünü kesiyor ve her konuda komik olmaya çalışıyorsunuz. </a:t>
            </a:r>
          </a:p>
          <a:p>
            <a:endParaRPr lang="tr-TR" dirty="0" smtClean="0"/>
          </a:p>
          <a:p>
            <a:r>
              <a:rPr lang="tr-TR" dirty="0" smtClean="0"/>
              <a:t>-Hasta: Ciddi olduğumda kimse beni dinlemiyor., şaka yaptığımda ise gülüyor ve dinliyorlar. </a:t>
            </a:r>
          </a:p>
          <a:p>
            <a:r>
              <a:rPr lang="tr-TR" dirty="0" smtClean="0"/>
              <a:t>Ben de bunun kendimi dinletebileceğim tek yol olduğuna karar verdim.</a:t>
            </a:r>
          </a:p>
          <a:p>
            <a:endParaRPr lang="tr-TR" dirty="0"/>
          </a:p>
        </p:txBody>
      </p:sp>
    </p:spTree>
    <p:extLst>
      <p:ext uri="{BB962C8B-B14F-4D97-AF65-F5344CB8AC3E}">
        <p14:creationId xmlns:p14="http://schemas.microsoft.com/office/powerpoint/2010/main" val="387837411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95744" y="415631"/>
            <a:ext cx="10377055" cy="2723823"/>
          </a:xfrm>
          <a:prstGeom prst="rect">
            <a:avLst/>
          </a:prstGeom>
          <a:noFill/>
        </p:spPr>
        <p:txBody>
          <a:bodyPr wrap="square" rtlCol="0">
            <a:spAutoFit/>
          </a:bodyPr>
          <a:lstStyle/>
          <a:p>
            <a:r>
              <a:rPr lang="tr-TR" b="1" i="1" u="sng" dirty="0" smtClean="0">
                <a:effectLst>
                  <a:outerShdw blurRad="38100" dist="38100" dir="2700000" algn="tl">
                    <a:srgbClr val="000000">
                      <a:alpha val="43137"/>
                    </a:srgbClr>
                  </a:outerShdw>
                </a:effectLst>
              </a:rPr>
              <a:t>Değerler,  tutum ve davranışımızı etkiler.</a:t>
            </a:r>
          </a:p>
          <a:p>
            <a:endParaRPr lang="tr-TR" b="1" i="1" u="sng" dirty="0">
              <a:effectLst>
                <a:outerShdw blurRad="38100" dist="38100" dir="2700000" algn="tl">
                  <a:srgbClr val="000000">
                    <a:alpha val="43137"/>
                  </a:srgbClr>
                </a:outerShdw>
              </a:effectLst>
            </a:endParaRPr>
          </a:p>
          <a:p>
            <a:pPr>
              <a:lnSpc>
                <a:spcPct val="150000"/>
              </a:lnSpc>
            </a:pPr>
            <a:endParaRPr lang="tr-TR" b="1" i="1" u="sng" dirty="0" smtClean="0">
              <a:effectLst>
                <a:outerShdw blurRad="38100" dist="38100" dir="2700000" algn="tl">
                  <a:srgbClr val="000000">
                    <a:alpha val="43137"/>
                  </a:srgbClr>
                </a:outerShdw>
              </a:effectLst>
            </a:endParaRPr>
          </a:p>
          <a:p>
            <a:pPr>
              <a:lnSpc>
                <a:spcPct val="150000"/>
              </a:lnSpc>
            </a:pPr>
            <a:r>
              <a:rPr lang="tr-TR" dirty="0" smtClean="0"/>
              <a:t>çocuk, anne-baba, anneanne-dede değerleri farklı.</a:t>
            </a:r>
          </a:p>
          <a:p>
            <a:pPr>
              <a:lnSpc>
                <a:spcPct val="150000"/>
              </a:lnSpc>
            </a:pPr>
            <a:endParaRPr lang="tr-TR" dirty="0"/>
          </a:p>
          <a:p>
            <a:pPr>
              <a:lnSpc>
                <a:spcPct val="150000"/>
              </a:lnSpc>
            </a:pPr>
            <a:r>
              <a:rPr lang="tr-TR" dirty="0" smtClean="0"/>
              <a:t>İngiltere, Avusturalya, Türkiye farklı. </a:t>
            </a:r>
          </a:p>
          <a:p>
            <a:pPr>
              <a:lnSpc>
                <a:spcPct val="150000"/>
              </a:lnSpc>
            </a:pPr>
            <a:r>
              <a:rPr lang="tr-TR" dirty="0" smtClean="0"/>
              <a:t>15 yaşında yanında </a:t>
            </a:r>
            <a:r>
              <a:rPr lang="tr-TR" dirty="0" err="1" smtClean="0"/>
              <a:t>Marijuana</a:t>
            </a:r>
            <a:r>
              <a:rPr lang="tr-TR" dirty="0" smtClean="0"/>
              <a:t> taşıyan kadın. Yemek </a:t>
            </a:r>
            <a:r>
              <a:rPr lang="tr-TR" smtClean="0"/>
              <a:t>yememeye </a:t>
            </a:r>
            <a:r>
              <a:rPr lang="tr-TR" smtClean="0"/>
              <a:t>başlar...</a:t>
            </a:r>
            <a:endParaRPr lang="tr-TR" dirty="0" smtClean="0"/>
          </a:p>
        </p:txBody>
      </p:sp>
    </p:spTree>
    <p:extLst>
      <p:ext uri="{BB962C8B-B14F-4D97-AF65-F5344CB8AC3E}">
        <p14:creationId xmlns:p14="http://schemas.microsoft.com/office/powerpoint/2010/main" val="18919188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95745" y="415631"/>
            <a:ext cx="10508005" cy="3970318"/>
          </a:xfrm>
          <a:prstGeom prst="rect">
            <a:avLst/>
          </a:prstGeom>
          <a:noFill/>
        </p:spPr>
        <p:txBody>
          <a:bodyPr wrap="none" rtlCol="0">
            <a:spAutoFit/>
          </a:bodyPr>
          <a:lstStyle/>
          <a:p>
            <a:r>
              <a:rPr lang="tr-TR" b="1" i="1" u="sng" dirty="0" smtClean="0">
                <a:effectLst>
                  <a:outerShdw blurRad="38100" dist="38100" dir="2700000" algn="tl">
                    <a:srgbClr val="000000">
                      <a:alpha val="43137"/>
                    </a:srgbClr>
                  </a:outerShdw>
                </a:effectLst>
              </a:rPr>
              <a:t>Değerler,  tutum ve davranışımızı etkiler.</a:t>
            </a:r>
          </a:p>
          <a:p>
            <a:endParaRPr lang="tr-TR" b="1" i="1" u="sng" dirty="0">
              <a:effectLst>
                <a:outerShdw blurRad="38100" dist="38100" dir="2700000" algn="tl">
                  <a:srgbClr val="000000">
                    <a:alpha val="43137"/>
                  </a:srgbClr>
                </a:outerShdw>
              </a:effectLst>
            </a:endParaRPr>
          </a:p>
          <a:p>
            <a:pPr>
              <a:lnSpc>
                <a:spcPct val="150000"/>
              </a:lnSpc>
            </a:pPr>
            <a:endParaRPr lang="tr-TR" b="1" i="1" u="sng" dirty="0" smtClean="0">
              <a:effectLst>
                <a:outerShdw blurRad="38100" dist="38100" dir="2700000" algn="tl">
                  <a:srgbClr val="000000">
                    <a:alpha val="43137"/>
                  </a:srgbClr>
                </a:outerShdw>
              </a:effectLst>
            </a:endParaRPr>
          </a:p>
          <a:p>
            <a:pPr>
              <a:lnSpc>
                <a:spcPct val="150000"/>
              </a:lnSpc>
            </a:pPr>
            <a:r>
              <a:rPr lang="tr-TR" dirty="0" smtClean="0"/>
              <a:t>Anne-baba </a:t>
            </a:r>
            <a:r>
              <a:rPr lang="tr-TR" dirty="0" err="1" smtClean="0"/>
              <a:t>farkettiğinde</a:t>
            </a:r>
            <a:r>
              <a:rPr lang="tr-TR" dirty="0" smtClean="0"/>
              <a:t> çok üzülür. Davranışına öfke duyabilirler.</a:t>
            </a:r>
          </a:p>
          <a:p>
            <a:pPr>
              <a:lnSpc>
                <a:spcPct val="150000"/>
              </a:lnSpc>
            </a:pPr>
            <a:endParaRPr lang="tr-TR" dirty="0" smtClean="0"/>
          </a:p>
          <a:p>
            <a:pPr>
              <a:lnSpc>
                <a:spcPct val="150000"/>
              </a:lnSpc>
            </a:pPr>
            <a:r>
              <a:rPr lang="tr-TR" dirty="0" smtClean="0"/>
              <a:t>Ekip üyeleri: Bunun bir hastalık habercisi olduğuna inanır ve genç kızı </a:t>
            </a:r>
            <a:r>
              <a:rPr lang="tr-TR" dirty="0" err="1" smtClean="0"/>
              <a:t>antisosyal</a:t>
            </a:r>
            <a:r>
              <a:rPr lang="tr-TR" dirty="0" smtClean="0"/>
              <a:t> , </a:t>
            </a:r>
            <a:r>
              <a:rPr lang="tr-TR" dirty="0" err="1" smtClean="0"/>
              <a:t>deprese</a:t>
            </a:r>
            <a:r>
              <a:rPr lang="tr-TR" dirty="0" smtClean="0"/>
              <a:t> </a:t>
            </a:r>
          </a:p>
          <a:p>
            <a:pPr>
              <a:lnSpc>
                <a:spcPct val="150000"/>
              </a:lnSpc>
            </a:pPr>
            <a:r>
              <a:rPr lang="tr-TR" dirty="0" smtClean="0"/>
              <a:t>ve bunaltı diye  nitelerler. </a:t>
            </a:r>
          </a:p>
          <a:p>
            <a:pPr>
              <a:lnSpc>
                <a:spcPct val="150000"/>
              </a:lnSpc>
            </a:pPr>
            <a:endParaRPr lang="tr-TR" dirty="0" smtClean="0"/>
          </a:p>
          <a:p>
            <a:pPr>
              <a:lnSpc>
                <a:spcPct val="150000"/>
              </a:lnSpc>
            </a:pPr>
            <a:r>
              <a:rPr lang="tr-TR" dirty="0" smtClean="0"/>
              <a:t>Diğerleriyse, ana babanın çok katı olduğunu, kendi değerlerini kabul etmesi için genç kadını </a:t>
            </a:r>
          </a:p>
          <a:p>
            <a:pPr>
              <a:lnSpc>
                <a:spcPct val="150000"/>
              </a:lnSpc>
            </a:pPr>
            <a:r>
              <a:rPr lang="tr-TR" dirty="0" smtClean="0"/>
              <a:t>çok zorladıklarını düşünürler.</a:t>
            </a:r>
            <a:endParaRPr lang="tr-TR" dirty="0"/>
          </a:p>
        </p:txBody>
      </p:sp>
    </p:spTree>
    <p:extLst>
      <p:ext uri="{BB962C8B-B14F-4D97-AF65-F5344CB8AC3E}">
        <p14:creationId xmlns:p14="http://schemas.microsoft.com/office/powerpoint/2010/main" val="408765601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42110" y="1440873"/>
            <a:ext cx="10551286" cy="2862322"/>
          </a:xfrm>
          <a:prstGeom prst="rect">
            <a:avLst/>
          </a:prstGeom>
          <a:noFill/>
        </p:spPr>
        <p:txBody>
          <a:bodyPr wrap="none" rtlCol="0">
            <a:spAutoFit/>
          </a:bodyPr>
          <a:lstStyle/>
          <a:p>
            <a:r>
              <a:rPr lang="tr-TR" b="1" i="1" u="sng" dirty="0" smtClean="0">
                <a:effectLst>
                  <a:outerShdw blurRad="38100" dist="38100" dir="2700000" algn="tl">
                    <a:srgbClr val="000000">
                      <a:alpha val="43137"/>
                    </a:srgbClr>
                  </a:outerShdw>
                </a:effectLst>
              </a:rPr>
              <a:t>Kültür;</a:t>
            </a:r>
            <a:r>
              <a:rPr lang="tr-TR" dirty="0" smtClean="0"/>
              <a:t> bireye iletişim biçimini ve kullanılacak faktörleri öğretir, belli bir dünya görüşü kazandırır.</a:t>
            </a:r>
          </a:p>
          <a:p>
            <a:endParaRPr lang="tr-TR" dirty="0" smtClean="0"/>
          </a:p>
          <a:p>
            <a:endParaRPr lang="tr-TR" dirty="0"/>
          </a:p>
          <a:p>
            <a:r>
              <a:rPr lang="tr-TR" dirty="0" smtClean="0"/>
              <a:t>Duyguların kültürel ifadesidir.</a:t>
            </a:r>
          </a:p>
          <a:p>
            <a:endParaRPr lang="tr-TR" dirty="0" smtClean="0"/>
          </a:p>
          <a:p>
            <a:endParaRPr lang="tr-TR" dirty="0"/>
          </a:p>
          <a:p>
            <a:r>
              <a:rPr lang="tr-TR" dirty="0" smtClean="0"/>
              <a:t> Yemek adabı,  cenaze ziyareti, ağlamalar, el hareketleri </a:t>
            </a:r>
            <a:r>
              <a:rPr lang="tr-TR" dirty="0" err="1" smtClean="0"/>
              <a:t>v.s</a:t>
            </a:r>
            <a:r>
              <a:rPr lang="tr-TR" dirty="0" smtClean="0"/>
              <a:t>.  </a:t>
            </a:r>
          </a:p>
          <a:p>
            <a:endParaRPr lang="tr-TR" dirty="0"/>
          </a:p>
          <a:p>
            <a:endParaRPr lang="tr-TR" dirty="0" smtClean="0"/>
          </a:p>
          <a:p>
            <a:r>
              <a:rPr lang="tr-TR" dirty="0"/>
              <a:t> </a:t>
            </a:r>
            <a:r>
              <a:rPr lang="tr-TR" dirty="0" smtClean="0"/>
              <a:t>Kültür, duyguların ifadesini etkiler. </a:t>
            </a:r>
            <a:endParaRPr lang="tr-TR" dirty="0"/>
          </a:p>
        </p:txBody>
      </p:sp>
    </p:spTree>
    <p:extLst>
      <p:ext uri="{BB962C8B-B14F-4D97-AF65-F5344CB8AC3E}">
        <p14:creationId xmlns:p14="http://schemas.microsoft.com/office/powerpoint/2010/main" val="312776708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75855" y="1884213"/>
            <a:ext cx="9413154" cy="1754326"/>
          </a:xfrm>
          <a:prstGeom prst="rect">
            <a:avLst/>
          </a:prstGeom>
          <a:noFill/>
        </p:spPr>
        <p:txBody>
          <a:bodyPr wrap="none" rtlCol="0">
            <a:spAutoFit/>
          </a:bodyPr>
          <a:lstStyle/>
          <a:p>
            <a:r>
              <a:rPr lang="tr-TR" b="1" i="1" u="sng" dirty="0" smtClean="0">
                <a:effectLst>
                  <a:outerShdw blurRad="38100" dist="38100" dir="2700000" algn="tl">
                    <a:srgbClr val="000000">
                      <a:alpha val="43137"/>
                    </a:srgbClr>
                  </a:outerShdw>
                </a:effectLst>
              </a:rPr>
              <a:t>Duygular;</a:t>
            </a:r>
            <a:r>
              <a:rPr lang="tr-TR" dirty="0" smtClean="0"/>
              <a:t>  Çevreden etkilenir. Bireyin </a:t>
            </a:r>
            <a:r>
              <a:rPr lang="tr-TR" dirty="0" err="1" smtClean="0"/>
              <a:t>başetmesindem</a:t>
            </a:r>
            <a:r>
              <a:rPr lang="tr-TR" dirty="0" smtClean="0"/>
              <a:t>, kendini ifadesinden etkilenir.</a:t>
            </a:r>
          </a:p>
          <a:p>
            <a:endParaRPr lang="tr-TR" dirty="0"/>
          </a:p>
          <a:p>
            <a:endParaRPr lang="tr-TR" dirty="0" smtClean="0"/>
          </a:p>
          <a:p>
            <a:endParaRPr lang="tr-TR" dirty="0"/>
          </a:p>
          <a:p>
            <a:r>
              <a:rPr lang="tr-TR" dirty="0" smtClean="0"/>
              <a:t>Pediatri hemşiresi ve küçük kız örneğindeki gibi…</a:t>
            </a:r>
          </a:p>
          <a:p>
            <a:r>
              <a:rPr lang="tr-TR" dirty="0" smtClean="0"/>
              <a:t>   </a:t>
            </a:r>
            <a:endParaRPr lang="tr-TR" dirty="0"/>
          </a:p>
        </p:txBody>
      </p:sp>
    </p:spTree>
    <p:extLst>
      <p:ext uri="{BB962C8B-B14F-4D97-AF65-F5344CB8AC3E}">
        <p14:creationId xmlns:p14="http://schemas.microsoft.com/office/powerpoint/2010/main" val="170215246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31273" y="928249"/>
            <a:ext cx="10474036" cy="6463308"/>
          </a:xfrm>
          <a:prstGeom prst="rect">
            <a:avLst/>
          </a:prstGeom>
          <a:noFill/>
        </p:spPr>
        <p:txBody>
          <a:bodyPr wrap="square" rtlCol="0">
            <a:spAutoFit/>
          </a:bodyPr>
          <a:lstStyle/>
          <a:p>
            <a:r>
              <a:rPr lang="tr-TR" b="1" i="1" u="sng" dirty="0" smtClean="0">
                <a:effectLst>
                  <a:outerShdw blurRad="38100" dist="38100" dir="2700000" algn="tl">
                    <a:srgbClr val="000000">
                      <a:alpha val="43137"/>
                    </a:srgbClr>
                  </a:outerShdw>
                </a:effectLst>
              </a:rPr>
              <a:t>Duyguların kabulü ve ifadesi;</a:t>
            </a:r>
            <a:r>
              <a:rPr lang="tr-TR" dirty="0" smtClean="0"/>
              <a:t> </a:t>
            </a:r>
          </a:p>
          <a:p>
            <a:pPr>
              <a:lnSpc>
                <a:spcPct val="150000"/>
              </a:lnSpc>
            </a:pPr>
            <a:r>
              <a:rPr lang="tr-TR" dirty="0" smtClean="0"/>
              <a:t> Olumlu duygular daha kolay ifade edilip kabullenilirken, olumsuz duyguları daha az  kabulleniriz.</a:t>
            </a:r>
          </a:p>
          <a:p>
            <a:pPr>
              <a:lnSpc>
                <a:spcPct val="150000"/>
              </a:lnSpc>
            </a:pPr>
            <a:endParaRPr lang="tr-TR" dirty="0"/>
          </a:p>
          <a:p>
            <a:pPr>
              <a:lnSpc>
                <a:spcPct val="150000"/>
              </a:lnSpc>
            </a:pPr>
            <a:r>
              <a:rPr lang="tr-TR" dirty="0" smtClean="0"/>
              <a:t>-şu an da biraz öfkelisin., biraz sakin olabilir misin?</a:t>
            </a:r>
          </a:p>
          <a:p>
            <a:pPr>
              <a:lnSpc>
                <a:spcPct val="150000"/>
              </a:lnSpc>
            </a:pPr>
            <a:r>
              <a:rPr lang="tr-TR" dirty="0" smtClean="0"/>
              <a:t>-ÖFKELİ FALAN DEĞİLİM!        İnkar…</a:t>
            </a:r>
          </a:p>
          <a:p>
            <a:pPr>
              <a:lnSpc>
                <a:spcPct val="150000"/>
              </a:lnSpc>
            </a:pPr>
            <a:endParaRPr lang="tr-TR" dirty="0"/>
          </a:p>
          <a:p>
            <a:pPr>
              <a:lnSpc>
                <a:spcPct val="150000"/>
              </a:lnSpc>
            </a:pPr>
            <a:r>
              <a:rPr lang="tr-TR" dirty="0"/>
              <a:t>Korku duygusu.</a:t>
            </a:r>
          </a:p>
          <a:p>
            <a:pPr>
              <a:lnSpc>
                <a:spcPct val="150000"/>
              </a:lnSpc>
            </a:pPr>
            <a:r>
              <a:rPr lang="tr-TR" dirty="0"/>
              <a:t>Erkekler korkmaz!   Mı ?...  kültür.</a:t>
            </a:r>
          </a:p>
          <a:p>
            <a:pPr>
              <a:lnSpc>
                <a:spcPct val="150000"/>
              </a:lnSpc>
            </a:pPr>
            <a:endParaRPr lang="tr-TR" dirty="0"/>
          </a:p>
          <a:p>
            <a:pPr>
              <a:lnSpc>
                <a:spcPct val="150000"/>
              </a:lnSpc>
            </a:pPr>
            <a:endParaRPr lang="tr-TR" dirty="0"/>
          </a:p>
          <a:p>
            <a:pPr>
              <a:lnSpc>
                <a:spcPct val="150000"/>
              </a:lnSpc>
            </a:pPr>
            <a:r>
              <a:rPr lang="tr-TR" dirty="0"/>
              <a:t>Üzüntü duygusu</a:t>
            </a:r>
          </a:p>
          <a:p>
            <a:pPr>
              <a:lnSpc>
                <a:spcPct val="150000"/>
              </a:lnSpc>
            </a:pPr>
            <a:r>
              <a:rPr lang="tr-TR" dirty="0"/>
              <a:t>Erkekler ağlamaz! Mı ? … kültür. </a:t>
            </a:r>
          </a:p>
          <a:p>
            <a:endParaRPr lang="tr-TR" dirty="0" smtClean="0"/>
          </a:p>
          <a:p>
            <a:endParaRPr lang="tr-TR" dirty="0" smtClean="0"/>
          </a:p>
          <a:p>
            <a:pPr marL="285750" indent="-285750">
              <a:buFontTx/>
              <a:buChar char="-"/>
            </a:pPr>
            <a:endParaRPr lang="tr-TR" dirty="0"/>
          </a:p>
          <a:p>
            <a:endParaRPr lang="tr-TR" dirty="0"/>
          </a:p>
        </p:txBody>
      </p:sp>
    </p:spTree>
    <p:extLst>
      <p:ext uri="{BB962C8B-B14F-4D97-AF65-F5344CB8AC3E}">
        <p14:creationId xmlns:p14="http://schemas.microsoft.com/office/powerpoint/2010/main" val="378198729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75646" y="983668"/>
            <a:ext cx="10979288" cy="6186309"/>
          </a:xfrm>
          <a:prstGeom prst="rect">
            <a:avLst/>
          </a:prstGeom>
          <a:noFill/>
        </p:spPr>
        <p:txBody>
          <a:bodyPr wrap="none" rtlCol="0">
            <a:spAutoFit/>
          </a:bodyPr>
          <a:lstStyle/>
          <a:p>
            <a:pPr algn="ctr"/>
            <a:r>
              <a:rPr lang="tr-TR" b="1" i="1" u="sng" dirty="0" smtClean="0">
                <a:effectLst>
                  <a:outerShdw blurRad="38100" dist="38100" dir="2700000" algn="tl">
                    <a:srgbClr val="000000">
                      <a:alpha val="43137"/>
                    </a:srgbClr>
                  </a:outerShdw>
                </a:effectLst>
              </a:rPr>
              <a:t>Bireyi değil, olumsuz davranışı reddetmek</a:t>
            </a:r>
          </a:p>
          <a:p>
            <a:pPr algn="ctr"/>
            <a:endParaRPr lang="tr-TR" dirty="0"/>
          </a:p>
          <a:p>
            <a:pPr algn="ctr"/>
            <a:r>
              <a:rPr lang="tr-TR" dirty="0" smtClean="0"/>
              <a:t>Bireylerin başkalarına zarar vermeden istediği gibi davranma hakkı vardır.</a:t>
            </a:r>
          </a:p>
          <a:p>
            <a:pPr algn="ctr"/>
            <a:endParaRPr lang="tr-TR" b="1" i="1" u="sng" dirty="0" smtClean="0">
              <a:effectLst>
                <a:outerShdw blurRad="38100" dist="38100" dir="2700000" algn="tl">
                  <a:srgbClr val="000000">
                    <a:alpha val="43137"/>
                  </a:srgbClr>
                </a:outerShdw>
              </a:effectLst>
            </a:endParaRPr>
          </a:p>
          <a:p>
            <a:r>
              <a:rPr lang="tr-TR" b="1" i="1" u="sng" dirty="0" smtClean="0">
                <a:effectLst>
                  <a:outerShdw blurRad="38100" dist="38100" dir="2700000" algn="tl">
                    <a:srgbClr val="000000">
                      <a:alpha val="43137"/>
                    </a:srgbClr>
                  </a:outerShdw>
                </a:effectLst>
              </a:rPr>
              <a:t>-</a:t>
            </a:r>
            <a:r>
              <a:rPr lang="tr-TR" dirty="0" smtClean="0"/>
              <a:t>Size hiç yakıştıramadım</a:t>
            </a:r>
          </a:p>
          <a:p>
            <a:r>
              <a:rPr lang="tr-TR" dirty="0" smtClean="0"/>
              <a:t>-</a:t>
            </a:r>
            <a:r>
              <a:rPr lang="tr-TR" dirty="0" err="1" smtClean="0"/>
              <a:t>Aaaaaaa</a:t>
            </a:r>
            <a:r>
              <a:rPr lang="tr-TR" dirty="0" smtClean="0"/>
              <a:t>  bu yaptığınız çok yanlış,</a:t>
            </a:r>
          </a:p>
          <a:p>
            <a:r>
              <a:rPr lang="tr-TR" dirty="0" smtClean="0"/>
              <a:t>-Çok kötü davranıyorsunuz.         ELEŞTİRMEK!</a:t>
            </a:r>
            <a:endParaRPr lang="tr-TR" dirty="0"/>
          </a:p>
          <a:p>
            <a:pPr algn="ctr"/>
            <a:endParaRPr lang="tr-TR" dirty="0" smtClean="0"/>
          </a:p>
          <a:p>
            <a:pPr algn="ctr"/>
            <a:endParaRPr lang="tr-TR" b="1" i="1" u="sng" dirty="0">
              <a:effectLst>
                <a:outerShdw blurRad="38100" dist="38100" dir="2700000" algn="tl">
                  <a:srgbClr val="000000">
                    <a:alpha val="43137"/>
                  </a:srgbClr>
                </a:outerShdw>
              </a:effectLst>
            </a:endParaRPr>
          </a:p>
          <a:p>
            <a:r>
              <a:rPr lang="tr-TR" dirty="0"/>
              <a:t>-Fatma hanımı bir elime geçirirsem biliyorum ne yapacağımı…</a:t>
            </a:r>
          </a:p>
          <a:p>
            <a:pPr marL="285750" indent="-285750">
              <a:buFontTx/>
              <a:buChar char="-"/>
            </a:pPr>
            <a:r>
              <a:rPr lang="tr-TR" dirty="0"/>
              <a:t>Anladığım kadarıyla Fatma Hanıma  karşı öfkelisin… öfke hissedebilirsin ancak burada kimsenin</a:t>
            </a:r>
          </a:p>
          <a:p>
            <a:pPr marL="285750" indent="-285750">
              <a:buFontTx/>
              <a:buChar char="-"/>
            </a:pPr>
            <a:r>
              <a:rPr lang="tr-TR" dirty="0"/>
              <a:t> </a:t>
            </a:r>
            <a:r>
              <a:rPr lang="tr-TR" dirty="0" err="1"/>
              <a:t>biribirine</a:t>
            </a:r>
            <a:r>
              <a:rPr lang="tr-TR" dirty="0"/>
              <a:t> zarar vermesine izin vermeyiz. </a:t>
            </a:r>
            <a:endParaRPr lang="tr-TR" dirty="0" smtClean="0"/>
          </a:p>
          <a:p>
            <a:pPr marL="285750" indent="-285750">
              <a:buFontTx/>
              <a:buChar char="-"/>
            </a:pPr>
            <a:endParaRPr lang="tr-TR" dirty="0"/>
          </a:p>
          <a:p>
            <a:r>
              <a:rPr lang="tr-TR" dirty="0" smtClean="0"/>
              <a:t>-Ahmet bey oldukça öfkeli </a:t>
            </a:r>
            <a:r>
              <a:rPr lang="tr-TR" dirty="0" err="1" smtClean="0"/>
              <a:t>görünüyosunuz</a:t>
            </a:r>
            <a:r>
              <a:rPr lang="tr-TR" dirty="0" smtClean="0"/>
              <a:t>. Kendinizi kontrol edemediğinizi görüyorum ,</a:t>
            </a:r>
          </a:p>
          <a:p>
            <a:r>
              <a:rPr lang="tr-TR" dirty="0" smtClean="0"/>
              <a:t> lütfen odadan çıkalım.</a:t>
            </a:r>
          </a:p>
          <a:p>
            <a:pPr marL="285750" indent="-285750">
              <a:buFontTx/>
              <a:buChar char="-"/>
            </a:pPr>
            <a:endParaRPr lang="tr-TR" dirty="0"/>
          </a:p>
          <a:p>
            <a:pPr marL="285750" indent="-285750">
              <a:buFontTx/>
              <a:buChar char="-"/>
            </a:pPr>
            <a:endParaRPr lang="tr-TR" dirty="0" smtClean="0"/>
          </a:p>
          <a:p>
            <a:pPr marL="285750" indent="-285750">
              <a:buFontTx/>
              <a:buChar char="-"/>
            </a:pPr>
            <a:endParaRPr lang="tr-TR" dirty="0" smtClean="0"/>
          </a:p>
          <a:p>
            <a:pPr marL="285750" indent="-285750">
              <a:buFontTx/>
              <a:buChar char="-"/>
            </a:pPr>
            <a:endParaRPr lang="tr-TR" dirty="0"/>
          </a:p>
          <a:p>
            <a:pPr marL="285750" indent="-285750">
              <a:buFontTx/>
              <a:buChar char="-"/>
            </a:pPr>
            <a:endParaRPr lang="tr-TR" dirty="0" smtClean="0"/>
          </a:p>
          <a:p>
            <a:pPr marL="285750" indent="-285750">
              <a:buFontTx/>
              <a:buChar char="-"/>
            </a:pPr>
            <a:endParaRPr lang="tr-TR" dirty="0"/>
          </a:p>
          <a:p>
            <a:pPr algn="ctr"/>
            <a:endParaRPr lang="tr-TR" b="1" i="1" u="sng"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721905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ofessional Communication in Nursing NRS 101"/>
          <p:cNvSpPr txBox="1">
            <a:spLocks noGrp="1"/>
          </p:cNvSpPr>
          <p:nvPr>
            <p:ph type="title" idx="4294967295"/>
          </p:nvPr>
        </p:nvSpPr>
        <p:spPr>
          <a:xfrm>
            <a:off x="955675" y="1801813"/>
            <a:ext cx="11236325" cy="4473575"/>
          </a:xfrm>
        </p:spPr>
        <p:txBody>
          <a:bodyPr>
            <a:normAutofit/>
          </a:bodyPr>
          <a:lstStyle/>
          <a:p>
            <a:pPr algn="just" eaLnBrk="1" hangingPunct="1">
              <a:lnSpc>
                <a:spcPct val="150000"/>
              </a:lnSpc>
            </a:pPr>
            <a:r>
              <a:rPr lang="tr-TR" altLang="tr-TR" sz="2400" cap="none" dirty="0" smtClean="0">
                <a:latin typeface="Arial" charset="0"/>
                <a:cs typeface="Arial" charset="0"/>
              </a:rPr>
              <a:t>                </a:t>
            </a:r>
            <a:br>
              <a:rPr lang="tr-TR" altLang="tr-TR" sz="2400" cap="none" dirty="0" smtClean="0">
                <a:latin typeface="Arial" charset="0"/>
                <a:cs typeface="Arial" charset="0"/>
              </a:rPr>
            </a:br>
            <a:r>
              <a:rPr lang="tr-TR" altLang="tr-TR" sz="2000" cap="none" dirty="0" smtClean="0">
                <a:latin typeface="Arial" charset="0"/>
                <a:cs typeface="Arial" charset="0"/>
              </a:rPr>
              <a:t>Tüm canlılar için dış dünyayı algılama, yorumlama ve anlamlandırmaya, içinde yaşanan alanlardaki ilişkiler düzenlemeye yardımcı olan vazgeçilmez bir süreçtir.</a:t>
            </a:r>
            <a:br>
              <a:rPr lang="tr-TR" altLang="tr-TR" sz="2000" cap="none" dirty="0" smtClean="0">
                <a:latin typeface="Arial" charset="0"/>
                <a:cs typeface="Arial" charset="0"/>
              </a:rPr>
            </a:br>
            <a:r>
              <a:rPr lang="tr-TR" altLang="tr-TR" sz="2000" cap="none" dirty="0" smtClean="0">
                <a:latin typeface="Arial" charset="0"/>
                <a:cs typeface="Arial" charset="0"/>
              </a:rPr>
              <a:t/>
            </a:r>
            <a:br>
              <a:rPr lang="tr-TR" altLang="tr-TR" sz="2000" cap="none" dirty="0" smtClean="0">
                <a:latin typeface="Arial" charset="0"/>
                <a:cs typeface="Arial" charset="0"/>
              </a:rPr>
            </a:br>
            <a:r>
              <a:rPr lang="tr-TR" altLang="tr-TR" sz="2000" cap="none" dirty="0" smtClean="0">
                <a:latin typeface="Arial" charset="0"/>
                <a:cs typeface="Arial" charset="0"/>
              </a:rPr>
              <a:t>İletişim bireylerin duygu, düşünce, ihtiyaçlarını başkalarına anlatma ve başkalarını anlama yoludur.</a:t>
            </a:r>
            <a:br>
              <a:rPr lang="tr-TR" altLang="tr-TR" sz="2000" cap="none" dirty="0" smtClean="0">
                <a:latin typeface="Arial" charset="0"/>
                <a:cs typeface="Arial" charset="0"/>
              </a:rPr>
            </a:br>
            <a:r>
              <a:rPr lang="tr-TR" altLang="tr-TR" sz="2000" cap="none" dirty="0">
                <a:latin typeface="Arial" charset="0"/>
                <a:cs typeface="Arial" charset="0"/>
              </a:rPr>
              <a:t/>
            </a:r>
            <a:br>
              <a:rPr lang="tr-TR" altLang="tr-TR" sz="2000" cap="none" dirty="0">
                <a:latin typeface="Arial" charset="0"/>
                <a:cs typeface="Arial" charset="0"/>
              </a:rPr>
            </a:br>
            <a:r>
              <a:rPr lang="tr-TR" altLang="tr-TR" sz="2000" cap="none" dirty="0" smtClean="0">
                <a:latin typeface="Arial" charset="0"/>
                <a:cs typeface="Arial" charset="0"/>
              </a:rPr>
              <a:t>Bu süreçte bireyler bilgi ve sembol üreterek ve bunları birbirlerine aktararak iletişimi sürdürürler.</a:t>
            </a:r>
            <a:br>
              <a:rPr lang="tr-TR" altLang="tr-TR" sz="2000" cap="none" dirty="0" smtClean="0">
                <a:latin typeface="Arial" charset="0"/>
                <a:cs typeface="Arial" charset="0"/>
              </a:rPr>
            </a:br>
            <a:r>
              <a:rPr lang="tr-TR" altLang="tr-TR" sz="2000" cap="none" dirty="0" smtClean="0">
                <a:latin typeface="Arial" charset="0"/>
                <a:cs typeface="Arial" charset="0"/>
              </a:rPr>
              <a:t/>
            </a:r>
            <a:br>
              <a:rPr lang="tr-TR" altLang="tr-TR" sz="2000" cap="none" dirty="0" smtClean="0">
                <a:latin typeface="Arial" charset="0"/>
                <a:cs typeface="Arial" charset="0"/>
              </a:rPr>
            </a:br>
            <a:endParaRPr lang="tr-TR" altLang="tr-TR" sz="2000" cap="none" dirty="0">
              <a:latin typeface="Arial" charset="0"/>
              <a:cs typeface="Arial" charset="0"/>
            </a:endParaRPr>
          </a:p>
        </p:txBody>
      </p:sp>
      <p:sp>
        <p:nvSpPr>
          <p:cNvPr id="4" name="3 Metin kutusu"/>
          <p:cNvSpPr txBox="1"/>
          <p:nvPr/>
        </p:nvSpPr>
        <p:spPr>
          <a:xfrm>
            <a:off x="5766618" y="849012"/>
            <a:ext cx="125450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tr-TR" sz="2400" b="1" i="1" dirty="0">
                <a:solidFill>
                  <a:schemeClr val="bg1"/>
                </a:solidFill>
                <a:effectLst>
                  <a:outerShdw blurRad="38100" dist="38100" dir="2700000" algn="tl">
                    <a:srgbClr val="000000">
                      <a:alpha val="43137"/>
                    </a:srgbClr>
                  </a:outerShdw>
                </a:effectLst>
                <a:latin typeface="Arial"/>
                <a:ea typeface="Arial"/>
                <a:cs typeface="Arial"/>
                <a:sym typeface="Arial"/>
              </a:rPr>
              <a:t>İletişim:</a:t>
            </a:r>
          </a:p>
        </p:txBody>
      </p:sp>
    </p:spTree>
    <p:extLst>
      <p:ext uri="{BB962C8B-B14F-4D97-AF65-F5344CB8AC3E}">
        <p14:creationId xmlns:p14="http://schemas.microsoft.com/office/powerpoint/2010/main" val="103215074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81745" y="1427013"/>
            <a:ext cx="5197256" cy="1200329"/>
          </a:xfrm>
          <a:prstGeom prst="rect">
            <a:avLst/>
          </a:prstGeom>
          <a:noFill/>
        </p:spPr>
        <p:txBody>
          <a:bodyPr wrap="none" rtlCol="0">
            <a:spAutoFit/>
          </a:bodyPr>
          <a:lstStyle/>
          <a:p>
            <a:pPr algn="ctr"/>
            <a:r>
              <a:rPr lang="tr-TR" b="1" i="1" u="sng" dirty="0" smtClean="0">
                <a:effectLst>
                  <a:outerShdw blurRad="38100" dist="38100" dir="2700000" algn="tl">
                    <a:srgbClr val="000000">
                      <a:alpha val="43137"/>
                    </a:srgbClr>
                  </a:outerShdw>
                </a:effectLst>
              </a:rPr>
              <a:t>Peki siz duygularınızı Nasıl İfade Ediyorsunuz?</a:t>
            </a:r>
          </a:p>
          <a:p>
            <a:pPr algn="ctr"/>
            <a:endParaRPr lang="tr-TR" b="1" i="1" u="sng" dirty="0">
              <a:effectLst>
                <a:outerShdw blurRad="38100" dist="38100" dir="2700000" algn="tl">
                  <a:srgbClr val="000000">
                    <a:alpha val="43137"/>
                  </a:srgbClr>
                </a:outerShdw>
              </a:effectLst>
            </a:endParaRPr>
          </a:p>
          <a:p>
            <a:pPr algn="ctr"/>
            <a:endParaRPr lang="tr-TR" b="1" i="1" u="sng" dirty="0" smtClean="0">
              <a:effectLst>
                <a:outerShdw blurRad="38100" dist="38100" dir="2700000" algn="tl">
                  <a:srgbClr val="000000">
                    <a:alpha val="43137"/>
                  </a:srgbClr>
                </a:outerShdw>
              </a:effectLst>
            </a:endParaRPr>
          </a:p>
          <a:p>
            <a:pPr algn="ctr"/>
            <a:r>
              <a:rPr lang="tr-TR" b="1" i="1" u="sng" dirty="0" smtClean="0">
                <a:effectLst>
                  <a:outerShdw blurRad="38100" dist="38100" dir="2700000" algn="tl">
                    <a:srgbClr val="000000">
                      <a:alpha val="43137"/>
                    </a:srgbClr>
                  </a:outerShdw>
                </a:effectLst>
              </a:rPr>
              <a:t>İstekte Nasıl Bulunuyorsunuz? </a:t>
            </a:r>
          </a:p>
        </p:txBody>
      </p:sp>
    </p:spTree>
    <p:extLst>
      <p:ext uri="{BB962C8B-B14F-4D97-AF65-F5344CB8AC3E}">
        <p14:creationId xmlns:p14="http://schemas.microsoft.com/office/powerpoint/2010/main" val="395981570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96689" y="1427013"/>
            <a:ext cx="3767378" cy="1754326"/>
          </a:xfrm>
          <a:prstGeom prst="rect">
            <a:avLst/>
          </a:prstGeom>
          <a:noFill/>
        </p:spPr>
        <p:txBody>
          <a:bodyPr wrap="none" rtlCol="0">
            <a:spAutoFit/>
          </a:bodyPr>
          <a:lstStyle/>
          <a:p>
            <a:pPr algn="ctr">
              <a:lnSpc>
                <a:spcPct val="150000"/>
              </a:lnSpc>
            </a:pPr>
            <a:r>
              <a:rPr lang="tr-TR" b="1" i="1" u="sng" dirty="0" smtClean="0">
                <a:solidFill>
                  <a:srgbClr val="FFFF00"/>
                </a:solidFill>
                <a:effectLst>
                  <a:outerShdw blurRad="38100" dist="38100" dir="2700000" algn="tl">
                    <a:srgbClr val="000000">
                      <a:alpha val="43137"/>
                    </a:srgbClr>
                  </a:outerShdw>
                </a:effectLst>
              </a:rPr>
              <a:t>Durum Ne?</a:t>
            </a:r>
          </a:p>
          <a:p>
            <a:pPr algn="ctr">
              <a:lnSpc>
                <a:spcPct val="150000"/>
              </a:lnSpc>
            </a:pPr>
            <a:r>
              <a:rPr lang="tr-TR" b="1" i="1" u="sng" dirty="0" smtClean="0">
                <a:solidFill>
                  <a:srgbClr val="FFFF00"/>
                </a:solidFill>
                <a:effectLst>
                  <a:outerShdw blurRad="38100" dist="38100" dir="2700000" algn="tl">
                    <a:srgbClr val="000000">
                      <a:alpha val="43137"/>
                    </a:srgbClr>
                  </a:outerShdw>
                </a:effectLst>
              </a:rPr>
              <a:t>Durumun sizi etkileyen yönü ne?</a:t>
            </a:r>
          </a:p>
          <a:p>
            <a:pPr algn="ctr">
              <a:lnSpc>
                <a:spcPct val="150000"/>
              </a:lnSpc>
            </a:pPr>
            <a:r>
              <a:rPr lang="tr-TR" b="1" i="1" u="sng" dirty="0" smtClean="0">
                <a:solidFill>
                  <a:srgbClr val="FFFF00"/>
                </a:solidFill>
                <a:effectLst>
                  <a:outerShdw blurRad="38100" dist="38100" dir="2700000" algn="tl">
                    <a:srgbClr val="000000">
                      <a:alpha val="43137"/>
                    </a:srgbClr>
                  </a:outerShdw>
                </a:effectLst>
              </a:rPr>
              <a:t>Düşünce ve duygunuz ne?</a:t>
            </a:r>
          </a:p>
          <a:p>
            <a:pPr algn="ctr">
              <a:lnSpc>
                <a:spcPct val="150000"/>
              </a:lnSpc>
            </a:pPr>
            <a:r>
              <a:rPr lang="tr-TR" b="1" i="1" u="sng" dirty="0">
                <a:solidFill>
                  <a:srgbClr val="FFFF00"/>
                </a:solidFill>
                <a:effectLst>
                  <a:outerShdw blurRad="38100" dist="38100" dir="2700000" algn="tl">
                    <a:srgbClr val="000000">
                      <a:alpha val="43137"/>
                    </a:srgbClr>
                  </a:outerShdw>
                </a:effectLst>
              </a:rPr>
              <a:t> </a:t>
            </a:r>
            <a:r>
              <a:rPr lang="tr-TR" b="1" i="1" u="sng" dirty="0" smtClean="0">
                <a:solidFill>
                  <a:srgbClr val="FFFF00"/>
                </a:solidFill>
                <a:effectLst>
                  <a:outerShdw blurRad="38100" dist="38100" dir="2700000" algn="tl">
                    <a:srgbClr val="000000">
                      <a:alpha val="43137"/>
                    </a:srgbClr>
                  </a:outerShdw>
                </a:effectLst>
              </a:rPr>
              <a:t>Ne istiyorsunuz?</a:t>
            </a:r>
          </a:p>
        </p:txBody>
      </p:sp>
      <p:sp>
        <p:nvSpPr>
          <p:cNvPr id="3" name="Aşağı Ok 2"/>
          <p:cNvSpPr/>
          <p:nvPr/>
        </p:nvSpPr>
        <p:spPr>
          <a:xfrm rot="10800000" flipV="1">
            <a:off x="5140043" y="3449780"/>
            <a:ext cx="835428" cy="762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4" name="Metin kutusu 3"/>
          <p:cNvSpPr txBox="1"/>
          <p:nvPr/>
        </p:nvSpPr>
        <p:spPr>
          <a:xfrm>
            <a:off x="4750483" y="4480222"/>
            <a:ext cx="1659429" cy="369332"/>
          </a:xfrm>
          <a:prstGeom prst="rect">
            <a:avLst/>
          </a:prstGeom>
          <a:noFill/>
        </p:spPr>
        <p:txBody>
          <a:bodyPr wrap="none" rtlCol="0">
            <a:spAutoFit/>
          </a:bodyPr>
          <a:lstStyle/>
          <a:p>
            <a:r>
              <a:rPr lang="tr-TR" b="1" dirty="0" smtClean="0">
                <a:solidFill>
                  <a:srgbClr val="FFFF00"/>
                </a:solidFill>
              </a:rPr>
              <a:t>İstek Cümlesi</a:t>
            </a:r>
            <a:endParaRPr lang="tr-TR" b="1" dirty="0">
              <a:solidFill>
                <a:srgbClr val="FFFF00"/>
              </a:solidFill>
            </a:endParaRPr>
          </a:p>
        </p:txBody>
      </p:sp>
    </p:spTree>
    <p:extLst>
      <p:ext uri="{BB962C8B-B14F-4D97-AF65-F5344CB8AC3E}">
        <p14:creationId xmlns:p14="http://schemas.microsoft.com/office/powerpoint/2010/main" val="75389300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854238" y="1427013"/>
            <a:ext cx="7789312" cy="2169825"/>
          </a:xfrm>
          <a:prstGeom prst="rect">
            <a:avLst/>
          </a:prstGeom>
          <a:noFill/>
        </p:spPr>
        <p:txBody>
          <a:bodyPr wrap="none" rtlCol="0">
            <a:spAutoFit/>
          </a:bodyPr>
          <a:lstStyle/>
          <a:p>
            <a:pPr>
              <a:lnSpc>
                <a:spcPct val="150000"/>
              </a:lnSpc>
            </a:pPr>
            <a:r>
              <a:rPr lang="tr-TR" dirty="0" smtClean="0">
                <a:solidFill>
                  <a:srgbClr val="FFFF00"/>
                </a:solidFill>
              </a:rPr>
              <a:t>-Lavaboda sürekli saçlarını bırakan ve toplamayan  arkadaşınız.</a:t>
            </a:r>
          </a:p>
          <a:p>
            <a:pPr>
              <a:lnSpc>
                <a:spcPct val="150000"/>
              </a:lnSpc>
            </a:pPr>
            <a:r>
              <a:rPr lang="tr-TR" dirty="0" smtClean="0">
                <a:solidFill>
                  <a:srgbClr val="FFFF00"/>
                </a:solidFill>
              </a:rPr>
              <a:t>-Odada sürekli ses çıkaran </a:t>
            </a:r>
            <a:r>
              <a:rPr lang="tr-TR" dirty="0" err="1" smtClean="0">
                <a:solidFill>
                  <a:srgbClr val="FFFF00"/>
                </a:solidFill>
              </a:rPr>
              <a:t>uyumsnızı</a:t>
            </a:r>
            <a:r>
              <a:rPr lang="tr-TR" dirty="0" smtClean="0">
                <a:solidFill>
                  <a:srgbClr val="FFFF00"/>
                </a:solidFill>
              </a:rPr>
              <a:t> engelleyen oda arkadaşınız. </a:t>
            </a:r>
          </a:p>
          <a:p>
            <a:pPr>
              <a:lnSpc>
                <a:spcPct val="150000"/>
              </a:lnSpc>
            </a:pPr>
            <a:r>
              <a:rPr lang="tr-TR" dirty="0" smtClean="0">
                <a:solidFill>
                  <a:srgbClr val="FFFF00"/>
                </a:solidFill>
              </a:rPr>
              <a:t>…</a:t>
            </a:r>
          </a:p>
          <a:p>
            <a:pPr>
              <a:lnSpc>
                <a:spcPct val="150000"/>
              </a:lnSpc>
            </a:pPr>
            <a:r>
              <a:rPr lang="tr-TR" dirty="0" smtClean="0">
                <a:solidFill>
                  <a:srgbClr val="FFFF00"/>
                </a:solidFill>
              </a:rPr>
              <a:t>…</a:t>
            </a:r>
          </a:p>
          <a:p>
            <a:pPr>
              <a:lnSpc>
                <a:spcPct val="150000"/>
              </a:lnSpc>
            </a:pPr>
            <a:r>
              <a:rPr lang="tr-TR" dirty="0" smtClean="0">
                <a:solidFill>
                  <a:srgbClr val="FFFF00"/>
                </a:solidFill>
              </a:rPr>
              <a:t>…</a:t>
            </a:r>
          </a:p>
        </p:txBody>
      </p:sp>
      <p:sp>
        <p:nvSpPr>
          <p:cNvPr id="3" name="Aşağı Ok 2"/>
          <p:cNvSpPr/>
          <p:nvPr/>
        </p:nvSpPr>
        <p:spPr>
          <a:xfrm rot="10800000" flipV="1">
            <a:off x="5140043" y="3449780"/>
            <a:ext cx="835428" cy="762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4" name="Metin kutusu 3"/>
          <p:cNvSpPr txBox="1"/>
          <p:nvPr/>
        </p:nvSpPr>
        <p:spPr>
          <a:xfrm>
            <a:off x="4750483" y="4480222"/>
            <a:ext cx="1659429" cy="369332"/>
          </a:xfrm>
          <a:prstGeom prst="rect">
            <a:avLst/>
          </a:prstGeom>
          <a:noFill/>
        </p:spPr>
        <p:txBody>
          <a:bodyPr wrap="none" rtlCol="0">
            <a:spAutoFit/>
          </a:bodyPr>
          <a:lstStyle/>
          <a:p>
            <a:r>
              <a:rPr lang="tr-TR" b="1" dirty="0" smtClean="0">
                <a:solidFill>
                  <a:srgbClr val="FFFF00"/>
                </a:solidFill>
              </a:rPr>
              <a:t>İstek Cümlesi</a:t>
            </a:r>
            <a:endParaRPr lang="tr-TR" b="1" dirty="0">
              <a:solidFill>
                <a:srgbClr val="FFFF00"/>
              </a:solidFill>
            </a:endParaRPr>
          </a:p>
        </p:txBody>
      </p:sp>
    </p:spTree>
    <p:extLst>
      <p:ext uri="{BB962C8B-B14F-4D97-AF65-F5344CB8AC3E}">
        <p14:creationId xmlns:p14="http://schemas.microsoft.com/office/powerpoint/2010/main" val="151046520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310021" y="1427013"/>
            <a:ext cx="8340745" cy="1477328"/>
          </a:xfrm>
          <a:prstGeom prst="rect">
            <a:avLst/>
          </a:prstGeom>
          <a:noFill/>
        </p:spPr>
        <p:txBody>
          <a:bodyPr wrap="none" rtlCol="0">
            <a:spAutoFit/>
          </a:bodyPr>
          <a:lstStyle/>
          <a:p>
            <a:pPr algn="ctr"/>
            <a:r>
              <a:rPr lang="tr-TR" b="1" i="1" u="sng" dirty="0" smtClean="0">
                <a:solidFill>
                  <a:srgbClr val="FF0000"/>
                </a:solidFill>
                <a:effectLst>
                  <a:outerShdw blurRad="38100" dist="38100" dir="2700000" algn="tl">
                    <a:srgbClr val="000000">
                      <a:alpha val="43137"/>
                    </a:srgbClr>
                  </a:outerShdw>
                </a:effectLst>
              </a:rPr>
              <a:t>ÖDEV!</a:t>
            </a:r>
          </a:p>
          <a:p>
            <a:pPr algn="ctr"/>
            <a:endParaRPr lang="tr-TR" b="1" i="1" u="sng" dirty="0">
              <a:solidFill>
                <a:srgbClr val="FF0000"/>
              </a:solidFill>
              <a:effectLst>
                <a:outerShdw blurRad="38100" dist="38100" dir="2700000" algn="tl">
                  <a:srgbClr val="000000">
                    <a:alpha val="43137"/>
                  </a:srgbClr>
                </a:outerShdw>
              </a:effectLst>
            </a:endParaRPr>
          </a:p>
          <a:p>
            <a:pPr algn="ctr"/>
            <a:endParaRPr lang="tr-TR" b="1" i="1" u="sng" dirty="0" smtClean="0">
              <a:solidFill>
                <a:srgbClr val="FF0000"/>
              </a:solidFill>
              <a:effectLst>
                <a:outerShdw blurRad="38100" dist="38100" dir="2700000" algn="tl">
                  <a:srgbClr val="000000">
                    <a:alpha val="43137"/>
                  </a:srgbClr>
                </a:outerShdw>
              </a:effectLst>
            </a:endParaRPr>
          </a:p>
          <a:p>
            <a:pPr algn="ctr"/>
            <a:endParaRPr lang="tr-TR" b="1" i="1" u="sng" dirty="0">
              <a:solidFill>
                <a:srgbClr val="FF0000"/>
              </a:solidFill>
              <a:effectLst>
                <a:outerShdw blurRad="38100" dist="38100" dir="2700000" algn="tl">
                  <a:srgbClr val="000000">
                    <a:alpha val="43137"/>
                  </a:srgbClr>
                </a:outerShdw>
              </a:effectLst>
            </a:endParaRPr>
          </a:p>
          <a:p>
            <a:pPr algn="ctr"/>
            <a:r>
              <a:rPr lang="tr-TR" b="1" i="1" u="sng" dirty="0" smtClean="0">
                <a:effectLst>
                  <a:outerShdw blurRad="38100" dist="38100" dir="2700000" algn="tl">
                    <a:srgbClr val="000000">
                      <a:alpha val="43137"/>
                    </a:srgbClr>
                  </a:outerShdw>
                </a:effectLst>
              </a:rPr>
              <a:t>Sizi rahatsız eden 3  farklı durumla ilgili istekte bulunma cümlesi yazınız.</a:t>
            </a:r>
          </a:p>
        </p:txBody>
      </p:sp>
    </p:spTree>
    <p:extLst>
      <p:ext uri="{BB962C8B-B14F-4D97-AF65-F5344CB8AC3E}">
        <p14:creationId xmlns:p14="http://schemas.microsoft.com/office/powerpoint/2010/main" val="205779695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ofessional Communication in Nursing NRS 101"/>
          <p:cNvSpPr txBox="1">
            <a:spLocks noGrp="1"/>
          </p:cNvSpPr>
          <p:nvPr>
            <p:ph type="title" idx="4294967295"/>
          </p:nvPr>
        </p:nvSpPr>
        <p:spPr>
          <a:xfrm>
            <a:off x="4127500" y="2786063"/>
            <a:ext cx="8064500" cy="1143000"/>
          </a:xfrm>
        </p:spPr>
        <p:txBody>
          <a:bodyPr/>
          <a:lstStyle/>
          <a:p>
            <a:pPr algn="ctr" eaLnBrk="1" hangingPunct="1"/>
            <a:r>
              <a:rPr lang="tr-TR" altLang="tr-TR" dirty="0" smtClean="0">
                <a:latin typeface="Arial" charset="0"/>
                <a:cs typeface="Arial" charset="0"/>
              </a:rPr>
              <a:t>                </a:t>
            </a:r>
            <a:br>
              <a:rPr lang="tr-TR" altLang="tr-TR" dirty="0" smtClean="0">
                <a:latin typeface="Arial" charset="0"/>
                <a:cs typeface="Arial" charset="0"/>
              </a:rPr>
            </a:br>
            <a:endParaRPr lang="tr-TR" altLang="tr-TR" sz="2400" dirty="0">
              <a:solidFill>
                <a:schemeClr val="bg1"/>
              </a:solidFill>
              <a:latin typeface="Arial" charset="0"/>
              <a:cs typeface="Arial" charset="0"/>
            </a:endParaRPr>
          </a:p>
        </p:txBody>
      </p:sp>
      <p:sp>
        <p:nvSpPr>
          <p:cNvPr id="4100" name="3 Dikdörtgen"/>
          <p:cNvSpPr>
            <a:spLocks noChangeArrowheads="1"/>
          </p:cNvSpPr>
          <p:nvPr/>
        </p:nvSpPr>
        <p:spPr bwMode="auto">
          <a:xfrm>
            <a:off x="3081624" y="1038644"/>
            <a:ext cx="6264275"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36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entury Gothic" panose="020B0502020202020204"/>
                <a:ea typeface="+mn-ea"/>
                <a:cs typeface="+mn-cs"/>
              </a:rPr>
              <a:t>İletişim nedir? Ne değildir?</a:t>
            </a:r>
            <a:endParaRPr kumimoji="0" lang="tr-TR" altLang="tr-TR"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a:ea typeface="+mn-ea"/>
              <a:cs typeface="+mn-cs"/>
            </a:endParaRPr>
          </a:p>
        </p:txBody>
      </p:sp>
      <p:sp>
        <p:nvSpPr>
          <p:cNvPr id="4" name="3 Dikdörtgen"/>
          <p:cNvSpPr/>
          <p:nvPr/>
        </p:nvSpPr>
        <p:spPr>
          <a:xfrm>
            <a:off x="484909" y="2276091"/>
            <a:ext cx="10986655" cy="656718"/>
          </a:xfrm>
          <a:prstGeom prst="rect">
            <a:avLst/>
          </a:prstGeom>
        </p:spPr>
        <p:txBody>
          <a:bodyPr wrap="square">
            <a:spAutoFit/>
          </a:bodyPr>
          <a:lstStyle/>
          <a:p>
            <a:pPr marL="274320" marR="0" lvl="0" indent="-274320" algn="just" defTabSz="914400" rtl="0" eaLnBrk="1" fontAlgn="auto" latinLnBrk="0" hangingPunct="1">
              <a:lnSpc>
                <a:spcPct val="150000"/>
              </a:lnSpc>
              <a:spcBef>
                <a:spcPts val="0"/>
              </a:spcBef>
              <a:spcAft>
                <a:spcPts val="0"/>
              </a:spcAft>
              <a:buClr>
                <a:srgbClr val="14967C"/>
              </a:buClr>
              <a:buSzTx/>
              <a:buFontTx/>
              <a:buNone/>
              <a:tabLst/>
              <a:defRPr/>
            </a:pPr>
            <a:r>
              <a:rPr kumimoji="0" lang="tr-TR" altLang="tr-TR" sz="2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Her konuşma iletişim midir?</a:t>
            </a:r>
            <a:endParaRPr kumimoji="0" lang="tr-TR" altLang="tr-TR"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2747261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ofessional Communication in Nursing NRS 101"/>
          <p:cNvSpPr txBox="1">
            <a:spLocks noGrp="1"/>
          </p:cNvSpPr>
          <p:nvPr>
            <p:ph type="title" idx="4294967295"/>
          </p:nvPr>
        </p:nvSpPr>
        <p:spPr>
          <a:xfrm>
            <a:off x="4127500" y="2786063"/>
            <a:ext cx="8064500" cy="1143000"/>
          </a:xfrm>
        </p:spPr>
        <p:txBody>
          <a:bodyPr/>
          <a:lstStyle/>
          <a:p>
            <a:pPr algn="ctr" eaLnBrk="1" hangingPunct="1"/>
            <a:r>
              <a:rPr lang="tr-TR" altLang="tr-TR" dirty="0" smtClean="0">
                <a:latin typeface="Arial" charset="0"/>
                <a:cs typeface="Arial" charset="0"/>
              </a:rPr>
              <a:t>                </a:t>
            </a:r>
            <a:br>
              <a:rPr lang="tr-TR" altLang="tr-TR" dirty="0" smtClean="0">
                <a:latin typeface="Arial" charset="0"/>
                <a:cs typeface="Arial" charset="0"/>
              </a:rPr>
            </a:br>
            <a:endParaRPr lang="tr-TR" altLang="tr-TR" sz="2400" dirty="0">
              <a:solidFill>
                <a:schemeClr val="bg1"/>
              </a:solidFill>
              <a:latin typeface="Arial" charset="0"/>
              <a:cs typeface="Arial" charset="0"/>
            </a:endParaRPr>
          </a:p>
        </p:txBody>
      </p:sp>
      <p:sp>
        <p:nvSpPr>
          <p:cNvPr id="4100" name="3 Dikdörtgen"/>
          <p:cNvSpPr>
            <a:spLocks noChangeArrowheads="1"/>
          </p:cNvSpPr>
          <p:nvPr/>
        </p:nvSpPr>
        <p:spPr bwMode="auto">
          <a:xfrm>
            <a:off x="3081624" y="1038644"/>
            <a:ext cx="6264275" cy="646331"/>
          </a:xfrm>
          <a:prstGeom prst="rect">
            <a:avLst/>
          </a:prstGeom>
          <a:noFill/>
          <a:ln w="9525">
            <a:noFill/>
            <a:miter lim="800000"/>
            <a:headEnd/>
            <a:tailEnd/>
          </a:ln>
        </p:spPr>
        <p:txBody>
          <a:bodyPr>
            <a:spAutoFit/>
          </a:bodyPr>
          <a:lstStyle/>
          <a:p>
            <a:pPr algn="ctr" eaLnBrk="1" hangingPunct="1"/>
            <a:r>
              <a:rPr lang="tr-TR" altLang="tr-TR" sz="3600" b="1" dirty="0">
                <a:solidFill>
                  <a:srgbClr val="FFFFFF"/>
                </a:solidFill>
                <a:effectLst>
                  <a:outerShdw blurRad="38100" dist="38100" dir="2700000" algn="tl">
                    <a:srgbClr val="000000">
                      <a:alpha val="43137"/>
                    </a:srgbClr>
                  </a:outerShdw>
                </a:effectLst>
              </a:rPr>
              <a:t>İletişim Özellikleri</a:t>
            </a:r>
          </a:p>
        </p:txBody>
      </p:sp>
      <p:sp>
        <p:nvSpPr>
          <p:cNvPr id="4" name="3 Dikdörtgen"/>
          <p:cNvSpPr/>
          <p:nvPr/>
        </p:nvSpPr>
        <p:spPr>
          <a:xfrm>
            <a:off x="484909" y="2276091"/>
            <a:ext cx="10986655" cy="1477328"/>
          </a:xfrm>
          <a:prstGeom prst="rect">
            <a:avLst/>
          </a:prstGeom>
        </p:spPr>
        <p:txBody>
          <a:bodyPr wrap="square">
            <a:spAutoFit/>
          </a:bodyPr>
          <a:lstStyle/>
          <a:p>
            <a:pPr marL="274320" indent="-274320" algn="just">
              <a:lnSpc>
                <a:spcPct val="150000"/>
              </a:lnSpc>
              <a:buClr>
                <a:schemeClr val="accent3"/>
              </a:buClr>
              <a:defRPr/>
            </a:pPr>
            <a:r>
              <a:rPr lang="tr-TR" altLang="tr-TR" sz="2000" dirty="0"/>
              <a:t>İletişim süreci </a:t>
            </a:r>
            <a:r>
              <a:rPr lang="tr-TR" altLang="tr-TR" sz="2000" b="1" dirty="0"/>
              <a:t>tek yönlü </a:t>
            </a:r>
            <a:r>
              <a:rPr lang="tr-TR" altLang="tr-TR" sz="2000" dirty="0"/>
              <a:t>ve </a:t>
            </a:r>
            <a:r>
              <a:rPr lang="tr-TR" altLang="tr-TR" sz="2000" b="1" dirty="0"/>
              <a:t>çift yönlü </a:t>
            </a:r>
            <a:r>
              <a:rPr lang="tr-TR" altLang="tr-TR" sz="2000" dirty="0"/>
              <a:t>olmak üzere iki yönlüdür. </a:t>
            </a:r>
            <a:endParaRPr lang="tr-TR" altLang="tr-TR" sz="2000" dirty="0" smtClean="0"/>
          </a:p>
          <a:p>
            <a:pPr marL="274320" indent="-274320" algn="just">
              <a:lnSpc>
                <a:spcPct val="150000"/>
              </a:lnSpc>
              <a:buClr>
                <a:schemeClr val="accent3"/>
              </a:buClr>
              <a:defRPr/>
            </a:pPr>
            <a:endParaRPr lang="tr-TR" altLang="tr-TR" sz="2000" dirty="0" smtClean="0"/>
          </a:p>
          <a:p>
            <a:pPr marL="274320" indent="-274320" algn="just">
              <a:lnSpc>
                <a:spcPct val="150000"/>
              </a:lnSpc>
              <a:buClr>
                <a:schemeClr val="accent3"/>
              </a:buClr>
              <a:defRPr/>
            </a:pPr>
            <a:r>
              <a:rPr lang="tr-TR" altLang="tr-TR" sz="2000" dirty="0" smtClean="0"/>
              <a:t>Özellikle </a:t>
            </a:r>
            <a:r>
              <a:rPr lang="tr-TR" altLang="tr-TR" sz="2000" dirty="0"/>
              <a:t>sağlık – eğitim – aile vb alanındaki iletişim iki yönlü iletişim olmalıdır. </a:t>
            </a:r>
          </a:p>
        </p:txBody>
      </p:sp>
    </p:spTree>
    <p:extLst>
      <p:ext uri="{BB962C8B-B14F-4D97-AF65-F5344CB8AC3E}">
        <p14:creationId xmlns:p14="http://schemas.microsoft.com/office/powerpoint/2010/main" val="398724226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ofessional Communication in Nursing NRS 101"/>
          <p:cNvSpPr txBox="1">
            <a:spLocks noGrp="1"/>
          </p:cNvSpPr>
          <p:nvPr>
            <p:ph type="title" idx="4294967295"/>
          </p:nvPr>
        </p:nvSpPr>
        <p:spPr>
          <a:xfrm>
            <a:off x="0" y="1814513"/>
            <a:ext cx="10737850" cy="1870075"/>
          </a:xfrm>
        </p:spPr>
        <p:txBody>
          <a:bodyPr>
            <a:normAutofit fontScale="90000"/>
          </a:bodyPr>
          <a:lstStyle/>
          <a:p>
            <a:pPr algn="just" eaLnBrk="1" hangingPunct="1"/>
            <a:r>
              <a:rPr lang="tr-TR" altLang="tr-TR" dirty="0" smtClean="0">
                <a:latin typeface="Arial" charset="0"/>
                <a:cs typeface="Arial" charset="0"/>
              </a:rPr>
              <a:t>                </a:t>
            </a:r>
            <a:br>
              <a:rPr lang="tr-TR" altLang="tr-TR" dirty="0" smtClean="0">
                <a:latin typeface="Arial" charset="0"/>
                <a:cs typeface="Arial" charset="0"/>
              </a:rPr>
            </a:br>
            <a:r>
              <a:rPr lang="tr-TR" altLang="tr-TR" dirty="0" smtClean="0">
                <a:latin typeface="Arial" charset="0"/>
                <a:cs typeface="Arial" charset="0"/>
              </a:rPr>
              <a:t>	</a:t>
            </a:r>
            <a:r>
              <a:rPr lang="tr-TR" altLang="tr-TR" sz="3100" cap="none" dirty="0" smtClean="0">
                <a:latin typeface="Arial" charset="0"/>
                <a:cs typeface="Arial" charset="0"/>
              </a:rPr>
              <a:t>Mesaj, karşıdaki kişi tarafından, anlatılmak istenen anlamda anlaşılmış ve yorumlanmışsa, gönderen ve alan kişi arasında  iletişim vardır!</a:t>
            </a:r>
            <a:br>
              <a:rPr lang="tr-TR" altLang="tr-TR" sz="3100" cap="none" dirty="0" smtClean="0">
                <a:latin typeface="Arial" charset="0"/>
                <a:cs typeface="Arial" charset="0"/>
              </a:rPr>
            </a:br>
            <a:r>
              <a:rPr lang="tr-TR" altLang="tr-TR" sz="3100" cap="none" dirty="0">
                <a:latin typeface="Arial" charset="0"/>
                <a:cs typeface="Arial" charset="0"/>
              </a:rPr>
              <a:t/>
            </a:r>
            <a:br>
              <a:rPr lang="tr-TR" altLang="tr-TR" sz="3100" cap="none" dirty="0">
                <a:latin typeface="Arial" charset="0"/>
                <a:cs typeface="Arial" charset="0"/>
              </a:rPr>
            </a:br>
            <a:r>
              <a:rPr lang="tr-TR" altLang="tr-TR" sz="3100" cap="none" dirty="0" smtClean="0">
                <a:latin typeface="Arial" charset="0"/>
                <a:cs typeface="Arial" charset="0"/>
              </a:rPr>
              <a:t>Eğer, mesaj, karşıdaki kişi tarafından, farklı anlaşılmışsa  bu kişiler arasında iletişim yoktur.</a:t>
            </a:r>
            <a:endParaRPr lang="tr-TR" altLang="tr-TR" sz="3100" dirty="0">
              <a:solidFill>
                <a:schemeClr val="bg1"/>
              </a:solidFill>
              <a:latin typeface="Arial" charset="0"/>
              <a:cs typeface="Arial" charset="0"/>
            </a:endParaRPr>
          </a:p>
        </p:txBody>
      </p:sp>
      <p:sp>
        <p:nvSpPr>
          <p:cNvPr id="4100" name="3 Dikdörtgen"/>
          <p:cNvSpPr>
            <a:spLocks noChangeArrowheads="1"/>
          </p:cNvSpPr>
          <p:nvPr/>
        </p:nvSpPr>
        <p:spPr bwMode="auto">
          <a:xfrm>
            <a:off x="3081624" y="1038644"/>
            <a:ext cx="6264275"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36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entury Gothic" panose="020B0502020202020204"/>
                <a:ea typeface="+mn-ea"/>
                <a:cs typeface="+mn-cs"/>
              </a:rPr>
              <a:t>İletişim nedir? Ne değildir?</a:t>
            </a:r>
            <a:endParaRPr kumimoji="0" lang="tr-TR" altLang="tr-TR"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153708398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ofessional Communication in Nursing NRS 101"/>
          <p:cNvSpPr txBox="1">
            <a:spLocks noGrp="1"/>
          </p:cNvSpPr>
          <p:nvPr>
            <p:ph type="title" idx="4294967295"/>
          </p:nvPr>
        </p:nvSpPr>
        <p:spPr>
          <a:xfrm>
            <a:off x="0" y="2357438"/>
            <a:ext cx="1785938" cy="928687"/>
          </a:xfrm>
        </p:spPr>
        <p:txBody>
          <a:bodyPr>
            <a:normAutofit fontScale="90000"/>
          </a:bodyPr>
          <a:lstStyle/>
          <a:p>
            <a:pPr algn="ctr" eaLnBrk="1" hangingPunct="1"/>
            <a:r>
              <a:rPr lang="tr-TR" altLang="tr-TR" sz="1800" dirty="0">
                <a:solidFill>
                  <a:schemeClr val="bg1"/>
                </a:solidFill>
                <a:latin typeface="Arial" charset="0"/>
                <a:cs typeface="Arial" charset="0"/>
              </a:rPr>
              <a:t>Çevresel faktörler                </a:t>
            </a:r>
            <a:r>
              <a:rPr lang="tr-TR" altLang="tr-TR" dirty="0" smtClean="0">
                <a:latin typeface="Arial" charset="0"/>
                <a:cs typeface="Arial" charset="0"/>
              </a:rPr>
              <a:t/>
            </a:r>
            <a:br>
              <a:rPr lang="tr-TR" altLang="tr-TR" dirty="0" smtClean="0">
                <a:latin typeface="Arial" charset="0"/>
                <a:cs typeface="Arial" charset="0"/>
              </a:rPr>
            </a:br>
            <a:endParaRPr lang="tr-TR" altLang="tr-TR" sz="2400" dirty="0">
              <a:solidFill>
                <a:schemeClr val="bg1"/>
              </a:solidFill>
              <a:latin typeface="Arial" charset="0"/>
              <a:cs typeface="Arial" charset="0"/>
            </a:endParaRPr>
          </a:p>
        </p:txBody>
      </p:sp>
      <p:sp>
        <p:nvSpPr>
          <p:cNvPr id="4" name="3 Metin kutusu"/>
          <p:cNvSpPr txBox="1"/>
          <p:nvPr/>
        </p:nvSpPr>
        <p:spPr>
          <a:xfrm>
            <a:off x="2666977" y="1785927"/>
            <a:ext cx="2218493"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tr-TR" sz="2000" b="1" dirty="0">
                <a:solidFill>
                  <a:schemeClr val="bg1"/>
                </a:solidFill>
                <a:latin typeface="Arial"/>
                <a:ea typeface="Arial"/>
                <a:cs typeface="Arial"/>
                <a:sym typeface="Arial"/>
              </a:rPr>
              <a:t>KAYNAK</a:t>
            </a:r>
          </a:p>
          <a:p>
            <a:pPr algn="ctr" hangingPunct="0"/>
            <a:endParaRPr lang="tr-TR" sz="2000" b="1" dirty="0">
              <a:solidFill>
                <a:schemeClr val="bg1"/>
              </a:solidFill>
              <a:latin typeface="Arial"/>
              <a:ea typeface="Arial"/>
              <a:cs typeface="Arial"/>
              <a:sym typeface="Arial"/>
            </a:endParaRPr>
          </a:p>
          <a:p>
            <a:pPr algn="ctr" hangingPunct="0"/>
            <a:r>
              <a:rPr lang="tr-TR" sz="2000" b="1" dirty="0">
                <a:solidFill>
                  <a:schemeClr val="bg1"/>
                </a:solidFill>
                <a:latin typeface="Arial"/>
                <a:ea typeface="Arial"/>
                <a:cs typeface="Arial"/>
                <a:sym typeface="Arial"/>
              </a:rPr>
              <a:t> </a:t>
            </a:r>
          </a:p>
          <a:p>
            <a:pPr algn="ctr" hangingPunct="0"/>
            <a:endParaRPr lang="tr-TR" sz="2000" b="1" dirty="0">
              <a:solidFill>
                <a:schemeClr val="bg1"/>
              </a:solidFill>
              <a:latin typeface="Arial"/>
              <a:ea typeface="Arial"/>
              <a:cs typeface="Arial"/>
              <a:sym typeface="Arial"/>
            </a:endParaRPr>
          </a:p>
          <a:p>
            <a:pPr algn="ctr" hangingPunct="0"/>
            <a:endParaRPr lang="tr-TR" sz="2000" b="1" dirty="0">
              <a:solidFill>
                <a:schemeClr val="bg1"/>
              </a:solidFill>
              <a:latin typeface="Arial"/>
              <a:ea typeface="Arial"/>
              <a:cs typeface="Arial"/>
              <a:sym typeface="Arial"/>
            </a:endParaRPr>
          </a:p>
          <a:p>
            <a:pPr algn="ctr" hangingPunct="0"/>
            <a:endParaRPr lang="tr-TR" sz="2000" b="1" dirty="0">
              <a:solidFill>
                <a:schemeClr val="bg1"/>
              </a:solidFill>
              <a:latin typeface="Arial"/>
              <a:ea typeface="Arial"/>
              <a:cs typeface="Arial"/>
              <a:sym typeface="Arial"/>
            </a:endParaRPr>
          </a:p>
          <a:p>
            <a:pPr algn="ctr" hangingPunct="0"/>
            <a:r>
              <a:rPr lang="tr-TR" sz="2000" b="1" dirty="0">
                <a:solidFill>
                  <a:schemeClr val="bg1"/>
                </a:solidFill>
                <a:latin typeface="Arial"/>
                <a:ea typeface="Arial"/>
                <a:cs typeface="Arial"/>
                <a:sym typeface="Arial"/>
              </a:rPr>
              <a:t>ALICI</a:t>
            </a:r>
          </a:p>
        </p:txBody>
      </p:sp>
      <p:sp>
        <p:nvSpPr>
          <p:cNvPr id="5" name="4 Aşağı Ok"/>
          <p:cNvSpPr/>
          <p:nvPr/>
        </p:nvSpPr>
        <p:spPr>
          <a:xfrm>
            <a:off x="3539666" y="2285993"/>
            <a:ext cx="484632" cy="1039413"/>
          </a:xfrm>
          <a:prstGeom prst="downArrow">
            <a:avLst/>
          </a:prstGeom>
          <a:solidFill>
            <a:srgbClr val="FFFF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endParaRPr lang="tr-TR" sz="5400" dirty="0">
              <a:solidFill>
                <a:srgbClr val="000000"/>
              </a:solidFill>
              <a:latin typeface="Arial"/>
              <a:ea typeface="Arial"/>
              <a:cs typeface="Arial"/>
              <a:sym typeface="Arial"/>
            </a:endParaRPr>
          </a:p>
        </p:txBody>
      </p:sp>
      <p:sp>
        <p:nvSpPr>
          <p:cNvPr id="6" name="Professional Communication in Nursing NRS 101"/>
          <p:cNvSpPr txBox="1">
            <a:spLocks/>
          </p:cNvSpPr>
          <p:nvPr/>
        </p:nvSpPr>
        <p:spPr bwMode="auto">
          <a:xfrm>
            <a:off x="1524000" y="2357430"/>
            <a:ext cx="1357290" cy="928694"/>
          </a:xfrm>
          <a:prstGeom prst="rect">
            <a:avLst/>
          </a:prstGeom>
          <a:noFill/>
          <a:ln w="12700">
            <a:noFill/>
            <a:miter lim="400000"/>
            <a:headEnd/>
            <a:tailEnd/>
          </a:ln>
        </p:spPr>
        <p:txBody>
          <a:bodyPr vert="horz" wrap="square" lIns="45719" tIns="45720" rIns="45719" bIns="45720" numCol="1" anchor="ctr" anchorCtr="0" compatLnSpc="1">
            <a:prstTxWarp prst="textNoShape">
              <a:avLst/>
            </a:prstTxWarp>
          </a:bodyPr>
          <a:lstStyle/>
          <a:p>
            <a:pPr algn="ctr" fontAlgn="base">
              <a:spcBef>
                <a:spcPct val="0"/>
              </a:spcBef>
              <a:spcAft>
                <a:spcPct val="0"/>
              </a:spcAft>
              <a:defRPr/>
            </a:pPr>
            <a:r>
              <a:rPr lang="tr-TR" altLang="tr-TR" b="1" kern="0" dirty="0">
                <a:solidFill>
                  <a:schemeClr val="bg1"/>
                </a:solidFill>
                <a:latin typeface="Arial" charset="0"/>
                <a:ea typeface="Arial"/>
                <a:cs typeface="Arial" charset="0"/>
                <a:sym typeface="Arial" charset="0"/>
              </a:rPr>
              <a:t>Çevresel faktörler                </a:t>
            </a:r>
            <a:r>
              <a:rPr lang="tr-TR" altLang="tr-TR" sz="3200" b="1" kern="0" dirty="0">
                <a:solidFill>
                  <a:srgbClr val="000000"/>
                </a:solidFill>
                <a:latin typeface="Arial" charset="0"/>
                <a:ea typeface="Arial"/>
                <a:cs typeface="Arial" charset="0"/>
                <a:sym typeface="Arial" charset="0"/>
              </a:rPr>
              <a:t/>
            </a:r>
            <a:br>
              <a:rPr lang="tr-TR" altLang="tr-TR" sz="3200" b="1" kern="0" dirty="0">
                <a:solidFill>
                  <a:srgbClr val="000000"/>
                </a:solidFill>
                <a:latin typeface="Arial" charset="0"/>
                <a:ea typeface="Arial"/>
                <a:cs typeface="Arial" charset="0"/>
                <a:sym typeface="Arial" charset="0"/>
              </a:rPr>
            </a:br>
            <a:endParaRPr lang="tr-TR" altLang="tr-TR" sz="2400" b="1" kern="0" dirty="0">
              <a:solidFill>
                <a:schemeClr val="bg1"/>
              </a:solidFill>
              <a:latin typeface="Arial" charset="0"/>
              <a:ea typeface="Arial"/>
              <a:cs typeface="Arial" charset="0"/>
              <a:sym typeface="Arial" charset="0"/>
            </a:endParaRPr>
          </a:p>
        </p:txBody>
      </p:sp>
      <p:sp>
        <p:nvSpPr>
          <p:cNvPr id="7" name="6 Sağ Ok"/>
          <p:cNvSpPr/>
          <p:nvPr/>
        </p:nvSpPr>
        <p:spPr>
          <a:xfrm>
            <a:off x="2952728" y="2500307"/>
            <a:ext cx="571504" cy="489105"/>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endParaRPr lang="tr-TR" sz="1000" dirty="0">
              <a:solidFill>
                <a:srgbClr val="000000"/>
              </a:solidFill>
              <a:latin typeface="Arial"/>
              <a:ea typeface="Arial"/>
              <a:cs typeface="Arial"/>
              <a:sym typeface="Arial"/>
            </a:endParaRPr>
          </a:p>
        </p:txBody>
      </p:sp>
      <p:sp>
        <p:nvSpPr>
          <p:cNvPr id="8" name="7 Sağ Ok"/>
          <p:cNvSpPr/>
          <p:nvPr/>
        </p:nvSpPr>
        <p:spPr>
          <a:xfrm rot="10800000">
            <a:off x="4024298" y="2467327"/>
            <a:ext cx="642942" cy="489105"/>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endParaRPr lang="tr-TR" sz="1000" dirty="0">
              <a:solidFill>
                <a:srgbClr val="000000"/>
              </a:solidFill>
              <a:latin typeface="Arial"/>
              <a:ea typeface="Arial"/>
              <a:cs typeface="Arial"/>
              <a:sym typeface="Arial"/>
            </a:endParaRPr>
          </a:p>
        </p:txBody>
      </p:sp>
      <p:sp>
        <p:nvSpPr>
          <p:cNvPr id="9" name="8 Metin kutusu"/>
          <p:cNvSpPr txBox="1"/>
          <p:nvPr/>
        </p:nvSpPr>
        <p:spPr>
          <a:xfrm>
            <a:off x="2524100" y="571480"/>
            <a:ext cx="246060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tr-TR" b="1" i="1" dirty="0">
                <a:solidFill>
                  <a:srgbClr val="000000"/>
                </a:solidFill>
                <a:effectLst>
                  <a:outerShdw blurRad="38100" dist="38100" dir="2700000" algn="tl">
                    <a:srgbClr val="000000">
                      <a:alpha val="43137"/>
                    </a:srgbClr>
                  </a:outerShdw>
                </a:effectLst>
                <a:latin typeface="Arial"/>
                <a:ea typeface="Arial"/>
                <a:cs typeface="Arial"/>
                <a:sym typeface="Arial"/>
              </a:rPr>
              <a:t>TEK YÖNLÜ iLETİŞİM</a:t>
            </a:r>
          </a:p>
        </p:txBody>
      </p:sp>
      <p:sp>
        <p:nvSpPr>
          <p:cNvPr id="10" name="9 Metin kutusu"/>
          <p:cNvSpPr txBox="1"/>
          <p:nvPr/>
        </p:nvSpPr>
        <p:spPr>
          <a:xfrm>
            <a:off x="7167570" y="559340"/>
            <a:ext cx="251190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tr-TR" b="1" i="1" dirty="0">
                <a:solidFill>
                  <a:srgbClr val="000000"/>
                </a:solidFill>
                <a:effectLst>
                  <a:outerShdw blurRad="38100" dist="38100" dir="2700000" algn="tl">
                    <a:srgbClr val="000000">
                      <a:alpha val="43137"/>
                    </a:srgbClr>
                  </a:outerShdw>
                </a:effectLst>
                <a:latin typeface="Arial"/>
                <a:ea typeface="Arial"/>
                <a:cs typeface="Arial"/>
                <a:sym typeface="Arial"/>
              </a:rPr>
              <a:t>ÇİFT YÖNLÜ iLETİŞİM</a:t>
            </a:r>
          </a:p>
        </p:txBody>
      </p:sp>
      <p:sp>
        <p:nvSpPr>
          <p:cNvPr id="11" name="10 Metin kutusu"/>
          <p:cNvSpPr txBox="1"/>
          <p:nvPr/>
        </p:nvSpPr>
        <p:spPr>
          <a:xfrm>
            <a:off x="7239009" y="1785927"/>
            <a:ext cx="2218493"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tr-TR" sz="2000" b="1" dirty="0">
                <a:solidFill>
                  <a:schemeClr val="bg1"/>
                </a:solidFill>
                <a:latin typeface="Arial"/>
                <a:ea typeface="Arial"/>
                <a:cs typeface="Arial"/>
                <a:sym typeface="Arial"/>
              </a:rPr>
              <a:t>KAYNAK</a:t>
            </a:r>
          </a:p>
          <a:p>
            <a:pPr algn="ctr" hangingPunct="0"/>
            <a:endParaRPr lang="tr-TR" sz="2000" b="1" dirty="0">
              <a:solidFill>
                <a:schemeClr val="bg1"/>
              </a:solidFill>
              <a:latin typeface="Arial"/>
              <a:ea typeface="Arial"/>
              <a:cs typeface="Arial"/>
              <a:sym typeface="Arial"/>
            </a:endParaRPr>
          </a:p>
          <a:p>
            <a:pPr algn="ctr" hangingPunct="0"/>
            <a:r>
              <a:rPr lang="tr-TR" sz="2000" b="1" dirty="0">
                <a:solidFill>
                  <a:schemeClr val="bg1"/>
                </a:solidFill>
                <a:latin typeface="Arial"/>
                <a:ea typeface="Arial"/>
                <a:cs typeface="Arial"/>
                <a:sym typeface="Arial"/>
              </a:rPr>
              <a:t> </a:t>
            </a:r>
          </a:p>
          <a:p>
            <a:pPr algn="ctr" hangingPunct="0"/>
            <a:endParaRPr lang="tr-TR" sz="2000" b="1" dirty="0">
              <a:solidFill>
                <a:schemeClr val="bg1"/>
              </a:solidFill>
              <a:latin typeface="Arial"/>
              <a:ea typeface="Arial"/>
              <a:cs typeface="Arial"/>
              <a:sym typeface="Arial"/>
            </a:endParaRPr>
          </a:p>
          <a:p>
            <a:pPr algn="ctr" hangingPunct="0"/>
            <a:endParaRPr lang="tr-TR" sz="2000" b="1" dirty="0">
              <a:solidFill>
                <a:schemeClr val="bg1"/>
              </a:solidFill>
              <a:latin typeface="Arial"/>
              <a:ea typeface="Arial"/>
              <a:cs typeface="Arial"/>
              <a:sym typeface="Arial"/>
            </a:endParaRPr>
          </a:p>
          <a:p>
            <a:pPr algn="ctr" hangingPunct="0"/>
            <a:endParaRPr lang="tr-TR" sz="2000" b="1" dirty="0">
              <a:solidFill>
                <a:schemeClr val="bg1"/>
              </a:solidFill>
              <a:latin typeface="Arial"/>
              <a:ea typeface="Arial"/>
              <a:cs typeface="Arial"/>
              <a:sym typeface="Arial"/>
            </a:endParaRPr>
          </a:p>
          <a:p>
            <a:pPr algn="ctr" hangingPunct="0"/>
            <a:r>
              <a:rPr lang="tr-TR" sz="2000" b="1" dirty="0">
                <a:solidFill>
                  <a:schemeClr val="bg1"/>
                </a:solidFill>
                <a:latin typeface="Arial"/>
                <a:ea typeface="Arial"/>
                <a:cs typeface="Arial"/>
                <a:sym typeface="Arial"/>
              </a:rPr>
              <a:t>ALICI</a:t>
            </a:r>
          </a:p>
        </p:txBody>
      </p:sp>
      <p:sp>
        <p:nvSpPr>
          <p:cNvPr id="12" name="Professional Communication in Nursing NRS 101"/>
          <p:cNvSpPr txBox="1">
            <a:spLocks/>
          </p:cNvSpPr>
          <p:nvPr/>
        </p:nvSpPr>
        <p:spPr bwMode="auto">
          <a:xfrm>
            <a:off x="6310346" y="2357430"/>
            <a:ext cx="1357290" cy="928694"/>
          </a:xfrm>
          <a:prstGeom prst="rect">
            <a:avLst/>
          </a:prstGeom>
          <a:noFill/>
          <a:ln w="12700">
            <a:noFill/>
            <a:miter lim="400000"/>
            <a:headEnd/>
            <a:tailEnd/>
          </a:ln>
        </p:spPr>
        <p:txBody>
          <a:bodyPr vert="horz" wrap="square" lIns="45719" tIns="45720" rIns="45719" bIns="45720" numCol="1" anchor="ctr" anchorCtr="0" compatLnSpc="1">
            <a:prstTxWarp prst="textNoShape">
              <a:avLst/>
            </a:prstTxWarp>
          </a:bodyPr>
          <a:lstStyle/>
          <a:p>
            <a:pPr algn="ctr" fontAlgn="base">
              <a:spcBef>
                <a:spcPct val="0"/>
              </a:spcBef>
              <a:spcAft>
                <a:spcPct val="0"/>
              </a:spcAft>
              <a:defRPr/>
            </a:pPr>
            <a:r>
              <a:rPr lang="tr-TR" altLang="tr-TR" b="1" kern="0" dirty="0">
                <a:solidFill>
                  <a:schemeClr val="bg1"/>
                </a:solidFill>
                <a:latin typeface="Arial" charset="0"/>
                <a:ea typeface="Arial"/>
                <a:cs typeface="Arial" charset="0"/>
                <a:sym typeface="Arial" charset="0"/>
              </a:rPr>
              <a:t>Çevresel faktörler                </a:t>
            </a:r>
            <a:r>
              <a:rPr lang="tr-TR" altLang="tr-TR" sz="3200" b="1" kern="0" dirty="0">
                <a:solidFill>
                  <a:srgbClr val="000000"/>
                </a:solidFill>
                <a:latin typeface="Arial" charset="0"/>
                <a:ea typeface="Arial"/>
                <a:cs typeface="Arial" charset="0"/>
                <a:sym typeface="Arial" charset="0"/>
              </a:rPr>
              <a:t/>
            </a:r>
            <a:br>
              <a:rPr lang="tr-TR" altLang="tr-TR" sz="3200" b="1" kern="0" dirty="0">
                <a:solidFill>
                  <a:srgbClr val="000000"/>
                </a:solidFill>
                <a:latin typeface="Arial" charset="0"/>
                <a:ea typeface="Arial"/>
                <a:cs typeface="Arial" charset="0"/>
                <a:sym typeface="Arial" charset="0"/>
              </a:rPr>
            </a:br>
            <a:endParaRPr lang="tr-TR" altLang="tr-TR" sz="2400" b="1" kern="0" dirty="0">
              <a:solidFill>
                <a:schemeClr val="bg1"/>
              </a:solidFill>
              <a:latin typeface="Arial" charset="0"/>
              <a:ea typeface="Arial"/>
              <a:cs typeface="Arial" charset="0"/>
              <a:sym typeface="Arial" charset="0"/>
            </a:endParaRPr>
          </a:p>
        </p:txBody>
      </p:sp>
      <p:sp>
        <p:nvSpPr>
          <p:cNvPr id="13" name="Professional Communication in Nursing NRS 101"/>
          <p:cNvSpPr txBox="1">
            <a:spLocks/>
          </p:cNvSpPr>
          <p:nvPr/>
        </p:nvSpPr>
        <p:spPr bwMode="auto">
          <a:xfrm>
            <a:off x="8953520" y="2357430"/>
            <a:ext cx="1357290" cy="928694"/>
          </a:xfrm>
          <a:prstGeom prst="rect">
            <a:avLst/>
          </a:prstGeom>
          <a:noFill/>
          <a:ln w="12700">
            <a:noFill/>
            <a:miter lim="400000"/>
            <a:headEnd/>
            <a:tailEnd/>
          </a:ln>
        </p:spPr>
        <p:txBody>
          <a:bodyPr vert="horz" wrap="square" lIns="45719" tIns="45720" rIns="45719" bIns="45720" numCol="1" anchor="ctr" anchorCtr="0" compatLnSpc="1">
            <a:prstTxWarp prst="textNoShape">
              <a:avLst/>
            </a:prstTxWarp>
          </a:bodyPr>
          <a:lstStyle/>
          <a:p>
            <a:pPr algn="ctr" fontAlgn="base">
              <a:spcBef>
                <a:spcPct val="0"/>
              </a:spcBef>
              <a:spcAft>
                <a:spcPct val="0"/>
              </a:spcAft>
              <a:defRPr/>
            </a:pPr>
            <a:r>
              <a:rPr lang="tr-TR" altLang="tr-TR" b="1" kern="0" dirty="0">
                <a:solidFill>
                  <a:schemeClr val="bg1"/>
                </a:solidFill>
                <a:latin typeface="Arial" charset="0"/>
                <a:ea typeface="Arial"/>
                <a:cs typeface="Arial" charset="0"/>
                <a:sym typeface="Arial" charset="0"/>
              </a:rPr>
              <a:t>Çevresel faktörler                </a:t>
            </a:r>
            <a:r>
              <a:rPr lang="tr-TR" altLang="tr-TR" sz="3200" b="1" kern="0" dirty="0">
                <a:solidFill>
                  <a:srgbClr val="000000"/>
                </a:solidFill>
                <a:latin typeface="Arial" charset="0"/>
                <a:ea typeface="Arial"/>
                <a:cs typeface="Arial" charset="0"/>
                <a:sym typeface="Arial" charset="0"/>
              </a:rPr>
              <a:t/>
            </a:r>
            <a:br>
              <a:rPr lang="tr-TR" altLang="tr-TR" sz="3200" b="1" kern="0" dirty="0">
                <a:solidFill>
                  <a:srgbClr val="000000"/>
                </a:solidFill>
                <a:latin typeface="Arial" charset="0"/>
                <a:ea typeface="Arial"/>
                <a:cs typeface="Arial" charset="0"/>
                <a:sym typeface="Arial" charset="0"/>
              </a:rPr>
            </a:br>
            <a:endParaRPr lang="tr-TR" altLang="tr-TR" sz="2400" b="1" kern="0" dirty="0">
              <a:solidFill>
                <a:schemeClr val="bg1"/>
              </a:solidFill>
              <a:latin typeface="Arial" charset="0"/>
              <a:ea typeface="Arial"/>
              <a:cs typeface="Arial" charset="0"/>
              <a:sym typeface="Arial" charset="0"/>
            </a:endParaRPr>
          </a:p>
        </p:txBody>
      </p:sp>
      <p:sp>
        <p:nvSpPr>
          <p:cNvPr id="14" name="13 Sağ Ok"/>
          <p:cNvSpPr/>
          <p:nvPr/>
        </p:nvSpPr>
        <p:spPr>
          <a:xfrm>
            <a:off x="7524760" y="2500307"/>
            <a:ext cx="571504" cy="489105"/>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endParaRPr lang="tr-TR" sz="1000" dirty="0">
              <a:solidFill>
                <a:srgbClr val="000000"/>
              </a:solidFill>
              <a:latin typeface="Arial"/>
              <a:ea typeface="Arial"/>
              <a:cs typeface="Arial"/>
              <a:sym typeface="Arial"/>
            </a:endParaRPr>
          </a:p>
        </p:txBody>
      </p:sp>
      <p:sp>
        <p:nvSpPr>
          <p:cNvPr id="15" name="14 Sağ Ok"/>
          <p:cNvSpPr/>
          <p:nvPr/>
        </p:nvSpPr>
        <p:spPr>
          <a:xfrm rot="10800000">
            <a:off x="8453454" y="2511268"/>
            <a:ext cx="642942" cy="489105"/>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endParaRPr lang="tr-TR" sz="1000" dirty="0">
              <a:solidFill>
                <a:srgbClr val="000000"/>
              </a:solidFill>
              <a:latin typeface="Arial"/>
              <a:ea typeface="Arial"/>
              <a:cs typeface="Arial"/>
              <a:sym typeface="Arial"/>
            </a:endParaRPr>
          </a:p>
        </p:txBody>
      </p:sp>
      <p:sp>
        <p:nvSpPr>
          <p:cNvPr id="16" name="15 Yukarı Aşağı Ok"/>
          <p:cNvSpPr/>
          <p:nvPr/>
        </p:nvSpPr>
        <p:spPr>
          <a:xfrm>
            <a:off x="8024826" y="2451498"/>
            <a:ext cx="484632" cy="1164429"/>
          </a:xfrm>
          <a:prstGeom prst="upDownArrow">
            <a:avLst/>
          </a:prstGeom>
          <a:solidFill>
            <a:srgbClr val="FFFF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endParaRPr lang="tr-TR" sz="5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275224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grpId="0" nodeType="afterEffect">
                                  <p:stCondLst>
                                    <p:cond delay="0"/>
                                  </p:stCondLst>
                                  <p:childTnLst>
                                    <p:animClr clrSpc="rgb" dir="cw">
                                      <p:cBhvr override="childStyle">
                                        <p:cTn id="6" dur="1000" accel="50000" autoRev="1" fill="hold" tmFilter="0, 0; .33333, 1; 1, 1">
                                          <p:stCondLst>
                                            <p:cond delay="0"/>
                                          </p:stCondLst>
                                        </p:cTn>
                                        <p:tgtEl>
                                          <p:spTgt spid="5"/>
                                        </p:tgtEl>
                                        <p:attrNameLst>
                                          <p:attrName>style.color</p:attrName>
                                        </p:attrNameLst>
                                      </p:cBhvr>
                                      <p:to>
                                        <a:schemeClr val="accent2"/>
                                      </p:to>
                                    </p:animClr>
                                    <p:animClr clrSpc="rgb" dir="cw">
                                      <p:cBhvr>
                                        <p:cTn id="7" dur="1000" accel="50000" autoRev="1" fill="hold" tmFilter="0, 0; .33333, 1; 1, 1">
                                          <p:stCondLst>
                                            <p:cond delay="0"/>
                                          </p:stCondLst>
                                        </p:cTn>
                                        <p:tgtEl>
                                          <p:spTgt spid="5"/>
                                        </p:tgtEl>
                                        <p:attrNameLst>
                                          <p:attrName>fillcolor</p:attrName>
                                        </p:attrNameLst>
                                      </p:cBhvr>
                                      <p:to>
                                        <a:schemeClr val="accent2"/>
                                      </p:to>
                                    </p:animClr>
                                    <p:set>
                                      <p:cBhvr>
                                        <p:cTn id="8" dur="2000" fill="hold"/>
                                        <p:tgtEl>
                                          <p:spTgt spid="5"/>
                                        </p:tgtEl>
                                        <p:attrNameLst>
                                          <p:attrName>fill.type</p:attrName>
                                        </p:attrNameLst>
                                      </p:cBhvr>
                                      <p:to>
                                        <p:strVal val="solid"/>
                                      </p:to>
                                    </p:set>
                                    <p:set>
                                      <p:cBhvr>
                                        <p:cTn id="9" dur="2000" fill="hold"/>
                                        <p:tgtEl>
                                          <p:spTgt spid="5"/>
                                        </p:tgtEl>
                                        <p:attrNameLst>
                                          <p:attrName>fill.on</p:attrName>
                                        </p:attrNameLst>
                                      </p:cBhvr>
                                      <p:to>
                                        <p:strVal val="true"/>
                                      </p:to>
                                    </p:set>
                                    <p:animScale>
                                      <p:cBhvr>
                                        <p:cTn id="10" dur="1000" accel="50000" autoRev="1" fill="hold" tmFilter="0, 0; .33333, 1; 1, 1">
                                          <p:stCondLst>
                                            <p:cond delay="0"/>
                                          </p:stCondLst>
                                        </p:cTn>
                                        <p:tgtEl>
                                          <p:spTgt spid="5"/>
                                        </p:tgtEl>
                                      </p:cBhvr>
                                      <p:from x="100000" y="100000"/>
                                      <p:to x="100000" y="140000"/>
                                    </p:animScale>
                                  </p:childTnLst>
                                </p:cTn>
                              </p:par>
                            </p:childTnLst>
                          </p:cTn>
                        </p:par>
                        <p:par>
                          <p:cTn id="11" fill="hold">
                            <p:stCondLst>
                              <p:cond delay="2000"/>
                            </p:stCondLst>
                            <p:childTnLst>
                              <p:par>
                                <p:cTn id="12" presetID="33" presetClass="emph" presetSubtype="0" fill="remove" grpId="0" nodeType="afterEffect">
                                  <p:stCondLst>
                                    <p:cond delay="0"/>
                                  </p:stCondLst>
                                  <p:childTnLst>
                                    <p:animClr clrSpc="rgb" dir="cw">
                                      <p:cBhvr override="childStyle">
                                        <p:cTn id="13" dur="1000" accel="50000" autoRev="1" fill="hold" tmFilter="0, 0; .33333, 1; 1, 1">
                                          <p:stCondLst>
                                            <p:cond delay="0"/>
                                          </p:stCondLst>
                                        </p:cTn>
                                        <p:tgtEl>
                                          <p:spTgt spid="16"/>
                                        </p:tgtEl>
                                        <p:attrNameLst>
                                          <p:attrName>style.color</p:attrName>
                                        </p:attrNameLst>
                                      </p:cBhvr>
                                      <p:to>
                                        <a:schemeClr val="accent2"/>
                                      </p:to>
                                    </p:animClr>
                                    <p:animClr clrSpc="rgb" dir="cw">
                                      <p:cBhvr>
                                        <p:cTn id="14" dur="1000" accel="50000" autoRev="1" fill="hold" tmFilter="0, 0; .33333, 1; 1, 1">
                                          <p:stCondLst>
                                            <p:cond delay="0"/>
                                          </p:stCondLst>
                                        </p:cTn>
                                        <p:tgtEl>
                                          <p:spTgt spid="16"/>
                                        </p:tgtEl>
                                        <p:attrNameLst>
                                          <p:attrName>fillcolor</p:attrName>
                                        </p:attrNameLst>
                                      </p:cBhvr>
                                      <p:to>
                                        <a:schemeClr val="accent2"/>
                                      </p:to>
                                    </p:animClr>
                                    <p:set>
                                      <p:cBhvr>
                                        <p:cTn id="15" dur="2000" fill="hold"/>
                                        <p:tgtEl>
                                          <p:spTgt spid="16"/>
                                        </p:tgtEl>
                                        <p:attrNameLst>
                                          <p:attrName>fill.type</p:attrName>
                                        </p:attrNameLst>
                                      </p:cBhvr>
                                      <p:to>
                                        <p:strVal val="solid"/>
                                      </p:to>
                                    </p:set>
                                    <p:set>
                                      <p:cBhvr>
                                        <p:cTn id="16" dur="2000" fill="hold"/>
                                        <p:tgtEl>
                                          <p:spTgt spid="16"/>
                                        </p:tgtEl>
                                        <p:attrNameLst>
                                          <p:attrName>fill.on</p:attrName>
                                        </p:attrNameLst>
                                      </p:cBhvr>
                                      <p:to>
                                        <p:strVal val="true"/>
                                      </p:to>
                                    </p:set>
                                    <p:animScale>
                                      <p:cBhvr>
                                        <p:cTn id="17" dur="1000" accel="50000" autoRev="1" fill="hold" tmFilter="0, 0; .33333, 1; 1, 1">
                                          <p:stCondLst>
                                            <p:cond delay="0"/>
                                          </p:stCondLst>
                                        </p:cTn>
                                        <p:tgtEl>
                                          <p:spTgt spid="16"/>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ofessional Communication in Nursing NRS 101"/>
          <p:cNvSpPr txBox="1">
            <a:spLocks noGrp="1"/>
          </p:cNvSpPr>
          <p:nvPr>
            <p:ph type="title" idx="4294967295"/>
          </p:nvPr>
        </p:nvSpPr>
        <p:spPr>
          <a:xfrm>
            <a:off x="4127500" y="2786063"/>
            <a:ext cx="8064500" cy="1143000"/>
          </a:xfrm>
        </p:spPr>
        <p:txBody>
          <a:bodyPr/>
          <a:lstStyle/>
          <a:p>
            <a:pPr algn="ctr" eaLnBrk="1" hangingPunct="1"/>
            <a:r>
              <a:rPr lang="tr-TR" altLang="tr-TR" dirty="0" smtClean="0">
                <a:latin typeface="Arial" charset="0"/>
                <a:cs typeface="Arial" charset="0"/>
              </a:rPr>
              <a:t>                </a:t>
            </a:r>
            <a:br>
              <a:rPr lang="tr-TR" altLang="tr-TR" dirty="0" smtClean="0">
                <a:latin typeface="Arial" charset="0"/>
                <a:cs typeface="Arial" charset="0"/>
              </a:rPr>
            </a:br>
            <a:endParaRPr lang="tr-TR" altLang="tr-TR" sz="2400" dirty="0">
              <a:solidFill>
                <a:schemeClr val="bg1"/>
              </a:solidFill>
              <a:latin typeface="Arial" charset="0"/>
              <a:cs typeface="Arial" charset="0"/>
            </a:endParaRPr>
          </a:p>
        </p:txBody>
      </p:sp>
      <p:sp>
        <p:nvSpPr>
          <p:cNvPr id="4" name="1 Başlık"/>
          <p:cNvSpPr txBox="1">
            <a:spLocks/>
          </p:cNvSpPr>
          <p:nvPr/>
        </p:nvSpPr>
        <p:spPr>
          <a:xfrm>
            <a:off x="2024034" y="642918"/>
            <a:ext cx="8229600" cy="1143000"/>
          </a:xfrm>
          <a:prstGeom prst="rect">
            <a:avLst/>
          </a:prstGeom>
        </p:spPr>
        <p:txBody>
          <a:bodyPr/>
          <a:lstStyle/>
          <a:p>
            <a:pPr algn="ctr" fontAlgn="base">
              <a:spcBef>
                <a:spcPct val="0"/>
              </a:spcBef>
              <a:spcAft>
                <a:spcPct val="0"/>
              </a:spcAft>
              <a:defRPr/>
            </a:pPr>
            <a:r>
              <a:rPr lang="tr-TR" altLang="tr-TR" sz="4000" b="1" kern="0" dirty="0">
                <a:solidFill>
                  <a:schemeClr val="bg1"/>
                </a:solidFill>
                <a:latin typeface="Arial"/>
                <a:ea typeface="Arial"/>
                <a:cs typeface="Arial"/>
                <a:sym typeface="Arial" charset="0"/>
              </a:rPr>
              <a:t>İLETİŞİM TÜRLERİ</a:t>
            </a:r>
            <a:br>
              <a:rPr lang="tr-TR" altLang="tr-TR" sz="4000" b="1" kern="0" dirty="0">
                <a:solidFill>
                  <a:schemeClr val="bg1"/>
                </a:solidFill>
                <a:latin typeface="Arial"/>
                <a:ea typeface="Arial"/>
                <a:cs typeface="Arial"/>
                <a:sym typeface="Arial" charset="0"/>
              </a:rPr>
            </a:br>
            <a:endParaRPr lang="tr-TR" altLang="tr-TR" sz="4000" b="1" kern="0" dirty="0">
              <a:solidFill>
                <a:schemeClr val="bg1"/>
              </a:solidFill>
              <a:latin typeface="Arial"/>
              <a:ea typeface="Arial"/>
              <a:cs typeface="Arial"/>
              <a:sym typeface="Arial" charset="0"/>
            </a:endParaRPr>
          </a:p>
        </p:txBody>
      </p:sp>
      <p:graphicFrame>
        <p:nvGraphicFramePr>
          <p:cNvPr id="6" name="5 Diyagram"/>
          <p:cNvGraphicFramePr/>
          <p:nvPr/>
        </p:nvGraphicFramePr>
        <p:xfrm>
          <a:off x="3167042" y="1428736"/>
          <a:ext cx="5786478" cy="514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850413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71461"/>
            <a:ext cx="8229600" cy="1143008"/>
          </a:xfrm>
        </p:spPr>
        <p:txBody>
          <a:bodyPr/>
          <a:lstStyle/>
          <a:p>
            <a:pPr algn="ctr"/>
            <a:r>
              <a:rPr lang="tr-TR" altLang="tr-TR" dirty="0" smtClean="0">
                <a:solidFill>
                  <a:schemeClr val="bg1"/>
                </a:solidFill>
              </a:rPr>
              <a:t>SÖZSÜZ</a:t>
            </a:r>
            <a:r>
              <a:rPr lang="tr-TR" altLang="tr-TR" dirty="0" smtClean="0"/>
              <a:t> İLETİŞİM; </a:t>
            </a: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443998768"/>
              </p:ext>
            </p:extLst>
          </p:nvPr>
        </p:nvGraphicFramePr>
        <p:xfrm>
          <a:off x="1881158" y="1000108"/>
          <a:ext cx="858679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279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ofessional Communication in Nursing NRS 101"/>
          <p:cNvSpPr txBox="1">
            <a:spLocks noGrp="1"/>
          </p:cNvSpPr>
          <p:nvPr>
            <p:ph type="title" idx="4294967295"/>
          </p:nvPr>
        </p:nvSpPr>
        <p:spPr>
          <a:xfrm>
            <a:off x="4127500" y="2786063"/>
            <a:ext cx="8064500" cy="1143000"/>
          </a:xfrm>
        </p:spPr>
        <p:txBody>
          <a:bodyPr/>
          <a:lstStyle/>
          <a:p>
            <a:pPr algn="ctr" eaLnBrk="1" hangingPunct="1"/>
            <a:r>
              <a:rPr lang="tr-TR" altLang="tr-TR" dirty="0" smtClean="0">
                <a:latin typeface="Arial" charset="0"/>
                <a:cs typeface="Arial" charset="0"/>
              </a:rPr>
              <a:t>                </a:t>
            </a:r>
            <a:br>
              <a:rPr lang="tr-TR" altLang="tr-TR" dirty="0" smtClean="0">
                <a:latin typeface="Arial" charset="0"/>
                <a:cs typeface="Arial" charset="0"/>
              </a:rPr>
            </a:br>
            <a:endParaRPr lang="tr-TR" altLang="tr-TR" sz="2400" dirty="0">
              <a:solidFill>
                <a:schemeClr val="bg1"/>
              </a:solidFill>
              <a:latin typeface="Arial" charset="0"/>
              <a:cs typeface="Arial" charset="0"/>
            </a:endParaRPr>
          </a:p>
        </p:txBody>
      </p:sp>
      <p:pic>
        <p:nvPicPr>
          <p:cNvPr id="3" name="3 İçerik Yer Tutucusu"/>
          <p:cNvPicPr>
            <a:picLocks/>
          </p:cNvPicPr>
          <p:nvPr/>
        </p:nvPicPr>
        <p:blipFill>
          <a:blip r:embed="rId2" cstate="print">
            <a:duotone>
              <a:prstClr val="black"/>
              <a:schemeClr val="accent6">
                <a:tint val="45000"/>
                <a:satMod val="400000"/>
              </a:schemeClr>
            </a:duotone>
          </a:blip>
          <a:srcRect/>
          <a:stretch>
            <a:fillRect/>
          </a:stretch>
        </p:blipFill>
        <p:spPr>
          <a:xfrm>
            <a:off x="2063750" y="692150"/>
            <a:ext cx="7874000" cy="5113338"/>
          </a:xfrm>
          <a:prstGeom prst="rect">
            <a:avLst/>
          </a:prstGeom>
        </p:spPr>
      </p:pic>
      <p:sp>
        <p:nvSpPr>
          <p:cNvPr id="4" name="3 Metin kutusu"/>
          <p:cNvSpPr txBox="1"/>
          <p:nvPr/>
        </p:nvSpPr>
        <p:spPr>
          <a:xfrm>
            <a:off x="2309786" y="1000109"/>
            <a:ext cx="167391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tr-TR" b="1" i="1" dirty="0" err="1">
                <a:solidFill>
                  <a:srgbClr val="FFFF00"/>
                </a:solidFill>
                <a:effectLst>
                  <a:glow rad="228600">
                    <a:schemeClr val="accent6">
                      <a:satMod val="175000"/>
                      <a:alpha val="40000"/>
                    </a:schemeClr>
                  </a:glow>
                  <a:outerShdw blurRad="38100" dist="38100" dir="2700000" algn="tl">
                    <a:srgbClr val="000000">
                      <a:alpha val="43137"/>
                    </a:srgbClr>
                  </a:outerShdw>
                </a:effectLst>
                <a:latin typeface="Arial"/>
                <a:ea typeface="Arial"/>
                <a:cs typeface="Arial"/>
                <a:sym typeface="Arial"/>
              </a:rPr>
              <a:t>Davit</a:t>
            </a:r>
            <a:r>
              <a:rPr lang="tr-TR" b="1" i="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Arial"/>
                <a:ea typeface="Arial"/>
                <a:cs typeface="Arial"/>
                <a:sym typeface="Arial"/>
              </a:rPr>
              <a:t> </a:t>
            </a:r>
            <a:r>
              <a:rPr lang="tr-TR" b="1" i="1" dirty="0" err="1">
                <a:solidFill>
                  <a:srgbClr val="FFFF00"/>
                </a:solidFill>
                <a:effectLst>
                  <a:glow rad="228600">
                    <a:schemeClr val="accent6">
                      <a:satMod val="175000"/>
                      <a:alpha val="40000"/>
                    </a:schemeClr>
                  </a:glow>
                  <a:outerShdw blurRad="38100" dist="38100" dir="2700000" algn="tl">
                    <a:srgbClr val="000000">
                      <a:alpha val="43137"/>
                    </a:srgbClr>
                  </a:outerShdw>
                </a:effectLst>
                <a:latin typeface="Arial"/>
                <a:ea typeface="Arial"/>
                <a:cs typeface="Arial"/>
                <a:sym typeface="Arial"/>
              </a:rPr>
              <a:t>Boyle</a:t>
            </a:r>
            <a:r>
              <a:rPr lang="tr-TR" b="1" i="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Arial"/>
                <a:ea typeface="Arial"/>
                <a:cs typeface="Arial"/>
                <a:sym typeface="Arial"/>
              </a:rPr>
              <a:t> </a:t>
            </a:r>
          </a:p>
          <a:p>
            <a:pPr hangingPunct="0"/>
            <a:r>
              <a:rPr lang="tr-TR" b="1" i="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Arial"/>
                <a:ea typeface="Arial"/>
                <a:cs typeface="Arial"/>
                <a:sym typeface="Arial"/>
              </a:rPr>
              <a:t>Yaşantı Konisi</a:t>
            </a:r>
          </a:p>
        </p:txBody>
      </p:sp>
      <p:sp>
        <p:nvSpPr>
          <p:cNvPr id="5" name="4 Yukarı Ok"/>
          <p:cNvSpPr/>
          <p:nvPr/>
        </p:nvSpPr>
        <p:spPr>
          <a:xfrm>
            <a:off x="7596198" y="3000373"/>
            <a:ext cx="684000" cy="490773"/>
          </a:xfrm>
          <a:prstGeom prst="upArrow">
            <a:avLst/>
          </a:prstGeom>
          <a:solidFill>
            <a:srgbClr val="FFFF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endParaRPr lang="tr-TR">
              <a:solidFill>
                <a:srgbClr val="000000"/>
              </a:solidFill>
              <a:latin typeface="Arial"/>
              <a:ea typeface="Arial"/>
              <a:cs typeface="Arial"/>
              <a:sym typeface="Arial"/>
            </a:endParaRPr>
          </a:p>
        </p:txBody>
      </p:sp>
    </p:spTree>
    <p:extLst>
      <p:ext uri="{BB962C8B-B14F-4D97-AF65-F5344CB8AC3E}">
        <p14:creationId xmlns:p14="http://schemas.microsoft.com/office/powerpoint/2010/main" val="14984217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par>
                          <p:cTn id="11" fill="hold">
                            <p:stCondLst>
                              <p:cond delay="2000"/>
                            </p:stCondLst>
                            <p:childTnLst>
                              <p:par>
                                <p:cTn id="12" presetID="64" presetClass="path" presetSubtype="0" accel="50000" decel="50000" fill="hold" grpId="0" nodeType="afterEffect">
                                  <p:stCondLst>
                                    <p:cond delay="0"/>
                                  </p:stCondLst>
                                  <p:childTnLst>
                                    <p:animMotion origin="layout" path="M 0 0  L 0 -0.33333  E" pathEditMode="relative" ptsTypes="">
                                      <p:cBhvr>
                                        <p:cTn id="13" dur="3000" fill="hold"/>
                                        <p:tgtEl>
                                          <p:spTgt spid="5"/>
                                        </p:tgtEl>
                                        <p:attrNameLst>
                                          <p:attrName>ppt_x</p:attrName>
                                          <p:attrName>ppt_y</p:attrName>
                                        </p:attrNameLst>
                                      </p:cBhvr>
                                    </p:animMotion>
                                  </p:childTnLst>
                                </p:cTn>
                              </p:par>
                            </p:childTnLst>
                          </p:cTn>
                        </p:par>
                        <p:par>
                          <p:cTn id="14" fill="hold">
                            <p:stCondLst>
                              <p:cond delay="5000"/>
                            </p:stCondLst>
                            <p:childTnLst>
                              <p:par>
                                <p:cTn id="15" presetID="5" presetClass="exit" presetSubtype="10" fill="hold" grpId="1" nodeType="afterEffect">
                                  <p:stCondLst>
                                    <p:cond delay="0"/>
                                  </p:stCondLst>
                                  <p:childTnLst>
                                    <p:animEffect transition="out" filter="checkerboard(across)">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3595</TotalTime>
  <Words>646</Words>
  <Application>Microsoft Office PowerPoint</Application>
  <PresentationFormat>Geniş ekran</PresentationFormat>
  <Paragraphs>163</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Calibri</vt:lpstr>
      <vt:lpstr>Century Gothic</vt:lpstr>
      <vt:lpstr>Times New Roman</vt:lpstr>
      <vt:lpstr>Wingdings 3</vt:lpstr>
      <vt:lpstr>Dilim</vt:lpstr>
      <vt:lpstr>KENDİNİ TANIMA VE İLETİŞİM</vt:lpstr>
      <vt:lpstr>                 Tüm canlılar için dış dünyayı algılama, yorumlama ve anlamlandırmaya, içinde yaşanan alanlardaki ilişkiler düzenlemeye yardımcı olan vazgeçilmez bir süreçtir.  İletişim bireylerin duygu, düşünce, ihtiyaçlarını başkalarına anlatma ve başkalarını anlama yoludur.  Bu süreçte bireyler bilgi ve sembol üreterek ve bunları birbirlerine aktararak iletişimi sürdürürler.  </vt:lpstr>
      <vt:lpstr>                 </vt:lpstr>
      <vt:lpstr>                 </vt:lpstr>
      <vt:lpstr>                  Mesaj, karşıdaki kişi tarafından, anlatılmak istenen anlamda anlaşılmış ve yorumlanmışsa, gönderen ve alan kişi arasında  iletişim vardır!  Eğer, mesaj, karşıdaki kişi tarafından, farklı anlaşılmışsa  bu kişiler arasında iletişim yoktur.</vt:lpstr>
      <vt:lpstr>Çevresel faktörler                 </vt:lpstr>
      <vt:lpstr>                 </vt:lpstr>
      <vt:lpstr>SÖZSÜZ İLETİŞİM; </vt:lpstr>
      <vt:lpstr>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KENDİNİ TANIMA VE İLETİŞİM</dc:title>
  <dc:creator>ayşegül</dc:creator>
  <cp:lastModifiedBy>ayşegül</cp:lastModifiedBy>
  <cp:revision>50</cp:revision>
  <dcterms:created xsi:type="dcterms:W3CDTF">2020-11-06T05:54:54Z</dcterms:created>
  <dcterms:modified xsi:type="dcterms:W3CDTF">2020-11-12T07:29:35Z</dcterms:modified>
</cp:coreProperties>
</file>