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507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899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540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609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461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098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0459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575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7291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808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3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2539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728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3309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017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71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25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08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03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59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960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139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E039C-0D30-43E1-9F6E-0B35A04D102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19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17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>
                <a:solidFill>
                  <a:srgbClr val="FF0000"/>
                </a:solidFill>
              </a:rPr>
              <a:t>POPÜLASYONDA HASTALIK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Hayvan popülasyonlarının yapısı, belirli bir alandaki yerleşim özellikleri (kontagiyöz ve separe) ve popülasyondaki hareketler yönünden (açık ve kapalı) incelenir</a:t>
            </a:r>
          </a:p>
          <a:p>
            <a:pPr lvl="1" eaLnBrk="1" hangingPunct="1"/>
            <a:r>
              <a:rPr lang="tr-TR" altLang="tr-TR" sz="2000" b="1" u="sng">
                <a:solidFill>
                  <a:srgbClr val="FF0000"/>
                </a:solidFill>
              </a:rPr>
              <a:t>Açık popülasyonlar</a:t>
            </a:r>
          </a:p>
          <a:p>
            <a:pPr lvl="1" eaLnBrk="1" hangingPunct="1"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     </a:t>
            </a:r>
            <a:r>
              <a:rPr lang="tr-TR" altLang="tr-TR" sz="2000" b="1">
                <a:solidFill>
                  <a:srgbClr val="FFFF00"/>
                </a:solidFill>
              </a:rPr>
              <a:t>Zaman zaman giriş ve çıkış olan separe popülasyonlardır</a:t>
            </a:r>
          </a:p>
          <a:p>
            <a:pPr lvl="1" eaLnBrk="1" hangingPunct="1"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 	 	Bir işletmedeki sığır popülasyonuna dışarıdan boğa katılması</a:t>
            </a:r>
          </a:p>
          <a:p>
            <a:pPr lvl="1" eaLnBrk="1" hangingPunct="1"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	 	Etçi bir sığır sürüsünün yaylaya besiye çıkarılması</a:t>
            </a:r>
          </a:p>
          <a:p>
            <a:pPr lvl="1" eaLnBrk="1" hangingPunct="1"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	 	Dışarıda hazırlanan yemlerin popülasyona sokulması</a:t>
            </a:r>
          </a:p>
          <a:p>
            <a:pPr lvl="1" eaLnBrk="1" hangingPunct="1"/>
            <a:r>
              <a:rPr lang="tr-TR" altLang="tr-TR" sz="2000" b="1" u="sng">
                <a:solidFill>
                  <a:srgbClr val="FF0000"/>
                </a:solidFill>
              </a:rPr>
              <a:t>Kapalı popülasyonlar</a:t>
            </a:r>
          </a:p>
          <a:p>
            <a:pPr lvl="1" eaLnBrk="1" hangingPunct="1"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     </a:t>
            </a:r>
            <a:r>
              <a:rPr lang="tr-TR" altLang="tr-TR" sz="2000" b="1">
                <a:solidFill>
                  <a:srgbClr val="FFFF00"/>
                </a:solidFill>
              </a:rPr>
              <a:t>Hareketleri tamamen kısıtlanmış ve dışarıyla hiç ilişkisi olmayan popülasyonlardır</a:t>
            </a:r>
          </a:p>
          <a:p>
            <a:pPr lvl="1" eaLnBrk="1" hangingPunct="1"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 	 	SPF ve Gnotobiotik laboratuvar hayvanı popülasyonları</a:t>
            </a:r>
          </a:p>
          <a:p>
            <a:pPr lvl="1" eaLnBrk="1" hangingPunct="1">
              <a:buFontTx/>
              <a:buNone/>
            </a:pPr>
            <a:endParaRPr lang="tr-TR" altLang="tr-TR" b="1" smtClean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b="1" smtClean="0">
              <a:solidFill>
                <a:srgbClr val="FFFF00"/>
              </a:solidFill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24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POPÜLASYONDA HASTALIK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0000"/>
                </a:solidFill>
              </a:rPr>
              <a:t>Popülasyon hacmi ve yoğunluğu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Popülasyon hacmi: bir popülasyondaki hayvan sayısı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Popülasyon yoğunluğu: bir popülasyonda birim alana düşen hayvan sayısı</a:t>
            </a:r>
          </a:p>
          <a:p>
            <a:pPr eaLnBrk="1" hangingPunct="1"/>
            <a:r>
              <a:rPr lang="tr-TR" altLang="tr-TR" sz="2400">
                <a:solidFill>
                  <a:srgbClr val="FF0000"/>
                </a:solidFill>
              </a:rPr>
              <a:t>Riskteki popülasyon</a:t>
            </a:r>
            <a:r>
              <a:rPr lang="tr-TR" altLang="tr-TR" sz="2400">
                <a:solidFill>
                  <a:srgbClr val="FFFF00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     Bir hastalık veya olaya konu olan popülasyondur </a:t>
            </a:r>
          </a:p>
          <a:p>
            <a:pPr eaLnBrk="1" hangingPunct="1"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	</a:t>
            </a:r>
          </a:p>
          <a:p>
            <a:pPr eaLnBrk="1" hangingPunct="1"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	Abortus probleminde dişi, hatta gebe hayvanlar</a:t>
            </a:r>
          </a:p>
          <a:p>
            <a:pPr eaLnBrk="1" hangingPunct="1"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	Tüberküloz probleminde yaşlı hayvanlar</a:t>
            </a:r>
          </a:p>
          <a:p>
            <a:pPr eaLnBrk="1" hangingPunct="1"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	Pullorum hastalığında civcivler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75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064" y="479425"/>
            <a:ext cx="7477125" cy="80645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POPÜLASYONDA HASTALIK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 b="1">
                <a:solidFill>
                  <a:srgbClr val="C00000"/>
                </a:solidFill>
              </a:rPr>
              <a:t>Popülasyondaki hastalık seyri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Epidemik eğri</a:t>
            </a:r>
          </a:p>
          <a:p>
            <a:pPr lvl="2" eaLnBrk="1" hangingPunct="1"/>
            <a:r>
              <a:rPr lang="tr-TR" altLang="tr-TR" sz="2000">
                <a:solidFill>
                  <a:srgbClr val="FFFF00"/>
                </a:solidFill>
              </a:rPr>
              <a:t>Etkenin infektivitesi</a:t>
            </a:r>
          </a:p>
          <a:p>
            <a:pPr lvl="2" eaLnBrk="1" hangingPunct="1"/>
            <a:r>
              <a:rPr lang="tr-TR" altLang="tr-TR" sz="2000">
                <a:solidFill>
                  <a:srgbClr val="FFFF00"/>
                </a:solidFill>
              </a:rPr>
              <a:t>Hastalığın inkübasyon periyodu</a:t>
            </a:r>
          </a:p>
          <a:p>
            <a:pPr lvl="2" eaLnBrk="1" hangingPunct="1"/>
            <a:r>
              <a:rPr lang="tr-TR" altLang="tr-TR" sz="2000">
                <a:solidFill>
                  <a:srgbClr val="FFFF00"/>
                </a:solidFill>
              </a:rPr>
              <a:t>Popülasyondaki duyarlı hayvanların oranı</a:t>
            </a:r>
          </a:p>
          <a:p>
            <a:pPr lvl="2" eaLnBrk="1" hangingPunct="1"/>
            <a:r>
              <a:rPr lang="tr-TR" altLang="tr-TR" sz="2000">
                <a:solidFill>
                  <a:srgbClr val="FFFF00"/>
                </a:solidFill>
              </a:rPr>
              <a:t>Hayvanlar arasındaki mesafe </a:t>
            </a:r>
          </a:p>
          <a:p>
            <a:pPr lvl="2" eaLnBrk="1" hangingPunct="1"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    (hayvan yoğunluğu, popülasyon yapısı)</a:t>
            </a:r>
          </a:p>
          <a:p>
            <a:pPr lvl="2" eaLnBrk="1" hangingPunct="1"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Sporadik seyir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Endemik seyir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Epidemik seyir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Pandemik seyir</a:t>
            </a: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53253" name="Picture 6" descr="http://www.onemedicine.tuskegee.edu/Epidemiology/images/Fig4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6" y="1357314"/>
            <a:ext cx="2411413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4" name="Picture 8" descr="http://www.cdc.gov/salmonella/images/maps/typhimurium/typhimurium_epi_0429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8" y="3529013"/>
            <a:ext cx="2679700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5" name="Picture 10" descr="http://anthro.palomar.edu/medical/images/graph_of_epidemic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094289"/>
            <a:ext cx="25908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805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>
                <a:solidFill>
                  <a:srgbClr val="FF0000"/>
                </a:solidFill>
              </a:rPr>
              <a:t>POPÜLASYONDA HASTALIK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 b="1">
                <a:solidFill>
                  <a:srgbClr val="FF0000"/>
                </a:solidFill>
              </a:rPr>
              <a:t>Popülasyondaki hastalık seyri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Epidemik eğri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Etkenin infektivitesi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Hastalığın inkübasyon periyodu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Popülasyondaki duyarlı hayvanların oranı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Hayvanlar arasındaki mesafe </a:t>
            </a:r>
          </a:p>
          <a:p>
            <a:pPr lvl="2" eaLnBrk="1" hangingPunct="1"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    (hayvan yoğunluğu, popülasyon yapısı</a:t>
            </a:r>
            <a:r>
              <a:rPr lang="tr-TR" altLang="tr-TR" sz="2000">
                <a:solidFill>
                  <a:srgbClr val="FFFF00"/>
                </a:solidFill>
              </a:rPr>
              <a:t>)</a:t>
            </a:r>
          </a:p>
          <a:p>
            <a:pPr lvl="2" eaLnBrk="1" hangingPunct="1"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Sporadik seyir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Endemik seyir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Epidemik seyir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Pandemik seyir</a:t>
            </a: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5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141</Words>
  <Application>Microsoft Office PowerPoint</Application>
  <PresentationFormat>Widescreen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Kimono</vt:lpstr>
      <vt:lpstr>POPÜLASYONDA HASTALIK</vt:lpstr>
      <vt:lpstr>POPÜLASYONDA HASTALIK</vt:lpstr>
      <vt:lpstr>POPÜLASYONDA HASTALIK</vt:lpstr>
      <vt:lpstr>POPÜLASYONDA HASTALIK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POPÜLASYONDA HASTALIK</dc:title>
  <dc:creator>Windows Kullanıcısı</dc:creator>
  <cp:lastModifiedBy>Windows Kullanıcısı</cp:lastModifiedBy>
  <cp:revision>1</cp:revision>
  <dcterms:created xsi:type="dcterms:W3CDTF">2018-02-14T10:03:57Z</dcterms:created>
  <dcterms:modified xsi:type="dcterms:W3CDTF">2018-02-14T10:10:00Z</dcterms:modified>
</cp:coreProperties>
</file>