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42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1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32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643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353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582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862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877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65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08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3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642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69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63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497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839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8363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28660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963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703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11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5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15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45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9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11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14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83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05F5D-8FF7-4FED-826D-BA5CC75AAA0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A53DA-B4BB-49F8-B0BB-360AD4D21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26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83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finansal krizler ve 2008 finansal krizi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25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b="1" dirty="0"/>
              <a:t>Euro Bölgesi;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İşsizlik yüksek büyüme düşük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Mali teşvik; bütçe açığı kamu borcu 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 smtClean="0"/>
              <a:t>Maastricht Kriterlerini </a:t>
            </a:r>
            <a:r>
              <a:rPr lang="tr-TR" altLang="tr-TR" sz="2800" dirty="0"/>
              <a:t>sağlamada esneklik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 smtClean="0"/>
              <a:t>İstikrar ve Büyüme Paktı </a:t>
            </a:r>
            <a:r>
              <a:rPr lang="tr-TR" altLang="tr-TR" sz="2800" dirty="0"/>
              <a:t>esnetildi! 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900475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Para politikası siyasi birlikle desteklenmiyor!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Maliye politikası; farklılık!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Finansal istikrar mekanizması ikame değil! Ama krizde kullanılacak bir mekanizma var  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88406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u="sng" dirty="0" smtClean="0"/>
              <a:t>Kriz:</a:t>
            </a:r>
          </a:p>
          <a:p>
            <a:r>
              <a:rPr lang="tr-TR" sz="2800" dirty="0" smtClean="0"/>
              <a:t>Önceden </a:t>
            </a:r>
            <a:r>
              <a:rPr lang="tr-TR" sz="2800" dirty="0"/>
              <a:t>öngörülemeyen ve birdenbire olan bir değişmeyi ifade eder</a:t>
            </a:r>
          </a:p>
          <a:p>
            <a:r>
              <a:rPr lang="tr-TR" sz="2800" dirty="0"/>
              <a:t>Acil olarak analiz edilip cevap verilmesi gereken bir süreçtir</a:t>
            </a:r>
          </a:p>
          <a:p>
            <a:r>
              <a:rPr lang="tr-TR" sz="2800" dirty="0"/>
              <a:t>Devamlılığın önündeki en büyük tehdittir</a:t>
            </a:r>
          </a:p>
          <a:p>
            <a:r>
              <a:rPr lang="tr-TR" sz="2800" dirty="0"/>
              <a:t>+ Tehlike ve tehdit </a:t>
            </a:r>
            <a:r>
              <a:rPr lang="tr-TR" sz="2800" dirty="0" smtClean="0"/>
              <a:t>oluşturması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80095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u="sng" dirty="0" smtClean="0"/>
              <a:t>Finansal Krizlerin Oluşum Süreçleri:</a:t>
            </a:r>
          </a:p>
          <a:p>
            <a:r>
              <a:rPr lang="tr-TR" sz="2800" dirty="0" smtClean="0"/>
              <a:t>Körlük</a:t>
            </a:r>
            <a:endParaRPr lang="tr-TR" sz="2800" dirty="0"/>
          </a:p>
          <a:p>
            <a:r>
              <a:rPr lang="tr-TR" sz="2800" dirty="0"/>
              <a:t>Tembellik</a:t>
            </a:r>
          </a:p>
          <a:p>
            <a:r>
              <a:rPr lang="tr-TR" sz="2800" dirty="0"/>
              <a:t>Yanlış karar ve faaliyetler</a:t>
            </a:r>
          </a:p>
          <a:p>
            <a:r>
              <a:rPr lang="tr-TR" sz="2800" dirty="0"/>
              <a:t>Asimetrik bilgi 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0611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 smtClean="0"/>
              <a:t>2008 Finansal Krizi: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 smtClean="0"/>
              <a:t>Krizin </a:t>
            </a:r>
            <a:r>
              <a:rPr lang="tr-TR" altLang="tr-TR" sz="2800" dirty="0"/>
              <a:t>nedeni;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b="1" dirty="0"/>
              <a:t>Finansal </a:t>
            </a:r>
            <a:r>
              <a:rPr lang="tr-TR" altLang="tr-TR" sz="2800" b="1" dirty="0" err="1"/>
              <a:t>İnovasyon</a:t>
            </a:r>
            <a:r>
              <a:rPr lang="tr-TR" altLang="tr-TR" sz="2800" b="1" dirty="0"/>
              <a:t> /</a:t>
            </a:r>
            <a:r>
              <a:rPr lang="tr-TR" altLang="tr-TR" sz="2800" b="1" dirty="0" err="1"/>
              <a:t>Deregülasyon</a:t>
            </a:r>
            <a:endParaRPr lang="tr-TR" altLang="tr-TR" sz="2800" b="1" dirty="0"/>
          </a:p>
          <a:p>
            <a:r>
              <a:rPr lang="tr-TR" altLang="tr-TR" sz="2800" dirty="0"/>
              <a:t>Sonuçta;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Devlet müdahalesi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Sermaye enjeksiyonu + </a:t>
            </a:r>
            <a:r>
              <a:rPr lang="tr-TR" altLang="tr-TR" sz="2800" dirty="0" err="1"/>
              <a:t>Dodd</a:t>
            </a:r>
            <a:r>
              <a:rPr lang="tr-TR" altLang="tr-TR" sz="2800" dirty="0"/>
              <a:t> Frank Yasası;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Finansal Hizmetler Gözetim Konseyi; sistemik risk 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5031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Küresel Tepki;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Denetim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Düzenleme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Ekonomi Politikalarını kapsayacak şekilde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Daha Yoğun işbirliği</a:t>
            </a:r>
            <a:r>
              <a:rPr lang="tr-TR" altLang="tr-TR" sz="2800" dirty="0">
                <a:solidFill>
                  <a:srgbClr val="262626"/>
                </a:solidFill>
              </a:rPr>
              <a:t> </a:t>
            </a:r>
            <a:endParaRPr lang="tr-TR" altLang="tr-TR" sz="2800" dirty="0" smtClean="0">
              <a:solidFill>
                <a:srgbClr val="262626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IMF borç verme kapasitesinin artırılması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Finansal İstikrar Kurulunun kurulması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Karşılıklı Değerlendirme Prosedürü/ küresel dengesizlikleri yönetebilmek için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Güçlü irade ancak Küresel yönetim eksikliği</a:t>
            </a:r>
          </a:p>
          <a:p>
            <a:pPr>
              <a:buFont typeface="Arial" panose="020B0604020202020204" pitchFamily="34" charset="0"/>
              <a:buChar char="•"/>
            </a:pPr>
            <a:endParaRPr lang="tr-TR" altLang="tr-TR" sz="2800" dirty="0">
              <a:solidFill>
                <a:srgbClr val="262626"/>
              </a:solidFill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76910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 smtClean="0"/>
              <a:t>Avrupa Birliği’nde Kriz: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 smtClean="0"/>
              <a:t>Krizin </a:t>
            </a:r>
            <a:r>
              <a:rPr lang="tr-TR" altLang="tr-TR" sz="2800" dirty="0"/>
              <a:t>Avrupa’ya Sıçraması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Yunanistan’ın Borç Krizi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Kriz Yaşayan Diğer Ülkeler /PIGS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Avrupa Birliği’nin Krize  Yanıtı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270384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AB’nin Tepkisi;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Finansal kurumların ve piyasa denetiminin sağlanması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Finansal istikrarın gözetimine ilişkin işbirliği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AB denetçileri küresel düzeyde işbirliğinin sağlanmasına ilişkin öneriler sunmakla yükümlü 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667098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Finansal İstikrarın korunmasına İlişkin Çerçeve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1. Avrupa Sistemik Risk Kurulu; Avrupa Denetim Kurumları ve politika yapıcılar için makro düzeyde risk belirlemek ve denetlemek; erken uyarı /tavsiye kararı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2. Avrupa Denetim Kurumları; mikro denetim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Avrupa Bankacılık Kurumu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Avrupa Sigorta ve Mesleki Emeklilik Kurumu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Avrupa Menkul Kıymetler ve Piyasalar Kurumu </a:t>
            </a:r>
            <a:r>
              <a:rPr lang="tr-TR" altLang="tr-TR" sz="2800" dirty="0" smtClean="0"/>
              <a:t>3</a:t>
            </a:r>
            <a:r>
              <a:rPr lang="tr-TR" altLang="tr-TR" sz="2800" dirty="0"/>
              <a:t>. Avrupa Menkul Kıymetler ve Piyasalar Kurumu; menkul kıymet ve piyasaları denetlemek üzere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4. Avrupa Finansal İstikrar Kolaylığı (</a:t>
            </a:r>
            <a:r>
              <a:rPr lang="tr-TR" altLang="tr-TR" sz="2800" dirty="0" smtClean="0"/>
              <a:t>EFSF)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747402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Krizler ve 2008 Finansal Krizi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Yunanistan; Kamu borcu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Portekiz ; Kamu borcu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İspanya; emlak balonu; bankacılık sektörü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altLang="tr-TR" sz="2800" dirty="0"/>
              <a:t>İrlanda; bankacılık sistemi ; büyümenin itici gücü; dışa açıklık + yabancı sermaye ;ABD krizi ; Emlak piyasasında çöküş !!!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142545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379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Wingdings 3</vt:lpstr>
      <vt:lpstr>Office Theme</vt:lpstr>
      <vt:lpstr>Dilim</vt:lpstr>
      <vt:lpstr>Banka ve Mali Kuruluşlar: 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  <vt:lpstr>Finansal Krizler ve 2008 Finansal Krizi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finansal krizler ve 2008 finansal krizi </dc:title>
  <dc:creator>özlem genç</dc:creator>
  <cp:lastModifiedBy>özlem genç</cp:lastModifiedBy>
  <cp:revision>3</cp:revision>
  <dcterms:created xsi:type="dcterms:W3CDTF">2018-02-13T09:43:50Z</dcterms:created>
  <dcterms:modified xsi:type="dcterms:W3CDTF">2018-02-13T10:15:03Z</dcterms:modified>
</cp:coreProperties>
</file>