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14"/>
  </p:notesMasterIdLst>
  <p:sldIdLst>
    <p:sldId id="328" r:id="rId5"/>
    <p:sldId id="263" r:id="rId6"/>
    <p:sldId id="331" r:id="rId7"/>
    <p:sldId id="332" r:id="rId8"/>
    <p:sldId id="333" r:id="rId9"/>
    <p:sldId id="353" r:id="rId10"/>
    <p:sldId id="354" r:id="rId11"/>
    <p:sldId id="334" r:id="rId12"/>
    <p:sldId id="33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ukuk Kuralları Arasında Çatışma Sorunu" id="{C9DF9694-12C1-4C9D-A204-4225856995EB}">
          <p14:sldIdLst>
            <p14:sldId id="328"/>
            <p14:sldId id="263"/>
            <p14:sldId id="331"/>
            <p14:sldId id="332"/>
            <p14:sldId id="333"/>
            <p14:sldId id="353"/>
            <p14:sldId id="354"/>
            <p14:sldId id="334"/>
            <p14:sldId id="3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66728F-6597-410E-82D1-542AA8818EF8}" v="1" dt="2020-05-27T14:30:14.3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73" autoAdjust="0"/>
  </p:normalViewPr>
  <p:slideViewPr>
    <p:cSldViewPr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287AA-0D99-42CE-A71B-10FA9908BBF8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167DB-EFF0-400D-96A1-6799F871DE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 latinLnBrk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CFA480D-CB17-4C49-BB2A-C7514E1C7CEA}" type="datetimeFigureOut">
              <a:rPr lang="en-US" smtClean="0"/>
              <a:pPr/>
              <a:t>5/27/2020</a:t>
            </a:fld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r"/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>
              <a:defRPr sz="1600" baseline="0">
                <a:solidFill>
                  <a:schemeClr val="tx2"/>
                </a:solidFill>
              </a:defRPr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sz="1600" baseline="0" dirty="0">
              <a:solidFill>
                <a:schemeClr val="tx2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2065D22A-AFCC-4EFF-BCBF-869AD08939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89AE16F-38EE-4BA1-ADA2-A876C4860D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</p:spTree>
    <p:extLst>
      <p:ext uri="{BB962C8B-B14F-4D97-AF65-F5344CB8AC3E}">
        <p14:creationId xmlns:p14="http://schemas.microsoft.com/office/powerpoint/2010/main" val="1902957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29D72DAD-2E3B-4A77-9B65-88334C370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I. ÜÇ İLKE</a:t>
            </a:r>
          </a:p>
          <a:p>
            <a:pPr marL="365760" lvl="1" indent="0">
              <a:buNone/>
            </a:pPr>
            <a:r>
              <a:rPr lang="tr-TR" dirty="0"/>
              <a:t>A. Üst Kanun İlkesi</a:t>
            </a:r>
          </a:p>
          <a:p>
            <a:pPr marL="365760" lvl="1" indent="0">
              <a:buNone/>
            </a:pPr>
            <a:r>
              <a:rPr lang="tr-TR" dirty="0"/>
              <a:t>B. Sonraki Kanun İlkesi</a:t>
            </a:r>
          </a:p>
          <a:p>
            <a:pPr marL="365760" lvl="1" indent="0">
              <a:buNone/>
            </a:pPr>
            <a:r>
              <a:rPr lang="tr-TR" dirty="0"/>
              <a:t>C. Özel Kanun İlkesi</a:t>
            </a:r>
          </a:p>
          <a:p>
            <a:pPr marL="0" indent="0">
              <a:buNone/>
            </a:pPr>
            <a:r>
              <a:rPr lang="tr-TR" dirty="0"/>
              <a:t>II. İLKELERİN UYGULANMASI</a:t>
            </a:r>
          </a:p>
          <a:p>
            <a:pPr marL="365760" lvl="1" indent="0">
              <a:buNone/>
            </a:pPr>
            <a:r>
              <a:rPr lang="tr-TR" dirty="0"/>
              <a:t>A. Üst Kanun, Sonraki Kanun ve Özel Kanunun Tespiti</a:t>
            </a:r>
          </a:p>
          <a:p>
            <a:pPr marL="365760" lvl="1" indent="0">
              <a:buNone/>
            </a:pPr>
            <a:r>
              <a:rPr lang="tr-TR" dirty="0"/>
              <a:t>B. İlkelerin Uygulanma Sırası</a:t>
            </a:r>
          </a:p>
          <a:p>
            <a:pPr marL="0" indent="0">
              <a:buNone/>
            </a:pPr>
            <a:r>
              <a:rPr lang="tr-TR" dirty="0"/>
              <a:t>III. ÇAPRAZ ÇATIŞMALAR</a:t>
            </a:r>
          </a:p>
          <a:p>
            <a:pPr marL="365760" lvl="1" indent="0">
              <a:buNone/>
            </a:pPr>
            <a:r>
              <a:rPr lang="tr-TR" dirty="0"/>
              <a:t>A. Çatışan Hükümler Arasında Hiyerarşi Varsa</a:t>
            </a:r>
          </a:p>
          <a:p>
            <a:pPr marL="365760" lvl="1" indent="0">
              <a:buNone/>
            </a:pPr>
            <a:r>
              <a:rPr lang="tr-TR" dirty="0"/>
              <a:t>B. Çatışan Hükümler Normlar Hiyerarşisinde Aynı Seviyede Yer Alıyorsa</a:t>
            </a:r>
          </a:p>
          <a:p>
            <a:pPr marL="0" indent="0">
              <a:buNone/>
            </a:pPr>
            <a:r>
              <a:rPr lang="tr-TR" dirty="0"/>
              <a:t>IV. GERÇEK ÇATIŞMA</a:t>
            </a:r>
          </a:p>
          <a:p>
            <a:pPr marL="0" indent="0">
              <a:buNone/>
            </a:pPr>
            <a:r>
              <a:rPr lang="tr-TR" dirty="0"/>
              <a:t>V. FIKIH USULÜNDE ÇATIŞMA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E2E83F9E-0413-4763-9585-0EF7DC030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HUKUK KURALLARI ARASINDA ÇATIŞMA SORUNU</a:t>
            </a:r>
          </a:p>
        </p:txBody>
      </p:sp>
    </p:spTree>
    <p:extLst>
      <p:ext uri="{BB962C8B-B14F-4D97-AF65-F5344CB8AC3E}">
        <p14:creationId xmlns:p14="http://schemas.microsoft.com/office/powerpoint/2010/main" val="3828608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C0123551-5B77-4DB8-8C70-0D345FCA2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0" lvl="1" indent="-457200">
              <a:buFont typeface="+mj-lt"/>
              <a:buAutoNum type="alphaUcPeriod"/>
            </a:pPr>
            <a:r>
              <a:rPr lang="tr-TR" dirty="0"/>
              <a:t>ÜST KANUN İLKESİ</a:t>
            </a:r>
          </a:p>
          <a:p>
            <a:pPr marL="731520" lvl="2" indent="0">
              <a:buNone/>
            </a:pPr>
            <a:r>
              <a:rPr lang="tr-TR" dirty="0"/>
              <a:t>Normlar hiyerarşisinde farklı basamaklardaki normlar arasında çatışma olması halinde, üst basamakta bulunan norm uygulanır.</a:t>
            </a:r>
          </a:p>
          <a:p>
            <a:pPr marL="822960" lvl="1" indent="-457200">
              <a:buFont typeface="+mj-lt"/>
              <a:buAutoNum type="alphaUcPeriod"/>
            </a:pPr>
            <a:r>
              <a:rPr lang="tr-TR" dirty="0"/>
              <a:t>SONRAKİ KANUN İLKESİ</a:t>
            </a:r>
          </a:p>
          <a:p>
            <a:pPr marL="731520" lvl="2" indent="0">
              <a:buNone/>
            </a:pPr>
            <a:r>
              <a:rPr lang="tr-TR" dirty="0"/>
              <a:t>Normlar hiyerarşisinde aynı basamaktaki normlar arasında çatışma olması halinde, sonraki tarihli norm uygulanır.</a:t>
            </a:r>
          </a:p>
          <a:p>
            <a:pPr marL="822960" lvl="1" indent="-457200">
              <a:buFont typeface="+mj-lt"/>
              <a:buAutoNum type="alphaUcPeriod"/>
            </a:pPr>
            <a:r>
              <a:rPr lang="tr-TR" dirty="0"/>
              <a:t>ÖZEL KANUN İLKESİ</a:t>
            </a:r>
          </a:p>
          <a:p>
            <a:pPr marL="731520" lvl="2" indent="0">
              <a:buNone/>
            </a:pPr>
            <a:r>
              <a:rPr lang="tr-TR" dirty="0"/>
              <a:t>Normlar hiyerarşisinde aynı basamakta bulunan ve aynı tarihli iki norm arasından özel hüküm niteliğinde olan uygulanır.</a:t>
            </a:r>
          </a:p>
          <a:p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92256F54-9833-40A9-9669-CD53021E6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ÜÇ İLKE</a:t>
            </a:r>
          </a:p>
        </p:txBody>
      </p:sp>
    </p:spTree>
    <p:extLst>
      <p:ext uri="{BB962C8B-B14F-4D97-AF65-F5344CB8AC3E}">
        <p14:creationId xmlns:p14="http://schemas.microsoft.com/office/powerpoint/2010/main" val="2812111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95836AD3-D043-4687-9010-007D364B1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ÜST KANUN, SONRAKİ KANUN VE ÖZEL KANUNUN TESPİTİ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Üst Hükmün Tespiti: Normlar hiyerarşisine göre tespit edilir, kolaylıkla anlaşılır.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Sonraki Hükmün Tespiti: Hükmün kabul tarihi esas alınır. Yayın tarihi veya yürürlük tarihi önem taşımaz.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Özel Hükmün Tespiti: Uygulama alanı geniş olan genel hüküm, daha dar olan «özel hüküm» dür. Genel hüküm varsa, özel hüküm olmasa dahi ortaya boşluk çıkmaz. Genel hüküm, özel hükmün uygulama alanını da kapsar. </a:t>
            </a:r>
          </a:p>
          <a:p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E0442DEE-8A48-4837-9C88-B8E6F0C56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İLKELERİN UYGULANMASI</a:t>
            </a:r>
          </a:p>
        </p:txBody>
      </p:sp>
    </p:spTree>
    <p:extLst>
      <p:ext uri="{BB962C8B-B14F-4D97-AF65-F5344CB8AC3E}">
        <p14:creationId xmlns:p14="http://schemas.microsoft.com/office/powerpoint/2010/main" val="4023185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C2EEEF8B-BAB4-4B6B-8858-1308287D4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İLKELERİN UYGULANMA SIRASI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822960" lvl="1" indent="-457200">
              <a:buFont typeface="+mj-lt"/>
              <a:buAutoNum type="arabicPeriod"/>
            </a:pPr>
            <a:r>
              <a:rPr lang="tr-TR" sz="2800" dirty="0"/>
              <a:t>Üst Kanun İlkesi</a:t>
            </a:r>
          </a:p>
          <a:p>
            <a:pPr marL="822960" lvl="1" indent="-457200">
              <a:buFont typeface="+mj-lt"/>
              <a:buAutoNum type="arabicPeriod"/>
            </a:pPr>
            <a:endParaRPr lang="tr-TR" sz="2800" dirty="0"/>
          </a:p>
          <a:p>
            <a:pPr marL="822960" lvl="1" indent="-457200">
              <a:buFont typeface="+mj-lt"/>
              <a:buAutoNum type="arabicPeriod"/>
            </a:pPr>
            <a:r>
              <a:rPr lang="tr-TR" sz="2800" dirty="0"/>
              <a:t>Sonraki Kanun İlkesi</a:t>
            </a:r>
          </a:p>
          <a:p>
            <a:pPr marL="822960" lvl="1" indent="-457200">
              <a:buFont typeface="+mj-lt"/>
              <a:buAutoNum type="arabicPeriod"/>
            </a:pPr>
            <a:endParaRPr lang="tr-TR" sz="2800" dirty="0"/>
          </a:p>
          <a:p>
            <a:pPr marL="822960" lvl="1" indent="-457200">
              <a:buFont typeface="+mj-lt"/>
              <a:buAutoNum type="arabicPeriod"/>
            </a:pPr>
            <a:r>
              <a:rPr lang="tr-TR" sz="2800" dirty="0"/>
              <a:t>Özel Kanun İlkesi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8E35609E-24D8-4BD4-B406-552C7279F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İLKELERİN UYGULANMASI</a:t>
            </a:r>
          </a:p>
        </p:txBody>
      </p:sp>
    </p:spTree>
    <p:extLst>
      <p:ext uri="{BB962C8B-B14F-4D97-AF65-F5344CB8AC3E}">
        <p14:creationId xmlns:p14="http://schemas.microsoft.com/office/powerpoint/2010/main" val="2533992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6E586A97-8C1C-493F-B95A-3D36F55E2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ÇATIŞAN HÜKÜMLER ARASINDA HİYERARŞİ VARSA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tx2"/>
                </a:solidFill>
              </a:rPr>
              <a:t>Önceki tarihli üst hüküm ile sonraki tarihli </a:t>
            </a:r>
            <a:r>
              <a:rPr lang="tr-TR">
                <a:solidFill>
                  <a:schemeClr val="tx2"/>
                </a:solidFill>
              </a:rPr>
              <a:t>alt hüküm: </a:t>
            </a:r>
            <a:r>
              <a:rPr lang="tr-TR" dirty="0"/>
              <a:t>Önceki tarihli üst hüküm uygulanır.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tx2"/>
                </a:solidFill>
              </a:rPr>
              <a:t>Genel nitelikli üst hüküm ile özel nitelikli alt hüküm:</a:t>
            </a:r>
            <a:r>
              <a:rPr lang="tr-TR" dirty="0"/>
              <a:t> Genel nitelikli üst hüküm uygulanır. </a:t>
            </a:r>
            <a:endParaRPr lang="tr-TR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tx2"/>
                </a:solidFill>
              </a:rPr>
              <a:t>Genel, sonraki ve üst hüküm ile özel, önceki ve alt hüküm: </a:t>
            </a:r>
            <a:r>
              <a:rPr lang="tr-TR" dirty="0"/>
              <a:t>Genel, sonraki ve üst hüküm uygulanır.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tx2"/>
                </a:solidFill>
              </a:rPr>
              <a:t>Genel, önceki ve üst hüküm ile özel, sonraki ve alt hüküm: </a:t>
            </a:r>
            <a:r>
              <a:rPr lang="tr-TR" dirty="0"/>
              <a:t>Genel, önceki ve üst hüküm uygulanır.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tx2"/>
                </a:solidFill>
              </a:rPr>
              <a:t>Özel, sonraki ve üst hüküm ile genel, önceki ve alt hüküm: </a:t>
            </a:r>
            <a:r>
              <a:rPr lang="tr-TR" dirty="0"/>
              <a:t>Özel, sonraki ve üst hüküm uygulanır.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B5EFE12-99CD-449D-B361-DBC6A2548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ÇAPRAZ ÇATIŞMALAR</a:t>
            </a:r>
          </a:p>
        </p:txBody>
      </p:sp>
    </p:spTree>
    <p:extLst>
      <p:ext uri="{BB962C8B-B14F-4D97-AF65-F5344CB8AC3E}">
        <p14:creationId xmlns:p14="http://schemas.microsoft.com/office/powerpoint/2010/main" val="2348081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96C37317-0532-4D24-A88E-BA134CF6D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ÇATIŞAN HÜKÜMLER NORMLAR HİYERARŞİSİNDE AYNI SEVİYEDE YER ALIYORSA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tx2"/>
                </a:solidFill>
              </a:rPr>
              <a:t>Önceki genel kanun ile sonraki genel kanun: </a:t>
            </a:r>
            <a:r>
              <a:rPr lang="tr-TR" dirty="0"/>
              <a:t>Sonraki kanun uygulanır.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tx2"/>
                </a:solidFill>
              </a:rPr>
              <a:t>Önceki özel kanun ile sonraki özel kanun: </a:t>
            </a:r>
            <a:r>
              <a:rPr lang="tr-TR" dirty="0"/>
              <a:t>Sonraki kanun uygulanır.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tx2"/>
                </a:solidFill>
              </a:rPr>
              <a:t>Önceki genel kanun ile sonraki özel kanun: </a:t>
            </a:r>
            <a:r>
              <a:rPr lang="tr-TR" dirty="0"/>
              <a:t>Sonraki özel kanun uygulanır.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tx2"/>
                </a:solidFill>
              </a:rPr>
              <a:t>Önceki özel kanun ile sonraki genel kanun: </a:t>
            </a:r>
            <a:r>
              <a:rPr lang="tr-TR" dirty="0"/>
              <a:t>tartışmalıdır. hâkim görüş: Önceki özel kanun uygulanır.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CFB9E931-65BC-4BBF-AC1B-9F9BF0530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ÇAPRAZ ÇATIŞMALAR</a:t>
            </a:r>
          </a:p>
        </p:txBody>
      </p:sp>
    </p:spTree>
    <p:extLst>
      <p:ext uri="{BB962C8B-B14F-4D97-AF65-F5344CB8AC3E}">
        <p14:creationId xmlns:p14="http://schemas.microsoft.com/office/powerpoint/2010/main" val="575941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0AD49EA0-70DD-42A2-957C-4C405DBDE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Aralarında ast-üst, önceki-sonraki, özel-genel ilişkisi olmayan iki hükmün çatışmasıdır. </a:t>
            </a:r>
          </a:p>
          <a:p>
            <a:pPr marL="0" indent="0">
              <a:buNone/>
            </a:pPr>
            <a:r>
              <a:rPr lang="tr-TR" dirty="0"/>
              <a:t>Hukuk boşluğu ortaya çıkar.</a:t>
            </a:r>
          </a:p>
          <a:p>
            <a:pPr marL="0" indent="0">
              <a:buNone/>
            </a:pPr>
            <a:r>
              <a:rPr lang="tr-TR" dirty="0"/>
              <a:t>hâkim, TMK m.2’ ye göre hukuk yaratarak bu boşluğu doldurur.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Kamu hukukunda ise hâkim hukuk yaratamaz.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Ceza hukukunda sanık lehine olan hüküm uygulanır.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BC89F05D-1475-42E1-A891-0B266BC1F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GERÇEK ÇATIŞMA</a:t>
            </a:r>
          </a:p>
        </p:txBody>
      </p:sp>
    </p:spTree>
    <p:extLst>
      <p:ext uri="{BB962C8B-B14F-4D97-AF65-F5344CB8AC3E}">
        <p14:creationId xmlns:p14="http://schemas.microsoft.com/office/powerpoint/2010/main" val="3743293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6F5368F2-893D-42DB-93B6-34005E010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/>
              <a:t>Birbiriyle çelişen kurallar arasında üstün tutulan uygulanır.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Aynı kuvvetteki iki kural arasında tarihi sonra olan uygulanır.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Bir olay hakkında, biri özel diğeri genel iki hükümden, özel olanı uygulanır.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1F446A3D-2697-4367-8BEC-B8778731D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FIKIH USULÜNDE ÇATIŞMA</a:t>
            </a:r>
          </a:p>
        </p:txBody>
      </p:sp>
    </p:spTree>
    <p:extLst>
      <p:ext uri="{BB962C8B-B14F-4D97-AF65-F5344CB8AC3E}">
        <p14:creationId xmlns:p14="http://schemas.microsoft.com/office/powerpoint/2010/main" val="30534042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42000"/>
                <a:hueMod val="100000"/>
                <a:satMod val="100000"/>
              </a:schemeClr>
              <a:schemeClr val="phClr">
                <a:tint val="4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0A60484-F7E7-4D26-9BFC-32A65ECFEA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A9F5F9-3F20-4608-AB1B-4CF73D21C9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B4BB89A-5372-4C2A-8275-0BD77B37CB19}">
  <ds:schemaRefs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60ef61b-03e2-46a8-aeae-79f8a710d1e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Dünya Günü sunusu</Template>
  <TotalTime>0</TotalTime>
  <Words>491</Words>
  <Application>Microsoft Office PowerPoint</Application>
  <PresentationFormat>Ekran Gösterisi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Constantia</vt:lpstr>
      <vt:lpstr>Wingdings 2</vt:lpstr>
      <vt:lpstr>Kağıt</vt:lpstr>
      <vt:lpstr>Hukuk Başlangıcı</vt:lpstr>
      <vt:lpstr>HUKUK KURALLARI ARASINDA ÇATIŞMA SORUNU</vt:lpstr>
      <vt:lpstr>ÜÇ İLKE</vt:lpstr>
      <vt:lpstr>İLKELERİN UYGULANMASI</vt:lpstr>
      <vt:lpstr>İLKELERİN UYGULANMASI</vt:lpstr>
      <vt:lpstr>ÇAPRAZ ÇATIŞMALAR</vt:lpstr>
      <vt:lpstr>ÇAPRAZ ÇATIŞMALAR</vt:lpstr>
      <vt:lpstr>GERÇEK ÇATIŞMA</vt:lpstr>
      <vt:lpstr>FIKIH USULÜNDE ÇATIŞMA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2020-04-02T12:09:32Z</dcterms:created>
  <dcterms:modified xsi:type="dcterms:W3CDTF">2020-05-27T14:30:15Z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TC102513359990</vt:lpwstr>
  </property>
  <property fmtid="{D5CDD505-2E9C-101B-9397-08002B2CF9AE}" pid="3" name="ContentTypeId">
    <vt:lpwstr>0x010100C6906DB4C1052743ACE33D6CA7F73AEA</vt:lpwstr>
  </property>
</Properties>
</file>