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7" r:id="rId2"/>
    <p:sldId id="259" r:id="rId3"/>
    <p:sldId id="260" r:id="rId4"/>
    <p:sldId id="261" r:id="rId5"/>
    <p:sldId id="258" r:id="rId6"/>
    <p:sldId id="262" r:id="rId7"/>
    <p:sldId id="263" r:id="rId8"/>
    <p:sldId id="264"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94"/>
  </p:normalViewPr>
  <p:slideViewPr>
    <p:cSldViewPr snapToGrid="0" snapToObjects="1">
      <p:cViewPr varScale="1">
        <p:scale>
          <a:sx n="104" d="100"/>
          <a:sy n="104" d="100"/>
        </p:scale>
        <p:origin x="232" y="5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DB681B5-9FAC-3547-9A0E-A10D37798A40}" type="datetimeFigureOut">
              <a:rPr lang="tr-TR" smtClean="0"/>
              <a:t>23.03.2020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7778335-E673-8B43-B5F0-316D45B67A03}" type="slidenum">
              <a:rPr lang="tr-TR" smtClean="0"/>
              <a:t>‹#›</a:t>
            </a:fld>
            <a:endParaRPr lang="tr-TR"/>
          </a:p>
        </p:txBody>
      </p:sp>
    </p:spTree>
    <p:extLst>
      <p:ext uri="{BB962C8B-B14F-4D97-AF65-F5344CB8AC3E}">
        <p14:creationId xmlns:p14="http://schemas.microsoft.com/office/powerpoint/2010/main" val="39561589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Konu Başlığı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BC1E41CA-0C2D-6440-8C9E-EC5AACC09C9C}" type="datetime1">
              <a:rPr lang="tr-TR" smtClean="0"/>
              <a:t>23.03.2020</a:t>
            </a:fld>
            <a:endParaRPr lang="tr-TR"/>
          </a:p>
        </p:txBody>
      </p:sp>
      <p:sp>
        <p:nvSpPr>
          <p:cNvPr id="5" name="Altbilgi Yer Tutucusu 4"/>
          <p:cNvSpPr>
            <a:spLocks noGrp="1"/>
          </p:cNvSpPr>
          <p:nvPr>
            <p:ph type="ftr" sz="quarter" idx="11"/>
          </p:nvPr>
        </p:nvSpPr>
        <p:spPr/>
        <p:txBody>
          <a:bodyPr/>
          <a:lstStyle/>
          <a:p>
            <a:r>
              <a:rPr lang="tr-TR"/>
              <a:t>Sinematografi / Prof. Dr. S. Ruken Öztürk</a:t>
            </a:r>
          </a:p>
        </p:txBody>
      </p:sp>
      <p:sp>
        <p:nvSpPr>
          <p:cNvPr id="6" name="Slayt Numarası Yer Tutucusu 5"/>
          <p:cNvSpPr>
            <a:spLocks noGrp="1"/>
          </p:cNvSpPr>
          <p:nvPr>
            <p:ph type="sldNum" sz="quarter" idx="12"/>
          </p:nvPr>
        </p:nvSpPr>
        <p:spPr/>
        <p:txBody>
          <a:bodyPr/>
          <a:lstStyle/>
          <a:p>
            <a:fld id="{CF7FB32A-6C33-E24E-AEDE-77066ED4DCB0}" type="slidenum">
              <a:rPr lang="tr-TR" smtClean="0"/>
              <a:t>‹#›</a:t>
            </a:fld>
            <a:endParaRPr lang="tr-TR"/>
          </a:p>
        </p:txBody>
      </p:sp>
    </p:spTree>
    <p:extLst>
      <p:ext uri="{BB962C8B-B14F-4D97-AF65-F5344CB8AC3E}">
        <p14:creationId xmlns:p14="http://schemas.microsoft.com/office/powerpoint/2010/main" val="3999569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5B3F3137-6D52-AD48-ABB9-BBDAD393D27C}" type="datetime1">
              <a:rPr lang="tr-TR" smtClean="0"/>
              <a:t>23.03.2020</a:t>
            </a:fld>
            <a:endParaRPr lang="tr-TR"/>
          </a:p>
        </p:txBody>
      </p:sp>
      <p:sp>
        <p:nvSpPr>
          <p:cNvPr id="5" name="Altbilgi Yer Tutucusu 4"/>
          <p:cNvSpPr>
            <a:spLocks noGrp="1"/>
          </p:cNvSpPr>
          <p:nvPr>
            <p:ph type="ftr" sz="quarter" idx="11"/>
          </p:nvPr>
        </p:nvSpPr>
        <p:spPr/>
        <p:txBody>
          <a:bodyPr/>
          <a:lstStyle/>
          <a:p>
            <a:r>
              <a:rPr lang="tr-TR"/>
              <a:t>Sinematografi / Prof. Dr. S. Ruken Öztürk</a:t>
            </a:r>
          </a:p>
        </p:txBody>
      </p:sp>
      <p:sp>
        <p:nvSpPr>
          <p:cNvPr id="6" name="Slayt Numarası Yer Tutucusu 5"/>
          <p:cNvSpPr>
            <a:spLocks noGrp="1"/>
          </p:cNvSpPr>
          <p:nvPr>
            <p:ph type="sldNum" sz="quarter" idx="12"/>
          </p:nvPr>
        </p:nvSpPr>
        <p:spPr/>
        <p:txBody>
          <a:bodyPr/>
          <a:lstStyle/>
          <a:p>
            <a:fld id="{CF7FB32A-6C33-E24E-AEDE-77066ED4DCB0}" type="slidenum">
              <a:rPr lang="tr-TR" smtClean="0"/>
              <a:t>‹#›</a:t>
            </a:fld>
            <a:endParaRPr lang="tr-TR"/>
          </a:p>
        </p:txBody>
      </p:sp>
    </p:spTree>
    <p:extLst>
      <p:ext uri="{BB962C8B-B14F-4D97-AF65-F5344CB8AC3E}">
        <p14:creationId xmlns:p14="http://schemas.microsoft.com/office/powerpoint/2010/main" val="10237959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8A4336C1-632F-854C-897B-572F16199CD1}" type="datetime1">
              <a:rPr lang="tr-TR" smtClean="0"/>
              <a:t>23.03.2020</a:t>
            </a:fld>
            <a:endParaRPr lang="tr-TR"/>
          </a:p>
        </p:txBody>
      </p:sp>
      <p:sp>
        <p:nvSpPr>
          <p:cNvPr id="5" name="Altbilgi Yer Tutucusu 4"/>
          <p:cNvSpPr>
            <a:spLocks noGrp="1"/>
          </p:cNvSpPr>
          <p:nvPr>
            <p:ph type="ftr" sz="quarter" idx="11"/>
          </p:nvPr>
        </p:nvSpPr>
        <p:spPr/>
        <p:txBody>
          <a:bodyPr/>
          <a:lstStyle/>
          <a:p>
            <a:r>
              <a:rPr lang="tr-TR"/>
              <a:t>Sinematografi / Prof. Dr. S. Ruken Öztürk</a:t>
            </a:r>
          </a:p>
        </p:txBody>
      </p:sp>
      <p:sp>
        <p:nvSpPr>
          <p:cNvPr id="6" name="Slayt Numarası Yer Tutucusu 5"/>
          <p:cNvSpPr>
            <a:spLocks noGrp="1"/>
          </p:cNvSpPr>
          <p:nvPr>
            <p:ph type="sldNum" sz="quarter" idx="12"/>
          </p:nvPr>
        </p:nvSpPr>
        <p:spPr/>
        <p:txBody>
          <a:bodyPr/>
          <a:lstStyle/>
          <a:p>
            <a:fld id="{CF7FB32A-6C33-E24E-AEDE-77066ED4DCB0}" type="slidenum">
              <a:rPr lang="tr-TR" smtClean="0"/>
              <a:t>‹#›</a:t>
            </a:fld>
            <a:endParaRPr lang="tr-TR"/>
          </a:p>
        </p:txBody>
      </p:sp>
    </p:spTree>
    <p:extLst>
      <p:ext uri="{BB962C8B-B14F-4D97-AF65-F5344CB8AC3E}">
        <p14:creationId xmlns:p14="http://schemas.microsoft.com/office/powerpoint/2010/main" val="12999048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9CA54B7D-EDCF-FA4A-98EF-EDED7BE0B886}" type="datetime1">
              <a:rPr lang="tr-TR" smtClean="0"/>
              <a:t>23.03.2020</a:t>
            </a:fld>
            <a:endParaRPr lang="tr-TR"/>
          </a:p>
        </p:txBody>
      </p:sp>
      <p:sp>
        <p:nvSpPr>
          <p:cNvPr id="5" name="Altbilgi Yer Tutucusu 4"/>
          <p:cNvSpPr>
            <a:spLocks noGrp="1"/>
          </p:cNvSpPr>
          <p:nvPr>
            <p:ph type="ftr" sz="quarter" idx="11"/>
          </p:nvPr>
        </p:nvSpPr>
        <p:spPr/>
        <p:txBody>
          <a:bodyPr/>
          <a:lstStyle/>
          <a:p>
            <a:r>
              <a:rPr lang="tr-TR"/>
              <a:t>Sinematografi / Prof. Dr. S. Ruken Öztürk</a:t>
            </a:r>
          </a:p>
        </p:txBody>
      </p:sp>
      <p:sp>
        <p:nvSpPr>
          <p:cNvPr id="6" name="Slayt Numarası Yer Tutucusu 5"/>
          <p:cNvSpPr>
            <a:spLocks noGrp="1"/>
          </p:cNvSpPr>
          <p:nvPr>
            <p:ph type="sldNum" sz="quarter" idx="12"/>
          </p:nvPr>
        </p:nvSpPr>
        <p:spPr/>
        <p:txBody>
          <a:bodyPr/>
          <a:lstStyle/>
          <a:p>
            <a:fld id="{CF7FB32A-6C33-E24E-AEDE-77066ED4DCB0}" type="slidenum">
              <a:rPr lang="tr-TR" smtClean="0"/>
              <a:t>‹#›</a:t>
            </a:fld>
            <a:endParaRPr lang="tr-TR"/>
          </a:p>
        </p:txBody>
      </p:sp>
    </p:spTree>
    <p:extLst>
      <p:ext uri="{BB962C8B-B14F-4D97-AF65-F5344CB8AC3E}">
        <p14:creationId xmlns:p14="http://schemas.microsoft.com/office/powerpoint/2010/main" val="1250571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Ana metin stillerini düzenlemek için tıklatın</a:t>
            </a:r>
          </a:p>
        </p:txBody>
      </p:sp>
      <p:sp>
        <p:nvSpPr>
          <p:cNvPr id="4" name="Veri Yer Tutucusu 3"/>
          <p:cNvSpPr>
            <a:spLocks noGrp="1"/>
          </p:cNvSpPr>
          <p:nvPr>
            <p:ph type="dt" sz="half" idx="10"/>
          </p:nvPr>
        </p:nvSpPr>
        <p:spPr/>
        <p:txBody>
          <a:bodyPr/>
          <a:lstStyle/>
          <a:p>
            <a:fld id="{1B2EB2AF-C53C-6A4E-8A3B-73AAE06CB679}" type="datetime1">
              <a:rPr lang="tr-TR" smtClean="0"/>
              <a:t>23.03.2020</a:t>
            </a:fld>
            <a:endParaRPr lang="tr-TR"/>
          </a:p>
        </p:txBody>
      </p:sp>
      <p:sp>
        <p:nvSpPr>
          <p:cNvPr id="5" name="Altbilgi Yer Tutucusu 4"/>
          <p:cNvSpPr>
            <a:spLocks noGrp="1"/>
          </p:cNvSpPr>
          <p:nvPr>
            <p:ph type="ftr" sz="quarter" idx="11"/>
          </p:nvPr>
        </p:nvSpPr>
        <p:spPr/>
        <p:txBody>
          <a:bodyPr/>
          <a:lstStyle/>
          <a:p>
            <a:r>
              <a:rPr lang="tr-TR"/>
              <a:t>Sinematografi / Prof. Dr. S. Ruken Öztürk</a:t>
            </a:r>
          </a:p>
        </p:txBody>
      </p:sp>
      <p:sp>
        <p:nvSpPr>
          <p:cNvPr id="6" name="Slayt Numarası Yer Tutucusu 5"/>
          <p:cNvSpPr>
            <a:spLocks noGrp="1"/>
          </p:cNvSpPr>
          <p:nvPr>
            <p:ph type="sldNum" sz="quarter" idx="12"/>
          </p:nvPr>
        </p:nvSpPr>
        <p:spPr/>
        <p:txBody>
          <a:bodyPr/>
          <a:lstStyle/>
          <a:p>
            <a:fld id="{CF7FB32A-6C33-E24E-AEDE-77066ED4DCB0}" type="slidenum">
              <a:rPr lang="tr-TR" smtClean="0"/>
              <a:t>‹#›</a:t>
            </a:fld>
            <a:endParaRPr lang="tr-TR"/>
          </a:p>
        </p:txBody>
      </p:sp>
    </p:spTree>
    <p:extLst>
      <p:ext uri="{BB962C8B-B14F-4D97-AF65-F5344CB8AC3E}">
        <p14:creationId xmlns:p14="http://schemas.microsoft.com/office/powerpoint/2010/main" val="12972741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DBE04807-3C8F-C643-A7A2-C6CF14A91C06}" type="datetime1">
              <a:rPr lang="tr-TR" smtClean="0"/>
              <a:t>23.03.2020</a:t>
            </a:fld>
            <a:endParaRPr lang="tr-TR"/>
          </a:p>
        </p:txBody>
      </p:sp>
      <p:sp>
        <p:nvSpPr>
          <p:cNvPr id="6" name="Altbilgi Yer Tutucusu 5"/>
          <p:cNvSpPr>
            <a:spLocks noGrp="1"/>
          </p:cNvSpPr>
          <p:nvPr>
            <p:ph type="ftr" sz="quarter" idx="11"/>
          </p:nvPr>
        </p:nvSpPr>
        <p:spPr/>
        <p:txBody>
          <a:bodyPr/>
          <a:lstStyle/>
          <a:p>
            <a:r>
              <a:rPr lang="tr-TR"/>
              <a:t>Sinematografi / Prof. Dr. S. Ruken Öztürk</a:t>
            </a:r>
          </a:p>
        </p:txBody>
      </p:sp>
      <p:sp>
        <p:nvSpPr>
          <p:cNvPr id="7" name="Slayt Numarası Yer Tutucusu 6"/>
          <p:cNvSpPr>
            <a:spLocks noGrp="1"/>
          </p:cNvSpPr>
          <p:nvPr>
            <p:ph type="sldNum" sz="quarter" idx="12"/>
          </p:nvPr>
        </p:nvSpPr>
        <p:spPr/>
        <p:txBody>
          <a:bodyPr/>
          <a:lstStyle/>
          <a:p>
            <a:fld id="{CF7FB32A-6C33-E24E-AEDE-77066ED4DCB0}" type="slidenum">
              <a:rPr lang="tr-TR" smtClean="0"/>
              <a:t>‹#›</a:t>
            </a:fld>
            <a:endParaRPr lang="tr-TR"/>
          </a:p>
        </p:txBody>
      </p:sp>
    </p:spTree>
    <p:extLst>
      <p:ext uri="{BB962C8B-B14F-4D97-AF65-F5344CB8AC3E}">
        <p14:creationId xmlns:p14="http://schemas.microsoft.com/office/powerpoint/2010/main" val="2032284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Ana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Ana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C99F31CE-80DE-C745-A036-95A38150103F}" type="datetime1">
              <a:rPr lang="tr-TR" smtClean="0"/>
              <a:t>23.03.2020</a:t>
            </a:fld>
            <a:endParaRPr lang="tr-TR"/>
          </a:p>
        </p:txBody>
      </p:sp>
      <p:sp>
        <p:nvSpPr>
          <p:cNvPr id="8" name="Altbilgi Yer Tutucusu 7"/>
          <p:cNvSpPr>
            <a:spLocks noGrp="1"/>
          </p:cNvSpPr>
          <p:nvPr>
            <p:ph type="ftr" sz="quarter" idx="11"/>
          </p:nvPr>
        </p:nvSpPr>
        <p:spPr/>
        <p:txBody>
          <a:bodyPr/>
          <a:lstStyle/>
          <a:p>
            <a:r>
              <a:rPr lang="tr-TR"/>
              <a:t>Sinematografi / Prof. Dr. S. Ruken Öztürk</a:t>
            </a:r>
          </a:p>
        </p:txBody>
      </p:sp>
      <p:sp>
        <p:nvSpPr>
          <p:cNvPr id="9" name="Slayt Numarası Yer Tutucusu 8"/>
          <p:cNvSpPr>
            <a:spLocks noGrp="1"/>
          </p:cNvSpPr>
          <p:nvPr>
            <p:ph type="sldNum" sz="quarter" idx="12"/>
          </p:nvPr>
        </p:nvSpPr>
        <p:spPr/>
        <p:txBody>
          <a:bodyPr/>
          <a:lstStyle/>
          <a:p>
            <a:fld id="{CF7FB32A-6C33-E24E-AEDE-77066ED4DCB0}" type="slidenum">
              <a:rPr lang="tr-TR" smtClean="0"/>
              <a:t>‹#›</a:t>
            </a:fld>
            <a:endParaRPr lang="tr-TR"/>
          </a:p>
        </p:txBody>
      </p:sp>
    </p:spTree>
    <p:extLst>
      <p:ext uri="{BB962C8B-B14F-4D97-AF65-F5344CB8AC3E}">
        <p14:creationId xmlns:p14="http://schemas.microsoft.com/office/powerpoint/2010/main" val="8857827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A7E1D863-DB83-1A46-85D7-3620933ACD06}" type="datetime1">
              <a:rPr lang="tr-TR" smtClean="0"/>
              <a:t>23.03.2020</a:t>
            </a:fld>
            <a:endParaRPr lang="tr-TR"/>
          </a:p>
        </p:txBody>
      </p:sp>
      <p:sp>
        <p:nvSpPr>
          <p:cNvPr id="4" name="Altbilgi Yer Tutucusu 3"/>
          <p:cNvSpPr>
            <a:spLocks noGrp="1"/>
          </p:cNvSpPr>
          <p:nvPr>
            <p:ph type="ftr" sz="quarter" idx="11"/>
          </p:nvPr>
        </p:nvSpPr>
        <p:spPr/>
        <p:txBody>
          <a:bodyPr/>
          <a:lstStyle/>
          <a:p>
            <a:r>
              <a:rPr lang="tr-TR"/>
              <a:t>Sinematografi / Prof. Dr. S. Ruken Öztürk</a:t>
            </a:r>
          </a:p>
        </p:txBody>
      </p:sp>
      <p:sp>
        <p:nvSpPr>
          <p:cNvPr id="5" name="Slayt Numarası Yer Tutucusu 4"/>
          <p:cNvSpPr>
            <a:spLocks noGrp="1"/>
          </p:cNvSpPr>
          <p:nvPr>
            <p:ph type="sldNum" sz="quarter" idx="12"/>
          </p:nvPr>
        </p:nvSpPr>
        <p:spPr/>
        <p:txBody>
          <a:bodyPr/>
          <a:lstStyle/>
          <a:p>
            <a:fld id="{CF7FB32A-6C33-E24E-AEDE-77066ED4DCB0}" type="slidenum">
              <a:rPr lang="tr-TR" smtClean="0"/>
              <a:t>‹#›</a:t>
            </a:fld>
            <a:endParaRPr lang="tr-TR"/>
          </a:p>
        </p:txBody>
      </p:sp>
    </p:spTree>
    <p:extLst>
      <p:ext uri="{BB962C8B-B14F-4D97-AF65-F5344CB8AC3E}">
        <p14:creationId xmlns:p14="http://schemas.microsoft.com/office/powerpoint/2010/main" val="9936852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A7AEDDE-7D1E-474D-A2EF-5DE72040462F}" type="datetime1">
              <a:rPr lang="tr-TR" smtClean="0"/>
              <a:t>23.03.2020</a:t>
            </a:fld>
            <a:endParaRPr lang="tr-TR"/>
          </a:p>
        </p:txBody>
      </p:sp>
      <p:sp>
        <p:nvSpPr>
          <p:cNvPr id="3" name="Altbilgi Yer Tutucusu 2"/>
          <p:cNvSpPr>
            <a:spLocks noGrp="1"/>
          </p:cNvSpPr>
          <p:nvPr>
            <p:ph type="ftr" sz="quarter" idx="11"/>
          </p:nvPr>
        </p:nvSpPr>
        <p:spPr/>
        <p:txBody>
          <a:bodyPr/>
          <a:lstStyle/>
          <a:p>
            <a:r>
              <a:rPr lang="tr-TR"/>
              <a:t>Sinematografi / Prof. Dr. S. Ruken Öztürk</a:t>
            </a:r>
          </a:p>
        </p:txBody>
      </p:sp>
      <p:sp>
        <p:nvSpPr>
          <p:cNvPr id="4" name="Slayt Numarası Yer Tutucusu 3"/>
          <p:cNvSpPr>
            <a:spLocks noGrp="1"/>
          </p:cNvSpPr>
          <p:nvPr>
            <p:ph type="sldNum" sz="quarter" idx="12"/>
          </p:nvPr>
        </p:nvSpPr>
        <p:spPr/>
        <p:txBody>
          <a:bodyPr/>
          <a:lstStyle/>
          <a:p>
            <a:fld id="{CF7FB32A-6C33-E24E-AEDE-77066ED4DCB0}" type="slidenum">
              <a:rPr lang="tr-TR" smtClean="0"/>
              <a:t>‹#›</a:t>
            </a:fld>
            <a:endParaRPr lang="tr-TR"/>
          </a:p>
        </p:txBody>
      </p:sp>
    </p:spTree>
    <p:extLst>
      <p:ext uri="{BB962C8B-B14F-4D97-AF65-F5344CB8AC3E}">
        <p14:creationId xmlns:p14="http://schemas.microsoft.com/office/powerpoint/2010/main" val="2035981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Ana metin stillerini düzenlemek için tıklatın</a:t>
            </a:r>
          </a:p>
        </p:txBody>
      </p:sp>
      <p:sp>
        <p:nvSpPr>
          <p:cNvPr id="5" name="Veri Yer Tutucusu 4"/>
          <p:cNvSpPr>
            <a:spLocks noGrp="1"/>
          </p:cNvSpPr>
          <p:nvPr>
            <p:ph type="dt" sz="half" idx="10"/>
          </p:nvPr>
        </p:nvSpPr>
        <p:spPr/>
        <p:txBody>
          <a:bodyPr/>
          <a:lstStyle/>
          <a:p>
            <a:fld id="{C6E17AE0-762F-6448-B394-74655BB90F66}" type="datetime1">
              <a:rPr lang="tr-TR" smtClean="0"/>
              <a:t>23.03.2020</a:t>
            </a:fld>
            <a:endParaRPr lang="tr-TR"/>
          </a:p>
        </p:txBody>
      </p:sp>
      <p:sp>
        <p:nvSpPr>
          <p:cNvPr id="6" name="Altbilgi Yer Tutucusu 5"/>
          <p:cNvSpPr>
            <a:spLocks noGrp="1"/>
          </p:cNvSpPr>
          <p:nvPr>
            <p:ph type="ftr" sz="quarter" idx="11"/>
          </p:nvPr>
        </p:nvSpPr>
        <p:spPr/>
        <p:txBody>
          <a:bodyPr/>
          <a:lstStyle/>
          <a:p>
            <a:r>
              <a:rPr lang="tr-TR"/>
              <a:t>Sinematografi / Prof. Dr. S. Ruken Öztürk</a:t>
            </a:r>
          </a:p>
        </p:txBody>
      </p:sp>
      <p:sp>
        <p:nvSpPr>
          <p:cNvPr id="7" name="Slayt Numarası Yer Tutucusu 6"/>
          <p:cNvSpPr>
            <a:spLocks noGrp="1"/>
          </p:cNvSpPr>
          <p:nvPr>
            <p:ph type="sldNum" sz="quarter" idx="12"/>
          </p:nvPr>
        </p:nvSpPr>
        <p:spPr/>
        <p:txBody>
          <a:bodyPr/>
          <a:lstStyle/>
          <a:p>
            <a:fld id="{CF7FB32A-6C33-E24E-AEDE-77066ED4DCB0}" type="slidenum">
              <a:rPr lang="tr-TR" smtClean="0"/>
              <a:t>‹#›</a:t>
            </a:fld>
            <a:endParaRPr lang="tr-TR"/>
          </a:p>
        </p:txBody>
      </p:sp>
    </p:spTree>
    <p:extLst>
      <p:ext uri="{BB962C8B-B14F-4D97-AF65-F5344CB8AC3E}">
        <p14:creationId xmlns:p14="http://schemas.microsoft.com/office/powerpoint/2010/main" val="7319500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Ana metin stillerini düzenlemek için tıklatın</a:t>
            </a:r>
          </a:p>
        </p:txBody>
      </p:sp>
      <p:sp>
        <p:nvSpPr>
          <p:cNvPr id="5" name="Veri Yer Tutucusu 4"/>
          <p:cNvSpPr>
            <a:spLocks noGrp="1"/>
          </p:cNvSpPr>
          <p:nvPr>
            <p:ph type="dt" sz="half" idx="10"/>
          </p:nvPr>
        </p:nvSpPr>
        <p:spPr/>
        <p:txBody>
          <a:bodyPr/>
          <a:lstStyle/>
          <a:p>
            <a:fld id="{D71F80E6-A9AE-CA45-883C-75887A4F7106}" type="datetime1">
              <a:rPr lang="tr-TR" smtClean="0"/>
              <a:t>23.03.2020</a:t>
            </a:fld>
            <a:endParaRPr lang="tr-TR"/>
          </a:p>
        </p:txBody>
      </p:sp>
      <p:sp>
        <p:nvSpPr>
          <p:cNvPr id="6" name="Altbilgi Yer Tutucusu 5"/>
          <p:cNvSpPr>
            <a:spLocks noGrp="1"/>
          </p:cNvSpPr>
          <p:nvPr>
            <p:ph type="ftr" sz="quarter" idx="11"/>
          </p:nvPr>
        </p:nvSpPr>
        <p:spPr/>
        <p:txBody>
          <a:bodyPr/>
          <a:lstStyle/>
          <a:p>
            <a:r>
              <a:rPr lang="tr-TR"/>
              <a:t>Sinematografi / Prof. Dr. S. Ruken Öztürk</a:t>
            </a:r>
          </a:p>
        </p:txBody>
      </p:sp>
      <p:sp>
        <p:nvSpPr>
          <p:cNvPr id="7" name="Slayt Numarası Yer Tutucusu 6"/>
          <p:cNvSpPr>
            <a:spLocks noGrp="1"/>
          </p:cNvSpPr>
          <p:nvPr>
            <p:ph type="sldNum" sz="quarter" idx="12"/>
          </p:nvPr>
        </p:nvSpPr>
        <p:spPr/>
        <p:txBody>
          <a:bodyPr/>
          <a:lstStyle/>
          <a:p>
            <a:fld id="{CF7FB32A-6C33-E24E-AEDE-77066ED4DCB0}" type="slidenum">
              <a:rPr lang="tr-TR" smtClean="0"/>
              <a:t>‹#›</a:t>
            </a:fld>
            <a:endParaRPr lang="tr-TR"/>
          </a:p>
        </p:txBody>
      </p:sp>
    </p:spTree>
    <p:extLst>
      <p:ext uri="{BB962C8B-B14F-4D97-AF65-F5344CB8AC3E}">
        <p14:creationId xmlns:p14="http://schemas.microsoft.com/office/powerpoint/2010/main" val="10981435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4002">
              <a:srgbClr val="BFD8EF">
                <a:lumMod val="0"/>
                <a:lumOff val="100000"/>
                <a:alpha val="30000"/>
              </a:srgbClr>
            </a:gs>
            <a:gs pos="16992">
              <a:srgbClr val="EEF5FB"/>
            </a:gs>
            <a:gs pos="27994">
              <a:srgbClr val="E3EEF8"/>
            </a:gs>
            <a:gs pos="38036">
              <a:srgbClr val="D9E8F5"/>
            </a:gs>
            <a:gs pos="0">
              <a:schemeClr val="accent1">
                <a:lumMod val="0"/>
                <a:lumOff val="100000"/>
                <a:alpha val="3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5E8A3B-BC1A-124C-BB52-393520E7E25C}" type="datetime1">
              <a:rPr lang="tr-TR" smtClean="0"/>
              <a:t>23.03.2020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a:t>Sinematografi / Prof. Dr. S. Ruken Öztürk</a:t>
            </a: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7FB32A-6C33-E24E-AEDE-77066ED4DCB0}" type="slidenum">
              <a:rPr lang="tr-TR" smtClean="0"/>
              <a:t>‹#›</a:t>
            </a:fld>
            <a:endParaRPr lang="tr-TR"/>
          </a:p>
        </p:txBody>
      </p:sp>
    </p:spTree>
    <p:extLst>
      <p:ext uri="{BB962C8B-B14F-4D97-AF65-F5344CB8AC3E}">
        <p14:creationId xmlns:p14="http://schemas.microsoft.com/office/powerpoint/2010/main" val="4285750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38200" y="365125"/>
            <a:ext cx="10277104" cy="1000537"/>
          </a:xfrm>
        </p:spPr>
        <p:txBody>
          <a:bodyPr>
            <a:normAutofit/>
          </a:bodyPr>
          <a:lstStyle/>
          <a:p>
            <a:pPr algn="ctr"/>
            <a:r>
              <a:rPr lang="tr-TR" sz="2800" b="1" dirty="0">
                <a:solidFill>
                  <a:srgbClr val="C00000"/>
                </a:solidFill>
                <a:latin typeface="+mn-lt"/>
              </a:rPr>
              <a:t>Film Çözümlemesi</a:t>
            </a:r>
          </a:p>
        </p:txBody>
      </p:sp>
      <p:sp>
        <p:nvSpPr>
          <p:cNvPr id="3" name="İçerik Yer Tutucusu 2"/>
          <p:cNvSpPr>
            <a:spLocks noGrp="1"/>
          </p:cNvSpPr>
          <p:nvPr>
            <p:ph idx="1"/>
          </p:nvPr>
        </p:nvSpPr>
        <p:spPr>
          <a:xfrm>
            <a:off x="838200" y="1246909"/>
            <a:ext cx="10515600" cy="4351338"/>
          </a:xfrm>
        </p:spPr>
        <p:txBody>
          <a:bodyPr/>
          <a:lstStyle/>
          <a:p>
            <a:r>
              <a:rPr lang="tr-TR" dirty="0"/>
              <a:t>Bir filmi analiz ettiğinizde, filmin parçalarının bir arada işleme yollarına dair görüşünüzü savunursunuz. Bir argüman bulmaya dair hazırlık çalışması ise genellikle üç adımdan oluşur:</a:t>
            </a:r>
          </a:p>
          <a:p>
            <a:endParaRPr lang="tr-TR" dirty="0"/>
          </a:p>
          <a:p>
            <a:pPr marL="0" indent="0">
              <a:buNone/>
            </a:pPr>
            <a:r>
              <a:rPr lang="tr-TR" dirty="0"/>
              <a:t>	1. Yazınızın açıklayacağı ve destekleyeceği bir tezi geliştirmek</a:t>
            </a:r>
          </a:p>
          <a:p>
            <a:pPr marL="0" indent="0">
              <a:buNone/>
            </a:pPr>
            <a:r>
              <a:rPr lang="tr-TR" dirty="0"/>
              <a:t>	2. Bütün filmi bölümlere ayırmak</a:t>
            </a:r>
          </a:p>
          <a:p>
            <a:pPr marL="0" indent="0">
              <a:buNone/>
            </a:pPr>
            <a:r>
              <a:rPr lang="tr-TR" dirty="0"/>
              <a:t>	3. Film tekniğinin önemli örneklerine dikkat etmek</a:t>
            </a:r>
          </a:p>
          <a:p>
            <a:pPr marL="0" indent="0">
              <a:buNone/>
            </a:pPr>
            <a:endParaRPr lang="tr-TR" dirty="0"/>
          </a:p>
          <a:p>
            <a:pPr marL="0" indent="0">
              <a:buNone/>
            </a:pPr>
            <a:r>
              <a:rPr lang="tr-TR" dirty="0"/>
              <a:t>				(</a:t>
            </a:r>
            <a:r>
              <a:rPr lang="tr-TR" dirty="0" err="1"/>
              <a:t>Bordwell</a:t>
            </a:r>
            <a:r>
              <a:rPr lang="tr-TR" dirty="0"/>
              <a:t> &amp; </a:t>
            </a:r>
            <a:r>
              <a:rPr lang="tr-TR" dirty="0" err="1"/>
              <a:t>Thompson</a:t>
            </a:r>
            <a:r>
              <a:rPr lang="tr-TR" dirty="0"/>
              <a:t>, 2011, s. 443)</a:t>
            </a:r>
          </a:p>
        </p:txBody>
      </p:sp>
      <p:sp>
        <p:nvSpPr>
          <p:cNvPr id="4" name="Alt Bilgi Yer Tutucusu 3">
            <a:extLst>
              <a:ext uri="{FF2B5EF4-FFF2-40B4-BE49-F238E27FC236}">
                <a16:creationId xmlns:a16="http://schemas.microsoft.com/office/drawing/2014/main" id="{DABD1AF0-9F19-814A-A899-88BCFAC4D42B}"/>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9400751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41952" y="537404"/>
            <a:ext cx="10108096" cy="814318"/>
          </a:xfrm>
        </p:spPr>
        <p:txBody>
          <a:bodyPr>
            <a:noAutofit/>
          </a:bodyPr>
          <a:lstStyle/>
          <a:p>
            <a:pPr algn="ctr"/>
            <a:r>
              <a:rPr lang="tr-TR" sz="2800" b="1" dirty="0">
                <a:solidFill>
                  <a:srgbClr val="C00000"/>
                </a:solidFill>
                <a:latin typeface="+mn-lt"/>
              </a:rPr>
              <a:t>1. Yazınızın açıklayacağı ve destekleyeceği bir tezi geliştirmek</a:t>
            </a:r>
            <a:br>
              <a:rPr lang="tr-TR" sz="2800" b="1" dirty="0">
                <a:solidFill>
                  <a:srgbClr val="C00000"/>
                </a:solidFill>
                <a:latin typeface="+mn-lt"/>
              </a:rPr>
            </a:br>
            <a:endParaRPr lang="tr-TR" sz="2800" b="1" dirty="0">
              <a:solidFill>
                <a:srgbClr val="C00000"/>
              </a:solidFill>
              <a:latin typeface="+mn-lt"/>
            </a:endParaRPr>
          </a:p>
        </p:txBody>
      </p:sp>
      <p:sp>
        <p:nvSpPr>
          <p:cNvPr id="3" name="İçerik Yer Tutucusu 2"/>
          <p:cNvSpPr>
            <a:spLocks noGrp="1"/>
          </p:cNvSpPr>
          <p:nvPr>
            <p:ph idx="1"/>
          </p:nvPr>
        </p:nvSpPr>
        <p:spPr>
          <a:xfrm>
            <a:off x="1041952" y="1351722"/>
            <a:ext cx="10515600" cy="4351338"/>
          </a:xfrm>
        </p:spPr>
        <p:txBody>
          <a:bodyPr>
            <a:normAutofit fontScale="92500" lnSpcReduction="20000"/>
          </a:bodyPr>
          <a:lstStyle/>
          <a:p>
            <a:r>
              <a:rPr lang="tr-TR" sz="2400" dirty="0"/>
              <a:t>Filmle ilgili sorular sorularak başlanır. Filmle ilgili rahatsız edici veya merak uyandırıcı olan nedir? Filmi kayda değer kılan nedir? Filmin izleyici üzerinde alışılmamış bir etkisi var mı? Vb.</a:t>
            </a:r>
          </a:p>
          <a:p>
            <a:endParaRPr lang="tr-TR" sz="2400" dirty="0"/>
          </a:p>
          <a:p>
            <a:r>
              <a:rPr lang="tr-TR" sz="2400" dirty="0"/>
              <a:t>Bu tip sorulara yanıtınız analizin tezini sağlayacaktır. Herhangi bir yazıda tez argümanınızı geliştireceğiniz temel iddiadır. Analitik yazıda tez, diğer izleyicilerin filmi anlamasına yardım etmenin bir yoludur.</a:t>
            </a:r>
          </a:p>
          <a:p>
            <a:endParaRPr lang="tr-TR" sz="2400" dirty="0"/>
          </a:p>
          <a:p>
            <a:r>
              <a:rPr lang="tr-TR" sz="2400" dirty="0"/>
              <a:t>Normal olarak tez, filmin işlevleri, etkileri ya da anlamlarıyla ya da üçünün karışımıyla ilgili bir iddia olacaktır. Bununla birlikte tezin desteğe, inandırıcı olması için bazı nedenlere gereksinimi olacaktır. Bu nedenlerin bazıları hemen akla gelmekle birlikte, diğerleri yalnızca filmi yakından incelediğinizde ortaya çıkacaktır.</a:t>
            </a:r>
          </a:p>
          <a:p>
            <a:endParaRPr lang="tr-TR" sz="2400" dirty="0"/>
          </a:p>
          <a:p>
            <a:pPr marL="0" indent="0">
              <a:buNone/>
            </a:pPr>
            <a:r>
              <a:rPr lang="tr-TR" sz="2400" dirty="0"/>
              <a:t>						(</a:t>
            </a:r>
            <a:r>
              <a:rPr lang="tr-TR" sz="2400" dirty="0" err="1"/>
              <a:t>Bordwell</a:t>
            </a:r>
            <a:r>
              <a:rPr lang="tr-TR" sz="2400" dirty="0"/>
              <a:t> &amp; </a:t>
            </a:r>
            <a:r>
              <a:rPr lang="tr-TR" sz="2400" dirty="0" err="1"/>
              <a:t>Thompson</a:t>
            </a:r>
            <a:r>
              <a:rPr lang="tr-TR" sz="2400" dirty="0"/>
              <a:t>, 2011, s. 443)</a:t>
            </a:r>
          </a:p>
          <a:p>
            <a:pPr marL="0" indent="0">
              <a:buNone/>
            </a:pPr>
            <a:endParaRPr lang="tr-TR" sz="2400" dirty="0"/>
          </a:p>
          <a:p>
            <a:endParaRPr lang="tr-TR" sz="2400" dirty="0"/>
          </a:p>
          <a:p>
            <a:endParaRPr lang="tr-TR" sz="2400" dirty="0"/>
          </a:p>
          <a:p>
            <a:endParaRPr lang="tr-TR" dirty="0"/>
          </a:p>
        </p:txBody>
      </p:sp>
      <p:sp>
        <p:nvSpPr>
          <p:cNvPr id="4" name="Alt Bilgi Yer Tutucusu 3">
            <a:extLst>
              <a:ext uri="{FF2B5EF4-FFF2-40B4-BE49-F238E27FC236}">
                <a16:creationId xmlns:a16="http://schemas.microsoft.com/office/drawing/2014/main" id="{C846A71D-D667-F64F-89C7-69392F4DD12A}"/>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16726654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sz="2800" b="1" dirty="0">
                <a:solidFill>
                  <a:srgbClr val="C00000"/>
                </a:solidFill>
                <a:latin typeface="+mn-lt"/>
              </a:rPr>
              <a:t>2. Bütün filmi bölümlere ayırmak</a:t>
            </a:r>
            <a:br>
              <a:rPr lang="tr-TR" sz="2800" b="1" dirty="0">
                <a:solidFill>
                  <a:srgbClr val="C00000"/>
                </a:solidFill>
                <a:latin typeface="+mn-lt"/>
              </a:rPr>
            </a:br>
            <a:endParaRPr lang="tr-TR" sz="2800" b="1" dirty="0">
              <a:solidFill>
                <a:srgbClr val="C00000"/>
              </a:solidFill>
              <a:latin typeface="+mn-lt"/>
            </a:endParaRPr>
          </a:p>
        </p:txBody>
      </p:sp>
      <p:sp>
        <p:nvSpPr>
          <p:cNvPr id="3" name="İçerik Yer Tutucusu 2"/>
          <p:cNvSpPr>
            <a:spLocks noGrp="1"/>
          </p:cNvSpPr>
          <p:nvPr>
            <p:ph idx="1"/>
          </p:nvPr>
        </p:nvSpPr>
        <p:spPr>
          <a:xfrm>
            <a:off x="838200" y="1355725"/>
            <a:ext cx="10515600" cy="4351338"/>
          </a:xfrm>
        </p:spPr>
        <p:txBody>
          <a:bodyPr>
            <a:normAutofit fontScale="92500" lnSpcReduction="10000"/>
          </a:bodyPr>
          <a:lstStyle/>
          <a:p>
            <a:pPr algn="just"/>
            <a:r>
              <a:rPr lang="tr-TR" sz="2400" dirty="0"/>
              <a:t>Bir filmi, tıpkı bir binanın tasarımını anlamak için binanın parçalarını teker teker incelemek gibi, sahne sahne yaşarız. Eğer sahnelerin nasıl birlikte işlediğini anlamayı istersek, filmin bütün biçimine dair bir fikre sahip olmak yararlıdır. </a:t>
            </a:r>
          </a:p>
          <a:p>
            <a:pPr algn="just"/>
            <a:r>
              <a:rPr lang="tr-TR" sz="2400" dirty="0"/>
              <a:t>Bir filmin biçimini kavramanın en iyi yolu, bir bölümleme yapmaktır. Filmi sekanslara ayırmak yararlı bir gözden geçirme sağlayacak ve bölümlemeniz genellikle tezinizi ispatlamanıza yardım edecek şeyleri gösterecektir. </a:t>
            </a:r>
          </a:p>
          <a:p>
            <a:pPr algn="just"/>
            <a:r>
              <a:rPr lang="tr-TR" sz="2400" dirty="0" err="1"/>
              <a:t>Anlatısal</a:t>
            </a:r>
            <a:r>
              <a:rPr lang="tr-TR" sz="2400" dirty="0"/>
              <a:t> olmayan bir filmi incelerken, özellikle kategorik, retorik, soyut ya da </a:t>
            </a:r>
            <a:r>
              <a:rPr lang="tr-TR" sz="2400" dirty="0" err="1"/>
              <a:t>çağrışımsal</a:t>
            </a:r>
            <a:r>
              <a:rPr lang="tr-TR" sz="2400" dirty="0"/>
              <a:t> ilkelerin kullanımı konusunda dikkatli olmak gerekir. Eğer bir film bir anlatıyı sunuyorsa, bölümlemeniz şuna benzer sorulara yanıt vermeye yardımcı olabilir: Her sahne neden ve sonucu nasıl oluşturuyor? Hangi noktada karakterlerin hedeflerini anlıyoruz? Gelişmenin ilkeleri bir sahneyi diğerine nasıl bağlıyor?</a:t>
            </a:r>
          </a:p>
          <a:p>
            <a:pPr algn="just"/>
            <a:endParaRPr lang="tr-TR" sz="2400" dirty="0"/>
          </a:p>
          <a:p>
            <a:pPr marL="0" indent="0" algn="just">
              <a:buNone/>
            </a:pPr>
            <a:r>
              <a:rPr lang="tr-TR" sz="2400" dirty="0"/>
              <a:t>						(</a:t>
            </a:r>
            <a:r>
              <a:rPr lang="tr-TR" sz="2400" dirty="0" err="1"/>
              <a:t>Bordwell</a:t>
            </a:r>
            <a:r>
              <a:rPr lang="tr-TR" sz="2400" dirty="0"/>
              <a:t> &amp; </a:t>
            </a:r>
            <a:r>
              <a:rPr lang="tr-TR" sz="2400" dirty="0" err="1"/>
              <a:t>Thompson</a:t>
            </a:r>
            <a:r>
              <a:rPr lang="tr-TR" sz="2400" dirty="0"/>
              <a:t>, 2011, s. 443-444)</a:t>
            </a:r>
          </a:p>
          <a:p>
            <a:pPr marL="0" indent="0" algn="just">
              <a:buNone/>
            </a:pPr>
            <a:endParaRPr lang="tr-TR" sz="2400" dirty="0"/>
          </a:p>
          <a:p>
            <a:pPr algn="just"/>
            <a:endParaRPr lang="tr-TR" sz="2400" dirty="0"/>
          </a:p>
        </p:txBody>
      </p:sp>
      <p:sp>
        <p:nvSpPr>
          <p:cNvPr id="4" name="Alt Bilgi Yer Tutucusu 3">
            <a:extLst>
              <a:ext uri="{FF2B5EF4-FFF2-40B4-BE49-F238E27FC236}">
                <a16:creationId xmlns:a16="http://schemas.microsoft.com/office/drawing/2014/main" id="{B5DE3B89-7DF2-804D-90FF-32983949FBB0}"/>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16421253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38200" y="517525"/>
            <a:ext cx="10248900" cy="815975"/>
          </a:xfrm>
        </p:spPr>
        <p:txBody>
          <a:bodyPr>
            <a:normAutofit fontScale="90000"/>
          </a:bodyPr>
          <a:lstStyle/>
          <a:p>
            <a:pPr algn="ctr"/>
            <a:r>
              <a:rPr lang="tr-TR" sz="2800" b="1" dirty="0">
                <a:solidFill>
                  <a:srgbClr val="C00000"/>
                </a:solidFill>
                <a:latin typeface="+mn-lt"/>
              </a:rPr>
              <a:t>3. Film tekniğinin önemli örneklerine dikkat etmek</a:t>
            </a:r>
            <a:br>
              <a:rPr lang="tr-TR" sz="2800" b="1" dirty="0">
                <a:solidFill>
                  <a:srgbClr val="C00000"/>
                </a:solidFill>
                <a:latin typeface="+mn-lt"/>
              </a:rPr>
            </a:br>
            <a:endParaRPr lang="tr-TR" sz="2800" b="1" dirty="0">
              <a:solidFill>
                <a:srgbClr val="C00000"/>
              </a:solidFill>
              <a:latin typeface="+mn-lt"/>
            </a:endParaRPr>
          </a:p>
        </p:txBody>
      </p:sp>
      <p:sp>
        <p:nvSpPr>
          <p:cNvPr id="3" name="İçerik Yer Tutucusu 2"/>
          <p:cNvSpPr>
            <a:spLocks noGrp="1"/>
          </p:cNvSpPr>
          <p:nvPr>
            <p:ph idx="1"/>
          </p:nvPr>
        </p:nvSpPr>
        <p:spPr>
          <a:xfrm>
            <a:off x="838200" y="1320800"/>
            <a:ext cx="10515600" cy="4351338"/>
          </a:xfrm>
        </p:spPr>
        <p:txBody>
          <a:bodyPr>
            <a:normAutofit lnSpcReduction="10000"/>
          </a:bodyPr>
          <a:lstStyle/>
          <a:p>
            <a:pPr algn="just"/>
            <a:r>
              <a:rPr lang="tr-TR" sz="2400" dirty="0"/>
              <a:t>Bir filmi analiz ederken, kullanılan çeşitli film tekniklerinin kısa ve doğru tanımını yapın. Filmin organizasyon yapısını saptadığınızda, dikkat çeken teknikleri teşhis edebilir, film boyunca kullanılan tekniklere dair modeller oluşturabilir ve o tekniklerin işlevlerini öne sürebilirsiniz. Bu teknikler genellikle tezinizi destekleyecektir.</a:t>
            </a:r>
          </a:p>
          <a:p>
            <a:pPr algn="just"/>
            <a:r>
              <a:rPr lang="tr-TR" sz="2400" dirty="0"/>
              <a:t>Başlangıç olarak teknikleri teker teker ele almaya dikkat edin: Bu bir üç noktadan aydınlatma durumu mu? Bu bir devamlılık kesmesi mi? gibi benzer biçimde bağlama da duyarlı olmak gereklidir: Buradaki tekniğin işlevi nedir? Yine bir bölümleme modellemeye dikkat çekerek size yardımcı olacaktır: Bu teknik film boyunca yenileniyor mu, geliştiriliyor mu?</a:t>
            </a:r>
          </a:p>
          <a:p>
            <a:pPr algn="just"/>
            <a:r>
              <a:rPr lang="tr-TR" sz="2400" dirty="0"/>
              <a:t>Yazınızın tezini önceden belirlemeye yardımcı olacağı yer burasıdır. Teziniz belirli tekniklerin diğerlerine göre daha uygun olduğunu netleştirecektir.</a:t>
            </a:r>
          </a:p>
          <a:p>
            <a:pPr marL="0" indent="0" algn="just">
              <a:buNone/>
            </a:pPr>
            <a:r>
              <a:rPr lang="tr-TR" sz="2400" dirty="0"/>
              <a:t>						(</a:t>
            </a:r>
            <a:r>
              <a:rPr lang="tr-TR" sz="2400" dirty="0" err="1"/>
              <a:t>Bordwell</a:t>
            </a:r>
            <a:r>
              <a:rPr lang="tr-TR" sz="2400" dirty="0"/>
              <a:t> &amp; </a:t>
            </a:r>
            <a:r>
              <a:rPr lang="tr-TR" sz="2400" dirty="0" err="1"/>
              <a:t>Thompson</a:t>
            </a:r>
            <a:r>
              <a:rPr lang="tr-TR" sz="2400" dirty="0"/>
              <a:t>, 2011, s. 444)</a:t>
            </a:r>
          </a:p>
          <a:p>
            <a:pPr marL="0" indent="0" algn="just">
              <a:buNone/>
            </a:pPr>
            <a:endParaRPr lang="tr-TR" sz="2400" dirty="0"/>
          </a:p>
          <a:p>
            <a:pPr marL="0" indent="0" algn="just">
              <a:buNone/>
            </a:pPr>
            <a:endParaRPr lang="tr-TR" sz="2400" dirty="0"/>
          </a:p>
        </p:txBody>
      </p:sp>
      <p:sp>
        <p:nvSpPr>
          <p:cNvPr id="4" name="Alt Bilgi Yer Tutucusu 3">
            <a:extLst>
              <a:ext uri="{FF2B5EF4-FFF2-40B4-BE49-F238E27FC236}">
                <a16:creationId xmlns:a16="http://schemas.microsoft.com/office/drawing/2014/main" id="{A5B0F8A6-9DC0-014F-BB25-712DEBBEBD54}"/>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12129349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38200" y="219351"/>
            <a:ext cx="10227365" cy="1145623"/>
          </a:xfrm>
        </p:spPr>
        <p:txBody>
          <a:bodyPr>
            <a:normAutofit/>
          </a:bodyPr>
          <a:lstStyle/>
          <a:p>
            <a:pPr algn="ctr"/>
            <a:r>
              <a:rPr lang="tr-TR" sz="2800" b="1" dirty="0">
                <a:solidFill>
                  <a:srgbClr val="C00000"/>
                </a:solidFill>
                <a:latin typeface="+mn-lt"/>
              </a:rPr>
              <a:t>Organize Etmek ve Yazmak</a:t>
            </a:r>
          </a:p>
        </p:txBody>
      </p:sp>
      <p:sp>
        <p:nvSpPr>
          <p:cNvPr id="3" name="İçerik Yer Tutucusu 2"/>
          <p:cNvSpPr>
            <a:spLocks noGrp="1"/>
          </p:cNvSpPr>
          <p:nvPr>
            <p:ph idx="1"/>
          </p:nvPr>
        </p:nvSpPr>
        <p:spPr>
          <a:xfrm>
            <a:off x="838200" y="1115529"/>
            <a:ext cx="10515600" cy="4351338"/>
          </a:xfrm>
        </p:spPr>
        <p:txBody>
          <a:bodyPr>
            <a:normAutofit lnSpcReduction="10000"/>
          </a:bodyPr>
          <a:lstStyle/>
          <a:p>
            <a:pPr algn="just"/>
            <a:r>
              <a:rPr lang="tr-TR" sz="2400" dirty="0"/>
              <a:t>Tartışmacı bir yazı şu temel yapıya sahiptir: </a:t>
            </a:r>
          </a:p>
          <a:p>
            <a:pPr algn="just"/>
            <a:endParaRPr lang="tr-TR" sz="2400" dirty="0"/>
          </a:p>
          <a:p>
            <a:pPr marL="0" indent="0" algn="just">
              <a:buNone/>
            </a:pPr>
            <a:r>
              <a:rPr lang="tr-TR" sz="2400" b="1" dirty="0"/>
              <a:t>Giriş: </a:t>
            </a:r>
            <a:r>
              <a:rPr lang="tr-TR" sz="2400" dirty="0"/>
              <a:t>Arka plan bilgisi ve tezin ifade edilmesi.</a:t>
            </a:r>
          </a:p>
          <a:p>
            <a:pPr marL="0" indent="0" algn="just">
              <a:buNone/>
            </a:pPr>
            <a:r>
              <a:rPr lang="tr-TR" sz="2400" b="1" dirty="0"/>
              <a:t>Gelişme: </a:t>
            </a:r>
            <a:r>
              <a:rPr lang="tr-TR" sz="2400" dirty="0"/>
              <a:t>Teze inanma nedenleri.</a:t>
            </a:r>
          </a:p>
          <a:p>
            <a:pPr marL="0" indent="0" algn="just">
              <a:buNone/>
            </a:pPr>
            <a:r>
              <a:rPr lang="tr-TR" sz="2400" b="1" dirty="0"/>
              <a:t>Sonuç: </a:t>
            </a:r>
            <a:r>
              <a:rPr lang="tr-TR" sz="2400" dirty="0"/>
              <a:t>Tezin yeniden ifade edilmesi ve tezin daha geniş </a:t>
            </a:r>
            <a:r>
              <a:rPr lang="tr-TR" sz="2400" dirty="0" err="1"/>
              <a:t>içerimlerinin</a:t>
            </a:r>
            <a:r>
              <a:rPr lang="tr-TR" sz="2400" dirty="0"/>
              <a:t> tartışılması.</a:t>
            </a:r>
          </a:p>
          <a:p>
            <a:pPr marL="0" indent="0" algn="just">
              <a:buNone/>
            </a:pPr>
            <a:endParaRPr lang="tr-TR" sz="2400" b="1" dirty="0"/>
          </a:p>
          <a:p>
            <a:pPr marL="0" indent="0" algn="just">
              <a:buNone/>
            </a:pPr>
            <a:r>
              <a:rPr lang="tr-TR" sz="2400" dirty="0"/>
              <a:t>Giriş bölümü okuyucuyu ortaya çıkacak argümana yönlendirmeye çalışır ve bu girişin sonunda tez ortaya konulur. Daha fazla arka plan malzemesi gerektiğinde , giriş biraz daha uzun olur ve tez daha sonra ortaya konulur. Normal olarak bir filmin analizinin giriş paragrafları fazla somut kanıt göstermez. Genellikle burası tezi biraz arka plan bilgisiyle ilişki içine yerleştirmeyi gerektirir. </a:t>
            </a:r>
          </a:p>
          <a:p>
            <a:pPr marL="0" indent="0" algn="just">
              <a:buNone/>
            </a:pPr>
            <a:endParaRPr lang="tr-TR" sz="2400" dirty="0"/>
          </a:p>
        </p:txBody>
      </p:sp>
      <p:sp>
        <p:nvSpPr>
          <p:cNvPr id="4" name="Alt Bilgi Yer Tutucusu 3">
            <a:extLst>
              <a:ext uri="{FF2B5EF4-FFF2-40B4-BE49-F238E27FC236}">
                <a16:creationId xmlns:a16="http://schemas.microsoft.com/office/drawing/2014/main" id="{9BDA3B4E-61D9-D546-83AB-98B495516CA2}"/>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5126771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sz="2800" b="1" dirty="0">
                <a:solidFill>
                  <a:srgbClr val="C00000"/>
                </a:solidFill>
                <a:latin typeface="+mn-lt"/>
              </a:rPr>
              <a:t>Organize Etmek ve Yazmak</a:t>
            </a:r>
            <a:endParaRPr lang="tr-TR" sz="2800" dirty="0">
              <a:solidFill>
                <a:srgbClr val="C00000"/>
              </a:solidFill>
              <a:latin typeface="+mn-lt"/>
            </a:endParaRPr>
          </a:p>
        </p:txBody>
      </p:sp>
      <p:sp>
        <p:nvSpPr>
          <p:cNvPr id="3" name="İçerik Yer Tutucusu 2"/>
          <p:cNvSpPr>
            <a:spLocks noGrp="1"/>
          </p:cNvSpPr>
          <p:nvPr>
            <p:ph idx="1"/>
          </p:nvPr>
        </p:nvSpPr>
        <p:spPr>
          <a:xfrm>
            <a:off x="838200" y="1462088"/>
            <a:ext cx="10515600" cy="4351338"/>
          </a:xfrm>
        </p:spPr>
        <p:txBody>
          <a:bodyPr>
            <a:normAutofit fontScale="92500" lnSpcReduction="10000"/>
          </a:bodyPr>
          <a:lstStyle/>
          <a:p>
            <a:pPr algn="just"/>
            <a:r>
              <a:rPr lang="tr-TR" sz="2400" dirty="0"/>
              <a:t>Yazınızın teze inanma nedenlerini sunduğunu hatırlayın. O noktalara kanıtlar ve örneklerle destek olacaksınız. Örneğin alternatif anlatı yapısına sahip bir filmi, klasik anlatının uylaşımlarına benzerlikler-karşıtlıklar temelinde çözümleyerek, o filmin uylaşımları eleştirel bir şekilde yeniden işleyip işlemediği ortaya konulabilir. </a:t>
            </a:r>
          </a:p>
          <a:p>
            <a:pPr algn="just"/>
            <a:r>
              <a:rPr lang="tr-TR" sz="2400" dirty="0"/>
              <a:t>Nedenleri desteklemek pek çok yolla olabilir. Analizler filmin genel anlatı biçimine dayanan nedenler ile stilistik tercihlere dayanan nedenler arasında ayrım yapar ya da özel tematik etkiler yaratan çeşitli motiflerin incelenişine yoğunlaşır. Analizin yapısı diğer birkaç taktikle daha ikna edici hale getirilebilir. Filmin başka filmlerle olan benzerliklerini ya da farklılıklarını içeren bir paragraf dikkatinizi argümanınız için temel olan yanlar üzerine toplamanıza  yardımcı olabilir.</a:t>
            </a:r>
          </a:p>
          <a:p>
            <a:pPr algn="just"/>
            <a:r>
              <a:rPr lang="tr-TR" sz="2400" dirty="0"/>
              <a:t>Tartışmacı makalenizi nasıl bitirirsiniz? Artık tezi yeniden ifade etmenin ve okuyucuya tezi kabul etme nedenlerini hatırlatmanın zamanıdır.  Sonuç aynı zamanda, sizin için etkili bir alıntıyı, bir parça tarihsel bağlamı ya da filmden somut bir motifi (bir diyalog ya da bir görüntü) aktarmak için fırsattır. </a:t>
            </a:r>
          </a:p>
          <a:p>
            <a:pPr algn="just"/>
            <a:endParaRPr lang="tr-TR" sz="2400" dirty="0"/>
          </a:p>
        </p:txBody>
      </p:sp>
      <p:sp>
        <p:nvSpPr>
          <p:cNvPr id="4" name="Alt Bilgi Yer Tutucusu 3">
            <a:extLst>
              <a:ext uri="{FF2B5EF4-FFF2-40B4-BE49-F238E27FC236}">
                <a16:creationId xmlns:a16="http://schemas.microsoft.com/office/drawing/2014/main" id="{27433D4A-518E-C548-9CD3-5102EFEC0DA1}"/>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21160057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sz="2800" b="1" dirty="0">
                <a:solidFill>
                  <a:srgbClr val="C00000"/>
                </a:solidFill>
                <a:latin typeface="+mn-lt"/>
                <a:cs typeface="Times New Roman" panose="02020603050405020304" pitchFamily="18" charset="0"/>
              </a:rPr>
              <a:t>Derste İzlenecek Film:</a:t>
            </a:r>
            <a:endParaRPr lang="tr-TR" sz="2800" b="1" dirty="0">
              <a:solidFill>
                <a:srgbClr val="C00000"/>
              </a:solidFill>
              <a:latin typeface="+mn-lt"/>
            </a:endParaRPr>
          </a:p>
        </p:txBody>
      </p:sp>
      <p:sp>
        <p:nvSpPr>
          <p:cNvPr id="3" name="İçerik Yer Tutucusu 2"/>
          <p:cNvSpPr>
            <a:spLocks noGrp="1"/>
          </p:cNvSpPr>
          <p:nvPr>
            <p:ph idx="1"/>
          </p:nvPr>
        </p:nvSpPr>
        <p:spPr>
          <a:xfrm>
            <a:off x="838200" y="2181225"/>
            <a:ext cx="9690100" cy="2263775"/>
          </a:xfrm>
        </p:spPr>
        <p:txBody>
          <a:bodyPr/>
          <a:lstStyle/>
          <a:p>
            <a:r>
              <a:rPr lang="tr-TR" i="1" dirty="0" err="1"/>
              <a:t>Caché</a:t>
            </a:r>
            <a:r>
              <a:rPr lang="tr-TR" dirty="0"/>
              <a:t> / </a:t>
            </a:r>
            <a:r>
              <a:rPr lang="tr-TR" i="1" dirty="0"/>
              <a:t>Saklı</a:t>
            </a:r>
            <a:r>
              <a:rPr lang="tr-TR" dirty="0"/>
              <a:t> (Michael </a:t>
            </a:r>
            <a:r>
              <a:rPr lang="tr-TR" dirty="0" err="1"/>
              <a:t>Haneke</a:t>
            </a:r>
            <a:r>
              <a:rPr lang="tr-TR" dirty="0"/>
              <a:t>, 2005).</a:t>
            </a:r>
          </a:p>
          <a:p>
            <a:endParaRPr lang="tr-TR" dirty="0"/>
          </a:p>
          <a:p>
            <a:r>
              <a:rPr lang="tr-TR" dirty="0" err="1"/>
              <a:t>https</a:t>
            </a:r>
            <a:r>
              <a:rPr lang="tr-TR" dirty="0"/>
              <a:t>://</a:t>
            </a:r>
            <a:r>
              <a:rPr lang="tr-TR" dirty="0" err="1"/>
              <a:t>www.youtube.com</a:t>
            </a:r>
            <a:r>
              <a:rPr lang="tr-TR" dirty="0"/>
              <a:t>/</a:t>
            </a:r>
            <a:r>
              <a:rPr lang="tr-TR" dirty="0" err="1"/>
              <a:t>watch?v</a:t>
            </a:r>
            <a:r>
              <a:rPr lang="tr-TR" dirty="0"/>
              <a:t>=pvT_9TqIEtM</a:t>
            </a:r>
          </a:p>
          <a:p>
            <a:endParaRPr lang="tr-TR" dirty="0"/>
          </a:p>
        </p:txBody>
      </p:sp>
      <p:sp>
        <p:nvSpPr>
          <p:cNvPr id="4" name="Alt Bilgi Yer Tutucusu 3">
            <a:extLst>
              <a:ext uri="{FF2B5EF4-FFF2-40B4-BE49-F238E27FC236}">
                <a16:creationId xmlns:a16="http://schemas.microsoft.com/office/drawing/2014/main" id="{965A81F2-7D7B-C34E-A88C-1E367AD96D41}"/>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16417739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38200" y="911225"/>
            <a:ext cx="10515600" cy="1325563"/>
          </a:xfrm>
        </p:spPr>
        <p:txBody>
          <a:bodyPr>
            <a:normAutofit/>
          </a:bodyPr>
          <a:lstStyle/>
          <a:p>
            <a:pPr algn="ctr"/>
            <a:r>
              <a:rPr lang="tr-TR" sz="2800" b="1" u="sng" dirty="0">
                <a:solidFill>
                  <a:srgbClr val="C00000"/>
                </a:solidFill>
                <a:latin typeface="+mn-lt"/>
                <a:cs typeface="Times New Roman" panose="02020603050405020304" pitchFamily="18" charset="0"/>
              </a:rPr>
              <a:t>Bu ders için okunacak kaynaklar (kaynakların tam künyesi ilk dersin içinde bulunmaktadır):</a:t>
            </a:r>
            <a:endParaRPr lang="tr-TR" sz="2800" b="1" dirty="0">
              <a:solidFill>
                <a:srgbClr val="C00000"/>
              </a:solidFill>
              <a:latin typeface="+mn-lt"/>
            </a:endParaRPr>
          </a:p>
        </p:txBody>
      </p:sp>
      <p:sp>
        <p:nvSpPr>
          <p:cNvPr id="3" name="İçerik Yer Tutucusu 2"/>
          <p:cNvSpPr>
            <a:spLocks noGrp="1"/>
          </p:cNvSpPr>
          <p:nvPr>
            <p:ph idx="1"/>
          </p:nvPr>
        </p:nvSpPr>
        <p:spPr>
          <a:xfrm>
            <a:off x="838200" y="2701925"/>
            <a:ext cx="9563100" cy="1425575"/>
          </a:xfrm>
        </p:spPr>
        <p:txBody>
          <a:bodyPr/>
          <a:lstStyle/>
          <a:p>
            <a:r>
              <a:rPr lang="tr-TR" i="1" dirty="0"/>
              <a:t>Saklı</a:t>
            </a:r>
            <a:r>
              <a:rPr lang="tr-TR" dirty="0"/>
              <a:t> ile ilgili film eleştirileri/analizleri.</a:t>
            </a:r>
          </a:p>
          <a:p>
            <a:r>
              <a:rPr lang="tr-TR" i="1" dirty="0" err="1"/>
              <a:t>Saklı</a:t>
            </a:r>
            <a:r>
              <a:rPr lang="tr-TR" dirty="0" err="1"/>
              <a:t>’da</a:t>
            </a:r>
            <a:r>
              <a:rPr lang="tr-TR" dirty="0"/>
              <a:t> sinemasal biçim.</a:t>
            </a:r>
          </a:p>
        </p:txBody>
      </p:sp>
      <p:sp>
        <p:nvSpPr>
          <p:cNvPr id="4" name="Alt Bilgi Yer Tutucusu 3">
            <a:extLst>
              <a:ext uri="{FF2B5EF4-FFF2-40B4-BE49-F238E27FC236}">
                <a16:creationId xmlns:a16="http://schemas.microsoft.com/office/drawing/2014/main" id="{A1CEC5ED-F02A-D249-B41A-BAABA5B748D8}"/>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2062915619"/>
      </p:ext>
    </p:extLst>
  </p:cSld>
  <p:clrMapOvr>
    <a:masterClrMapping/>
  </p:clrMapOvr>
</p:sld>
</file>

<file path=ppt/theme/theme1.xml><?xml version="1.0" encoding="utf-8"?>
<a:theme xmlns:a="http://schemas.openxmlformats.org/drawingml/2006/main" name="Office Teması">
  <a:themeElements>
    <a:clrScheme name="Ofis">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i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146</TotalTime>
  <Words>907</Words>
  <Application>Microsoft Macintosh PowerPoint</Application>
  <PresentationFormat>Geniş ekran</PresentationFormat>
  <Paragraphs>56</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Film Çözümlemesi</vt:lpstr>
      <vt:lpstr>1. Yazınızın açıklayacağı ve destekleyeceği bir tezi geliştirmek </vt:lpstr>
      <vt:lpstr>2. Bütün filmi bölümlere ayırmak </vt:lpstr>
      <vt:lpstr>3. Film tekniğinin önemli örneklerine dikkat etmek </vt:lpstr>
      <vt:lpstr>Organize Etmek ve Yazmak</vt:lpstr>
      <vt:lpstr>Organize Etmek ve Yazmak</vt:lpstr>
      <vt:lpstr>Derste İzlenecek Film:</vt:lpstr>
      <vt:lpstr>Bu ders için okunacak kaynaklar (kaynakların tam künyesi ilk dersin içinde bulunmaktadır):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Film Çözümlemesi</dc:title>
  <dc:creator>Microsoft Office Kullanıcısı</dc:creator>
  <cp:lastModifiedBy>Microsoft Office User</cp:lastModifiedBy>
  <cp:revision>17</cp:revision>
  <dcterms:created xsi:type="dcterms:W3CDTF">2020-01-14T17:58:20Z</dcterms:created>
  <dcterms:modified xsi:type="dcterms:W3CDTF">2020-03-23T09:57:03Z</dcterms:modified>
</cp:coreProperties>
</file>