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59" r:id="rId2"/>
    <p:sldId id="438" r:id="rId3"/>
    <p:sldId id="439" r:id="rId4"/>
    <p:sldId id="440" r:id="rId5"/>
    <p:sldId id="460" r:id="rId6"/>
    <p:sldId id="461" r:id="rId7"/>
    <p:sldId id="441" r:id="rId8"/>
    <p:sldId id="446" r:id="rId9"/>
    <p:sldId id="447" r:id="rId10"/>
    <p:sldId id="442" r:id="rId11"/>
    <p:sldId id="443" r:id="rId12"/>
    <p:sldId id="444" r:id="rId13"/>
    <p:sldId id="445" r:id="rId14"/>
    <p:sldId id="448"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lnSpcReduction="10000"/>
          </a:bodyPr>
          <a:lstStyle/>
          <a:p>
            <a:pPr>
              <a:spcBef>
                <a:spcPts val="1800"/>
              </a:spcBef>
            </a:pPr>
            <a:r>
              <a:rPr lang="tr-TR" sz="2800" dirty="0" smtClean="0"/>
              <a:t>Kişiler arası iletişimin doğru olarak kurulabilmesi için en önemli etmenlerden bir tanesi kaynağın mesajını alıcıya düzgün açık ve anlaşılır olabilmesidir.</a:t>
            </a:r>
          </a:p>
          <a:p>
            <a:pPr>
              <a:spcBef>
                <a:spcPts val="1800"/>
              </a:spcBef>
            </a:pPr>
            <a:r>
              <a:rPr lang="tr-TR" sz="2800" dirty="0" smtClean="0"/>
              <a:t>Sözlü iletişimde kullanılan dilin ise özellikleri iletişimin niteliğini ve niceliğini etkileyen bir faktördür.</a:t>
            </a:r>
          </a:p>
          <a:p>
            <a:pPr>
              <a:spcBef>
                <a:spcPts val="1800"/>
              </a:spcBef>
            </a:pPr>
            <a:r>
              <a:rPr lang="tr-TR" sz="2800" dirty="0" smtClean="0"/>
              <a:t>İletişim dili iki boyutta incelenir. </a:t>
            </a:r>
          </a:p>
          <a:p>
            <a:pPr>
              <a:spcBef>
                <a:spcPts val="1800"/>
              </a:spcBef>
            </a:pPr>
            <a:r>
              <a:rPr lang="tr-TR" sz="2800" dirty="0" smtClean="0"/>
              <a:t>Bunlardan birincisi </a:t>
            </a:r>
            <a:r>
              <a:rPr lang="tr-TR" sz="2800" b="1" i="1" dirty="0" smtClean="0"/>
              <a:t>sen dili </a:t>
            </a:r>
            <a:r>
              <a:rPr lang="tr-TR" sz="2800" dirty="0" smtClean="0"/>
              <a:t>diğeri ise </a:t>
            </a:r>
            <a:r>
              <a:rPr lang="tr-TR" sz="2800" b="1" i="1" dirty="0" smtClean="0"/>
              <a:t>ben dili</a:t>
            </a:r>
            <a:r>
              <a:rPr lang="tr-TR" sz="2800" dirty="0" smtClean="0"/>
              <a:t>dir.</a:t>
            </a:r>
          </a:p>
          <a:p>
            <a:pPr>
              <a:spcBef>
                <a:spcPts val="1800"/>
              </a:spcBef>
            </a:pPr>
            <a:r>
              <a:rPr lang="tr-TR" sz="2800" dirty="0" smtClean="0"/>
              <a:t>İletişimde kullanılan bu dil özellikleri iletişimi olumlu ya da olumsuz etkileyebilir, iletişimi güçlendirebilir ya da sorunlar yaşanmasına neden olabilir.</a:t>
            </a:r>
          </a:p>
        </p:txBody>
      </p:sp>
    </p:spTree>
    <p:extLst>
      <p:ext uri="{BB962C8B-B14F-4D97-AF65-F5344CB8AC3E}">
        <p14:creationId xmlns:p14="http://schemas.microsoft.com/office/powerpoint/2010/main" val="1330618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BEN DİLİ:</a:t>
            </a:r>
          </a:p>
          <a:p>
            <a:pPr>
              <a:spcBef>
                <a:spcPts val="1800"/>
              </a:spcBef>
            </a:pPr>
            <a:r>
              <a:rPr lang="tr-TR" sz="2800" dirty="0" smtClean="0"/>
              <a:t>Ben dili ile verilen mesajlara örnek verilecek olduğunda,</a:t>
            </a:r>
          </a:p>
          <a:p>
            <a:pPr>
              <a:spcBef>
                <a:spcPts val="1800"/>
              </a:spcBef>
            </a:pPr>
            <a:r>
              <a:rPr lang="tr-TR" sz="2800" dirty="0" smtClean="0"/>
              <a:t>- Bu davranışın beni üzdü.</a:t>
            </a:r>
          </a:p>
          <a:p>
            <a:pPr>
              <a:spcBef>
                <a:spcPts val="1800"/>
              </a:spcBef>
            </a:pPr>
            <a:r>
              <a:rPr lang="tr-TR" sz="2800" dirty="0" smtClean="0"/>
              <a:t>- Ben mutsuz hissediyorum.</a:t>
            </a:r>
          </a:p>
          <a:p>
            <a:pPr>
              <a:spcBef>
                <a:spcPts val="1800"/>
              </a:spcBef>
            </a:pPr>
            <a:r>
              <a:rPr lang="tr-TR" sz="2800" dirty="0" smtClean="0"/>
              <a:t>- Ben kızgınım çünkü…..</a:t>
            </a:r>
          </a:p>
          <a:p>
            <a:pPr>
              <a:spcBef>
                <a:spcPts val="1800"/>
              </a:spcBef>
            </a:pPr>
            <a:endParaRPr lang="tr-TR" sz="2800" dirty="0" smtClean="0"/>
          </a:p>
        </p:txBody>
      </p:sp>
    </p:spTree>
    <p:extLst>
      <p:ext uri="{BB962C8B-B14F-4D97-AF65-F5344CB8AC3E}">
        <p14:creationId xmlns:p14="http://schemas.microsoft.com/office/powerpoint/2010/main" val="2052405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BEN DİLİ:</a:t>
            </a:r>
          </a:p>
          <a:p>
            <a:pPr>
              <a:spcBef>
                <a:spcPts val="1800"/>
              </a:spcBef>
            </a:pPr>
            <a:r>
              <a:rPr lang="tr-TR" sz="2800" dirty="0" smtClean="0"/>
              <a:t>Ben dili kullanılarak kurulan iletişim yöntemi bireylerin hissettikleri duyguları karşı tarafı suçlamadan olumlu bir şekilde ifade etmesine imkan sağlar.</a:t>
            </a:r>
          </a:p>
          <a:p>
            <a:pPr>
              <a:spcBef>
                <a:spcPts val="1800"/>
              </a:spcBef>
            </a:pPr>
            <a:r>
              <a:rPr lang="tr-TR" sz="2800" dirty="0" smtClean="0"/>
              <a:t>Kızgınlık ve öfke gibi olumsuz duyguları karşı tarafa aktarmak isterken sen dili kullanımı ile karşı tarafı suçlayıcı bir tavır takınılırken ben dili kullanımıyla sağlıklı ve etkili iletişim kurmak amaçlanır ve duyguların altında yatan ana nedenlere odaklanılır.</a:t>
            </a:r>
          </a:p>
        </p:txBody>
      </p:sp>
    </p:spTree>
    <p:extLst>
      <p:ext uri="{BB962C8B-B14F-4D97-AF65-F5344CB8AC3E}">
        <p14:creationId xmlns:p14="http://schemas.microsoft.com/office/powerpoint/2010/main" val="3772734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BEN DİLİ:</a:t>
            </a:r>
          </a:p>
          <a:p>
            <a:pPr>
              <a:spcBef>
                <a:spcPts val="1800"/>
              </a:spcBef>
            </a:pPr>
            <a:r>
              <a:rPr lang="tr-TR" sz="2800" dirty="0" smtClean="0"/>
              <a:t>Ben dilinde kişi kendini övmez ya da kendine odaklanmaz, ben dili kullanımında kişi durum ya da düşüncenin kendinde bıraktığı etkiye odaklanır.</a:t>
            </a:r>
          </a:p>
          <a:p>
            <a:pPr>
              <a:spcBef>
                <a:spcPts val="1800"/>
              </a:spcBef>
            </a:pPr>
            <a:r>
              <a:rPr lang="tr-TR" sz="2800" dirty="0" smtClean="0"/>
              <a:t>Sorunlara çözüm bulma aşamasında ben dili kullanımı yapıcı ve etkili bir yöntem olarak kullanılabilir.</a:t>
            </a:r>
          </a:p>
          <a:p>
            <a:pPr>
              <a:spcBef>
                <a:spcPts val="1800"/>
              </a:spcBef>
            </a:pPr>
            <a:r>
              <a:rPr lang="tr-TR" sz="2800" dirty="0" smtClean="0"/>
              <a:t>Ben dili kullanan kişi bir sorun olması durumunda çözüm için yardım istemektedir.</a:t>
            </a:r>
          </a:p>
        </p:txBody>
      </p:sp>
    </p:spTree>
    <p:extLst>
      <p:ext uri="{BB962C8B-B14F-4D97-AF65-F5344CB8AC3E}">
        <p14:creationId xmlns:p14="http://schemas.microsoft.com/office/powerpoint/2010/main" val="3270793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BEN DİLİ:</a:t>
            </a:r>
          </a:p>
          <a:p>
            <a:pPr>
              <a:spcBef>
                <a:spcPts val="1800"/>
              </a:spcBef>
            </a:pPr>
            <a:r>
              <a:rPr lang="tr-TR" sz="2800" dirty="0" smtClean="0"/>
              <a:t>Ben </a:t>
            </a:r>
            <a:r>
              <a:rPr lang="tr-TR" sz="2800" dirty="0"/>
              <a:t>dili ifadelerine örnek verilecek olduğunda işten eve yorgun gelen bir anne ile onunla oyun oynamak isteyen bir çocuğun diyaloğu verilebilir.</a:t>
            </a:r>
          </a:p>
          <a:p>
            <a:pPr>
              <a:spcBef>
                <a:spcPts val="1800"/>
              </a:spcBef>
            </a:pPr>
            <a:r>
              <a:rPr lang="tr-TR" sz="2800" dirty="0"/>
              <a:t>Anne yorgunluğu nedeniyle çocuğu ile oyun oynamak istemediğini </a:t>
            </a:r>
            <a:r>
              <a:rPr lang="tr-TR" sz="2800" dirty="0" smtClean="0"/>
              <a:t>«Bugün iş yerinde çok yoruldum, ve şu an seninle oyun oynayacak enerjiye sahip değilim; ya da bugün canım oyun oynamak istemiyor» </a:t>
            </a:r>
            <a:r>
              <a:rPr lang="tr-TR" sz="2800" dirty="0"/>
              <a:t>şeklinde ifade ettiğinde çocuk bundan «annem yorgun, dinlenmeye ihtiyacı var ve benimle oyun oynayamaz mesajını </a:t>
            </a:r>
            <a:r>
              <a:rPr lang="tr-TR" sz="2800" dirty="0" smtClean="0"/>
              <a:t>alıyor ve bu nedenle ısrarcı olmuyor.</a:t>
            </a:r>
            <a:endParaRPr lang="tr-TR" sz="2800" dirty="0"/>
          </a:p>
        </p:txBody>
      </p:sp>
    </p:spTree>
    <p:extLst>
      <p:ext uri="{BB962C8B-B14F-4D97-AF65-F5344CB8AC3E}">
        <p14:creationId xmlns:p14="http://schemas.microsoft.com/office/powerpoint/2010/main" val="7227003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BEN DİLİ:</a:t>
            </a:r>
          </a:p>
          <a:p>
            <a:pPr>
              <a:spcBef>
                <a:spcPts val="1800"/>
              </a:spcBef>
            </a:pPr>
            <a:r>
              <a:rPr lang="tr-TR" sz="2800" dirty="0" smtClean="0"/>
              <a:t>Ben dili ile konuşmanın yararlarına bakıldığında;</a:t>
            </a:r>
          </a:p>
          <a:p>
            <a:pPr>
              <a:spcBef>
                <a:spcPts val="1800"/>
              </a:spcBef>
            </a:pPr>
            <a:r>
              <a:rPr lang="tr-TR" sz="2800" dirty="0" smtClean="0"/>
              <a:t>- Bireyin hem kendisini hem de karşı tarafı rahatlatır.</a:t>
            </a:r>
          </a:p>
          <a:p>
            <a:pPr>
              <a:spcBef>
                <a:spcPts val="1800"/>
              </a:spcBef>
            </a:pPr>
            <a:r>
              <a:rPr lang="tr-TR" sz="2800" dirty="0" smtClean="0"/>
              <a:t>- Davranış değiştirme sorumluluğunu karşı tarafa yükler.</a:t>
            </a:r>
          </a:p>
          <a:p>
            <a:pPr>
              <a:spcBef>
                <a:spcPts val="1800"/>
              </a:spcBef>
            </a:pPr>
            <a:r>
              <a:rPr lang="tr-TR" sz="2800" dirty="0" smtClean="0"/>
              <a:t>- Karşı tarafın kendisini kötü hissetmesine neden olmaz.</a:t>
            </a:r>
          </a:p>
          <a:p>
            <a:pPr>
              <a:spcBef>
                <a:spcPts val="1800"/>
              </a:spcBef>
            </a:pPr>
            <a:r>
              <a:rPr lang="tr-TR" sz="2800" dirty="0" smtClean="0"/>
              <a:t>- Karşı tarafın benlik algısına zarar vermez.</a:t>
            </a:r>
          </a:p>
          <a:p>
            <a:pPr>
              <a:spcBef>
                <a:spcPts val="1800"/>
              </a:spcBef>
            </a:pPr>
            <a:r>
              <a:rPr lang="tr-TR" sz="2800" dirty="0" smtClean="0"/>
              <a:t>- Karşı tarafın da iletişimde ben dili kullanmasını sağlar.</a:t>
            </a:r>
          </a:p>
        </p:txBody>
      </p:sp>
    </p:spTree>
    <p:extLst>
      <p:ext uri="{BB962C8B-B14F-4D97-AF65-F5344CB8AC3E}">
        <p14:creationId xmlns:p14="http://schemas.microsoft.com/office/powerpoint/2010/main" val="11508964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Ünal, F. </a:t>
            </a:r>
            <a:r>
              <a:rPr lang="tr-TR" dirty="0"/>
              <a:t>(2014</a:t>
            </a:r>
            <a:r>
              <a:rPr lang="tr-TR" dirty="0" smtClean="0"/>
              <a:t>). Çocuklarla İletişim Kurma.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smtClean="0"/>
              <a:t>Bilgili, S. (2020). Aile İletişim Kalıplarının Ebeveyn Tutumları ile İlişkisinin İncelenmesi. İstanbul Ticaret Üniversitesi Sosyal Bilimler Enstitüsü Yüksek Lisans Tezi, İstanbul.</a:t>
            </a:r>
          </a:p>
          <a:p>
            <a:r>
              <a:rPr lang="tr-TR" dirty="0" smtClean="0"/>
              <a:t>Temiz, G. (2014). Anne Çocuk İletişim becerileri Eğitiminin Çocukların Duyguları Tanıma ve İfade Etme Becerilerine Etkisi. Selçuk Üniversitesi Sosyal Bilimler Enstitüsü, Doktora Tezi, Konya.</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SEN DİLİ:</a:t>
            </a:r>
          </a:p>
          <a:p>
            <a:pPr>
              <a:spcBef>
                <a:spcPts val="1800"/>
              </a:spcBef>
            </a:pPr>
            <a:r>
              <a:rPr lang="tr-TR" sz="2800" dirty="0" smtClean="0"/>
              <a:t>Sen dili kişiye yeni yanlış yaptığını söyler ancak bu söylem tarzı kişinin </a:t>
            </a:r>
            <a:r>
              <a:rPr lang="tr-TR" sz="2800" dirty="0"/>
              <a:t>kendisi suçlamasına neden olan ifadeler içerir. </a:t>
            </a:r>
          </a:p>
          <a:p>
            <a:pPr>
              <a:spcBef>
                <a:spcPts val="1800"/>
              </a:spcBef>
            </a:pPr>
            <a:r>
              <a:rPr lang="tr-TR" sz="2800" dirty="0" smtClean="0"/>
              <a:t>Kızgınlık, öfke gibi duygular toplumumuzda genelde sen dili kullanılarak ifade edilir. </a:t>
            </a:r>
          </a:p>
          <a:p>
            <a:pPr>
              <a:spcBef>
                <a:spcPts val="1800"/>
              </a:spcBef>
            </a:pPr>
            <a:r>
              <a:rPr lang="tr-TR" sz="2800" dirty="0" smtClean="0"/>
              <a:t>Sen dili kullanımı aynı zamanda iletişimde kişiler arasında bir mesafenin olduğunu da vurgular.</a:t>
            </a:r>
          </a:p>
          <a:p>
            <a:pPr>
              <a:spcBef>
                <a:spcPts val="1800"/>
              </a:spcBef>
            </a:pPr>
            <a:r>
              <a:rPr lang="tr-TR" sz="2800" dirty="0" smtClean="0"/>
              <a:t>Sen dili ile iletişim kurulan biri bir durumdan ötürü sorumlu tutulduğu hissine kapılır. Bu nedenle de doğrudan savunmaya geçer.</a:t>
            </a:r>
          </a:p>
        </p:txBody>
      </p:sp>
    </p:spTree>
    <p:extLst>
      <p:ext uri="{BB962C8B-B14F-4D97-AF65-F5344CB8AC3E}">
        <p14:creationId xmlns:p14="http://schemas.microsoft.com/office/powerpoint/2010/main" val="2423031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SEN DİLİ:</a:t>
            </a:r>
          </a:p>
          <a:p>
            <a:pPr>
              <a:spcBef>
                <a:spcPts val="1800"/>
              </a:spcBef>
            </a:pPr>
            <a:r>
              <a:rPr lang="tr-TR" sz="2800" dirty="0" smtClean="0"/>
              <a:t>Sen dilinin iletişimi olumsuz yönde etkilediğini söylemek yanlış olmayacaktır.  </a:t>
            </a:r>
          </a:p>
          <a:p>
            <a:pPr>
              <a:spcBef>
                <a:spcPts val="1800"/>
              </a:spcBef>
            </a:pPr>
            <a:r>
              <a:rPr lang="tr-TR" sz="2800" dirty="0" smtClean="0"/>
              <a:t>Kaynak her ne kadar olumsuz bir şey söylemek istemiyor olsa da sen dili kullanımı alıcıda böyle bir mesaj bırakabilir.</a:t>
            </a:r>
          </a:p>
          <a:p>
            <a:pPr>
              <a:spcBef>
                <a:spcPts val="1800"/>
              </a:spcBef>
            </a:pPr>
            <a:r>
              <a:rPr lang="tr-TR" sz="2800" dirty="0" smtClean="0"/>
              <a:t>Sen dilinin kullanımı yaşana duruma değil alıcının kişiliğine odaklanır ve alıcının davranışlarına değil kişiliğine yönelik bir saldırı olarak algılanır.</a:t>
            </a:r>
          </a:p>
          <a:p>
            <a:pPr>
              <a:spcBef>
                <a:spcPts val="1800"/>
              </a:spcBef>
            </a:pPr>
            <a:r>
              <a:rPr lang="tr-TR" sz="2800" dirty="0" smtClean="0"/>
              <a:t>Etkili olmayan sen dili ifadeleri sorunun çözümüne katlı sağlayamaz ve sürecin olumsuz olarak devam etmesinde etkili olur.</a:t>
            </a:r>
          </a:p>
        </p:txBody>
      </p:sp>
    </p:spTree>
    <p:extLst>
      <p:ext uri="{BB962C8B-B14F-4D97-AF65-F5344CB8AC3E}">
        <p14:creationId xmlns:p14="http://schemas.microsoft.com/office/powerpoint/2010/main" val="159132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SEN DİLİ:</a:t>
            </a:r>
          </a:p>
          <a:p>
            <a:pPr>
              <a:spcBef>
                <a:spcPts val="1800"/>
              </a:spcBef>
            </a:pPr>
            <a:r>
              <a:rPr lang="tr-TR" sz="2800" dirty="0" smtClean="0"/>
              <a:t>Sen dili ifadelerine örnek verilecek olduğunda işten eve yorgun gelen bir anne ile onunla oyun oynamak isteyen bir çocuğun diyaloğu verilebilir.</a:t>
            </a:r>
          </a:p>
          <a:p>
            <a:pPr>
              <a:spcBef>
                <a:spcPts val="1800"/>
              </a:spcBef>
            </a:pPr>
            <a:r>
              <a:rPr lang="tr-TR" sz="2800" dirty="0" smtClean="0"/>
              <a:t>Anne yorgunluğu nedeniyle çocuğu ile oyun oynamak istemediğini «git başımdan şimdi seninle uğraşamam, işim başımdan aşkın zaten bir de sen çıkma» şeklinde ifade ettiğinde çocuk bundan «annem yorgun, dinlenmeye ihtiyacı var ve benimle oyun oynayamaz mesajını alamıyor. Bunun yerine «ben kötüyüm, ben suçluyum» mesajını alıyor.</a:t>
            </a:r>
          </a:p>
          <a:p>
            <a:pPr>
              <a:spcBef>
                <a:spcPts val="1800"/>
              </a:spcBef>
            </a:pPr>
            <a:endParaRPr lang="tr-TR" sz="2800" dirty="0" smtClean="0"/>
          </a:p>
        </p:txBody>
      </p:sp>
    </p:spTree>
    <p:extLst>
      <p:ext uri="{BB962C8B-B14F-4D97-AF65-F5344CB8AC3E}">
        <p14:creationId xmlns:p14="http://schemas.microsoft.com/office/powerpoint/2010/main" val="996020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SEN DİLİ:</a:t>
            </a:r>
          </a:p>
          <a:p>
            <a:pPr>
              <a:spcBef>
                <a:spcPts val="1800"/>
              </a:spcBef>
            </a:pPr>
            <a:r>
              <a:rPr lang="tr-TR" sz="2800" dirty="0" smtClean="0"/>
              <a:t>Sen dilinin alıcı üzerindeki etkilerine bakacak olduğumuzda;</a:t>
            </a:r>
          </a:p>
          <a:p>
            <a:pPr>
              <a:spcBef>
                <a:spcPts val="1800"/>
              </a:spcBef>
            </a:pPr>
            <a:r>
              <a:rPr lang="tr-TR" sz="2800" dirty="0" smtClean="0"/>
              <a:t>- Alıcıya kendini değersiz hissettirir.</a:t>
            </a:r>
          </a:p>
          <a:p>
            <a:pPr>
              <a:spcBef>
                <a:spcPts val="1800"/>
              </a:spcBef>
            </a:pPr>
            <a:r>
              <a:rPr lang="tr-TR" sz="2800" dirty="0" smtClean="0"/>
              <a:t>- Alıcı durumu anlamlandıramaz.</a:t>
            </a:r>
          </a:p>
          <a:p>
            <a:pPr>
              <a:spcBef>
                <a:spcPts val="1800"/>
              </a:spcBef>
            </a:pPr>
            <a:r>
              <a:rPr lang="tr-TR" sz="2800" dirty="0" smtClean="0"/>
              <a:t>- Alıcıyı incitir ona anlaşılmadığını düşündürür.</a:t>
            </a:r>
          </a:p>
          <a:p>
            <a:pPr>
              <a:spcBef>
                <a:spcPts val="1800"/>
              </a:spcBef>
            </a:pPr>
            <a:r>
              <a:rPr lang="tr-TR" sz="2800" dirty="0" smtClean="0"/>
              <a:t>- Alıcının savunma mekanizması geliştirmesine neden olur.</a:t>
            </a:r>
          </a:p>
          <a:p>
            <a:pPr>
              <a:spcBef>
                <a:spcPts val="1800"/>
              </a:spcBef>
            </a:pPr>
            <a:r>
              <a:rPr lang="tr-TR" sz="2800" dirty="0" smtClean="0"/>
              <a:t>- Alıcının öz saygısını olumsuz etkiler. </a:t>
            </a:r>
          </a:p>
          <a:p>
            <a:pPr>
              <a:spcBef>
                <a:spcPts val="1800"/>
              </a:spcBef>
            </a:pPr>
            <a:endParaRPr lang="tr-TR" sz="2800" dirty="0" smtClean="0"/>
          </a:p>
        </p:txBody>
      </p:sp>
    </p:spTree>
    <p:extLst>
      <p:ext uri="{BB962C8B-B14F-4D97-AF65-F5344CB8AC3E}">
        <p14:creationId xmlns:p14="http://schemas.microsoft.com/office/powerpoint/2010/main" val="1928477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SEN DİLİ:</a:t>
            </a:r>
          </a:p>
          <a:p>
            <a:pPr>
              <a:spcBef>
                <a:spcPts val="1800"/>
              </a:spcBef>
            </a:pPr>
            <a:r>
              <a:rPr lang="tr-TR" sz="2800" dirty="0" smtClean="0"/>
              <a:t>- Alıcı kendisine iletilen mesajı içselleştirir.</a:t>
            </a:r>
          </a:p>
          <a:p>
            <a:pPr>
              <a:spcBef>
                <a:spcPts val="1800"/>
              </a:spcBef>
            </a:pPr>
            <a:r>
              <a:rPr lang="tr-TR" sz="2800" dirty="0" smtClean="0"/>
              <a:t>- Alıcının etiketlenmesine neden olur.</a:t>
            </a:r>
          </a:p>
          <a:p>
            <a:pPr>
              <a:spcBef>
                <a:spcPts val="1800"/>
              </a:spcBef>
            </a:pPr>
            <a:r>
              <a:rPr lang="tr-TR" sz="2800" dirty="0" smtClean="0"/>
              <a:t>- Alıcı da benzer bir iletişim yöntemi kullanmaya başlar.</a:t>
            </a:r>
          </a:p>
          <a:p>
            <a:pPr>
              <a:spcBef>
                <a:spcPts val="1800"/>
              </a:spcBef>
            </a:pPr>
            <a:r>
              <a:rPr lang="tr-TR" sz="2800" dirty="0" smtClean="0"/>
              <a:t>- Davranış değişikliği gerçekleştirilemez.</a:t>
            </a:r>
          </a:p>
          <a:p>
            <a:pPr>
              <a:spcBef>
                <a:spcPts val="1800"/>
              </a:spcBef>
            </a:pPr>
            <a:endParaRPr lang="tr-TR" sz="2800" dirty="0" smtClean="0"/>
          </a:p>
          <a:p>
            <a:pPr>
              <a:spcBef>
                <a:spcPts val="1800"/>
              </a:spcBef>
            </a:pPr>
            <a:endParaRPr lang="tr-TR" sz="2800" dirty="0" smtClean="0"/>
          </a:p>
          <a:p>
            <a:pPr>
              <a:spcBef>
                <a:spcPts val="1800"/>
              </a:spcBef>
            </a:pPr>
            <a:endParaRPr lang="tr-TR" sz="2800" dirty="0" smtClean="0"/>
          </a:p>
        </p:txBody>
      </p:sp>
    </p:spTree>
    <p:extLst>
      <p:ext uri="{BB962C8B-B14F-4D97-AF65-F5344CB8AC3E}">
        <p14:creationId xmlns:p14="http://schemas.microsoft.com/office/powerpoint/2010/main" val="2737156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BEN DİLİ:</a:t>
            </a:r>
          </a:p>
          <a:p>
            <a:pPr>
              <a:spcBef>
                <a:spcPts val="1800"/>
              </a:spcBef>
            </a:pPr>
            <a:r>
              <a:rPr lang="tr-TR" sz="2800" dirty="0" smtClean="0"/>
              <a:t>Ben dili bireyin karşısına çıkan durum ve davranışların kendi üzerinde bıraktığı somut etki ile o duyum ya da davranışa yönelik duygu ve düşüncelerini karşı tarafa iletme biçimidir.</a:t>
            </a:r>
          </a:p>
          <a:p>
            <a:pPr>
              <a:spcBef>
                <a:spcPts val="1800"/>
              </a:spcBef>
            </a:pPr>
            <a:r>
              <a:rPr lang="tr-TR" sz="2800" dirty="0" smtClean="0"/>
              <a:t>Ben dili mesajları verilirken yumuşak bir ifade kullanılır. </a:t>
            </a:r>
          </a:p>
          <a:p>
            <a:pPr>
              <a:spcBef>
                <a:spcPts val="1800"/>
              </a:spcBef>
            </a:pPr>
            <a:r>
              <a:rPr lang="tr-TR" sz="2800" dirty="0" smtClean="0"/>
              <a:t>Kişi «ben» ile başlayan cümleler kurarak duygu ve düşüncelerini ifade der.</a:t>
            </a:r>
          </a:p>
        </p:txBody>
      </p:sp>
    </p:spTree>
    <p:extLst>
      <p:ext uri="{BB962C8B-B14F-4D97-AF65-F5344CB8AC3E}">
        <p14:creationId xmlns:p14="http://schemas.microsoft.com/office/powerpoint/2010/main" val="3471577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BEN DİLİ:</a:t>
            </a:r>
          </a:p>
          <a:p>
            <a:pPr>
              <a:spcBef>
                <a:spcPts val="1800"/>
              </a:spcBef>
            </a:pPr>
            <a:r>
              <a:rPr lang="tr-TR" sz="2800" dirty="0"/>
              <a:t>Ben dili mesajları iletişimin olumlu sürmesini </a:t>
            </a:r>
            <a:r>
              <a:rPr lang="tr-TR" sz="2800" dirty="0" smtClean="0"/>
              <a:t>sağlar</a:t>
            </a:r>
          </a:p>
          <a:p>
            <a:pPr>
              <a:spcBef>
                <a:spcPts val="1800"/>
              </a:spcBef>
            </a:pPr>
            <a:r>
              <a:rPr lang="tr-TR" sz="2800" dirty="0" smtClean="0"/>
              <a:t>Ben dili kullanımında birey başkalarıyla ilgili yorumlamalarını ya da değerlendirmelerini değil, </a:t>
            </a:r>
            <a:r>
              <a:rPr lang="tr-TR" sz="2800" dirty="0"/>
              <a:t>kendini rahatsız eden durumu </a:t>
            </a:r>
            <a:r>
              <a:rPr lang="tr-TR" sz="2800" dirty="0" smtClean="0"/>
              <a:t>objektif bir şekilde, karşıdakini suçlamadan, </a:t>
            </a:r>
            <a:r>
              <a:rPr lang="tr-TR" sz="2800" dirty="0"/>
              <a:t>eleştirmeden, </a:t>
            </a:r>
            <a:r>
              <a:rPr lang="tr-TR" sz="2800" dirty="0" smtClean="0"/>
              <a:t>yargılamadan, durumun ya da </a:t>
            </a:r>
            <a:r>
              <a:rPr lang="tr-TR" sz="2800" dirty="0"/>
              <a:t>davranışın tanımını ve </a:t>
            </a:r>
            <a:r>
              <a:rPr lang="tr-TR" sz="2800" dirty="0" smtClean="0"/>
              <a:t>yaşattığı somut etkiye </a:t>
            </a:r>
            <a:r>
              <a:rPr lang="tr-TR" sz="2800" dirty="0"/>
              <a:t>ve </a:t>
            </a:r>
            <a:r>
              <a:rPr lang="tr-TR" sz="2800" dirty="0" smtClean="0"/>
              <a:t>duyguya odaklanır.</a:t>
            </a:r>
          </a:p>
          <a:p>
            <a:pPr>
              <a:spcBef>
                <a:spcPts val="1800"/>
              </a:spcBef>
            </a:pPr>
            <a:r>
              <a:rPr lang="tr-TR" sz="2800" dirty="0" smtClean="0"/>
              <a:t>Ben dili kullanımı ile belirtilen duygu ve düşünceler karşıdakinin kişiliğine yönelik değil bireyin hissettiklerine yöneliktir.</a:t>
            </a:r>
          </a:p>
        </p:txBody>
      </p:sp>
    </p:spTree>
    <p:extLst>
      <p:ext uri="{BB962C8B-B14F-4D97-AF65-F5344CB8AC3E}">
        <p14:creationId xmlns:p14="http://schemas.microsoft.com/office/powerpoint/2010/main" val="2382889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SEN DİLİ VE BEN DİLİ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BEN DİLİ:</a:t>
            </a:r>
          </a:p>
          <a:p>
            <a:pPr>
              <a:spcBef>
                <a:spcPts val="1800"/>
              </a:spcBef>
            </a:pPr>
            <a:r>
              <a:rPr lang="tr-TR" sz="2800" dirty="0"/>
              <a:t>Ben dili kullanılarak verilen mesajlar </a:t>
            </a:r>
            <a:r>
              <a:rPr lang="tr-TR" sz="2800" dirty="0" smtClean="0"/>
              <a:t>karşı tarafa, kişiyi </a:t>
            </a:r>
            <a:r>
              <a:rPr lang="tr-TR" sz="2800" dirty="0"/>
              <a:t>olduğu gibi kabul </a:t>
            </a:r>
            <a:r>
              <a:rPr lang="tr-TR" sz="2800" dirty="0" smtClean="0"/>
              <a:t>ettiği mesajını verir. Karşıdaki </a:t>
            </a:r>
            <a:r>
              <a:rPr lang="tr-TR" sz="2800" dirty="0"/>
              <a:t>insana </a:t>
            </a:r>
            <a:r>
              <a:rPr lang="tr-TR" sz="2800" dirty="0" smtClean="0"/>
              <a:t>davranışlarını değiştirme </a:t>
            </a:r>
            <a:r>
              <a:rPr lang="tr-TR" sz="2800" dirty="0"/>
              <a:t>sorumluluğunu verir</a:t>
            </a:r>
            <a:r>
              <a:rPr lang="tr-TR" sz="2800" dirty="0" smtClean="0"/>
              <a:t>.</a:t>
            </a:r>
          </a:p>
          <a:p>
            <a:pPr>
              <a:spcBef>
                <a:spcPts val="1800"/>
              </a:spcBef>
            </a:pPr>
            <a:r>
              <a:rPr lang="tr-TR" sz="2800" dirty="0" smtClean="0"/>
              <a:t>Kişinin </a:t>
            </a:r>
            <a:r>
              <a:rPr lang="tr-TR" sz="2800" dirty="0"/>
              <a:t>nasıl düşündüğünü ya da </a:t>
            </a:r>
            <a:r>
              <a:rPr lang="tr-TR" sz="2800" dirty="0" smtClean="0"/>
              <a:t>hissettiğini açıkladığında </a:t>
            </a:r>
            <a:r>
              <a:rPr lang="tr-TR" sz="2800" dirty="0"/>
              <a:t>diğer insanlara nasıl tepki vereceği konusunda fırsat </a:t>
            </a:r>
            <a:r>
              <a:rPr lang="tr-TR" sz="2800" dirty="0" smtClean="0"/>
              <a:t>vermiş olur.</a:t>
            </a:r>
          </a:p>
        </p:txBody>
      </p:sp>
    </p:spTree>
    <p:extLst>
      <p:ext uri="{BB962C8B-B14F-4D97-AF65-F5344CB8AC3E}">
        <p14:creationId xmlns:p14="http://schemas.microsoft.com/office/powerpoint/2010/main" val="3555834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2572</TotalTime>
  <Words>1030</Words>
  <Application>Microsoft Office PowerPoint</Application>
  <PresentationFormat>Geniş ekran</PresentationFormat>
  <Paragraphs>84</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Calibri</vt:lpstr>
      <vt:lpstr>Calibri Light</vt:lpstr>
      <vt:lpstr>Geçmişe bakış</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İLETİŞİMDE SEN DİLİ VE BEN DİLİ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229</cp:revision>
  <dcterms:created xsi:type="dcterms:W3CDTF">2020-08-13T09:39:35Z</dcterms:created>
  <dcterms:modified xsi:type="dcterms:W3CDTF">2020-12-09T19:18:54Z</dcterms:modified>
</cp:coreProperties>
</file>