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64" r:id="rId2"/>
    <p:sldId id="335" r:id="rId3"/>
    <p:sldId id="336" r:id="rId4"/>
    <p:sldId id="337" r:id="rId5"/>
    <p:sldId id="338" r:id="rId6"/>
    <p:sldId id="362" r:id="rId7"/>
    <p:sldId id="339" r:id="rId8"/>
    <p:sldId id="347" r:id="rId9"/>
    <p:sldId id="340" r:id="rId10"/>
    <p:sldId id="341" r:id="rId11"/>
    <p:sldId id="342" r:id="rId12"/>
    <p:sldId id="343" r:id="rId13"/>
    <p:sldId id="345" r:id="rId14"/>
    <p:sldId id="344" r:id="rId15"/>
    <p:sldId id="364" r:id="rId16"/>
    <p:sldId id="271" r:id="rId17"/>
    <p:sldId id="282" r:id="rId18"/>
    <p:sldId id="308" r:id="rId19"/>
    <p:sldId id="309" r:id="rId20"/>
    <p:sldId id="321" r:id="rId21"/>
    <p:sldId id="367" r:id="rId22"/>
    <p:sldId id="301" r:id="rId23"/>
    <p:sldId id="350" r:id="rId24"/>
    <p:sldId id="351"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7E4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265" autoAdjust="0"/>
  </p:normalViewPr>
  <p:slideViewPr>
    <p:cSldViewPr>
      <p:cViewPr varScale="1">
        <p:scale>
          <a:sx n="104" d="100"/>
          <a:sy n="104" d="100"/>
        </p:scale>
        <p:origin x="-174"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image" Target="../media/image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E76D27-DC02-4A2E-98DC-B1B9EDF8386F}" type="datetimeFigureOut">
              <a:rPr lang="tr-TR" smtClean="0"/>
              <a:pPr/>
              <a:t>30.12.2019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E62878-A80C-495A-BCFD-114828715C68}" type="slidenum">
              <a:rPr lang="tr-TR" smtClean="0"/>
              <a:pPr/>
              <a:t>‹#›</a:t>
            </a:fld>
            <a:endParaRPr lang="tr-TR"/>
          </a:p>
        </p:txBody>
      </p:sp>
    </p:spTree>
    <p:extLst>
      <p:ext uri="{BB962C8B-B14F-4D97-AF65-F5344CB8AC3E}">
        <p14:creationId xmlns:p14="http://schemas.microsoft.com/office/powerpoint/2010/main" xmlns="" val="91491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45E62878-A80C-495A-BCFD-114828715C68}" type="slidenum">
              <a:rPr lang="tr-TR" smtClean="0"/>
              <a:pPr/>
              <a:t>1</a:t>
            </a:fld>
            <a:endParaRPr lang="tr-TR"/>
          </a:p>
        </p:txBody>
      </p:sp>
    </p:spTree>
    <p:extLst>
      <p:ext uri="{BB962C8B-B14F-4D97-AF65-F5344CB8AC3E}">
        <p14:creationId xmlns:p14="http://schemas.microsoft.com/office/powerpoint/2010/main" xmlns="" val="1070825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p:spPr>
        <p:txBody>
          <a:bodyPr/>
          <a:lstStyle/>
          <a:p>
            <a:endParaRPr lang="tr-TR" smtClean="0"/>
          </a:p>
        </p:txBody>
      </p:sp>
    </p:spTree>
    <p:extLst>
      <p:ext uri="{BB962C8B-B14F-4D97-AF65-F5344CB8AC3E}">
        <p14:creationId xmlns:p14="http://schemas.microsoft.com/office/powerpoint/2010/main" xmlns="" val="7685377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p:spPr>
        <p:txBody>
          <a:bodyPr/>
          <a:lstStyle/>
          <a:p>
            <a:endParaRPr lang="tr-TR" smtClean="0"/>
          </a:p>
        </p:txBody>
      </p:sp>
    </p:spTree>
    <p:extLst>
      <p:ext uri="{BB962C8B-B14F-4D97-AF65-F5344CB8AC3E}">
        <p14:creationId xmlns:p14="http://schemas.microsoft.com/office/powerpoint/2010/main" xmlns="" val="24337329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p:spPr>
        <p:txBody>
          <a:bodyPr/>
          <a:lstStyle/>
          <a:p>
            <a:endParaRPr lang="tr-TR" smtClean="0"/>
          </a:p>
        </p:txBody>
      </p:sp>
    </p:spTree>
    <p:extLst>
      <p:ext uri="{BB962C8B-B14F-4D97-AF65-F5344CB8AC3E}">
        <p14:creationId xmlns:p14="http://schemas.microsoft.com/office/powerpoint/2010/main" xmlns="" val="4225592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endParaRPr lang="tr-TR" smtClean="0"/>
          </a:p>
        </p:txBody>
      </p:sp>
    </p:spTree>
    <p:extLst>
      <p:ext uri="{BB962C8B-B14F-4D97-AF65-F5344CB8AC3E}">
        <p14:creationId xmlns:p14="http://schemas.microsoft.com/office/powerpoint/2010/main" xmlns="" val="2070109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p:spPr>
        <p:txBody>
          <a:bodyPr/>
          <a:lstStyle/>
          <a:p>
            <a:endParaRPr lang="tr-TR" smtClean="0"/>
          </a:p>
        </p:txBody>
      </p:sp>
    </p:spTree>
    <p:extLst>
      <p:ext uri="{BB962C8B-B14F-4D97-AF65-F5344CB8AC3E}">
        <p14:creationId xmlns:p14="http://schemas.microsoft.com/office/powerpoint/2010/main" xmlns="" val="891159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i="1" smtClean="0"/>
              <a:t>Mt, mutation; NSCLC, non-small-cell lung cancer.</a:t>
            </a:r>
            <a:endParaRPr lang="en-US" smtClean="0"/>
          </a:p>
          <a:p>
            <a:r>
              <a:rPr lang="en-US" i="1" smtClean="0"/>
              <a:t> </a:t>
            </a:r>
            <a:endParaRPr lang="en-US" smtClean="0"/>
          </a:p>
          <a:p>
            <a:r>
              <a:rPr lang="en-US" smtClean="0"/>
              <a:t>Our third patient, shown here, is a 54-year-old male never-smoker with adenocarcinoma. His cancer is molecularly defined by an </a:t>
            </a:r>
            <a:r>
              <a:rPr lang="en-US" i="1" smtClean="0"/>
              <a:t>ALK</a:t>
            </a:r>
            <a:r>
              <a:rPr lang="en-US" smtClean="0"/>
              <a:t> fusion. Why is this important? I think it is obvious to everyone in the year 2012 that these patients are very different. Most oncologists would agree that these patients had different malignancies; most oncologists would also agree that these patients should receive different therapy. </a:t>
            </a:r>
          </a:p>
          <a:p>
            <a:endParaRPr lang="en-US" smtClean="0"/>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fld id="{F0A2BBED-341C-43F0-AA39-B7A3F050DEDA}" type="slidenum">
              <a:rPr lang="en-US">
                <a:solidFill>
                  <a:prstClr val="black"/>
                </a:solidFill>
                <a:latin typeface="Calibri" pitchFamily="34" charset="0"/>
              </a:rPr>
              <a:pPr eaLnBrk="1" hangingPunct="1"/>
              <a:t>16</a:t>
            </a:fld>
            <a:endParaRPr lang="en-US">
              <a:solidFill>
                <a:prstClr val="black"/>
              </a:solidFill>
              <a:latin typeface="Calibri" pitchFamily="34" charset="0"/>
            </a:endParaRPr>
          </a:p>
        </p:txBody>
      </p:sp>
    </p:spTree>
    <p:extLst>
      <p:ext uri="{BB962C8B-B14F-4D97-AF65-F5344CB8AC3E}">
        <p14:creationId xmlns:p14="http://schemas.microsoft.com/office/powerpoint/2010/main" xmlns="" val="2012612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45E62878-A80C-495A-BCFD-114828715C68}" type="slidenum">
              <a:rPr lang="tr-TR" smtClean="0"/>
              <a:pPr/>
              <a:t>17</a:t>
            </a:fld>
            <a:endParaRPr lang="tr-TR"/>
          </a:p>
        </p:txBody>
      </p:sp>
    </p:spTree>
    <p:extLst>
      <p:ext uri="{BB962C8B-B14F-4D97-AF65-F5344CB8AC3E}">
        <p14:creationId xmlns:p14="http://schemas.microsoft.com/office/powerpoint/2010/main" xmlns="" val="1034414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a:lstStyle/>
          <a:p>
            <a:r>
              <a:rPr lang="en-US" i="1" smtClean="0"/>
              <a:t>NSCLC, non-small-cell lung cancer; PS, performance score.</a:t>
            </a:r>
            <a:endParaRPr lang="en-US" smtClean="0"/>
          </a:p>
          <a:p>
            <a:r>
              <a:rPr lang="en-US" i="1" smtClean="0"/>
              <a:t> </a:t>
            </a:r>
            <a:endParaRPr lang="en-US" smtClean="0"/>
          </a:p>
          <a:p>
            <a:r>
              <a:rPr lang="en-US" smtClean="0"/>
              <a:t>Taking that patient example, the next slide shows an algorithm that we published for looking at this situation in the year 2009. The purpose of this slide is not to drill down into the individual categories; it is to emphasize the point that in 2009, we really only had one molecular factor, and that was for selection of </a:t>
            </a:r>
            <a:r>
              <a:rPr lang="en-US" i="1" smtClean="0"/>
              <a:t>EGFR</a:t>
            </a:r>
            <a:r>
              <a:rPr lang="en-US" smtClean="0"/>
              <a:t> tyrosine kinase inhibitors such as erlotinib by activating </a:t>
            </a:r>
            <a:r>
              <a:rPr lang="en-US" i="1" smtClean="0"/>
              <a:t>EGFR</a:t>
            </a:r>
            <a:r>
              <a:rPr lang="en-US" smtClean="0"/>
              <a:t> mutation. The other factors—performance status, histology, whether or not a patient is eligible or appropriate for bevacizumab—these are what I would call clinical and histologic factors. So, these are the things in 2009 that allowed us to look at therapeutic options. </a:t>
            </a:r>
          </a:p>
          <a:p>
            <a:endParaRPr lang="en-US" smtClean="0"/>
          </a:p>
        </p:txBody>
      </p:sp>
      <p:sp>
        <p:nvSpPr>
          <p:cNvPr id="44036" name="Slide Number Placeholder 3"/>
          <p:cNvSpPr>
            <a:spLocks noGrp="1"/>
          </p:cNvSpPr>
          <p:nvPr>
            <p:ph type="sldNum" sz="quarter" idx="5"/>
          </p:nvPr>
        </p:nvSpPr>
        <p:spPr bwMode="auto">
          <a:noFill/>
          <a:ln>
            <a:miter lim="800000"/>
            <a:headEnd/>
            <a:tailEnd/>
          </a:ln>
        </p:spPr>
        <p:txBody>
          <a:bodyPr/>
          <a:lstStyle/>
          <a:p>
            <a:fld id="{41A20C34-5A61-43DC-8E78-0291D0D75C00}" type="slidenum">
              <a:rPr lang="en-US" smtClean="0"/>
              <a:pPr/>
              <a:t>18</a:t>
            </a:fld>
            <a:endParaRPr lang="en-US" smtClean="0"/>
          </a:p>
        </p:txBody>
      </p:sp>
    </p:spTree>
    <p:extLst>
      <p:ext uri="{BB962C8B-B14F-4D97-AF65-F5344CB8AC3E}">
        <p14:creationId xmlns:p14="http://schemas.microsoft.com/office/powerpoint/2010/main" xmlns="" val="8986617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a:lstStyle/>
          <a:p>
            <a:r>
              <a:rPr lang="en-US" i="1" smtClean="0"/>
              <a:t>NSCLC, non-small-cell lung cancer; PS, performance score.</a:t>
            </a:r>
            <a:endParaRPr lang="en-US" smtClean="0"/>
          </a:p>
          <a:p>
            <a:r>
              <a:rPr lang="en-US" i="1" smtClean="0"/>
              <a:t> </a:t>
            </a:r>
            <a:endParaRPr lang="en-US" smtClean="0"/>
          </a:p>
          <a:p>
            <a:r>
              <a:rPr lang="en-US" smtClean="0"/>
              <a:t>This next slide shows that same algorithm. It has been redesigned, but as you can see, the categories are identical, and the main significant change is now we have added AML4 </a:t>
            </a:r>
            <a:r>
              <a:rPr lang="en-US" i="1" smtClean="0"/>
              <a:t>ALK</a:t>
            </a:r>
            <a:r>
              <a:rPr lang="en-US" smtClean="0"/>
              <a:t> testing into the algorithm for patients who might be considered for crizotinib therapy. So, we now have a second molecular criterion, but you can see the remainder is still histology and clinical, such that the patient would be considered either on a nonsquamous histology base or squamous histology for various chemotherapy combinations, with or without bevacizumab for nonsquamous. Also, there is the new consideration of cetuximab, which although it is not FDA approved in the United States, it is going through that process and is part of the guidelines for therapy. </a:t>
            </a:r>
          </a:p>
          <a:p>
            <a:endParaRPr lang="en-US" smtClean="0"/>
          </a:p>
        </p:txBody>
      </p:sp>
      <p:sp>
        <p:nvSpPr>
          <p:cNvPr id="45060" name="Slide Number Placeholder 3"/>
          <p:cNvSpPr>
            <a:spLocks noGrp="1"/>
          </p:cNvSpPr>
          <p:nvPr>
            <p:ph type="sldNum" sz="quarter" idx="5"/>
          </p:nvPr>
        </p:nvSpPr>
        <p:spPr bwMode="auto">
          <a:noFill/>
          <a:ln>
            <a:miter lim="800000"/>
            <a:headEnd/>
            <a:tailEnd/>
          </a:ln>
        </p:spPr>
        <p:txBody>
          <a:bodyPr/>
          <a:lstStyle/>
          <a:p>
            <a:fld id="{3C931B9D-866A-40B8-85DF-134390B4D19A}" type="slidenum">
              <a:rPr lang="en-US" smtClean="0"/>
              <a:pPr/>
              <a:t>19</a:t>
            </a:fld>
            <a:endParaRPr lang="en-US" smtClean="0"/>
          </a:p>
        </p:txBody>
      </p:sp>
    </p:spTree>
    <p:extLst>
      <p:ext uri="{BB962C8B-B14F-4D97-AF65-F5344CB8AC3E}">
        <p14:creationId xmlns:p14="http://schemas.microsoft.com/office/powerpoint/2010/main" xmlns="" val="30515361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45E62878-A80C-495A-BCFD-114828715C68}" type="slidenum">
              <a:rPr lang="tr-TR" smtClean="0"/>
              <a:pPr/>
              <a:t>20</a:t>
            </a:fld>
            <a:endParaRPr lang="tr-TR"/>
          </a:p>
        </p:txBody>
      </p:sp>
    </p:spTree>
    <p:extLst>
      <p:ext uri="{BB962C8B-B14F-4D97-AF65-F5344CB8AC3E}">
        <p14:creationId xmlns:p14="http://schemas.microsoft.com/office/powerpoint/2010/main" xmlns="" val="1657927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endParaRPr lang="tr-TR" smtClean="0"/>
          </a:p>
        </p:txBody>
      </p:sp>
    </p:spTree>
    <p:extLst>
      <p:ext uri="{BB962C8B-B14F-4D97-AF65-F5344CB8AC3E}">
        <p14:creationId xmlns:p14="http://schemas.microsoft.com/office/powerpoint/2010/main" xmlns="" val="3419424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p:spPr>
      </p:sp>
      <p:sp>
        <p:nvSpPr>
          <p:cNvPr id="737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1" smtClean="0"/>
              <a:t>NSCLC, non-small-cell lung cancer.</a:t>
            </a:r>
            <a:endParaRPr lang="en-US" smtClean="0"/>
          </a:p>
          <a:p>
            <a:r>
              <a:rPr lang="en-US" smtClean="0"/>
              <a:t> </a:t>
            </a:r>
          </a:p>
          <a:p>
            <a:r>
              <a:rPr lang="en-US" smtClean="0"/>
              <a:t>So, we have talked already about emerging drivers, mutations, and </a:t>
            </a:r>
            <a:r>
              <a:rPr lang="en-US" i="1" smtClean="0"/>
              <a:t>ALK</a:t>
            </a:r>
            <a:r>
              <a:rPr lang="en-US" smtClean="0"/>
              <a:t> fusion, which could dictate therapy for patients with adenocarcinoma of the lung. Shown on the right are recent data presented at our World Conference, showing emerging druggable targets in squamous cell carcinoma. There are now both drugs and studies directed against several of these abnormalities, where we are likely to find new therapies that are squamous cell specific in the future. </a:t>
            </a:r>
          </a:p>
          <a:p>
            <a:pPr eaLnBrk="1" hangingPunct="1">
              <a:spcBef>
                <a:spcPct val="0"/>
              </a:spcBef>
            </a:pPr>
            <a:endParaRPr lang="en-US" smtClean="0"/>
          </a:p>
        </p:txBody>
      </p:sp>
      <p:sp>
        <p:nvSpPr>
          <p:cNvPr id="737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eaLnBrk="1" hangingPunct="1"/>
            <a:fld id="{0561E9E1-A351-4353-96D0-CAC8AF4D8AFF}" type="slidenum">
              <a:rPr lang="en-US" smtClean="0">
                <a:latin typeface="Calibri" pitchFamily="34" charset="0"/>
                <a:ea typeface="MS PGothic" pitchFamily="34" charset="-128"/>
              </a:rPr>
              <a:pPr eaLnBrk="1" hangingPunct="1"/>
              <a:t>22</a:t>
            </a:fld>
            <a:endParaRPr lang="en-US" smtClean="0">
              <a:latin typeface="Calibri" pitchFamily="34" charset="0"/>
              <a:ea typeface="MS PGothic" pitchFamily="34" charset="-128"/>
            </a:endParaRPr>
          </a:p>
        </p:txBody>
      </p:sp>
    </p:spTree>
    <p:extLst>
      <p:ext uri="{BB962C8B-B14F-4D97-AF65-F5344CB8AC3E}">
        <p14:creationId xmlns:p14="http://schemas.microsoft.com/office/powerpoint/2010/main" xmlns="" val="31224460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p:spPr>
        <p:txBody>
          <a:bodyPr/>
          <a:lstStyle/>
          <a:p>
            <a:pPr eaLnBrk="1" hangingPunct="1"/>
            <a:endParaRPr lang="tr-TR" smtClean="0"/>
          </a:p>
        </p:txBody>
      </p:sp>
      <p:sp>
        <p:nvSpPr>
          <p:cNvPr id="83972" name="Slide Number Placeholder 3"/>
          <p:cNvSpPr>
            <a:spLocks noGrp="1"/>
          </p:cNvSpPr>
          <p:nvPr>
            <p:ph type="sldNum" sz="quarter" idx="5"/>
          </p:nvPr>
        </p:nvSpPr>
        <p:spPr>
          <a:noFill/>
        </p:spPr>
        <p:txBody>
          <a:bodyPr/>
          <a:lstStyle/>
          <a:p>
            <a:fld id="{122E7AE4-A15B-4000-AAA5-963FEA65D87E}" type="slidenum">
              <a:rPr lang="en-GB" smtClean="0"/>
              <a:pPr/>
              <a:t>23</a:t>
            </a:fld>
            <a:endParaRPr lang="en-GB" smtClean="0"/>
          </a:p>
        </p:txBody>
      </p:sp>
    </p:spTree>
    <p:extLst>
      <p:ext uri="{BB962C8B-B14F-4D97-AF65-F5344CB8AC3E}">
        <p14:creationId xmlns:p14="http://schemas.microsoft.com/office/powerpoint/2010/main" xmlns="" val="27844829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pPr eaLnBrk="1" hangingPunct="1"/>
            <a:endParaRPr lang="tr-TR" smtClean="0"/>
          </a:p>
        </p:txBody>
      </p:sp>
      <p:sp>
        <p:nvSpPr>
          <p:cNvPr id="84996" name="Slide Number Placeholder 3"/>
          <p:cNvSpPr>
            <a:spLocks noGrp="1"/>
          </p:cNvSpPr>
          <p:nvPr>
            <p:ph type="sldNum" sz="quarter" idx="5"/>
          </p:nvPr>
        </p:nvSpPr>
        <p:spPr>
          <a:noFill/>
        </p:spPr>
        <p:txBody>
          <a:bodyPr/>
          <a:lstStyle/>
          <a:p>
            <a:fld id="{CF00ABE2-06DF-40C9-AE07-E31EDC183DE4}" type="slidenum">
              <a:rPr lang="en-GB" smtClean="0"/>
              <a:pPr/>
              <a:t>24</a:t>
            </a:fld>
            <a:endParaRPr lang="en-GB" smtClean="0"/>
          </a:p>
        </p:txBody>
      </p:sp>
    </p:spTree>
    <p:extLst>
      <p:ext uri="{BB962C8B-B14F-4D97-AF65-F5344CB8AC3E}">
        <p14:creationId xmlns:p14="http://schemas.microsoft.com/office/powerpoint/2010/main" xmlns="" val="1772980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lIns="91429" tIns="45714" rIns="91429" bIns="45714"/>
          <a:lstStyle/>
          <a:p>
            <a:pPr hangingPunct="0">
              <a:lnSpc>
                <a:spcPct val="93000"/>
              </a:lnSpc>
              <a:buClr>
                <a:srgbClr val="000000"/>
              </a:buClr>
              <a:buSzPct val="45000"/>
              <a:buFont typeface="Wingdings" pitchFamily="2" charset="2"/>
              <a:buNone/>
            </a:pPr>
            <a:fld id="{27913391-78C2-4227-8D10-7ABF7FD816C4}" type="slidenum">
              <a:rPr lang="tr-TR" smtClean="0"/>
              <a:pPr hangingPunct="0">
                <a:lnSpc>
                  <a:spcPct val="93000"/>
                </a:lnSpc>
                <a:buClr>
                  <a:srgbClr val="000000"/>
                </a:buClr>
                <a:buSzPct val="45000"/>
                <a:buFont typeface="Wingdings" pitchFamily="2" charset="2"/>
                <a:buNone/>
              </a:pPr>
              <a:t>3</a:t>
            </a:fld>
            <a:endParaRPr lang="tr-TR"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endParaRPr lang="tr-TR" smtClean="0"/>
          </a:p>
        </p:txBody>
      </p:sp>
    </p:spTree>
    <p:extLst>
      <p:ext uri="{BB962C8B-B14F-4D97-AF65-F5344CB8AC3E}">
        <p14:creationId xmlns:p14="http://schemas.microsoft.com/office/powerpoint/2010/main" xmlns="" val="4133217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endParaRPr lang="tr-TR" smtClean="0"/>
          </a:p>
        </p:txBody>
      </p:sp>
      <p:sp>
        <p:nvSpPr>
          <p:cNvPr id="55300" name="Slide Number Placeholder 3"/>
          <p:cNvSpPr>
            <a:spLocks noGrp="1"/>
          </p:cNvSpPr>
          <p:nvPr>
            <p:ph type="sldNum" sz="quarter" idx="5"/>
          </p:nvPr>
        </p:nvSpPr>
        <p:spPr>
          <a:noFill/>
        </p:spPr>
        <p:txBody>
          <a:bodyPr/>
          <a:lstStyle/>
          <a:p>
            <a:fld id="{D3182EBB-9C4A-4E85-8E9A-8A89EA59C8E9}" type="slidenum">
              <a:rPr lang="en-GB" smtClean="0"/>
              <a:pPr/>
              <a:t>4</a:t>
            </a:fld>
            <a:endParaRPr lang="en-GB" smtClean="0"/>
          </a:p>
        </p:txBody>
      </p:sp>
    </p:spTree>
    <p:extLst>
      <p:ext uri="{BB962C8B-B14F-4D97-AF65-F5344CB8AC3E}">
        <p14:creationId xmlns:p14="http://schemas.microsoft.com/office/powerpoint/2010/main" xmlns="" val="2113365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endParaRPr lang="tr-TR" smtClean="0"/>
          </a:p>
        </p:txBody>
      </p:sp>
      <p:sp>
        <p:nvSpPr>
          <p:cNvPr id="57348" name="Slide Number Placeholder 3"/>
          <p:cNvSpPr>
            <a:spLocks noGrp="1"/>
          </p:cNvSpPr>
          <p:nvPr>
            <p:ph type="sldNum" sz="quarter" idx="5"/>
          </p:nvPr>
        </p:nvSpPr>
        <p:spPr>
          <a:noFill/>
        </p:spPr>
        <p:txBody>
          <a:bodyPr/>
          <a:lstStyle/>
          <a:p>
            <a:fld id="{7E811D4D-E1B6-4FE1-A6E2-5FF569F259D7}" type="slidenum">
              <a:rPr lang="en-US" smtClean="0"/>
              <a:pPr/>
              <a:t>5</a:t>
            </a:fld>
            <a:endParaRPr lang="en-US" smtClean="0"/>
          </a:p>
        </p:txBody>
      </p:sp>
    </p:spTree>
    <p:extLst>
      <p:ext uri="{BB962C8B-B14F-4D97-AF65-F5344CB8AC3E}">
        <p14:creationId xmlns:p14="http://schemas.microsoft.com/office/powerpoint/2010/main" xmlns="" val="1499020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tr-TR"/>
          </a:p>
        </p:txBody>
      </p:sp>
      <p:sp>
        <p:nvSpPr>
          <p:cNvPr id="26627" name="Text Box 2"/>
          <p:cNvSpPr txBox="1">
            <a:spLocks noGrp="1" noChangeArrowheads="1"/>
          </p:cNvSpPr>
          <p:nvPr>
            <p:ph type="body"/>
          </p:nvPr>
        </p:nvSpPr>
        <p:spPr>
          <a:xfrm>
            <a:off x="1046350" y="4352637"/>
            <a:ext cx="4770904" cy="3478068"/>
          </a:xfrm>
          <a:noFill/>
          <a:ln/>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rPr>
              <a:t>Progression pathway for human prostate cancer. Stages of progression are shown, together with molecular processes and genes/pathways that are likely to be significant at each stage. Adapted from Abate-</a:t>
            </a:r>
            <a:r>
              <a:rPr lang="en-GB" dirty="0" err="1" smtClean="0">
                <a:latin typeface="Arial" charset="0"/>
              </a:rPr>
              <a:t>Shen</a:t>
            </a:r>
            <a:r>
              <a:rPr lang="en-GB" dirty="0" smtClean="0">
                <a:latin typeface="Arial" charset="0"/>
              </a:rPr>
              <a:t> and </a:t>
            </a:r>
            <a:r>
              <a:rPr lang="en-GB" dirty="0" err="1" smtClean="0">
                <a:latin typeface="Arial" charset="0"/>
              </a:rPr>
              <a:t>Shen</a:t>
            </a:r>
            <a:r>
              <a:rPr lang="en-GB" dirty="0" smtClean="0">
                <a:latin typeface="Arial" charset="0"/>
              </a:rPr>
              <a:t> (2000).</a:t>
            </a:r>
          </a:p>
        </p:txBody>
      </p:sp>
    </p:spTree>
    <p:extLst>
      <p:ext uri="{BB962C8B-B14F-4D97-AF65-F5344CB8AC3E}">
        <p14:creationId xmlns:p14="http://schemas.microsoft.com/office/powerpoint/2010/main" xmlns="" val="3024074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pPr eaLnBrk="1" hangingPunct="1"/>
            <a:endParaRPr lang="tr-TR" smtClean="0"/>
          </a:p>
        </p:txBody>
      </p:sp>
      <p:sp>
        <p:nvSpPr>
          <p:cNvPr id="61444" name="Slide Number Placeholder 3"/>
          <p:cNvSpPr>
            <a:spLocks noGrp="1"/>
          </p:cNvSpPr>
          <p:nvPr>
            <p:ph type="sldNum" sz="quarter" idx="5"/>
          </p:nvPr>
        </p:nvSpPr>
        <p:spPr>
          <a:noFill/>
        </p:spPr>
        <p:txBody>
          <a:bodyPr/>
          <a:lstStyle/>
          <a:p>
            <a:fld id="{B56141C7-BDCC-49E0-B517-325A88500A4E}" type="slidenum">
              <a:rPr lang="en-GB" smtClean="0"/>
              <a:pPr/>
              <a:t>7</a:t>
            </a:fld>
            <a:endParaRPr lang="en-GB" smtClean="0"/>
          </a:p>
        </p:txBody>
      </p:sp>
    </p:spTree>
    <p:extLst>
      <p:ext uri="{BB962C8B-B14F-4D97-AF65-F5344CB8AC3E}">
        <p14:creationId xmlns:p14="http://schemas.microsoft.com/office/powerpoint/2010/main" xmlns="" val="1040790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45E62878-A80C-495A-BCFD-114828715C68}" type="slidenum">
              <a:rPr lang="tr-TR" smtClean="0"/>
              <a:pPr/>
              <a:t>8</a:t>
            </a:fld>
            <a:endParaRPr lang="tr-TR"/>
          </a:p>
        </p:txBody>
      </p:sp>
    </p:spTree>
    <p:extLst>
      <p:ext uri="{BB962C8B-B14F-4D97-AF65-F5344CB8AC3E}">
        <p14:creationId xmlns:p14="http://schemas.microsoft.com/office/powerpoint/2010/main" xmlns="" val="18819139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endParaRPr lang="tr-TR" smtClean="0"/>
          </a:p>
        </p:txBody>
      </p:sp>
    </p:spTree>
    <p:extLst>
      <p:ext uri="{BB962C8B-B14F-4D97-AF65-F5344CB8AC3E}">
        <p14:creationId xmlns:p14="http://schemas.microsoft.com/office/powerpoint/2010/main" xmlns="" val="3336443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C511245-7A53-44BC-A6C8-2B555CB95B13}" type="datetime1">
              <a:rPr lang="en-US"/>
              <a:pPr>
                <a:defRPr/>
              </a:pPr>
              <a:t>12/30/2019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DAA0688-C3B7-4C3F-A6DE-D722AB8CA365}" type="slidenum">
              <a:rPr lang="en-US"/>
              <a:pPr>
                <a:defRPr/>
              </a:pPr>
              <a:t>‹#›</a:t>
            </a:fld>
            <a:endParaRPr lang="en-US"/>
          </a:p>
        </p:txBody>
      </p:sp>
    </p:spTree>
    <p:extLst>
      <p:ext uri="{BB962C8B-B14F-4D97-AF65-F5344CB8AC3E}">
        <p14:creationId xmlns:p14="http://schemas.microsoft.com/office/powerpoint/2010/main" xmlns="" val="821366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C92702E-6C2E-4D90-9DA4-2A95C948E5C4}" type="datetime1">
              <a:rPr lang="en-US"/>
              <a:pPr>
                <a:defRPr/>
              </a:pPr>
              <a:t>12/30/2019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9E4E096-A7E8-4659-9706-4523AF2DE80B}" type="slidenum">
              <a:rPr lang="en-US"/>
              <a:pPr>
                <a:defRPr/>
              </a:pPr>
              <a:t>‹#›</a:t>
            </a:fld>
            <a:endParaRPr lang="en-US"/>
          </a:p>
        </p:txBody>
      </p:sp>
    </p:spTree>
    <p:extLst>
      <p:ext uri="{BB962C8B-B14F-4D97-AF65-F5344CB8AC3E}">
        <p14:creationId xmlns:p14="http://schemas.microsoft.com/office/powerpoint/2010/main" xmlns="" val="1101446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C7E7057-48F2-49A8-861E-9093CFD91A02}" type="datetime1">
              <a:rPr lang="en-US"/>
              <a:pPr>
                <a:defRPr/>
              </a:pPr>
              <a:t>12/30/2019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675A09-8B7D-4367-948E-49D2FBAF9DEC}" type="slidenum">
              <a:rPr lang="en-US"/>
              <a:pPr>
                <a:defRPr/>
              </a:pPr>
              <a:t>‹#›</a:t>
            </a:fld>
            <a:endParaRPr lang="en-US"/>
          </a:p>
        </p:txBody>
      </p:sp>
    </p:spTree>
    <p:extLst>
      <p:ext uri="{BB962C8B-B14F-4D97-AF65-F5344CB8AC3E}">
        <p14:creationId xmlns:p14="http://schemas.microsoft.com/office/powerpoint/2010/main" xmlns="" val="323382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Rectangle 4"/>
          <p:cNvSpPr>
            <a:spLocks noGrp="1" noChangeArrowheads="1"/>
          </p:cNvSpPr>
          <p:nvPr>
            <p:ph type="dt" sz="half" idx="10"/>
          </p:nvPr>
        </p:nvSpPr>
        <p:spPr>
          <a:ln/>
        </p:spPr>
        <p:txBody>
          <a:bodyPr/>
          <a:lstStyle>
            <a:lvl1pPr>
              <a:defRPr/>
            </a:lvl1pPr>
          </a:lstStyle>
          <a:p>
            <a:pPr>
              <a:defRPr/>
            </a:pPr>
            <a:endParaRPr lang="en-GB"/>
          </a:p>
        </p:txBody>
      </p:sp>
      <p:sp>
        <p:nvSpPr>
          <p:cNvPr id="7" name="Rectangle 5"/>
          <p:cNvSpPr>
            <a:spLocks noGrp="1" noChangeArrowheads="1"/>
          </p:cNvSpPr>
          <p:nvPr>
            <p:ph type="ftr" sz="quarter" idx="11"/>
          </p:nvPr>
        </p:nvSpPr>
        <p:spPr>
          <a:ln/>
        </p:spPr>
        <p:txBody>
          <a:bodyPr/>
          <a:lstStyle>
            <a:lvl1pPr>
              <a:defRPr/>
            </a:lvl1pPr>
          </a:lstStyle>
          <a:p>
            <a:pPr>
              <a:defRPr/>
            </a:pPr>
            <a:endParaRPr lang="en-GB"/>
          </a:p>
        </p:txBody>
      </p:sp>
      <p:sp>
        <p:nvSpPr>
          <p:cNvPr id="8" name="Rectangle 6"/>
          <p:cNvSpPr>
            <a:spLocks noGrp="1" noChangeArrowheads="1"/>
          </p:cNvSpPr>
          <p:nvPr>
            <p:ph type="sldNum" sz="quarter" idx="12"/>
          </p:nvPr>
        </p:nvSpPr>
        <p:spPr>
          <a:ln/>
        </p:spPr>
        <p:txBody>
          <a:bodyPr/>
          <a:lstStyle>
            <a:lvl1pPr>
              <a:defRPr/>
            </a:lvl1pPr>
          </a:lstStyle>
          <a:p>
            <a:pPr>
              <a:defRPr/>
            </a:pPr>
            <a:fld id="{A055437E-ADB6-4A06-8D9B-B69196801F02}"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FF4D4CC-C0FC-41BA-A393-E5C6EBB6DBED}" type="datetime1">
              <a:rPr lang="en-US"/>
              <a:pPr>
                <a:defRPr/>
              </a:pPr>
              <a:t>12/30/2019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AAE7440-9F51-44F7-BA36-AB1F1A9E235E}" type="slidenum">
              <a:rPr lang="en-US"/>
              <a:pPr>
                <a:defRPr/>
              </a:pPr>
              <a:t>‹#›</a:t>
            </a:fld>
            <a:endParaRPr lang="en-US"/>
          </a:p>
        </p:txBody>
      </p:sp>
    </p:spTree>
    <p:extLst>
      <p:ext uri="{BB962C8B-B14F-4D97-AF65-F5344CB8AC3E}">
        <p14:creationId xmlns:p14="http://schemas.microsoft.com/office/powerpoint/2010/main" xmlns="" val="3973003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8C7A646-D439-49A4-B6D9-FB56BD61D049}" type="datetime1">
              <a:rPr lang="en-US"/>
              <a:pPr>
                <a:defRPr/>
              </a:pPr>
              <a:t>12/30/2019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342C23C-AB1C-44A5-8EEC-E30E889862F3}" type="slidenum">
              <a:rPr lang="en-US"/>
              <a:pPr>
                <a:defRPr/>
              </a:pPr>
              <a:t>‹#›</a:t>
            </a:fld>
            <a:endParaRPr lang="en-US"/>
          </a:p>
        </p:txBody>
      </p:sp>
    </p:spTree>
    <p:extLst>
      <p:ext uri="{BB962C8B-B14F-4D97-AF65-F5344CB8AC3E}">
        <p14:creationId xmlns:p14="http://schemas.microsoft.com/office/powerpoint/2010/main" xmlns="" val="1339565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1E375B2-E11C-442B-89BB-36A95FA8188E}" type="datetime1">
              <a:rPr lang="en-US"/>
              <a:pPr>
                <a:defRPr/>
              </a:pPr>
              <a:t>12/30/2019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D2E9961-4055-4DD3-B1F0-F602BC07BDE8}" type="slidenum">
              <a:rPr lang="en-US"/>
              <a:pPr>
                <a:defRPr/>
              </a:pPr>
              <a:t>‹#›</a:t>
            </a:fld>
            <a:endParaRPr lang="en-US"/>
          </a:p>
        </p:txBody>
      </p:sp>
    </p:spTree>
    <p:extLst>
      <p:ext uri="{BB962C8B-B14F-4D97-AF65-F5344CB8AC3E}">
        <p14:creationId xmlns:p14="http://schemas.microsoft.com/office/powerpoint/2010/main" xmlns="" val="1798821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08B8A54-C17C-4296-A680-1746A47D3D6D}" type="datetime1">
              <a:rPr lang="en-US"/>
              <a:pPr>
                <a:defRPr/>
              </a:pPr>
              <a:t>12/30/2019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61B62CC-CCD2-4B4A-A29D-1234AAC50EF7}" type="slidenum">
              <a:rPr lang="en-US"/>
              <a:pPr>
                <a:defRPr/>
              </a:pPr>
              <a:t>‹#›</a:t>
            </a:fld>
            <a:endParaRPr lang="en-US"/>
          </a:p>
        </p:txBody>
      </p:sp>
    </p:spTree>
    <p:extLst>
      <p:ext uri="{BB962C8B-B14F-4D97-AF65-F5344CB8AC3E}">
        <p14:creationId xmlns:p14="http://schemas.microsoft.com/office/powerpoint/2010/main" xmlns="" val="3189816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77BD080-8A9F-4B03-85BB-ABF3ABCA2C25}" type="datetime1">
              <a:rPr lang="en-US"/>
              <a:pPr>
                <a:defRPr/>
              </a:pPr>
              <a:t>12/30/2019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BAE9264-FBAD-4C87-A86E-47C8C7D8E6C8}" type="slidenum">
              <a:rPr lang="en-US"/>
              <a:pPr>
                <a:defRPr/>
              </a:pPr>
              <a:t>‹#›</a:t>
            </a:fld>
            <a:endParaRPr lang="en-US"/>
          </a:p>
        </p:txBody>
      </p:sp>
    </p:spTree>
    <p:extLst>
      <p:ext uri="{BB962C8B-B14F-4D97-AF65-F5344CB8AC3E}">
        <p14:creationId xmlns:p14="http://schemas.microsoft.com/office/powerpoint/2010/main" xmlns="" val="1281838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CB005CA-45F9-4F7D-A39B-1A3373B9D73A}" type="datetime1">
              <a:rPr lang="en-US"/>
              <a:pPr>
                <a:defRPr/>
              </a:pPr>
              <a:t>12/30/2019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8C58188-66AD-4FE8-8D26-60EAE25A9437}" type="slidenum">
              <a:rPr lang="en-US"/>
              <a:pPr>
                <a:defRPr/>
              </a:pPr>
              <a:t>‹#›</a:t>
            </a:fld>
            <a:endParaRPr lang="en-US"/>
          </a:p>
        </p:txBody>
      </p:sp>
    </p:spTree>
    <p:extLst>
      <p:ext uri="{BB962C8B-B14F-4D97-AF65-F5344CB8AC3E}">
        <p14:creationId xmlns:p14="http://schemas.microsoft.com/office/powerpoint/2010/main" xmlns="" val="2314521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6C944A4-EDB8-4972-8C96-99568D96472D}" type="datetime1">
              <a:rPr lang="en-US"/>
              <a:pPr>
                <a:defRPr/>
              </a:pPr>
              <a:t>12/30/2019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B2D172F-1A32-4CA8-91AE-CDFECD54E425}" type="slidenum">
              <a:rPr lang="en-US"/>
              <a:pPr>
                <a:defRPr/>
              </a:pPr>
              <a:t>‹#›</a:t>
            </a:fld>
            <a:endParaRPr lang="en-US"/>
          </a:p>
        </p:txBody>
      </p:sp>
    </p:spTree>
    <p:extLst>
      <p:ext uri="{BB962C8B-B14F-4D97-AF65-F5344CB8AC3E}">
        <p14:creationId xmlns:p14="http://schemas.microsoft.com/office/powerpoint/2010/main" xmlns="" val="4097125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23B5D3B-7DBD-4304-874E-5A21E50ABBC9}" type="datetime1">
              <a:rPr lang="en-US"/>
              <a:pPr>
                <a:defRPr/>
              </a:pPr>
              <a:t>12/30/2019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690914B-1C48-40C1-AEF0-48087E296CF5}" type="slidenum">
              <a:rPr lang="en-US"/>
              <a:pPr>
                <a:defRPr/>
              </a:pPr>
              <a:t>‹#›</a:t>
            </a:fld>
            <a:endParaRPr lang="en-US"/>
          </a:p>
        </p:txBody>
      </p:sp>
    </p:spTree>
    <p:extLst>
      <p:ext uri="{BB962C8B-B14F-4D97-AF65-F5344CB8AC3E}">
        <p14:creationId xmlns:p14="http://schemas.microsoft.com/office/powerpoint/2010/main" xmlns="" val="75535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Perpetua" pitchFamily="29" charset="0"/>
              </a:defRPr>
            </a:lvl1pPr>
          </a:lstStyle>
          <a:p>
            <a:pPr defTabSz="457200" fontAlgn="base">
              <a:spcBef>
                <a:spcPct val="0"/>
              </a:spcBef>
              <a:spcAft>
                <a:spcPct val="0"/>
              </a:spcAft>
              <a:defRPr/>
            </a:pPr>
            <a:fld id="{3FD17942-968A-477C-8419-53F1DF40071D}" type="datetime1">
              <a:rPr lang="en-US">
                <a:ea typeface="MS PGothic" pitchFamily="34" charset="-128"/>
              </a:rPr>
              <a:pPr defTabSz="457200" fontAlgn="base">
                <a:spcBef>
                  <a:spcPct val="0"/>
                </a:spcBef>
                <a:spcAft>
                  <a:spcPct val="0"/>
                </a:spcAft>
                <a:defRPr/>
              </a:pPr>
              <a:t>12/30/2019</a:t>
            </a:fld>
            <a:endParaRPr lang="en-US">
              <a:ea typeface="MS PGothic" pitchFamily="34"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Perpetua" pitchFamily="-105" charset="0"/>
                <a:ea typeface="ＭＳ Ｐゴシック" pitchFamily="-105" charset="-128"/>
                <a:cs typeface="ＭＳ Ｐゴシック" pitchFamily="-105" charset="-128"/>
              </a:defRPr>
            </a:lvl1pPr>
          </a:lstStyle>
          <a:p>
            <a:pPr defTabSz="457200" fontAlgn="base">
              <a:spcBef>
                <a:spcPct val="0"/>
              </a:spcBef>
              <a:spcAft>
                <a:spcPct val="0"/>
              </a:spcAft>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Perpetua" pitchFamily="29" charset="0"/>
              </a:defRPr>
            </a:lvl1pPr>
          </a:lstStyle>
          <a:p>
            <a:pPr defTabSz="457200" fontAlgn="base">
              <a:spcBef>
                <a:spcPct val="0"/>
              </a:spcBef>
              <a:spcAft>
                <a:spcPct val="0"/>
              </a:spcAft>
              <a:defRPr/>
            </a:pPr>
            <a:fld id="{E35659C4-28C1-4B0F-B6AE-7988A79A6DEA}" type="slidenum">
              <a:rPr lang="en-US">
                <a:ea typeface="MS PGothic" pitchFamily="34" charset="-128"/>
              </a:rPr>
              <a:pPr defTabSz="457200" fontAlgn="base">
                <a:spcBef>
                  <a:spcPct val="0"/>
                </a:spcBef>
                <a:spcAft>
                  <a:spcPct val="0"/>
                </a:spcAft>
                <a:defRPr/>
              </a:pPr>
              <a:t>‹#›</a:t>
            </a:fld>
            <a:endParaRPr lang="en-US">
              <a:ea typeface="MS PGothic" pitchFamily="34" charset="-128"/>
            </a:endParaRPr>
          </a:p>
        </p:txBody>
      </p:sp>
    </p:spTree>
    <p:extLst>
      <p:ext uri="{BB962C8B-B14F-4D97-AF65-F5344CB8AC3E}">
        <p14:creationId xmlns:p14="http://schemas.microsoft.com/office/powerpoint/2010/main" xmlns="" val="17684506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4" r:id="rId12"/>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pitchFamily="-112" charset="-128"/>
        </a:defRPr>
      </a:lvl1pPr>
      <a:lvl2pPr algn="ctr" defTabSz="457200" rtl="0" eaLnBrk="0" fontAlgn="base" hangingPunct="0">
        <a:spcBef>
          <a:spcPct val="0"/>
        </a:spcBef>
        <a:spcAft>
          <a:spcPct val="0"/>
        </a:spcAft>
        <a:defRPr sz="4400">
          <a:solidFill>
            <a:schemeClr val="tx1"/>
          </a:solidFill>
          <a:latin typeface="Franklin Gothic Book" pitchFamily="-112" charset="0"/>
          <a:ea typeface="MS PGothic" pitchFamily="34" charset="-128"/>
          <a:cs typeface="ＭＳ Ｐゴシック" pitchFamily="-112" charset="-128"/>
        </a:defRPr>
      </a:lvl2pPr>
      <a:lvl3pPr algn="ctr" defTabSz="457200" rtl="0" eaLnBrk="0" fontAlgn="base" hangingPunct="0">
        <a:spcBef>
          <a:spcPct val="0"/>
        </a:spcBef>
        <a:spcAft>
          <a:spcPct val="0"/>
        </a:spcAft>
        <a:defRPr sz="4400">
          <a:solidFill>
            <a:schemeClr val="tx1"/>
          </a:solidFill>
          <a:latin typeface="Franklin Gothic Book" pitchFamily="-112" charset="0"/>
          <a:ea typeface="MS PGothic" pitchFamily="34" charset="-128"/>
          <a:cs typeface="ＭＳ Ｐゴシック" pitchFamily="-112" charset="-128"/>
        </a:defRPr>
      </a:lvl3pPr>
      <a:lvl4pPr algn="ctr" defTabSz="457200" rtl="0" eaLnBrk="0" fontAlgn="base" hangingPunct="0">
        <a:spcBef>
          <a:spcPct val="0"/>
        </a:spcBef>
        <a:spcAft>
          <a:spcPct val="0"/>
        </a:spcAft>
        <a:defRPr sz="4400">
          <a:solidFill>
            <a:schemeClr val="tx1"/>
          </a:solidFill>
          <a:latin typeface="Franklin Gothic Book" pitchFamily="-112" charset="0"/>
          <a:ea typeface="MS PGothic" pitchFamily="34" charset="-128"/>
          <a:cs typeface="ＭＳ Ｐゴシック" pitchFamily="-112" charset="-128"/>
        </a:defRPr>
      </a:lvl4pPr>
      <a:lvl5pPr algn="ctr" defTabSz="457200" rtl="0" eaLnBrk="0" fontAlgn="base" hangingPunct="0">
        <a:spcBef>
          <a:spcPct val="0"/>
        </a:spcBef>
        <a:spcAft>
          <a:spcPct val="0"/>
        </a:spcAft>
        <a:defRPr sz="4400">
          <a:solidFill>
            <a:schemeClr val="tx1"/>
          </a:solidFill>
          <a:latin typeface="Franklin Gothic Book" pitchFamily="-112" charset="0"/>
          <a:ea typeface="MS PGothic" pitchFamily="34" charset="-128"/>
          <a:cs typeface="ＭＳ Ｐゴシック" pitchFamily="-112" charset="-128"/>
        </a:defRPr>
      </a:lvl5pPr>
      <a:lvl6pPr marL="457200" algn="ctr" defTabSz="457200" rtl="0" fontAlgn="base">
        <a:spcBef>
          <a:spcPct val="0"/>
        </a:spcBef>
        <a:spcAft>
          <a:spcPct val="0"/>
        </a:spcAft>
        <a:defRPr sz="4400">
          <a:solidFill>
            <a:schemeClr val="tx1"/>
          </a:solidFill>
          <a:latin typeface="Franklin Gothic Book" pitchFamily="-112" charset="0"/>
          <a:ea typeface="ＭＳ Ｐゴシック" pitchFamily="-112" charset="-128"/>
          <a:cs typeface="ＭＳ Ｐゴシック" pitchFamily="-112" charset="-128"/>
        </a:defRPr>
      </a:lvl6pPr>
      <a:lvl7pPr marL="914400" algn="ctr" defTabSz="457200" rtl="0" fontAlgn="base">
        <a:spcBef>
          <a:spcPct val="0"/>
        </a:spcBef>
        <a:spcAft>
          <a:spcPct val="0"/>
        </a:spcAft>
        <a:defRPr sz="4400">
          <a:solidFill>
            <a:schemeClr val="tx1"/>
          </a:solidFill>
          <a:latin typeface="Franklin Gothic Book" pitchFamily="-112" charset="0"/>
          <a:ea typeface="ＭＳ Ｐゴシック" pitchFamily="-112" charset="-128"/>
          <a:cs typeface="ＭＳ Ｐゴシック" pitchFamily="-112" charset="-128"/>
        </a:defRPr>
      </a:lvl7pPr>
      <a:lvl8pPr marL="1371600" algn="ctr" defTabSz="457200" rtl="0" fontAlgn="base">
        <a:spcBef>
          <a:spcPct val="0"/>
        </a:spcBef>
        <a:spcAft>
          <a:spcPct val="0"/>
        </a:spcAft>
        <a:defRPr sz="4400">
          <a:solidFill>
            <a:schemeClr val="tx1"/>
          </a:solidFill>
          <a:latin typeface="Franklin Gothic Book" pitchFamily="-112" charset="0"/>
          <a:ea typeface="ＭＳ Ｐゴシック" pitchFamily="-112" charset="-128"/>
          <a:cs typeface="ＭＳ Ｐゴシック" pitchFamily="-112" charset="-128"/>
        </a:defRPr>
      </a:lvl8pPr>
      <a:lvl9pPr marL="1828800" algn="ctr" defTabSz="457200" rtl="0" fontAlgn="base">
        <a:spcBef>
          <a:spcPct val="0"/>
        </a:spcBef>
        <a:spcAft>
          <a:spcPct val="0"/>
        </a:spcAft>
        <a:defRPr sz="4400">
          <a:solidFill>
            <a:schemeClr val="tx1"/>
          </a:solidFill>
          <a:latin typeface="Franklin Gothic Book" pitchFamily="-112" charset="0"/>
          <a:ea typeface="ＭＳ Ｐゴシック" pitchFamily="-112" charset="-128"/>
          <a:cs typeface="ＭＳ Ｐゴシック" pitchFamily="-11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pitchFamily="-112"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en.wikipedia.org/wiki/Trastuzumab" TargetMode="External"/><Relationship Id="rId13" Type="http://schemas.openxmlformats.org/officeDocument/2006/relationships/hyperlink" Target="http://en.wikipedia.org/wiki/Tositumomab" TargetMode="External"/><Relationship Id="rId18" Type="http://schemas.openxmlformats.org/officeDocument/2006/relationships/hyperlink" Target="http://en.wikipedia.org/wiki/Vandetanib" TargetMode="External"/><Relationship Id="rId26" Type="http://schemas.openxmlformats.org/officeDocument/2006/relationships/hyperlink" Target="http://en.wikipedia.org/wiki/Toceranib" TargetMode="External"/><Relationship Id="rId3" Type="http://schemas.openxmlformats.org/officeDocument/2006/relationships/image" Target="../media/image2.jpeg"/><Relationship Id="rId21" Type="http://schemas.openxmlformats.org/officeDocument/2006/relationships/hyperlink" Target="http://en.wikipedia.org/wiki/Neratinib" TargetMode="External"/><Relationship Id="rId34" Type="http://schemas.openxmlformats.org/officeDocument/2006/relationships/hyperlink" Target="http://en.wikipedia.org/wiki/Bosutinib" TargetMode="External"/><Relationship Id="rId7" Type="http://schemas.openxmlformats.org/officeDocument/2006/relationships/hyperlink" Target="http://en.wikipedia.org/wiki/Panitumumab" TargetMode="External"/><Relationship Id="rId12" Type="http://schemas.openxmlformats.org/officeDocument/2006/relationships/hyperlink" Target="http://en.wikipedia.org/wiki/Rituximab" TargetMode="External"/><Relationship Id="rId17" Type="http://schemas.openxmlformats.org/officeDocument/2006/relationships/hyperlink" Target="http://en.wikipedia.org/wiki/Gefitinib" TargetMode="External"/><Relationship Id="rId25" Type="http://schemas.openxmlformats.org/officeDocument/2006/relationships/hyperlink" Target="http://en.wikipedia.org/wiki/Sorafenib" TargetMode="External"/><Relationship Id="rId33" Type="http://schemas.openxmlformats.org/officeDocument/2006/relationships/hyperlink" Target="http://en.wikipedia.org/wiki/Nilotinib" TargetMode="External"/><Relationship Id="rId2" Type="http://schemas.openxmlformats.org/officeDocument/2006/relationships/notesSlide" Target="../notesSlides/notesSlide8.xml"/><Relationship Id="rId16" Type="http://schemas.openxmlformats.org/officeDocument/2006/relationships/hyperlink" Target="http://en.wikipedia.org/wiki/Erlotinib" TargetMode="External"/><Relationship Id="rId20" Type="http://schemas.openxmlformats.org/officeDocument/2006/relationships/hyperlink" Target="http://en.wikipedia.org/wiki/Lapatinib" TargetMode="External"/><Relationship Id="rId29" Type="http://schemas.openxmlformats.org/officeDocument/2006/relationships/hyperlink" Target="http://en.wikipedia.org/wiki/Regorafenib" TargetMode="External"/><Relationship Id="rId1" Type="http://schemas.openxmlformats.org/officeDocument/2006/relationships/slideLayout" Target="../slideLayouts/slideLayout7.xml"/><Relationship Id="rId6" Type="http://schemas.openxmlformats.org/officeDocument/2006/relationships/hyperlink" Target="http://en.wikipedia.org/wiki/Cetuximab" TargetMode="External"/><Relationship Id="rId11" Type="http://schemas.openxmlformats.org/officeDocument/2006/relationships/hyperlink" Target="http://en.wikipedia.org/wiki/Ofatumumab" TargetMode="External"/><Relationship Id="rId24" Type="http://schemas.openxmlformats.org/officeDocument/2006/relationships/hyperlink" Target="http://en.wikipedia.org/wiki/Sunitinib" TargetMode="External"/><Relationship Id="rId32" Type="http://schemas.openxmlformats.org/officeDocument/2006/relationships/hyperlink" Target="http://en.wikipedia.org/wiki/Imatinib" TargetMode="External"/><Relationship Id="rId5" Type="http://schemas.openxmlformats.org/officeDocument/2006/relationships/hyperlink" Target="http://en.wikipedia.org/wiki/Denileukin_diftitox" TargetMode="External"/><Relationship Id="rId15" Type="http://schemas.openxmlformats.org/officeDocument/2006/relationships/hyperlink" Target="http://en.wikipedia.org/wiki/Gemtuzumab_ozogamicin" TargetMode="External"/><Relationship Id="rId23" Type="http://schemas.openxmlformats.org/officeDocument/2006/relationships/hyperlink" Target="http://en.wikipedia.org/wiki/Pazopanib" TargetMode="External"/><Relationship Id="rId28" Type="http://schemas.openxmlformats.org/officeDocument/2006/relationships/hyperlink" Target="http://en.wikipedia.org/wiki/Cediranib" TargetMode="External"/><Relationship Id="rId10" Type="http://schemas.openxmlformats.org/officeDocument/2006/relationships/hyperlink" Target="http://en.wikipedia.org/wiki/Ibritumomab_tiuxetan" TargetMode="External"/><Relationship Id="rId19" Type="http://schemas.openxmlformats.org/officeDocument/2006/relationships/hyperlink" Target="http://en.wikipedia.org/wiki/BIBW_2992" TargetMode="External"/><Relationship Id="rId31" Type="http://schemas.openxmlformats.org/officeDocument/2006/relationships/hyperlink" Target="http://en.wikipedia.org/wiki/Dasatinib" TargetMode="External"/><Relationship Id="rId4" Type="http://schemas.openxmlformats.org/officeDocument/2006/relationships/hyperlink" Target="http://en.wikipedia.org/wiki/Aflibercept" TargetMode="External"/><Relationship Id="rId9" Type="http://schemas.openxmlformats.org/officeDocument/2006/relationships/hyperlink" Target="http://en.wikipedia.org/wiki/Bevacizumab" TargetMode="External"/><Relationship Id="rId14" Type="http://schemas.openxmlformats.org/officeDocument/2006/relationships/hyperlink" Target="http://en.wikipedia.org/wiki/Alemtuzumab" TargetMode="External"/><Relationship Id="rId22" Type="http://schemas.openxmlformats.org/officeDocument/2006/relationships/hyperlink" Target="http://en.wikipedia.org/wiki/Axitinib" TargetMode="External"/><Relationship Id="rId27" Type="http://schemas.openxmlformats.org/officeDocument/2006/relationships/hyperlink" Target="http://en.wikipedia.org/wiki/Lestaurtinib" TargetMode="External"/><Relationship Id="rId30" Type="http://schemas.openxmlformats.org/officeDocument/2006/relationships/hyperlink" Target="http://en.wikipedia.org/wiki/Semaxanib"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1772816"/>
            <a:ext cx="7772400" cy="2478137"/>
          </a:xfrm>
        </p:spPr>
        <p:txBody>
          <a:bodyPr>
            <a:normAutofit/>
          </a:bodyPr>
          <a:lstStyle/>
          <a:p>
            <a:r>
              <a:rPr lang="tr-TR" sz="3200" dirty="0" smtClean="0"/>
              <a:t>Sporadik Solid Doku Kanserlerine </a:t>
            </a:r>
            <a:br>
              <a:rPr lang="tr-TR" sz="3200" dirty="0" smtClean="0"/>
            </a:br>
            <a:r>
              <a:rPr lang="tr-TR" sz="3200" dirty="0" smtClean="0"/>
              <a:t>Genetik Yaklaşım</a:t>
            </a:r>
            <a:br>
              <a:rPr lang="tr-TR" sz="3200" dirty="0" smtClean="0"/>
            </a:br>
            <a:r>
              <a:rPr lang="tr-TR" sz="3200" dirty="0" smtClean="0"/>
              <a:t/>
            </a:r>
            <a:br>
              <a:rPr lang="tr-TR" sz="3200" dirty="0" smtClean="0"/>
            </a:br>
            <a:r>
              <a:rPr lang="tr-TR" sz="3200" dirty="0" smtClean="0">
                <a:latin typeface="Brush Script MT" pitchFamily="66" charset="0"/>
              </a:rPr>
              <a:t>Dr. Nüket Yürür Kutlay</a:t>
            </a:r>
            <a:r>
              <a:rPr lang="tr-TR" sz="2000" dirty="0" smtClean="0">
                <a:latin typeface="Brush Script MT" pitchFamily="66" charset="0"/>
              </a:rPr>
              <a:t/>
            </a:r>
            <a:br>
              <a:rPr lang="tr-TR" sz="2000" dirty="0" smtClean="0">
                <a:latin typeface="Brush Script MT" pitchFamily="66" charset="0"/>
              </a:rPr>
            </a:br>
            <a:endParaRPr lang="tr-TR" sz="2000" dirty="0"/>
          </a:p>
        </p:txBody>
      </p:sp>
      <p:sp>
        <p:nvSpPr>
          <p:cNvPr id="3" name="Rectangle 2"/>
          <p:cNvSpPr/>
          <p:nvPr/>
        </p:nvSpPr>
        <p:spPr>
          <a:xfrm>
            <a:off x="714348" y="5500702"/>
            <a:ext cx="7572428" cy="338554"/>
          </a:xfrm>
          <a:prstGeom prst="rect">
            <a:avLst/>
          </a:prstGeom>
        </p:spPr>
        <p:txBody>
          <a:bodyPr wrap="square">
            <a:spAutoFit/>
          </a:bodyPr>
          <a:lstStyle/>
          <a:p>
            <a:pPr algn="ctr">
              <a:spcBef>
                <a:spcPct val="50000"/>
              </a:spcBef>
            </a:pPr>
            <a:r>
              <a:rPr lang="tr-TR" sz="1600" dirty="0" smtClean="0">
                <a:latin typeface="Rage Italic" pitchFamily="66" charset="0"/>
              </a:rPr>
              <a:t>Bu sunumda Prof.Dr.Ajlan Tükün’ün görselllerinden de yararlanılmıştır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2555875" y="2198688"/>
            <a:ext cx="3671888" cy="646112"/>
          </a:xfrm>
          <a:prstGeom prst="rect">
            <a:avLst/>
          </a:prstGeom>
          <a:noFill/>
          <a:ln w="9525">
            <a:noFill/>
            <a:miter lim="800000"/>
            <a:headEnd/>
            <a:tailEnd/>
          </a:ln>
        </p:spPr>
        <p:txBody>
          <a:bodyPr lIns="91430" tIns="45715" rIns="91430" bIns="45715" anchor="ctr">
            <a:spAutoFit/>
          </a:bodyPr>
          <a:lstStyle/>
          <a:p>
            <a:pPr algn="ctr"/>
            <a:r>
              <a:rPr lang="en-GB" sz="1800">
                <a:solidFill>
                  <a:srgbClr val="660033"/>
                </a:solidFill>
              </a:rPr>
              <a:t>Tamoxifen</a:t>
            </a:r>
            <a:r>
              <a:rPr lang="en-GB" sz="1800"/>
              <a:t> </a:t>
            </a:r>
            <a:endParaRPr lang="tr-TR" sz="1800"/>
          </a:p>
          <a:p>
            <a:pPr algn="ctr"/>
            <a:r>
              <a:rPr lang="tr-TR" sz="1800">
                <a:solidFill>
                  <a:srgbClr val="000066"/>
                </a:solidFill>
              </a:rPr>
              <a:t>Kompetetif ER antagonisti</a:t>
            </a:r>
          </a:p>
        </p:txBody>
      </p:sp>
      <p:sp>
        <p:nvSpPr>
          <p:cNvPr id="49156" name="Rectangle 4"/>
          <p:cNvSpPr>
            <a:spLocks noChangeArrowheads="1"/>
          </p:cNvSpPr>
          <p:nvPr/>
        </p:nvSpPr>
        <p:spPr bwMode="auto">
          <a:xfrm>
            <a:off x="1046163" y="3549650"/>
            <a:ext cx="7469187" cy="338138"/>
          </a:xfrm>
          <a:prstGeom prst="rect">
            <a:avLst/>
          </a:prstGeom>
          <a:noFill/>
          <a:ln w="9525">
            <a:noFill/>
            <a:miter lim="800000"/>
            <a:headEnd/>
            <a:tailEnd/>
          </a:ln>
        </p:spPr>
        <p:txBody>
          <a:bodyPr wrap="none" lIns="91430" tIns="45715" rIns="91430" bIns="45715">
            <a:spAutoFit/>
          </a:bodyPr>
          <a:lstStyle/>
          <a:p>
            <a:r>
              <a:rPr lang="tr-TR" sz="1600" dirty="0">
                <a:solidFill>
                  <a:srgbClr val="000066"/>
                </a:solidFill>
              </a:rPr>
              <a:t>östrojen reseptörüne bağlanarak, reseptör aracılı etkileri engellemektedir</a:t>
            </a:r>
            <a:endParaRPr lang="en-GB" sz="1600" dirty="0">
              <a:solidFill>
                <a:srgbClr val="000066"/>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Dikdörtgen"/>
          <p:cNvSpPr>
            <a:spLocks noChangeArrowheads="1"/>
          </p:cNvSpPr>
          <p:nvPr/>
        </p:nvSpPr>
        <p:spPr bwMode="auto">
          <a:xfrm>
            <a:off x="914400" y="1141413"/>
            <a:ext cx="7183438" cy="454025"/>
          </a:xfrm>
          <a:prstGeom prst="rect">
            <a:avLst/>
          </a:prstGeom>
          <a:noFill/>
          <a:ln w="9525">
            <a:noFill/>
            <a:miter lim="800000"/>
            <a:headEnd/>
            <a:tailEnd/>
          </a:ln>
        </p:spPr>
        <p:txBody>
          <a:bodyPr lIns="82945" tIns="41473" rIns="82945" bIns="41473">
            <a:spAutoFit/>
          </a:bodyPr>
          <a:lstStyle/>
          <a:p>
            <a:pPr algn="just"/>
            <a:r>
              <a:rPr lang="en-US">
                <a:solidFill>
                  <a:srgbClr val="002060"/>
                </a:solidFill>
                <a:latin typeface="Calibri" pitchFamily="34" charset="0"/>
              </a:rPr>
              <a:t>Meme kanseri</a:t>
            </a:r>
            <a:r>
              <a:rPr lang="tr-TR">
                <a:solidFill>
                  <a:srgbClr val="002060"/>
                </a:solidFill>
                <a:latin typeface="Calibri" pitchFamily="34" charset="0"/>
              </a:rPr>
              <a:t>nde;</a:t>
            </a:r>
            <a:r>
              <a:rPr lang="en-US">
                <a:solidFill>
                  <a:srgbClr val="002060"/>
                </a:solidFill>
                <a:latin typeface="Calibri" pitchFamily="34" charset="0"/>
              </a:rPr>
              <a:t> hormonal tedaviye yanıtın öngörülmesi  için tümör  hücrelerinde östrojen  ve progesteron  reseptörlerinin (ER ve PR)   durumunun saptanması  gerekir. </a:t>
            </a:r>
            <a:endParaRPr lang="tr-TR">
              <a:solidFill>
                <a:srgbClr val="002060"/>
              </a:solidFill>
              <a:latin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475656" y="3861048"/>
            <a:ext cx="6270625" cy="862012"/>
          </a:xfrm>
          <a:prstGeom prst="rect">
            <a:avLst/>
          </a:prstGeom>
          <a:noFill/>
          <a:ln w="9525">
            <a:noFill/>
            <a:miter lim="800000"/>
            <a:headEnd/>
            <a:tailEnd/>
          </a:ln>
        </p:spPr>
        <p:txBody>
          <a:bodyPr lIns="91430" tIns="45715" rIns="91430" bIns="45715" anchor="ctr">
            <a:spAutoFit/>
          </a:bodyPr>
          <a:lstStyle/>
          <a:p>
            <a:r>
              <a:rPr lang="tr-TR" sz="1600" i="1" dirty="0">
                <a:solidFill>
                  <a:srgbClr val="000066"/>
                </a:solidFill>
              </a:rPr>
              <a:t>HER2 </a:t>
            </a:r>
            <a:r>
              <a:rPr lang="tr-TR" sz="1600" dirty="0">
                <a:solidFill>
                  <a:srgbClr val="000066"/>
                </a:solidFill>
              </a:rPr>
              <a:t>amplifikasyonu:</a:t>
            </a:r>
          </a:p>
          <a:p>
            <a:r>
              <a:rPr lang="tr-TR" sz="1600" dirty="0">
                <a:solidFill>
                  <a:srgbClr val="000066"/>
                </a:solidFill>
              </a:rPr>
              <a:t>primer meme kanserli olguların %15’inde </a:t>
            </a:r>
          </a:p>
          <a:p>
            <a:r>
              <a:rPr lang="tr-TR" sz="1600" dirty="0">
                <a:solidFill>
                  <a:srgbClr val="000066"/>
                </a:solidFill>
              </a:rPr>
              <a:t>metastatik kanserlerin %25-30’unda</a:t>
            </a:r>
            <a:r>
              <a:rPr lang="en-GB" sz="1600" dirty="0">
                <a:solidFill>
                  <a:srgbClr val="000066"/>
                </a:solidFill>
              </a:rPr>
              <a:t> </a:t>
            </a:r>
          </a:p>
        </p:txBody>
      </p:sp>
      <p:sp>
        <p:nvSpPr>
          <p:cNvPr id="18436" name="4 Metin kutusu"/>
          <p:cNvSpPr txBox="1">
            <a:spLocks noChangeArrowheads="1"/>
          </p:cNvSpPr>
          <p:nvPr/>
        </p:nvSpPr>
        <p:spPr bwMode="auto">
          <a:xfrm>
            <a:off x="1763688" y="1772816"/>
            <a:ext cx="5094287" cy="1098550"/>
          </a:xfrm>
          <a:prstGeom prst="rect">
            <a:avLst/>
          </a:prstGeom>
          <a:noFill/>
          <a:ln w="9525">
            <a:noFill/>
            <a:miter lim="800000"/>
            <a:headEnd/>
            <a:tailEnd/>
          </a:ln>
        </p:spPr>
        <p:txBody>
          <a:bodyPr lIns="82945" tIns="41473" rIns="82945" bIns="41473">
            <a:spAutoFit/>
          </a:bodyPr>
          <a:lstStyle/>
          <a:p>
            <a:pPr algn="ctr"/>
            <a:r>
              <a:rPr lang="tr-TR" sz="3300" i="1" dirty="0">
                <a:solidFill>
                  <a:srgbClr val="FF0000"/>
                </a:solidFill>
                <a:latin typeface="Calibri" pitchFamily="34" charset="0"/>
              </a:rPr>
              <a:t>ERBB</a:t>
            </a:r>
            <a:r>
              <a:rPr lang="tr-TR" sz="3300" dirty="0">
                <a:solidFill>
                  <a:srgbClr val="FF0000"/>
                </a:solidFill>
                <a:latin typeface="Calibri" pitchFamily="34" charset="0"/>
              </a:rPr>
              <a:t> </a:t>
            </a:r>
          </a:p>
          <a:p>
            <a:pPr algn="ctr"/>
            <a:r>
              <a:rPr lang="tr-TR" sz="3300" dirty="0">
                <a:solidFill>
                  <a:srgbClr val="FF0000"/>
                </a:solidFill>
                <a:latin typeface="Calibri" pitchFamily="34" charset="0"/>
              </a:rPr>
              <a:t>AİLESİ</a:t>
            </a:r>
          </a:p>
        </p:txBody>
      </p:sp>
      <p:pic>
        <p:nvPicPr>
          <p:cNvPr id="18437" name="Picture 6"/>
          <p:cNvPicPr>
            <a:picLocks noChangeAspect="1" noChangeArrowheads="1"/>
          </p:cNvPicPr>
          <p:nvPr/>
        </p:nvPicPr>
        <p:blipFill>
          <a:blip r:embed="rId3" cstate="print"/>
          <a:srcRect/>
          <a:stretch>
            <a:fillRect/>
          </a:stretch>
        </p:blipFill>
        <p:spPr bwMode="auto">
          <a:xfrm>
            <a:off x="6651625" y="6499225"/>
            <a:ext cx="2492375" cy="358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2771775" y="981075"/>
            <a:ext cx="3313113" cy="641350"/>
          </a:xfrm>
          <a:prstGeom prst="rect">
            <a:avLst/>
          </a:prstGeom>
          <a:noFill/>
          <a:ln w="9525">
            <a:noFill/>
            <a:miter lim="800000"/>
            <a:headEnd/>
            <a:tailEnd/>
          </a:ln>
        </p:spPr>
        <p:txBody>
          <a:bodyPr lIns="91430" tIns="45715" rIns="91430" bIns="45715">
            <a:spAutoFit/>
          </a:bodyPr>
          <a:lstStyle/>
          <a:p>
            <a:pPr algn="ctr">
              <a:spcBef>
                <a:spcPct val="50000"/>
              </a:spcBef>
            </a:pPr>
            <a:r>
              <a:rPr lang="tr-TR" sz="1800">
                <a:solidFill>
                  <a:srgbClr val="660033"/>
                </a:solidFill>
                <a:latin typeface="Arial" charset="0"/>
              </a:rPr>
              <a:t>Meme kanseri materyali (invaziv alan)</a:t>
            </a:r>
            <a:endParaRPr lang="en-US" sz="1800">
              <a:solidFill>
                <a:srgbClr val="660033"/>
              </a:solidFill>
              <a:latin typeface="Arial" charset="0"/>
            </a:endParaRPr>
          </a:p>
        </p:txBody>
      </p:sp>
      <p:pic>
        <p:nvPicPr>
          <p:cNvPr id="40975" name="Picture 15" descr="http://www.roche.com/pages/facets/9/herc4.jpg"/>
          <p:cNvPicPr>
            <a:picLocks noChangeAspect="1" noChangeArrowheads="1"/>
          </p:cNvPicPr>
          <p:nvPr/>
        </p:nvPicPr>
        <p:blipFill>
          <a:blip r:embed="rId3" cstate="print"/>
          <a:srcRect/>
          <a:stretch>
            <a:fillRect/>
          </a:stretch>
        </p:blipFill>
        <p:spPr bwMode="auto">
          <a:xfrm>
            <a:off x="2123728" y="1772816"/>
            <a:ext cx="5291138" cy="4565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ChangeArrowheads="1"/>
          </p:cNvSpPr>
          <p:nvPr/>
        </p:nvSpPr>
        <p:spPr bwMode="auto">
          <a:xfrm>
            <a:off x="260350" y="1812925"/>
            <a:ext cx="8883650" cy="3643313"/>
          </a:xfrm>
          <a:prstGeom prst="rect">
            <a:avLst/>
          </a:prstGeom>
          <a:noFill/>
          <a:ln w="9525">
            <a:noFill/>
            <a:miter lim="800000"/>
            <a:headEnd/>
            <a:tailEnd/>
          </a:ln>
        </p:spPr>
        <p:txBody>
          <a:bodyPr lIns="82945" tIns="41473" rIns="82945" bIns="41473" anchor="ctr">
            <a:spAutoFit/>
          </a:bodyPr>
          <a:lstStyle/>
          <a:p>
            <a:pPr algn="just" eaLnBrk="0" hangingPunct="0">
              <a:spcAft>
                <a:spcPts val="550"/>
              </a:spcAft>
              <a:tabLst>
                <a:tab pos="449263" algn="l"/>
              </a:tabLst>
            </a:pPr>
            <a:r>
              <a:rPr lang="tr-TR" sz="1800" dirty="0">
                <a:solidFill>
                  <a:srgbClr val="C00000"/>
                </a:solidFill>
                <a:latin typeface="Arial" charset="0"/>
                <a:cs typeface="Times New Roman" pitchFamily="18" charset="0"/>
              </a:rPr>
              <a:t>ASCO (American Society of Clinical Oncology ) ve CAP ( College of American Pathologists)  ortak rehberine göre: </a:t>
            </a:r>
          </a:p>
          <a:p>
            <a:pPr algn="just" eaLnBrk="0" hangingPunct="0">
              <a:spcAft>
                <a:spcPts val="550"/>
              </a:spcAft>
              <a:tabLst>
                <a:tab pos="449263" algn="l"/>
              </a:tabLst>
            </a:pPr>
            <a:endParaRPr lang="tr-TR" sz="1800" dirty="0">
              <a:solidFill>
                <a:srgbClr val="000066"/>
              </a:solidFill>
              <a:latin typeface="Arial" charset="0"/>
            </a:endParaRPr>
          </a:p>
          <a:p>
            <a:pPr algn="just" eaLnBrk="0" hangingPunct="0">
              <a:spcAft>
                <a:spcPts val="550"/>
              </a:spcAft>
              <a:buFont typeface="Wingdings" pitchFamily="2" charset="2"/>
              <a:buChar char="Ø"/>
              <a:tabLst>
                <a:tab pos="449263" algn="l"/>
              </a:tabLst>
            </a:pPr>
            <a:r>
              <a:rPr lang="tr-TR" sz="1800" dirty="0">
                <a:solidFill>
                  <a:srgbClr val="000066"/>
                </a:solidFill>
                <a:latin typeface="Arial" charset="0"/>
                <a:cs typeface="Times New Roman" pitchFamily="18" charset="0"/>
              </a:rPr>
              <a:t>HER2 testlerini  yapan  laboratuarlar testlerinin  güvenilirliğini düzenli  olarak kanıtlamak  zorundadırlar. </a:t>
            </a:r>
            <a:endParaRPr lang="tr-TR" sz="1800" dirty="0">
              <a:solidFill>
                <a:srgbClr val="000066"/>
              </a:solidFill>
              <a:latin typeface="Arial" charset="0"/>
            </a:endParaRPr>
          </a:p>
          <a:p>
            <a:pPr algn="just" eaLnBrk="0" hangingPunct="0">
              <a:spcAft>
                <a:spcPts val="550"/>
              </a:spcAft>
              <a:buFont typeface="Wingdings" pitchFamily="2" charset="2"/>
              <a:buChar char="Ø"/>
              <a:tabLst>
                <a:tab pos="449263" algn="l"/>
              </a:tabLst>
            </a:pPr>
            <a:r>
              <a:rPr lang="tr-TR" sz="1800" dirty="0">
                <a:solidFill>
                  <a:srgbClr val="000066"/>
                </a:solidFill>
                <a:latin typeface="Arial" charset="0"/>
                <a:cs typeface="Times New Roman" pitchFamily="18" charset="0"/>
              </a:rPr>
              <a:t>Mutlaka invaziv tümör  materyali  üzerinde  yapılmalıdır. </a:t>
            </a:r>
            <a:endParaRPr lang="tr-TR" sz="1800" dirty="0">
              <a:solidFill>
                <a:srgbClr val="000066"/>
              </a:solidFill>
              <a:latin typeface="Arial" charset="0"/>
            </a:endParaRPr>
          </a:p>
          <a:p>
            <a:pPr algn="just" eaLnBrk="0" hangingPunct="0">
              <a:spcAft>
                <a:spcPts val="550"/>
              </a:spcAft>
              <a:buFont typeface="Wingdings" pitchFamily="2" charset="2"/>
              <a:buChar char="Ø"/>
              <a:tabLst>
                <a:tab pos="449263" algn="l"/>
              </a:tabLst>
            </a:pPr>
            <a:r>
              <a:rPr lang="tr-TR" sz="1800" dirty="0">
                <a:solidFill>
                  <a:srgbClr val="000066"/>
                </a:solidFill>
                <a:latin typeface="Arial" charset="0"/>
                <a:cs typeface="Times New Roman" pitchFamily="18" charset="0"/>
              </a:rPr>
              <a:t>Başlangıç  testi  olarak İHK yada FISH seçilebilir. 	</a:t>
            </a:r>
          </a:p>
          <a:p>
            <a:pPr marL="598488" lvl="1" indent="-206375" algn="just" eaLnBrk="0" hangingPunct="0">
              <a:spcAft>
                <a:spcPts val="550"/>
              </a:spcAft>
              <a:buFont typeface="Wingdings" pitchFamily="2" charset="2"/>
              <a:buChar char="ü"/>
              <a:tabLst>
                <a:tab pos="449263" algn="l"/>
              </a:tabLst>
            </a:pPr>
            <a:r>
              <a:rPr lang="tr-TR" sz="1800" dirty="0">
                <a:solidFill>
                  <a:srgbClr val="0070C0"/>
                </a:solidFill>
                <a:latin typeface="Arial" charset="0"/>
                <a:cs typeface="Times New Roman" pitchFamily="18" charset="0"/>
              </a:rPr>
              <a:t>IHK ile +3 boyanma (invaziv tümör  hücrelerinin  % 30’undan  fazlasında uniform, tüm  hücreyi  çevreleyen  şiddetli boyanma),</a:t>
            </a:r>
            <a:endParaRPr lang="tr-TR" sz="1800" dirty="0">
              <a:solidFill>
                <a:srgbClr val="0070C0"/>
              </a:solidFill>
              <a:latin typeface="Arial" charset="0"/>
            </a:endParaRPr>
          </a:p>
          <a:p>
            <a:pPr marL="598488" lvl="1" indent="-206375" algn="just" eaLnBrk="0" hangingPunct="0">
              <a:spcAft>
                <a:spcPts val="550"/>
              </a:spcAft>
              <a:buFont typeface="Wingdings" pitchFamily="2" charset="2"/>
              <a:buChar char="ü"/>
              <a:tabLst>
                <a:tab pos="449263" algn="l"/>
              </a:tabLst>
            </a:pPr>
            <a:r>
              <a:rPr lang="tr-TR" sz="1800" dirty="0">
                <a:solidFill>
                  <a:srgbClr val="0070C0"/>
                </a:solidFill>
                <a:latin typeface="Arial" charset="0"/>
                <a:cs typeface="Times New Roman" pitchFamily="18" charset="0"/>
              </a:rPr>
              <a:t>FISH ile amplifikasyon </a:t>
            </a:r>
            <a:r>
              <a:rPr lang="tr-TR" sz="1800" dirty="0" smtClean="0">
                <a:solidFill>
                  <a:srgbClr val="0070C0"/>
                </a:solidFill>
                <a:latin typeface="Arial" charset="0"/>
                <a:cs typeface="Times New Roman" pitchFamily="18" charset="0"/>
              </a:rPr>
              <a:t>(HER2/CEP17≥ 2, HER amp&gt;4)</a:t>
            </a:r>
            <a:endParaRPr lang="tr-TR" sz="1800" dirty="0">
              <a:solidFill>
                <a:srgbClr val="0070C0"/>
              </a:solidFill>
              <a:latin typeface="Arial" charset="0"/>
              <a:cs typeface="Times New Roman" pitchFamily="18" charset="0"/>
            </a:endParaRPr>
          </a:p>
          <a:p>
            <a:pPr algn="just" eaLnBrk="0" hangingPunct="0">
              <a:spcAft>
                <a:spcPts val="550"/>
              </a:spcAft>
              <a:tabLst>
                <a:tab pos="449263" algn="l"/>
              </a:tabLst>
            </a:pPr>
            <a:endParaRPr lang="tr-TR" sz="1800" dirty="0">
              <a:solidFill>
                <a:srgbClr val="000066"/>
              </a:solidFill>
              <a:latin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1670" y="1857364"/>
            <a:ext cx="5143536" cy="954107"/>
          </a:xfrm>
          <a:prstGeom prst="rect">
            <a:avLst/>
          </a:prstGeom>
        </p:spPr>
        <p:txBody>
          <a:bodyPr wrap="square">
            <a:spAutoFit/>
          </a:bodyPr>
          <a:lstStyle/>
          <a:p>
            <a:pPr algn="ctr"/>
            <a:r>
              <a:rPr lang="tr-TR" sz="2800" dirty="0" smtClean="0">
                <a:solidFill>
                  <a:srgbClr val="660033"/>
                </a:solidFill>
              </a:rPr>
              <a:t>Trastuzumab (Herceptin)</a:t>
            </a:r>
            <a:r>
              <a:rPr lang="tr-TR" sz="2800" dirty="0" smtClean="0"/>
              <a:t> </a:t>
            </a:r>
          </a:p>
          <a:p>
            <a:pPr algn="ctr"/>
            <a:r>
              <a:rPr lang="tr-TR" sz="2800" dirty="0" smtClean="0">
                <a:solidFill>
                  <a:srgbClr val="000066"/>
                </a:solidFill>
              </a:rPr>
              <a:t>monoklonal antikor</a:t>
            </a:r>
            <a:endParaRPr lang="tr-TR" sz="2800" dirty="0">
              <a:solidFill>
                <a:srgbClr val="000066"/>
              </a:solidFill>
            </a:endParaRPr>
          </a:p>
        </p:txBody>
      </p:sp>
      <p:sp>
        <p:nvSpPr>
          <p:cNvPr id="3" name="Rectangle 2"/>
          <p:cNvSpPr/>
          <p:nvPr/>
        </p:nvSpPr>
        <p:spPr>
          <a:xfrm>
            <a:off x="642910" y="3786190"/>
            <a:ext cx="7929618" cy="369332"/>
          </a:xfrm>
          <a:prstGeom prst="rect">
            <a:avLst/>
          </a:prstGeom>
        </p:spPr>
        <p:txBody>
          <a:bodyPr wrap="square">
            <a:spAutoFit/>
          </a:bodyPr>
          <a:lstStyle/>
          <a:p>
            <a:r>
              <a:rPr lang="tr-TR" i="1" dirty="0" smtClean="0">
                <a:solidFill>
                  <a:srgbClr val="000066"/>
                </a:solidFill>
              </a:rPr>
              <a:t>HER2</a:t>
            </a:r>
            <a:r>
              <a:rPr lang="tr-TR" dirty="0" smtClean="0">
                <a:solidFill>
                  <a:srgbClr val="000066"/>
                </a:solidFill>
              </a:rPr>
              <a:t>’ye yüksek özgüllüğü olan rekombinant insan monoklonal antikorudur</a:t>
            </a:r>
            <a:endParaRPr lang="en-GB" dirty="0">
              <a:solidFill>
                <a:srgbClr val="000066"/>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Rectangle 4"/>
          <p:cNvSpPr>
            <a:spLocks noChangeAspect="1" noChangeArrowheads="1"/>
          </p:cNvSpPr>
          <p:nvPr/>
        </p:nvSpPr>
        <p:spPr bwMode="auto">
          <a:xfrm>
            <a:off x="1724025" y="2438400"/>
            <a:ext cx="5562600" cy="3543300"/>
          </a:xfrm>
          <a:prstGeom prst="rect">
            <a:avLst/>
          </a:prstGeom>
          <a:solidFill>
            <a:schemeClr val="accent2"/>
          </a:solidFill>
          <a:ln w="9525">
            <a:noFill/>
            <a:miter lim="800000"/>
            <a:headEnd/>
            <a:tailEnd/>
          </a:ln>
          <a:effectLst/>
        </p:spPr>
        <p:txBody>
          <a:bodyPr wrap="none" anchor="ct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250" name="Freeform 5"/>
          <p:cNvSpPr>
            <a:spLocks noChangeAspect="1"/>
          </p:cNvSpPr>
          <p:nvPr/>
        </p:nvSpPr>
        <p:spPr bwMode="auto">
          <a:xfrm>
            <a:off x="5492750" y="3101975"/>
            <a:ext cx="244475" cy="635000"/>
          </a:xfrm>
          <a:custGeom>
            <a:avLst/>
            <a:gdLst/>
            <a:ahLst/>
            <a:cxnLst>
              <a:cxn ang="0">
                <a:pos x="110" y="96"/>
              </a:cxn>
              <a:cxn ang="0">
                <a:pos x="96" y="87"/>
              </a:cxn>
              <a:cxn ang="0">
                <a:pos x="91" y="82"/>
              </a:cxn>
              <a:cxn ang="0">
                <a:pos x="91" y="72"/>
              </a:cxn>
              <a:cxn ang="0">
                <a:pos x="96" y="67"/>
              </a:cxn>
              <a:cxn ang="0">
                <a:pos x="106" y="58"/>
              </a:cxn>
              <a:cxn ang="0">
                <a:pos x="106" y="48"/>
              </a:cxn>
              <a:cxn ang="0">
                <a:pos x="106" y="43"/>
              </a:cxn>
              <a:cxn ang="0">
                <a:pos x="101" y="24"/>
              </a:cxn>
              <a:cxn ang="0">
                <a:pos x="91" y="10"/>
              </a:cxn>
              <a:cxn ang="0">
                <a:pos x="77" y="0"/>
              </a:cxn>
              <a:cxn ang="0">
                <a:pos x="62" y="0"/>
              </a:cxn>
              <a:cxn ang="0">
                <a:pos x="48" y="10"/>
              </a:cxn>
              <a:cxn ang="0">
                <a:pos x="38" y="24"/>
              </a:cxn>
              <a:cxn ang="0">
                <a:pos x="34" y="43"/>
              </a:cxn>
              <a:cxn ang="0">
                <a:pos x="34" y="48"/>
              </a:cxn>
              <a:cxn ang="0">
                <a:pos x="38" y="58"/>
              </a:cxn>
              <a:cxn ang="0">
                <a:pos x="43" y="67"/>
              </a:cxn>
              <a:cxn ang="0">
                <a:pos x="48" y="72"/>
              </a:cxn>
              <a:cxn ang="0">
                <a:pos x="48" y="82"/>
              </a:cxn>
              <a:cxn ang="0">
                <a:pos x="48" y="87"/>
              </a:cxn>
              <a:cxn ang="0">
                <a:pos x="34" y="96"/>
              </a:cxn>
              <a:cxn ang="0">
                <a:pos x="19" y="101"/>
              </a:cxn>
              <a:cxn ang="0">
                <a:pos x="5" y="111"/>
              </a:cxn>
              <a:cxn ang="0">
                <a:pos x="0" y="125"/>
              </a:cxn>
              <a:cxn ang="0">
                <a:pos x="0" y="130"/>
              </a:cxn>
              <a:cxn ang="0">
                <a:pos x="0" y="202"/>
              </a:cxn>
              <a:cxn ang="0">
                <a:pos x="10" y="221"/>
              </a:cxn>
              <a:cxn ang="0">
                <a:pos x="24" y="231"/>
              </a:cxn>
              <a:cxn ang="0">
                <a:pos x="29" y="235"/>
              </a:cxn>
              <a:cxn ang="0">
                <a:pos x="29" y="322"/>
              </a:cxn>
              <a:cxn ang="0">
                <a:pos x="29" y="331"/>
              </a:cxn>
              <a:cxn ang="0">
                <a:pos x="34" y="341"/>
              </a:cxn>
              <a:cxn ang="0">
                <a:pos x="43" y="346"/>
              </a:cxn>
              <a:cxn ang="0">
                <a:pos x="48" y="346"/>
              </a:cxn>
              <a:cxn ang="0">
                <a:pos x="58" y="346"/>
              </a:cxn>
              <a:cxn ang="0">
                <a:pos x="67" y="336"/>
              </a:cxn>
              <a:cxn ang="0">
                <a:pos x="67" y="327"/>
              </a:cxn>
              <a:cxn ang="0">
                <a:pos x="72" y="192"/>
              </a:cxn>
              <a:cxn ang="0">
                <a:pos x="72" y="327"/>
              </a:cxn>
              <a:cxn ang="0">
                <a:pos x="77" y="336"/>
              </a:cxn>
              <a:cxn ang="0">
                <a:pos x="82" y="346"/>
              </a:cxn>
              <a:cxn ang="0">
                <a:pos x="91" y="346"/>
              </a:cxn>
              <a:cxn ang="0">
                <a:pos x="96" y="346"/>
              </a:cxn>
              <a:cxn ang="0">
                <a:pos x="106" y="341"/>
              </a:cxn>
              <a:cxn ang="0">
                <a:pos x="110" y="331"/>
              </a:cxn>
              <a:cxn ang="0">
                <a:pos x="110" y="245"/>
              </a:cxn>
              <a:cxn ang="0">
                <a:pos x="110" y="235"/>
              </a:cxn>
              <a:cxn ang="0">
                <a:pos x="120" y="231"/>
              </a:cxn>
              <a:cxn ang="0">
                <a:pos x="130" y="216"/>
              </a:cxn>
              <a:cxn ang="0">
                <a:pos x="139" y="202"/>
              </a:cxn>
              <a:cxn ang="0">
                <a:pos x="139" y="130"/>
              </a:cxn>
              <a:cxn ang="0">
                <a:pos x="139" y="125"/>
              </a:cxn>
              <a:cxn ang="0">
                <a:pos x="139" y="111"/>
              </a:cxn>
              <a:cxn ang="0">
                <a:pos x="125" y="101"/>
              </a:cxn>
            </a:cxnLst>
            <a:rect l="0" t="0" r="r" b="b"/>
            <a:pathLst>
              <a:path w="139" h="346">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nvGrpSpPr>
          <p:cNvPr id="22532" name="Group 6"/>
          <p:cNvGrpSpPr>
            <a:grpSpLocks noChangeAspect="1"/>
          </p:cNvGrpSpPr>
          <p:nvPr/>
        </p:nvGrpSpPr>
        <p:grpSpPr bwMode="auto">
          <a:xfrm>
            <a:off x="5265738" y="3600450"/>
            <a:ext cx="246062" cy="635000"/>
            <a:chOff x="2064" y="960"/>
            <a:chExt cx="140" cy="346"/>
          </a:xfrm>
        </p:grpSpPr>
        <p:sp>
          <p:nvSpPr>
            <p:cNvPr id="363" name="Freeform 7"/>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64" name="Freeform 8"/>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33" name="Group 9"/>
          <p:cNvGrpSpPr>
            <a:grpSpLocks noChangeAspect="1"/>
          </p:cNvGrpSpPr>
          <p:nvPr/>
        </p:nvGrpSpPr>
        <p:grpSpPr bwMode="auto">
          <a:xfrm>
            <a:off x="2444750" y="3600450"/>
            <a:ext cx="247650" cy="635000"/>
            <a:chOff x="2064" y="960"/>
            <a:chExt cx="140" cy="346"/>
          </a:xfrm>
        </p:grpSpPr>
        <p:sp>
          <p:nvSpPr>
            <p:cNvPr id="361" name="Freeform 10"/>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62" name="Freeform 11"/>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34" name="Group 12"/>
          <p:cNvGrpSpPr>
            <a:grpSpLocks noChangeAspect="1"/>
          </p:cNvGrpSpPr>
          <p:nvPr/>
        </p:nvGrpSpPr>
        <p:grpSpPr bwMode="auto">
          <a:xfrm>
            <a:off x="2459038" y="4294188"/>
            <a:ext cx="247650" cy="635000"/>
            <a:chOff x="2064" y="960"/>
            <a:chExt cx="140" cy="346"/>
          </a:xfrm>
        </p:grpSpPr>
        <p:sp>
          <p:nvSpPr>
            <p:cNvPr id="359" name="Freeform 13"/>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60" name="Freeform 14"/>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35" name="Group 15"/>
          <p:cNvGrpSpPr>
            <a:grpSpLocks noChangeAspect="1"/>
          </p:cNvGrpSpPr>
          <p:nvPr/>
        </p:nvGrpSpPr>
        <p:grpSpPr bwMode="auto">
          <a:xfrm>
            <a:off x="2949575" y="4157663"/>
            <a:ext cx="246063" cy="635000"/>
            <a:chOff x="2064" y="960"/>
            <a:chExt cx="140" cy="346"/>
          </a:xfrm>
        </p:grpSpPr>
        <p:sp>
          <p:nvSpPr>
            <p:cNvPr id="357" name="Freeform 16"/>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58" name="Freeform 17"/>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36" name="Group 18"/>
          <p:cNvGrpSpPr>
            <a:grpSpLocks noChangeAspect="1"/>
          </p:cNvGrpSpPr>
          <p:nvPr/>
        </p:nvGrpSpPr>
        <p:grpSpPr bwMode="auto">
          <a:xfrm>
            <a:off x="1963738" y="4510088"/>
            <a:ext cx="247650" cy="635000"/>
            <a:chOff x="2064" y="960"/>
            <a:chExt cx="140" cy="346"/>
          </a:xfrm>
        </p:grpSpPr>
        <p:sp>
          <p:nvSpPr>
            <p:cNvPr id="355" name="Freeform 19"/>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56" name="Freeform 20"/>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37" name="Group 21"/>
          <p:cNvGrpSpPr>
            <a:grpSpLocks noChangeAspect="1"/>
          </p:cNvGrpSpPr>
          <p:nvPr/>
        </p:nvGrpSpPr>
        <p:grpSpPr bwMode="auto">
          <a:xfrm>
            <a:off x="3441700" y="3435350"/>
            <a:ext cx="249238" cy="635000"/>
            <a:chOff x="2064" y="960"/>
            <a:chExt cx="140" cy="346"/>
          </a:xfrm>
        </p:grpSpPr>
        <p:sp>
          <p:nvSpPr>
            <p:cNvPr id="353" name="Freeform 22"/>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54" name="Freeform 23"/>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38" name="Group 24"/>
          <p:cNvGrpSpPr>
            <a:grpSpLocks noChangeAspect="1"/>
          </p:cNvGrpSpPr>
          <p:nvPr/>
        </p:nvGrpSpPr>
        <p:grpSpPr bwMode="auto">
          <a:xfrm>
            <a:off x="3963988" y="3232150"/>
            <a:ext cx="247650" cy="636588"/>
            <a:chOff x="2064" y="960"/>
            <a:chExt cx="140" cy="346"/>
          </a:xfrm>
        </p:grpSpPr>
        <p:sp>
          <p:nvSpPr>
            <p:cNvPr id="351" name="Freeform 25"/>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52" name="Freeform 26"/>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39" name="Group 27"/>
          <p:cNvGrpSpPr>
            <a:grpSpLocks noChangeAspect="1"/>
          </p:cNvGrpSpPr>
          <p:nvPr/>
        </p:nvGrpSpPr>
        <p:grpSpPr bwMode="auto">
          <a:xfrm>
            <a:off x="4710113" y="3160713"/>
            <a:ext cx="244475" cy="633412"/>
            <a:chOff x="2064" y="960"/>
            <a:chExt cx="140" cy="346"/>
          </a:xfrm>
        </p:grpSpPr>
        <p:sp>
          <p:nvSpPr>
            <p:cNvPr id="349" name="Freeform 28"/>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50" name="Freeform 29"/>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40" name="Group 30"/>
          <p:cNvGrpSpPr>
            <a:grpSpLocks noChangeAspect="1"/>
          </p:cNvGrpSpPr>
          <p:nvPr/>
        </p:nvGrpSpPr>
        <p:grpSpPr bwMode="auto">
          <a:xfrm>
            <a:off x="4675188" y="3892550"/>
            <a:ext cx="242887" cy="635000"/>
            <a:chOff x="2064" y="960"/>
            <a:chExt cx="140" cy="346"/>
          </a:xfrm>
        </p:grpSpPr>
        <p:sp>
          <p:nvSpPr>
            <p:cNvPr id="347" name="Freeform 31"/>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48" name="Freeform 32"/>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41" name="Group 33"/>
          <p:cNvGrpSpPr>
            <a:grpSpLocks noChangeAspect="1"/>
          </p:cNvGrpSpPr>
          <p:nvPr/>
        </p:nvGrpSpPr>
        <p:grpSpPr bwMode="auto">
          <a:xfrm>
            <a:off x="5216525" y="4378325"/>
            <a:ext cx="244475" cy="635000"/>
            <a:chOff x="2064" y="960"/>
            <a:chExt cx="140" cy="346"/>
          </a:xfrm>
        </p:grpSpPr>
        <p:sp>
          <p:nvSpPr>
            <p:cNvPr id="345" name="Freeform 34"/>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46" name="Freeform 35"/>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42" name="Group 36"/>
          <p:cNvGrpSpPr>
            <a:grpSpLocks noChangeAspect="1"/>
          </p:cNvGrpSpPr>
          <p:nvPr/>
        </p:nvGrpSpPr>
        <p:grpSpPr bwMode="auto">
          <a:xfrm>
            <a:off x="6070600" y="3600450"/>
            <a:ext cx="250825" cy="635000"/>
            <a:chOff x="2064" y="960"/>
            <a:chExt cx="140" cy="346"/>
          </a:xfrm>
        </p:grpSpPr>
        <p:sp>
          <p:nvSpPr>
            <p:cNvPr id="343" name="Freeform 37"/>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44" name="Freeform 38"/>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43" name="Group 39"/>
          <p:cNvGrpSpPr>
            <a:grpSpLocks noChangeAspect="1"/>
          </p:cNvGrpSpPr>
          <p:nvPr/>
        </p:nvGrpSpPr>
        <p:grpSpPr bwMode="auto">
          <a:xfrm>
            <a:off x="5859463" y="4344988"/>
            <a:ext cx="247650" cy="635000"/>
            <a:chOff x="2064" y="960"/>
            <a:chExt cx="140" cy="346"/>
          </a:xfrm>
        </p:grpSpPr>
        <p:sp>
          <p:nvSpPr>
            <p:cNvPr id="341" name="Freeform 40"/>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42" name="Freeform 41"/>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44" name="Group 42"/>
          <p:cNvGrpSpPr>
            <a:grpSpLocks noChangeAspect="1"/>
          </p:cNvGrpSpPr>
          <p:nvPr/>
        </p:nvGrpSpPr>
        <p:grpSpPr bwMode="auto">
          <a:xfrm>
            <a:off x="6813550" y="4389438"/>
            <a:ext cx="246063" cy="635000"/>
            <a:chOff x="2064" y="960"/>
            <a:chExt cx="140" cy="346"/>
          </a:xfrm>
        </p:grpSpPr>
        <p:sp>
          <p:nvSpPr>
            <p:cNvPr id="339" name="Freeform 43"/>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40" name="Freeform 44"/>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45" name="Group 45"/>
          <p:cNvGrpSpPr>
            <a:grpSpLocks noChangeAspect="1"/>
          </p:cNvGrpSpPr>
          <p:nvPr/>
        </p:nvGrpSpPr>
        <p:grpSpPr bwMode="auto">
          <a:xfrm>
            <a:off x="4587875" y="4991100"/>
            <a:ext cx="247650" cy="639763"/>
            <a:chOff x="2064" y="960"/>
            <a:chExt cx="140" cy="346"/>
          </a:xfrm>
        </p:grpSpPr>
        <p:sp>
          <p:nvSpPr>
            <p:cNvPr id="337" name="Freeform 46"/>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38" name="Freeform 47"/>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cap="flat">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46" name="Group 48"/>
          <p:cNvGrpSpPr>
            <a:grpSpLocks noChangeAspect="1"/>
          </p:cNvGrpSpPr>
          <p:nvPr/>
        </p:nvGrpSpPr>
        <p:grpSpPr bwMode="auto">
          <a:xfrm>
            <a:off x="5154613" y="2657475"/>
            <a:ext cx="244475" cy="636588"/>
            <a:chOff x="2064" y="960"/>
            <a:chExt cx="140" cy="346"/>
          </a:xfrm>
        </p:grpSpPr>
        <p:sp>
          <p:nvSpPr>
            <p:cNvPr id="335" name="Freeform 49"/>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36" name="Freeform 50"/>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47" name="Group 51"/>
          <p:cNvGrpSpPr>
            <a:grpSpLocks noChangeAspect="1"/>
          </p:cNvGrpSpPr>
          <p:nvPr/>
        </p:nvGrpSpPr>
        <p:grpSpPr bwMode="auto">
          <a:xfrm>
            <a:off x="4349750" y="4448175"/>
            <a:ext cx="246063" cy="631825"/>
            <a:chOff x="2064" y="960"/>
            <a:chExt cx="140" cy="346"/>
          </a:xfrm>
        </p:grpSpPr>
        <p:sp>
          <p:nvSpPr>
            <p:cNvPr id="333" name="Freeform 52"/>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34" name="Freeform 53"/>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sp>
        <p:nvSpPr>
          <p:cNvPr id="267" name="Freeform 54"/>
          <p:cNvSpPr>
            <a:spLocks noChangeAspect="1"/>
          </p:cNvSpPr>
          <p:nvPr/>
        </p:nvSpPr>
        <p:spPr bwMode="auto">
          <a:xfrm>
            <a:off x="5589588" y="3878263"/>
            <a:ext cx="247650" cy="636587"/>
          </a:xfrm>
          <a:custGeom>
            <a:avLst/>
            <a:gdLst/>
            <a:ahLst/>
            <a:cxnLst>
              <a:cxn ang="0">
                <a:pos x="110" y="96"/>
              </a:cxn>
              <a:cxn ang="0">
                <a:pos x="96" y="87"/>
              </a:cxn>
              <a:cxn ang="0">
                <a:pos x="91" y="82"/>
              </a:cxn>
              <a:cxn ang="0">
                <a:pos x="91" y="72"/>
              </a:cxn>
              <a:cxn ang="0">
                <a:pos x="96" y="67"/>
              </a:cxn>
              <a:cxn ang="0">
                <a:pos x="106" y="58"/>
              </a:cxn>
              <a:cxn ang="0">
                <a:pos x="106" y="48"/>
              </a:cxn>
              <a:cxn ang="0">
                <a:pos x="106" y="43"/>
              </a:cxn>
              <a:cxn ang="0">
                <a:pos x="101" y="24"/>
              </a:cxn>
              <a:cxn ang="0">
                <a:pos x="91" y="10"/>
              </a:cxn>
              <a:cxn ang="0">
                <a:pos x="77" y="0"/>
              </a:cxn>
              <a:cxn ang="0">
                <a:pos x="62" y="0"/>
              </a:cxn>
              <a:cxn ang="0">
                <a:pos x="48" y="10"/>
              </a:cxn>
              <a:cxn ang="0">
                <a:pos x="38" y="24"/>
              </a:cxn>
              <a:cxn ang="0">
                <a:pos x="34" y="43"/>
              </a:cxn>
              <a:cxn ang="0">
                <a:pos x="34" y="48"/>
              </a:cxn>
              <a:cxn ang="0">
                <a:pos x="38" y="58"/>
              </a:cxn>
              <a:cxn ang="0">
                <a:pos x="43" y="67"/>
              </a:cxn>
              <a:cxn ang="0">
                <a:pos x="48" y="72"/>
              </a:cxn>
              <a:cxn ang="0">
                <a:pos x="48" y="82"/>
              </a:cxn>
              <a:cxn ang="0">
                <a:pos x="48" y="87"/>
              </a:cxn>
              <a:cxn ang="0">
                <a:pos x="34" y="96"/>
              </a:cxn>
              <a:cxn ang="0">
                <a:pos x="19" y="101"/>
              </a:cxn>
              <a:cxn ang="0">
                <a:pos x="5" y="111"/>
              </a:cxn>
              <a:cxn ang="0">
                <a:pos x="0" y="125"/>
              </a:cxn>
              <a:cxn ang="0">
                <a:pos x="0" y="130"/>
              </a:cxn>
              <a:cxn ang="0">
                <a:pos x="0" y="202"/>
              </a:cxn>
              <a:cxn ang="0">
                <a:pos x="10" y="221"/>
              </a:cxn>
              <a:cxn ang="0">
                <a:pos x="24" y="231"/>
              </a:cxn>
              <a:cxn ang="0">
                <a:pos x="29" y="235"/>
              </a:cxn>
              <a:cxn ang="0">
                <a:pos x="29" y="322"/>
              </a:cxn>
              <a:cxn ang="0">
                <a:pos x="29" y="331"/>
              </a:cxn>
              <a:cxn ang="0">
                <a:pos x="34" y="341"/>
              </a:cxn>
              <a:cxn ang="0">
                <a:pos x="43" y="346"/>
              </a:cxn>
              <a:cxn ang="0">
                <a:pos x="48" y="346"/>
              </a:cxn>
              <a:cxn ang="0">
                <a:pos x="58" y="346"/>
              </a:cxn>
              <a:cxn ang="0">
                <a:pos x="67" y="336"/>
              </a:cxn>
              <a:cxn ang="0">
                <a:pos x="67" y="327"/>
              </a:cxn>
              <a:cxn ang="0">
                <a:pos x="72" y="192"/>
              </a:cxn>
              <a:cxn ang="0">
                <a:pos x="72" y="327"/>
              </a:cxn>
              <a:cxn ang="0">
                <a:pos x="77" y="336"/>
              </a:cxn>
              <a:cxn ang="0">
                <a:pos x="82" y="346"/>
              </a:cxn>
              <a:cxn ang="0">
                <a:pos x="91" y="346"/>
              </a:cxn>
              <a:cxn ang="0">
                <a:pos x="96" y="346"/>
              </a:cxn>
              <a:cxn ang="0">
                <a:pos x="106" y="341"/>
              </a:cxn>
              <a:cxn ang="0">
                <a:pos x="110" y="331"/>
              </a:cxn>
              <a:cxn ang="0">
                <a:pos x="110" y="245"/>
              </a:cxn>
              <a:cxn ang="0">
                <a:pos x="110" y="235"/>
              </a:cxn>
              <a:cxn ang="0">
                <a:pos x="120" y="231"/>
              </a:cxn>
              <a:cxn ang="0">
                <a:pos x="130" y="216"/>
              </a:cxn>
              <a:cxn ang="0">
                <a:pos x="139" y="202"/>
              </a:cxn>
              <a:cxn ang="0">
                <a:pos x="139" y="130"/>
              </a:cxn>
              <a:cxn ang="0">
                <a:pos x="139" y="125"/>
              </a:cxn>
              <a:cxn ang="0">
                <a:pos x="139" y="111"/>
              </a:cxn>
              <a:cxn ang="0">
                <a:pos x="125" y="101"/>
              </a:cxn>
            </a:cxnLst>
            <a:rect l="0" t="0" r="r" b="b"/>
            <a:pathLst>
              <a:path w="139" h="346">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268" name="Freeform 55"/>
          <p:cNvSpPr>
            <a:spLocks noChangeAspect="1"/>
          </p:cNvSpPr>
          <p:nvPr/>
        </p:nvSpPr>
        <p:spPr bwMode="auto">
          <a:xfrm>
            <a:off x="6029325" y="5126038"/>
            <a:ext cx="244475" cy="633412"/>
          </a:xfrm>
          <a:custGeom>
            <a:avLst/>
            <a:gdLst/>
            <a:ahLst/>
            <a:cxnLst>
              <a:cxn ang="0">
                <a:pos x="110" y="96"/>
              </a:cxn>
              <a:cxn ang="0">
                <a:pos x="96" y="87"/>
              </a:cxn>
              <a:cxn ang="0">
                <a:pos x="91" y="82"/>
              </a:cxn>
              <a:cxn ang="0">
                <a:pos x="91" y="72"/>
              </a:cxn>
              <a:cxn ang="0">
                <a:pos x="96" y="67"/>
              </a:cxn>
              <a:cxn ang="0">
                <a:pos x="106" y="58"/>
              </a:cxn>
              <a:cxn ang="0">
                <a:pos x="106" y="48"/>
              </a:cxn>
              <a:cxn ang="0">
                <a:pos x="106" y="43"/>
              </a:cxn>
              <a:cxn ang="0">
                <a:pos x="101" y="24"/>
              </a:cxn>
              <a:cxn ang="0">
                <a:pos x="91" y="10"/>
              </a:cxn>
              <a:cxn ang="0">
                <a:pos x="77" y="0"/>
              </a:cxn>
              <a:cxn ang="0">
                <a:pos x="62" y="0"/>
              </a:cxn>
              <a:cxn ang="0">
                <a:pos x="48" y="10"/>
              </a:cxn>
              <a:cxn ang="0">
                <a:pos x="38" y="24"/>
              </a:cxn>
              <a:cxn ang="0">
                <a:pos x="34" y="43"/>
              </a:cxn>
              <a:cxn ang="0">
                <a:pos x="34" y="48"/>
              </a:cxn>
              <a:cxn ang="0">
                <a:pos x="38" y="58"/>
              </a:cxn>
              <a:cxn ang="0">
                <a:pos x="43" y="67"/>
              </a:cxn>
              <a:cxn ang="0">
                <a:pos x="48" y="72"/>
              </a:cxn>
              <a:cxn ang="0">
                <a:pos x="48" y="82"/>
              </a:cxn>
              <a:cxn ang="0">
                <a:pos x="48" y="87"/>
              </a:cxn>
              <a:cxn ang="0">
                <a:pos x="34" y="96"/>
              </a:cxn>
              <a:cxn ang="0">
                <a:pos x="19" y="101"/>
              </a:cxn>
              <a:cxn ang="0">
                <a:pos x="5" y="111"/>
              </a:cxn>
              <a:cxn ang="0">
                <a:pos x="0" y="125"/>
              </a:cxn>
              <a:cxn ang="0">
                <a:pos x="0" y="130"/>
              </a:cxn>
              <a:cxn ang="0">
                <a:pos x="0" y="202"/>
              </a:cxn>
              <a:cxn ang="0">
                <a:pos x="10" y="221"/>
              </a:cxn>
              <a:cxn ang="0">
                <a:pos x="24" y="231"/>
              </a:cxn>
              <a:cxn ang="0">
                <a:pos x="29" y="235"/>
              </a:cxn>
              <a:cxn ang="0">
                <a:pos x="29" y="322"/>
              </a:cxn>
              <a:cxn ang="0">
                <a:pos x="29" y="331"/>
              </a:cxn>
              <a:cxn ang="0">
                <a:pos x="34" y="341"/>
              </a:cxn>
              <a:cxn ang="0">
                <a:pos x="43" y="346"/>
              </a:cxn>
              <a:cxn ang="0">
                <a:pos x="48" y="346"/>
              </a:cxn>
              <a:cxn ang="0">
                <a:pos x="58" y="346"/>
              </a:cxn>
              <a:cxn ang="0">
                <a:pos x="67" y="336"/>
              </a:cxn>
              <a:cxn ang="0">
                <a:pos x="67" y="327"/>
              </a:cxn>
              <a:cxn ang="0">
                <a:pos x="72" y="192"/>
              </a:cxn>
              <a:cxn ang="0">
                <a:pos x="72" y="327"/>
              </a:cxn>
              <a:cxn ang="0">
                <a:pos x="77" y="336"/>
              </a:cxn>
              <a:cxn ang="0">
                <a:pos x="82" y="346"/>
              </a:cxn>
              <a:cxn ang="0">
                <a:pos x="91" y="346"/>
              </a:cxn>
              <a:cxn ang="0">
                <a:pos x="96" y="346"/>
              </a:cxn>
              <a:cxn ang="0">
                <a:pos x="106" y="341"/>
              </a:cxn>
              <a:cxn ang="0">
                <a:pos x="110" y="331"/>
              </a:cxn>
              <a:cxn ang="0">
                <a:pos x="110" y="245"/>
              </a:cxn>
              <a:cxn ang="0">
                <a:pos x="110" y="235"/>
              </a:cxn>
              <a:cxn ang="0">
                <a:pos x="120" y="231"/>
              </a:cxn>
              <a:cxn ang="0">
                <a:pos x="130" y="216"/>
              </a:cxn>
              <a:cxn ang="0">
                <a:pos x="139" y="202"/>
              </a:cxn>
              <a:cxn ang="0">
                <a:pos x="139" y="130"/>
              </a:cxn>
              <a:cxn ang="0">
                <a:pos x="139" y="125"/>
              </a:cxn>
              <a:cxn ang="0">
                <a:pos x="139" y="111"/>
              </a:cxn>
              <a:cxn ang="0">
                <a:pos x="125" y="101"/>
              </a:cxn>
            </a:cxnLst>
            <a:rect l="0" t="0" r="r" b="b"/>
            <a:pathLst>
              <a:path w="139" h="346">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269" name="Freeform 56"/>
          <p:cNvSpPr>
            <a:spLocks noChangeAspect="1"/>
          </p:cNvSpPr>
          <p:nvPr/>
        </p:nvSpPr>
        <p:spPr bwMode="auto">
          <a:xfrm>
            <a:off x="5508625" y="4979988"/>
            <a:ext cx="242888" cy="633412"/>
          </a:xfrm>
          <a:custGeom>
            <a:avLst/>
            <a:gdLst/>
            <a:ahLst/>
            <a:cxnLst>
              <a:cxn ang="0">
                <a:pos x="110" y="96"/>
              </a:cxn>
              <a:cxn ang="0">
                <a:pos x="96" y="87"/>
              </a:cxn>
              <a:cxn ang="0">
                <a:pos x="91" y="82"/>
              </a:cxn>
              <a:cxn ang="0">
                <a:pos x="91" y="72"/>
              </a:cxn>
              <a:cxn ang="0">
                <a:pos x="96" y="67"/>
              </a:cxn>
              <a:cxn ang="0">
                <a:pos x="106" y="58"/>
              </a:cxn>
              <a:cxn ang="0">
                <a:pos x="106" y="48"/>
              </a:cxn>
              <a:cxn ang="0">
                <a:pos x="106" y="43"/>
              </a:cxn>
              <a:cxn ang="0">
                <a:pos x="101" y="24"/>
              </a:cxn>
              <a:cxn ang="0">
                <a:pos x="91" y="10"/>
              </a:cxn>
              <a:cxn ang="0">
                <a:pos x="77" y="0"/>
              </a:cxn>
              <a:cxn ang="0">
                <a:pos x="62" y="0"/>
              </a:cxn>
              <a:cxn ang="0">
                <a:pos x="48" y="10"/>
              </a:cxn>
              <a:cxn ang="0">
                <a:pos x="38" y="24"/>
              </a:cxn>
              <a:cxn ang="0">
                <a:pos x="34" y="43"/>
              </a:cxn>
              <a:cxn ang="0">
                <a:pos x="34" y="48"/>
              </a:cxn>
              <a:cxn ang="0">
                <a:pos x="38" y="58"/>
              </a:cxn>
              <a:cxn ang="0">
                <a:pos x="43" y="67"/>
              </a:cxn>
              <a:cxn ang="0">
                <a:pos x="48" y="72"/>
              </a:cxn>
              <a:cxn ang="0">
                <a:pos x="48" y="82"/>
              </a:cxn>
              <a:cxn ang="0">
                <a:pos x="48" y="87"/>
              </a:cxn>
              <a:cxn ang="0">
                <a:pos x="34" y="96"/>
              </a:cxn>
              <a:cxn ang="0">
                <a:pos x="19" y="101"/>
              </a:cxn>
              <a:cxn ang="0">
                <a:pos x="5" y="111"/>
              </a:cxn>
              <a:cxn ang="0">
                <a:pos x="0" y="125"/>
              </a:cxn>
              <a:cxn ang="0">
                <a:pos x="0" y="130"/>
              </a:cxn>
              <a:cxn ang="0">
                <a:pos x="0" y="202"/>
              </a:cxn>
              <a:cxn ang="0">
                <a:pos x="10" y="221"/>
              </a:cxn>
              <a:cxn ang="0">
                <a:pos x="24" y="231"/>
              </a:cxn>
              <a:cxn ang="0">
                <a:pos x="29" y="235"/>
              </a:cxn>
              <a:cxn ang="0">
                <a:pos x="29" y="322"/>
              </a:cxn>
              <a:cxn ang="0">
                <a:pos x="29" y="331"/>
              </a:cxn>
              <a:cxn ang="0">
                <a:pos x="34" y="341"/>
              </a:cxn>
              <a:cxn ang="0">
                <a:pos x="43" y="346"/>
              </a:cxn>
              <a:cxn ang="0">
                <a:pos x="48" y="346"/>
              </a:cxn>
              <a:cxn ang="0">
                <a:pos x="58" y="346"/>
              </a:cxn>
              <a:cxn ang="0">
                <a:pos x="67" y="336"/>
              </a:cxn>
              <a:cxn ang="0">
                <a:pos x="67" y="327"/>
              </a:cxn>
              <a:cxn ang="0">
                <a:pos x="72" y="192"/>
              </a:cxn>
              <a:cxn ang="0">
                <a:pos x="72" y="327"/>
              </a:cxn>
              <a:cxn ang="0">
                <a:pos x="77" y="336"/>
              </a:cxn>
              <a:cxn ang="0">
                <a:pos x="82" y="346"/>
              </a:cxn>
              <a:cxn ang="0">
                <a:pos x="91" y="346"/>
              </a:cxn>
              <a:cxn ang="0">
                <a:pos x="96" y="346"/>
              </a:cxn>
              <a:cxn ang="0">
                <a:pos x="106" y="341"/>
              </a:cxn>
              <a:cxn ang="0">
                <a:pos x="110" y="331"/>
              </a:cxn>
              <a:cxn ang="0">
                <a:pos x="110" y="245"/>
              </a:cxn>
              <a:cxn ang="0">
                <a:pos x="110" y="235"/>
              </a:cxn>
              <a:cxn ang="0">
                <a:pos x="120" y="231"/>
              </a:cxn>
              <a:cxn ang="0">
                <a:pos x="130" y="216"/>
              </a:cxn>
              <a:cxn ang="0">
                <a:pos x="139" y="202"/>
              </a:cxn>
              <a:cxn ang="0">
                <a:pos x="139" y="130"/>
              </a:cxn>
              <a:cxn ang="0">
                <a:pos x="139" y="125"/>
              </a:cxn>
              <a:cxn ang="0">
                <a:pos x="139" y="111"/>
              </a:cxn>
              <a:cxn ang="0">
                <a:pos x="125" y="101"/>
              </a:cxn>
            </a:cxnLst>
            <a:rect l="0" t="0" r="r" b="b"/>
            <a:pathLst>
              <a:path w="139" h="346">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270" name="Freeform 57"/>
          <p:cNvSpPr>
            <a:spLocks noChangeAspect="1"/>
          </p:cNvSpPr>
          <p:nvPr/>
        </p:nvSpPr>
        <p:spPr bwMode="auto">
          <a:xfrm>
            <a:off x="4968875" y="5183188"/>
            <a:ext cx="247650" cy="636587"/>
          </a:xfrm>
          <a:custGeom>
            <a:avLst/>
            <a:gdLst/>
            <a:ahLst/>
            <a:cxnLst>
              <a:cxn ang="0">
                <a:pos x="110" y="96"/>
              </a:cxn>
              <a:cxn ang="0">
                <a:pos x="96" y="87"/>
              </a:cxn>
              <a:cxn ang="0">
                <a:pos x="91" y="82"/>
              </a:cxn>
              <a:cxn ang="0">
                <a:pos x="91" y="72"/>
              </a:cxn>
              <a:cxn ang="0">
                <a:pos x="96" y="67"/>
              </a:cxn>
              <a:cxn ang="0">
                <a:pos x="106" y="58"/>
              </a:cxn>
              <a:cxn ang="0">
                <a:pos x="106" y="48"/>
              </a:cxn>
              <a:cxn ang="0">
                <a:pos x="106" y="43"/>
              </a:cxn>
              <a:cxn ang="0">
                <a:pos x="101" y="24"/>
              </a:cxn>
              <a:cxn ang="0">
                <a:pos x="91" y="10"/>
              </a:cxn>
              <a:cxn ang="0">
                <a:pos x="77" y="0"/>
              </a:cxn>
              <a:cxn ang="0">
                <a:pos x="62" y="0"/>
              </a:cxn>
              <a:cxn ang="0">
                <a:pos x="48" y="10"/>
              </a:cxn>
              <a:cxn ang="0">
                <a:pos x="38" y="24"/>
              </a:cxn>
              <a:cxn ang="0">
                <a:pos x="34" y="43"/>
              </a:cxn>
              <a:cxn ang="0">
                <a:pos x="34" y="48"/>
              </a:cxn>
              <a:cxn ang="0">
                <a:pos x="38" y="58"/>
              </a:cxn>
              <a:cxn ang="0">
                <a:pos x="43" y="67"/>
              </a:cxn>
              <a:cxn ang="0">
                <a:pos x="48" y="72"/>
              </a:cxn>
              <a:cxn ang="0">
                <a:pos x="48" y="82"/>
              </a:cxn>
              <a:cxn ang="0">
                <a:pos x="48" y="87"/>
              </a:cxn>
              <a:cxn ang="0">
                <a:pos x="34" y="96"/>
              </a:cxn>
              <a:cxn ang="0">
                <a:pos x="19" y="101"/>
              </a:cxn>
              <a:cxn ang="0">
                <a:pos x="5" y="111"/>
              </a:cxn>
              <a:cxn ang="0">
                <a:pos x="0" y="125"/>
              </a:cxn>
              <a:cxn ang="0">
                <a:pos x="0" y="130"/>
              </a:cxn>
              <a:cxn ang="0">
                <a:pos x="0" y="202"/>
              </a:cxn>
              <a:cxn ang="0">
                <a:pos x="10" y="221"/>
              </a:cxn>
              <a:cxn ang="0">
                <a:pos x="24" y="231"/>
              </a:cxn>
              <a:cxn ang="0">
                <a:pos x="29" y="235"/>
              </a:cxn>
              <a:cxn ang="0">
                <a:pos x="29" y="322"/>
              </a:cxn>
              <a:cxn ang="0">
                <a:pos x="29" y="331"/>
              </a:cxn>
              <a:cxn ang="0">
                <a:pos x="34" y="341"/>
              </a:cxn>
              <a:cxn ang="0">
                <a:pos x="43" y="346"/>
              </a:cxn>
              <a:cxn ang="0">
                <a:pos x="48" y="346"/>
              </a:cxn>
              <a:cxn ang="0">
                <a:pos x="58" y="346"/>
              </a:cxn>
              <a:cxn ang="0">
                <a:pos x="67" y="336"/>
              </a:cxn>
              <a:cxn ang="0">
                <a:pos x="67" y="327"/>
              </a:cxn>
              <a:cxn ang="0">
                <a:pos x="72" y="192"/>
              </a:cxn>
              <a:cxn ang="0">
                <a:pos x="72" y="327"/>
              </a:cxn>
              <a:cxn ang="0">
                <a:pos x="77" y="336"/>
              </a:cxn>
              <a:cxn ang="0">
                <a:pos x="82" y="346"/>
              </a:cxn>
              <a:cxn ang="0">
                <a:pos x="91" y="346"/>
              </a:cxn>
              <a:cxn ang="0">
                <a:pos x="96" y="346"/>
              </a:cxn>
              <a:cxn ang="0">
                <a:pos x="106" y="341"/>
              </a:cxn>
              <a:cxn ang="0">
                <a:pos x="110" y="331"/>
              </a:cxn>
              <a:cxn ang="0">
                <a:pos x="110" y="245"/>
              </a:cxn>
              <a:cxn ang="0">
                <a:pos x="110" y="235"/>
              </a:cxn>
              <a:cxn ang="0">
                <a:pos x="120" y="231"/>
              </a:cxn>
              <a:cxn ang="0">
                <a:pos x="130" y="216"/>
              </a:cxn>
              <a:cxn ang="0">
                <a:pos x="139" y="202"/>
              </a:cxn>
              <a:cxn ang="0">
                <a:pos x="139" y="130"/>
              </a:cxn>
              <a:cxn ang="0">
                <a:pos x="139" y="125"/>
              </a:cxn>
              <a:cxn ang="0">
                <a:pos x="139" y="111"/>
              </a:cxn>
              <a:cxn ang="0">
                <a:pos x="125" y="101"/>
              </a:cxn>
            </a:cxnLst>
            <a:rect l="0" t="0" r="r" b="b"/>
            <a:pathLst>
              <a:path w="139" h="346">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271" name="Freeform 58"/>
          <p:cNvSpPr>
            <a:spLocks noChangeAspect="1"/>
          </p:cNvSpPr>
          <p:nvPr/>
        </p:nvSpPr>
        <p:spPr bwMode="auto">
          <a:xfrm>
            <a:off x="3997325" y="4748213"/>
            <a:ext cx="246063" cy="635000"/>
          </a:xfrm>
          <a:custGeom>
            <a:avLst/>
            <a:gdLst/>
            <a:ahLst/>
            <a:cxnLst>
              <a:cxn ang="0">
                <a:pos x="110" y="96"/>
              </a:cxn>
              <a:cxn ang="0">
                <a:pos x="96" y="87"/>
              </a:cxn>
              <a:cxn ang="0">
                <a:pos x="91" y="82"/>
              </a:cxn>
              <a:cxn ang="0">
                <a:pos x="91" y="72"/>
              </a:cxn>
              <a:cxn ang="0">
                <a:pos x="96" y="67"/>
              </a:cxn>
              <a:cxn ang="0">
                <a:pos x="106" y="58"/>
              </a:cxn>
              <a:cxn ang="0">
                <a:pos x="106" y="48"/>
              </a:cxn>
              <a:cxn ang="0">
                <a:pos x="106" y="43"/>
              </a:cxn>
              <a:cxn ang="0">
                <a:pos x="101" y="24"/>
              </a:cxn>
              <a:cxn ang="0">
                <a:pos x="91" y="10"/>
              </a:cxn>
              <a:cxn ang="0">
                <a:pos x="77" y="0"/>
              </a:cxn>
              <a:cxn ang="0">
                <a:pos x="62" y="0"/>
              </a:cxn>
              <a:cxn ang="0">
                <a:pos x="48" y="10"/>
              </a:cxn>
              <a:cxn ang="0">
                <a:pos x="38" y="24"/>
              </a:cxn>
              <a:cxn ang="0">
                <a:pos x="34" y="43"/>
              </a:cxn>
              <a:cxn ang="0">
                <a:pos x="34" y="48"/>
              </a:cxn>
              <a:cxn ang="0">
                <a:pos x="38" y="58"/>
              </a:cxn>
              <a:cxn ang="0">
                <a:pos x="43" y="67"/>
              </a:cxn>
              <a:cxn ang="0">
                <a:pos x="48" y="72"/>
              </a:cxn>
              <a:cxn ang="0">
                <a:pos x="48" y="82"/>
              </a:cxn>
              <a:cxn ang="0">
                <a:pos x="48" y="87"/>
              </a:cxn>
              <a:cxn ang="0">
                <a:pos x="34" y="96"/>
              </a:cxn>
              <a:cxn ang="0">
                <a:pos x="19" y="101"/>
              </a:cxn>
              <a:cxn ang="0">
                <a:pos x="5" y="111"/>
              </a:cxn>
              <a:cxn ang="0">
                <a:pos x="0" y="125"/>
              </a:cxn>
              <a:cxn ang="0">
                <a:pos x="0" y="130"/>
              </a:cxn>
              <a:cxn ang="0">
                <a:pos x="0" y="202"/>
              </a:cxn>
              <a:cxn ang="0">
                <a:pos x="10" y="221"/>
              </a:cxn>
              <a:cxn ang="0">
                <a:pos x="24" y="231"/>
              </a:cxn>
              <a:cxn ang="0">
                <a:pos x="29" y="235"/>
              </a:cxn>
              <a:cxn ang="0">
                <a:pos x="29" y="322"/>
              </a:cxn>
              <a:cxn ang="0">
                <a:pos x="29" y="331"/>
              </a:cxn>
              <a:cxn ang="0">
                <a:pos x="34" y="341"/>
              </a:cxn>
              <a:cxn ang="0">
                <a:pos x="43" y="346"/>
              </a:cxn>
              <a:cxn ang="0">
                <a:pos x="48" y="346"/>
              </a:cxn>
              <a:cxn ang="0">
                <a:pos x="58" y="346"/>
              </a:cxn>
              <a:cxn ang="0">
                <a:pos x="67" y="336"/>
              </a:cxn>
              <a:cxn ang="0">
                <a:pos x="67" y="327"/>
              </a:cxn>
              <a:cxn ang="0">
                <a:pos x="72" y="192"/>
              </a:cxn>
              <a:cxn ang="0">
                <a:pos x="72" y="327"/>
              </a:cxn>
              <a:cxn ang="0">
                <a:pos x="77" y="336"/>
              </a:cxn>
              <a:cxn ang="0">
                <a:pos x="82" y="346"/>
              </a:cxn>
              <a:cxn ang="0">
                <a:pos x="91" y="346"/>
              </a:cxn>
              <a:cxn ang="0">
                <a:pos x="96" y="346"/>
              </a:cxn>
              <a:cxn ang="0">
                <a:pos x="106" y="341"/>
              </a:cxn>
              <a:cxn ang="0">
                <a:pos x="110" y="331"/>
              </a:cxn>
              <a:cxn ang="0">
                <a:pos x="110" y="245"/>
              </a:cxn>
              <a:cxn ang="0">
                <a:pos x="110" y="235"/>
              </a:cxn>
              <a:cxn ang="0">
                <a:pos x="120" y="231"/>
              </a:cxn>
              <a:cxn ang="0">
                <a:pos x="130" y="216"/>
              </a:cxn>
              <a:cxn ang="0">
                <a:pos x="139" y="202"/>
              </a:cxn>
              <a:cxn ang="0">
                <a:pos x="139" y="130"/>
              </a:cxn>
              <a:cxn ang="0">
                <a:pos x="139" y="125"/>
              </a:cxn>
              <a:cxn ang="0">
                <a:pos x="139" y="111"/>
              </a:cxn>
              <a:cxn ang="0">
                <a:pos x="125" y="101"/>
              </a:cxn>
            </a:cxnLst>
            <a:rect l="0" t="0" r="r" b="b"/>
            <a:pathLst>
              <a:path w="139" h="346">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272" name="Freeform 59"/>
          <p:cNvSpPr>
            <a:spLocks noChangeAspect="1"/>
          </p:cNvSpPr>
          <p:nvPr/>
        </p:nvSpPr>
        <p:spPr bwMode="auto">
          <a:xfrm>
            <a:off x="3586163" y="2743200"/>
            <a:ext cx="247650" cy="631825"/>
          </a:xfrm>
          <a:custGeom>
            <a:avLst/>
            <a:gdLst/>
            <a:ahLst/>
            <a:cxnLst>
              <a:cxn ang="0">
                <a:pos x="110" y="96"/>
              </a:cxn>
              <a:cxn ang="0">
                <a:pos x="96" y="87"/>
              </a:cxn>
              <a:cxn ang="0">
                <a:pos x="91" y="82"/>
              </a:cxn>
              <a:cxn ang="0">
                <a:pos x="91" y="72"/>
              </a:cxn>
              <a:cxn ang="0">
                <a:pos x="96" y="67"/>
              </a:cxn>
              <a:cxn ang="0">
                <a:pos x="106" y="58"/>
              </a:cxn>
              <a:cxn ang="0">
                <a:pos x="106" y="48"/>
              </a:cxn>
              <a:cxn ang="0">
                <a:pos x="106" y="43"/>
              </a:cxn>
              <a:cxn ang="0">
                <a:pos x="101" y="24"/>
              </a:cxn>
              <a:cxn ang="0">
                <a:pos x="91" y="10"/>
              </a:cxn>
              <a:cxn ang="0">
                <a:pos x="77" y="0"/>
              </a:cxn>
              <a:cxn ang="0">
                <a:pos x="62" y="0"/>
              </a:cxn>
              <a:cxn ang="0">
                <a:pos x="48" y="10"/>
              </a:cxn>
              <a:cxn ang="0">
                <a:pos x="38" y="24"/>
              </a:cxn>
              <a:cxn ang="0">
                <a:pos x="34" y="43"/>
              </a:cxn>
              <a:cxn ang="0">
                <a:pos x="34" y="48"/>
              </a:cxn>
              <a:cxn ang="0">
                <a:pos x="38" y="58"/>
              </a:cxn>
              <a:cxn ang="0">
                <a:pos x="43" y="67"/>
              </a:cxn>
              <a:cxn ang="0">
                <a:pos x="48" y="72"/>
              </a:cxn>
              <a:cxn ang="0">
                <a:pos x="48" y="82"/>
              </a:cxn>
              <a:cxn ang="0">
                <a:pos x="48" y="87"/>
              </a:cxn>
              <a:cxn ang="0">
                <a:pos x="34" y="96"/>
              </a:cxn>
              <a:cxn ang="0">
                <a:pos x="19" y="101"/>
              </a:cxn>
              <a:cxn ang="0">
                <a:pos x="5" y="111"/>
              </a:cxn>
              <a:cxn ang="0">
                <a:pos x="0" y="125"/>
              </a:cxn>
              <a:cxn ang="0">
                <a:pos x="0" y="130"/>
              </a:cxn>
              <a:cxn ang="0">
                <a:pos x="0" y="202"/>
              </a:cxn>
              <a:cxn ang="0">
                <a:pos x="10" y="221"/>
              </a:cxn>
              <a:cxn ang="0">
                <a:pos x="24" y="231"/>
              </a:cxn>
              <a:cxn ang="0">
                <a:pos x="29" y="235"/>
              </a:cxn>
              <a:cxn ang="0">
                <a:pos x="29" y="322"/>
              </a:cxn>
              <a:cxn ang="0">
                <a:pos x="29" y="331"/>
              </a:cxn>
              <a:cxn ang="0">
                <a:pos x="34" y="341"/>
              </a:cxn>
              <a:cxn ang="0">
                <a:pos x="43" y="346"/>
              </a:cxn>
              <a:cxn ang="0">
                <a:pos x="48" y="346"/>
              </a:cxn>
              <a:cxn ang="0">
                <a:pos x="58" y="346"/>
              </a:cxn>
              <a:cxn ang="0">
                <a:pos x="67" y="336"/>
              </a:cxn>
              <a:cxn ang="0">
                <a:pos x="67" y="327"/>
              </a:cxn>
              <a:cxn ang="0">
                <a:pos x="72" y="192"/>
              </a:cxn>
              <a:cxn ang="0">
                <a:pos x="72" y="327"/>
              </a:cxn>
              <a:cxn ang="0">
                <a:pos x="77" y="336"/>
              </a:cxn>
              <a:cxn ang="0">
                <a:pos x="82" y="346"/>
              </a:cxn>
              <a:cxn ang="0">
                <a:pos x="91" y="346"/>
              </a:cxn>
              <a:cxn ang="0">
                <a:pos x="96" y="346"/>
              </a:cxn>
              <a:cxn ang="0">
                <a:pos x="106" y="341"/>
              </a:cxn>
              <a:cxn ang="0">
                <a:pos x="110" y="331"/>
              </a:cxn>
              <a:cxn ang="0">
                <a:pos x="110" y="245"/>
              </a:cxn>
              <a:cxn ang="0">
                <a:pos x="110" y="235"/>
              </a:cxn>
              <a:cxn ang="0">
                <a:pos x="120" y="231"/>
              </a:cxn>
              <a:cxn ang="0">
                <a:pos x="130" y="216"/>
              </a:cxn>
              <a:cxn ang="0">
                <a:pos x="139" y="202"/>
              </a:cxn>
              <a:cxn ang="0">
                <a:pos x="139" y="130"/>
              </a:cxn>
              <a:cxn ang="0">
                <a:pos x="139" y="125"/>
              </a:cxn>
              <a:cxn ang="0">
                <a:pos x="139" y="111"/>
              </a:cxn>
              <a:cxn ang="0">
                <a:pos x="125" y="101"/>
              </a:cxn>
            </a:cxnLst>
            <a:rect l="0" t="0" r="r" b="b"/>
            <a:pathLst>
              <a:path w="139" h="346">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273" name="Freeform 60"/>
          <p:cNvSpPr>
            <a:spLocks noChangeAspect="1"/>
          </p:cNvSpPr>
          <p:nvPr/>
        </p:nvSpPr>
        <p:spPr bwMode="auto">
          <a:xfrm>
            <a:off x="2981325" y="3452813"/>
            <a:ext cx="242888" cy="635000"/>
          </a:xfrm>
          <a:custGeom>
            <a:avLst/>
            <a:gdLst/>
            <a:ahLst/>
            <a:cxnLst>
              <a:cxn ang="0">
                <a:pos x="110" y="96"/>
              </a:cxn>
              <a:cxn ang="0">
                <a:pos x="96" y="87"/>
              </a:cxn>
              <a:cxn ang="0">
                <a:pos x="91" y="82"/>
              </a:cxn>
              <a:cxn ang="0">
                <a:pos x="91" y="72"/>
              </a:cxn>
              <a:cxn ang="0">
                <a:pos x="96" y="67"/>
              </a:cxn>
              <a:cxn ang="0">
                <a:pos x="106" y="58"/>
              </a:cxn>
              <a:cxn ang="0">
                <a:pos x="106" y="48"/>
              </a:cxn>
              <a:cxn ang="0">
                <a:pos x="106" y="43"/>
              </a:cxn>
              <a:cxn ang="0">
                <a:pos x="101" y="24"/>
              </a:cxn>
              <a:cxn ang="0">
                <a:pos x="91" y="10"/>
              </a:cxn>
              <a:cxn ang="0">
                <a:pos x="77" y="0"/>
              </a:cxn>
              <a:cxn ang="0">
                <a:pos x="62" y="0"/>
              </a:cxn>
              <a:cxn ang="0">
                <a:pos x="48" y="10"/>
              </a:cxn>
              <a:cxn ang="0">
                <a:pos x="38" y="24"/>
              </a:cxn>
              <a:cxn ang="0">
                <a:pos x="34" y="43"/>
              </a:cxn>
              <a:cxn ang="0">
                <a:pos x="34" y="48"/>
              </a:cxn>
              <a:cxn ang="0">
                <a:pos x="38" y="58"/>
              </a:cxn>
              <a:cxn ang="0">
                <a:pos x="43" y="67"/>
              </a:cxn>
              <a:cxn ang="0">
                <a:pos x="48" y="72"/>
              </a:cxn>
              <a:cxn ang="0">
                <a:pos x="48" y="82"/>
              </a:cxn>
              <a:cxn ang="0">
                <a:pos x="48" y="87"/>
              </a:cxn>
              <a:cxn ang="0">
                <a:pos x="34" y="96"/>
              </a:cxn>
              <a:cxn ang="0">
                <a:pos x="19" y="101"/>
              </a:cxn>
              <a:cxn ang="0">
                <a:pos x="5" y="111"/>
              </a:cxn>
              <a:cxn ang="0">
                <a:pos x="0" y="125"/>
              </a:cxn>
              <a:cxn ang="0">
                <a:pos x="0" y="130"/>
              </a:cxn>
              <a:cxn ang="0">
                <a:pos x="0" y="202"/>
              </a:cxn>
              <a:cxn ang="0">
                <a:pos x="10" y="221"/>
              </a:cxn>
              <a:cxn ang="0">
                <a:pos x="24" y="231"/>
              </a:cxn>
              <a:cxn ang="0">
                <a:pos x="29" y="235"/>
              </a:cxn>
              <a:cxn ang="0">
                <a:pos x="29" y="322"/>
              </a:cxn>
              <a:cxn ang="0">
                <a:pos x="29" y="331"/>
              </a:cxn>
              <a:cxn ang="0">
                <a:pos x="34" y="341"/>
              </a:cxn>
              <a:cxn ang="0">
                <a:pos x="43" y="346"/>
              </a:cxn>
              <a:cxn ang="0">
                <a:pos x="48" y="346"/>
              </a:cxn>
              <a:cxn ang="0">
                <a:pos x="58" y="346"/>
              </a:cxn>
              <a:cxn ang="0">
                <a:pos x="67" y="336"/>
              </a:cxn>
              <a:cxn ang="0">
                <a:pos x="67" y="327"/>
              </a:cxn>
              <a:cxn ang="0">
                <a:pos x="72" y="192"/>
              </a:cxn>
              <a:cxn ang="0">
                <a:pos x="72" y="327"/>
              </a:cxn>
              <a:cxn ang="0">
                <a:pos x="77" y="336"/>
              </a:cxn>
              <a:cxn ang="0">
                <a:pos x="82" y="346"/>
              </a:cxn>
              <a:cxn ang="0">
                <a:pos x="91" y="346"/>
              </a:cxn>
              <a:cxn ang="0">
                <a:pos x="96" y="346"/>
              </a:cxn>
              <a:cxn ang="0">
                <a:pos x="106" y="341"/>
              </a:cxn>
              <a:cxn ang="0">
                <a:pos x="110" y="331"/>
              </a:cxn>
              <a:cxn ang="0">
                <a:pos x="110" y="245"/>
              </a:cxn>
              <a:cxn ang="0">
                <a:pos x="110" y="235"/>
              </a:cxn>
              <a:cxn ang="0">
                <a:pos x="120" y="231"/>
              </a:cxn>
              <a:cxn ang="0">
                <a:pos x="130" y="216"/>
              </a:cxn>
              <a:cxn ang="0">
                <a:pos x="139" y="202"/>
              </a:cxn>
              <a:cxn ang="0">
                <a:pos x="139" y="130"/>
              </a:cxn>
              <a:cxn ang="0">
                <a:pos x="139" y="125"/>
              </a:cxn>
              <a:cxn ang="0">
                <a:pos x="139" y="111"/>
              </a:cxn>
              <a:cxn ang="0">
                <a:pos x="125" y="101"/>
              </a:cxn>
            </a:cxnLst>
            <a:rect l="0" t="0" r="r" b="b"/>
            <a:pathLst>
              <a:path w="139" h="346">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274" name="Freeform 61"/>
          <p:cNvSpPr>
            <a:spLocks noChangeAspect="1"/>
          </p:cNvSpPr>
          <p:nvPr/>
        </p:nvSpPr>
        <p:spPr bwMode="auto">
          <a:xfrm>
            <a:off x="3532188" y="4437063"/>
            <a:ext cx="242887" cy="633412"/>
          </a:xfrm>
          <a:custGeom>
            <a:avLst/>
            <a:gdLst/>
            <a:ahLst/>
            <a:cxnLst>
              <a:cxn ang="0">
                <a:pos x="110" y="96"/>
              </a:cxn>
              <a:cxn ang="0">
                <a:pos x="96" y="87"/>
              </a:cxn>
              <a:cxn ang="0">
                <a:pos x="91" y="82"/>
              </a:cxn>
              <a:cxn ang="0">
                <a:pos x="91" y="72"/>
              </a:cxn>
              <a:cxn ang="0">
                <a:pos x="96" y="67"/>
              </a:cxn>
              <a:cxn ang="0">
                <a:pos x="106" y="58"/>
              </a:cxn>
              <a:cxn ang="0">
                <a:pos x="106" y="48"/>
              </a:cxn>
              <a:cxn ang="0">
                <a:pos x="106" y="43"/>
              </a:cxn>
              <a:cxn ang="0">
                <a:pos x="101" y="24"/>
              </a:cxn>
              <a:cxn ang="0">
                <a:pos x="91" y="10"/>
              </a:cxn>
              <a:cxn ang="0">
                <a:pos x="77" y="0"/>
              </a:cxn>
              <a:cxn ang="0">
                <a:pos x="62" y="0"/>
              </a:cxn>
              <a:cxn ang="0">
                <a:pos x="48" y="10"/>
              </a:cxn>
              <a:cxn ang="0">
                <a:pos x="38" y="24"/>
              </a:cxn>
              <a:cxn ang="0">
                <a:pos x="34" y="43"/>
              </a:cxn>
              <a:cxn ang="0">
                <a:pos x="34" y="48"/>
              </a:cxn>
              <a:cxn ang="0">
                <a:pos x="38" y="58"/>
              </a:cxn>
              <a:cxn ang="0">
                <a:pos x="43" y="67"/>
              </a:cxn>
              <a:cxn ang="0">
                <a:pos x="48" y="72"/>
              </a:cxn>
              <a:cxn ang="0">
                <a:pos x="48" y="82"/>
              </a:cxn>
              <a:cxn ang="0">
                <a:pos x="48" y="87"/>
              </a:cxn>
              <a:cxn ang="0">
                <a:pos x="34" y="96"/>
              </a:cxn>
              <a:cxn ang="0">
                <a:pos x="19" y="101"/>
              </a:cxn>
              <a:cxn ang="0">
                <a:pos x="5" y="111"/>
              </a:cxn>
              <a:cxn ang="0">
                <a:pos x="0" y="125"/>
              </a:cxn>
              <a:cxn ang="0">
                <a:pos x="0" y="130"/>
              </a:cxn>
              <a:cxn ang="0">
                <a:pos x="0" y="202"/>
              </a:cxn>
              <a:cxn ang="0">
                <a:pos x="10" y="221"/>
              </a:cxn>
              <a:cxn ang="0">
                <a:pos x="24" y="231"/>
              </a:cxn>
              <a:cxn ang="0">
                <a:pos x="29" y="235"/>
              </a:cxn>
              <a:cxn ang="0">
                <a:pos x="29" y="322"/>
              </a:cxn>
              <a:cxn ang="0">
                <a:pos x="29" y="331"/>
              </a:cxn>
              <a:cxn ang="0">
                <a:pos x="34" y="341"/>
              </a:cxn>
              <a:cxn ang="0">
                <a:pos x="43" y="346"/>
              </a:cxn>
              <a:cxn ang="0">
                <a:pos x="48" y="346"/>
              </a:cxn>
              <a:cxn ang="0">
                <a:pos x="58" y="346"/>
              </a:cxn>
              <a:cxn ang="0">
                <a:pos x="67" y="336"/>
              </a:cxn>
              <a:cxn ang="0">
                <a:pos x="67" y="327"/>
              </a:cxn>
              <a:cxn ang="0">
                <a:pos x="72" y="192"/>
              </a:cxn>
              <a:cxn ang="0">
                <a:pos x="72" y="327"/>
              </a:cxn>
              <a:cxn ang="0">
                <a:pos x="77" y="336"/>
              </a:cxn>
              <a:cxn ang="0">
                <a:pos x="82" y="346"/>
              </a:cxn>
              <a:cxn ang="0">
                <a:pos x="91" y="346"/>
              </a:cxn>
              <a:cxn ang="0">
                <a:pos x="96" y="346"/>
              </a:cxn>
              <a:cxn ang="0">
                <a:pos x="106" y="341"/>
              </a:cxn>
              <a:cxn ang="0">
                <a:pos x="110" y="331"/>
              </a:cxn>
              <a:cxn ang="0">
                <a:pos x="110" y="245"/>
              </a:cxn>
              <a:cxn ang="0">
                <a:pos x="110" y="235"/>
              </a:cxn>
              <a:cxn ang="0">
                <a:pos x="120" y="231"/>
              </a:cxn>
              <a:cxn ang="0">
                <a:pos x="130" y="216"/>
              </a:cxn>
              <a:cxn ang="0">
                <a:pos x="139" y="202"/>
              </a:cxn>
              <a:cxn ang="0">
                <a:pos x="139" y="130"/>
              </a:cxn>
              <a:cxn ang="0">
                <a:pos x="139" y="125"/>
              </a:cxn>
              <a:cxn ang="0">
                <a:pos x="139" y="111"/>
              </a:cxn>
              <a:cxn ang="0">
                <a:pos x="125" y="101"/>
              </a:cxn>
            </a:cxnLst>
            <a:rect l="0" t="0" r="r" b="b"/>
            <a:pathLst>
              <a:path w="139" h="346">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275" name="Freeform 62"/>
          <p:cNvSpPr>
            <a:spLocks noChangeAspect="1"/>
          </p:cNvSpPr>
          <p:nvPr/>
        </p:nvSpPr>
        <p:spPr bwMode="auto">
          <a:xfrm>
            <a:off x="2879725" y="4979988"/>
            <a:ext cx="247650" cy="633412"/>
          </a:xfrm>
          <a:custGeom>
            <a:avLst/>
            <a:gdLst/>
            <a:ahLst/>
            <a:cxnLst>
              <a:cxn ang="0">
                <a:pos x="110" y="96"/>
              </a:cxn>
              <a:cxn ang="0">
                <a:pos x="96" y="87"/>
              </a:cxn>
              <a:cxn ang="0">
                <a:pos x="91" y="82"/>
              </a:cxn>
              <a:cxn ang="0">
                <a:pos x="91" y="72"/>
              </a:cxn>
              <a:cxn ang="0">
                <a:pos x="96" y="67"/>
              </a:cxn>
              <a:cxn ang="0">
                <a:pos x="106" y="58"/>
              </a:cxn>
              <a:cxn ang="0">
                <a:pos x="106" y="48"/>
              </a:cxn>
              <a:cxn ang="0">
                <a:pos x="106" y="43"/>
              </a:cxn>
              <a:cxn ang="0">
                <a:pos x="101" y="24"/>
              </a:cxn>
              <a:cxn ang="0">
                <a:pos x="91" y="10"/>
              </a:cxn>
              <a:cxn ang="0">
                <a:pos x="77" y="0"/>
              </a:cxn>
              <a:cxn ang="0">
                <a:pos x="62" y="0"/>
              </a:cxn>
              <a:cxn ang="0">
                <a:pos x="48" y="10"/>
              </a:cxn>
              <a:cxn ang="0">
                <a:pos x="38" y="24"/>
              </a:cxn>
              <a:cxn ang="0">
                <a:pos x="34" y="43"/>
              </a:cxn>
              <a:cxn ang="0">
                <a:pos x="34" y="48"/>
              </a:cxn>
              <a:cxn ang="0">
                <a:pos x="38" y="58"/>
              </a:cxn>
              <a:cxn ang="0">
                <a:pos x="43" y="67"/>
              </a:cxn>
              <a:cxn ang="0">
                <a:pos x="48" y="72"/>
              </a:cxn>
              <a:cxn ang="0">
                <a:pos x="48" y="82"/>
              </a:cxn>
              <a:cxn ang="0">
                <a:pos x="48" y="87"/>
              </a:cxn>
              <a:cxn ang="0">
                <a:pos x="34" y="96"/>
              </a:cxn>
              <a:cxn ang="0">
                <a:pos x="19" y="101"/>
              </a:cxn>
              <a:cxn ang="0">
                <a:pos x="5" y="111"/>
              </a:cxn>
              <a:cxn ang="0">
                <a:pos x="0" y="125"/>
              </a:cxn>
              <a:cxn ang="0">
                <a:pos x="0" y="130"/>
              </a:cxn>
              <a:cxn ang="0">
                <a:pos x="0" y="202"/>
              </a:cxn>
              <a:cxn ang="0">
                <a:pos x="10" y="221"/>
              </a:cxn>
              <a:cxn ang="0">
                <a:pos x="24" y="231"/>
              </a:cxn>
              <a:cxn ang="0">
                <a:pos x="29" y="235"/>
              </a:cxn>
              <a:cxn ang="0">
                <a:pos x="29" y="322"/>
              </a:cxn>
              <a:cxn ang="0">
                <a:pos x="29" y="331"/>
              </a:cxn>
              <a:cxn ang="0">
                <a:pos x="34" y="341"/>
              </a:cxn>
              <a:cxn ang="0">
                <a:pos x="43" y="346"/>
              </a:cxn>
              <a:cxn ang="0">
                <a:pos x="48" y="346"/>
              </a:cxn>
              <a:cxn ang="0">
                <a:pos x="58" y="346"/>
              </a:cxn>
              <a:cxn ang="0">
                <a:pos x="67" y="336"/>
              </a:cxn>
              <a:cxn ang="0">
                <a:pos x="67" y="327"/>
              </a:cxn>
              <a:cxn ang="0">
                <a:pos x="72" y="192"/>
              </a:cxn>
              <a:cxn ang="0">
                <a:pos x="72" y="327"/>
              </a:cxn>
              <a:cxn ang="0">
                <a:pos x="77" y="336"/>
              </a:cxn>
              <a:cxn ang="0">
                <a:pos x="82" y="346"/>
              </a:cxn>
              <a:cxn ang="0">
                <a:pos x="91" y="346"/>
              </a:cxn>
              <a:cxn ang="0">
                <a:pos x="96" y="346"/>
              </a:cxn>
              <a:cxn ang="0">
                <a:pos x="106" y="341"/>
              </a:cxn>
              <a:cxn ang="0">
                <a:pos x="110" y="331"/>
              </a:cxn>
              <a:cxn ang="0">
                <a:pos x="110" y="245"/>
              </a:cxn>
              <a:cxn ang="0">
                <a:pos x="110" y="235"/>
              </a:cxn>
              <a:cxn ang="0">
                <a:pos x="120" y="231"/>
              </a:cxn>
              <a:cxn ang="0">
                <a:pos x="130" y="216"/>
              </a:cxn>
              <a:cxn ang="0">
                <a:pos x="139" y="202"/>
              </a:cxn>
              <a:cxn ang="0">
                <a:pos x="139" y="130"/>
              </a:cxn>
              <a:cxn ang="0">
                <a:pos x="139" y="125"/>
              </a:cxn>
              <a:cxn ang="0">
                <a:pos x="139" y="111"/>
              </a:cxn>
              <a:cxn ang="0">
                <a:pos x="125" y="101"/>
              </a:cxn>
            </a:cxnLst>
            <a:rect l="0" t="0" r="r" b="b"/>
            <a:pathLst>
              <a:path w="139" h="346">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nvGrpSpPr>
          <p:cNvPr id="22557" name="Group 63"/>
          <p:cNvGrpSpPr>
            <a:grpSpLocks noChangeAspect="1"/>
          </p:cNvGrpSpPr>
          <p:nvPr/>
        </p:nvGrpSpPr>
        <p:grpSpPr bwMode="auto">
          <a:xfrm>
            <a:off x="3078163" y="2779713"/>
            <a:ext cx="247650" cy="631825"/>
            <a:chOff x="2064" y="960"/>
            <a:chExt cx="140" cy="346"/>
          </a:xfrm>
        </p:grpSpPr>
        <p:sp>
          <p:nvSpPr>
            <p:cNvPr id="331" name="Freeform 64"/>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32" name="Freeform 65"/>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58" name="Group 66"/>
          <p:cNvGrpSpPr>
            <a:grpSpLocks noChangeAspect="1"/>
          </p:cNvGrpSpPr>
          <p:nvPr/>
        </p:nvGrpSpPr>
        <p:grpSpPr bwMode="auto">
          <a:xfrm>
            <a:off x="4257675" y="3101975"/>
            <a:ext cx="247650" cy="635000"/>
            <a:chOff x="2064" y="960"/>
            <a:chExt cx="140" cy="346"/>
          </a:xfrm>
        </p:grpSpPr>
        <p:sp>
          <p:nvSpPr>
            <p:cNvPr id="329" name="Freeform 67"/>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30" name="Freeform 68"/>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59" name="Group 69"/>
          <p:cNvGrpSpPr>
            <a:grpSpLocks noChangeAspect="1"/>
          </p:cNvGrpSpPr>
          <p:nvPr/>
        </p:nvGrpSpPr>
        <p:grpSpPr bwMode="auto">
          <a:xfrm>
            <a:off x="3262313" y="4699000"/>
            <a:ext cx="244475" cy="638175"/>
            <a:chOff x="2064" y="960"/>
            <a:chExt cx="140" cy="346"/>
          </a:xfrm>
        </p:grpSpPr>
        <p:sp>
          <p:nvSpPr>
            <p:cNvPr id="327" name="Freeform 70"/>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28" name="Freeform 71"/>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60" name="Group 72"/>
          <p:cNvGrpSpPr>
            <a:grpSpLocks noChangeAspect="1"/>
          </p:cNvGrpSpPr>
          <p:nvPr/>
        </p:nvGrpSpPr>
        <p:grpSpPr bwMode="auto">
          <a:xfrm>
            <a:off x="4257675" y="5259388"/>
            <a:ext cx="247650" cy="631825"/>
            <a:chOff x="2064" y="960"/>
            <a:chExt cx="140" cy="346"/>
          </a:xfrm>
        </p:grpSpPr>
        <p:sp>
          <p:nvSpPr>
            <p:cNvPr id="325" name="Freeform 73"/>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26" name="Freeform 74"/>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61" name="Group 75"/>
          <p:cNvGrpSpPr>
            <a:grpSpLocks noChangeAspect="1"/>
          </p:cNvGrpSpPr>
          <p:nvPr/>
        </p:nvGrpSpPr>
        <p:grpSpPr bwMode="auto">
          <a:xfrm>
            <a:off x="4329113" y="3760788"/>
            <a:ext cx="247650" cy="635000"/>
            <a:chOff x="2064" y="960"/>
            <a:chExt cx="140" cy="346"/>
          </a:xfrm>
        </p:grpSpPr>
        <p:sp>
          <p:nvSpPr>
            <p:cNvPr id="323" name="Freeform 76"/>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24" name="Freeform 77"/>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62" name="Group 78"/>
          <p:cNvGrpSpPr>
            <a:grpSpLocks noChangeAspect="1"/>
          </p:cNvGrpSpPr>
          <p:nvPr/>
        </p:nvGrpSpPr>
        <p:grpSpPr bwMode="auto">
          <a:xfrm>
            <a:off x="4892675" y="4437063"/>
            <a:ext cx="249238" cy="633412"/>
            <a:chOff x="2064" y="960"/>
            <a:chExt cx="140" cy="346"/>
          </a:xfrm>
        </p:grpSpPr>
        <p:sp>
          <p:nvSpPr>
            <p:cNvPr id="321" name="Freeform 79"/>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22" name="Freeform 80"/>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63" name="Group 81"/>
          <p:cNvGrpSpPr>
            <a:grpSpLocks noChangeAspect="1"/>
          </p:cNvGrpSpPr>
          <p:nvPr/>
        </p:nvGrpSpPr>
        <p:grpSpPr bwMode="auto">
          <a:xfrm>
            <a:off x="2533650" y="4965700"/>
            <a:ext cx="249238" cy="633413"/>
            <a:chOff x="2064" y="960"/>
            <a:chExt cx="140" cy="346"/>
          </a:xfrm>
        </p:grpSpPr>
        <p:sp>
          <p:nvSpPr>
            <p:cNvPr id="319" name="Freeform 82"/>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20" name="Freeform 83"/>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64" name="Group 84"/>
          <p:cNvGrpSpPr>
            <a:grpSpLocks noChangeAspect="1"/>
          </p:cNvGrpSpPr>
          <p:nvPr/>
        </p:nvGrpSpPr>
        <p:grpSpPr bwMode="auto">
          <a:xfrm>
            <a:off x="2597150" y="2755900"/>
            <a:ext cx="247650" cy="631825"/>
            <a:chOff x="2064" y="960"/>
            <a:chExt cx="140" cy="346"/>
          </a:xfrm>
        </p:grpSpPr>
        <p:sp>
          <p:nvSpPr>
            <p:cNvPr id="317" name="Freeform 85"/>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18" name="Freeform 86"/>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65" name="Group 87"/>
          <p:cNvGrpSpPr>
            <a:grpSpLocks noChangeAspect="1"/>
          </p:cNvGrpSpPr>
          <p:nvPr/>
        </p:nvGrpSpPr>
        <p:grpSpPr bwMode="auto">
          <a:xfrm>
            <a:off x="6778625" y="5202238"/>
            <a:ext cx="246063" cy="633412"/>
            <a:chOff x="2064" y="960"/>
            <a:chExt cx="140" cy="346"/>
          </a:xfrm>
        </p:grpSpPr>
        <p:sp>
          <p:nvSpPr>
            <p:cNvPr id="315" name="Freeform 88"/>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16" name="Freeform 89"/>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66" name="Group 90"/>
          <p:cNvGrpSpPr>
            <a:grpSpLocks noChangeAspect="1"/>
          </p:cNvGrpSpPr>
          <p:nvPr/>
        </p:nvGrpSpPr>
        <p:grpSpPr bwMode="auto">
          <a:xfrm>
            <a:off x="6326188" y="4235450"/>
            <a:ext cx="246062" cy="633413"/>
            <a:chOff x="2064" y="960"/>
            <a:chExt cx="140" cy="346"/>
          </a:xfrm>
        </p:grpSpPr>
        <p:sp>
          <p:nvSpPr>
            <p:cNvPr id="313" name="Freeform 91"/>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14" name="Freeform 92"/>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67" name="Group 93"/>
          <p:cNvGrpSpPr>
            <a:grpSpLocks noChangeAspect="1"/>
          </p:cNvGrpSpPr>
          <p:nvPr/>
        </p:nvGrpSpPr>
        <p:grpSpPr bwMode="auto">
          <a:xfrm>
            <a:off x="6396038" y="3175000"/>
            <a:ext cx="247650" cy="631825"/>
            <a:chOff x="2064" y="960"/>
            <a:chExt cx="140" cy="346"/>
          </a:xfrm>
        </p:grpSpPr>
        <p:sp>
          <p:nvSpPr>
            <p:cNvPr id="311" name="Freeform 94"/>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12" name="Freeform 95"/>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68" name="Group 96"/>
          <p:cNvGrpSpPr>
            <a:grpSpLocks noChangeAspect="1"/>
          </p:cNvGrpSpPr>
          <p:nvPr/>
        </p:nvGrpSpPr>
        <p:grpSpPr bwMode="auto">
          <a:xfrm>
            <a:off x="1993900" y="3814763"/>
            <a:ext cx="249238" cy="635000"/>
            <a:chOff x="2064" y="960"/>
            <a:chExt cx="140" cy="346"/>
          </a:xfrm>
        </p:grpSpPr>
        <p:sp>
          <p:nvSpPr>
            <p:cNvPr id="309" name="Freeform 97"/>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10" name="Freeform 98"/>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69" name="Group 99"/>
          <p:cNvGrpSpPr>
            <a:grpSpLocks noChangeAspect="1"/>
          </p:cNvGrpSpPr>
          <p:nvPr/>
        </p:nvGrpSpPr>
        <p:grpSpPr bwMode="auto">
          <a:xfrm>
            <a:off x="2122488" y="3100388"/>
            <a:ext cx="249237" cy="635000"/>
            <a:chOff x="2064" y="960"/>
            <a:chExt cx="140" cy="346"/>
          </a:xfrm>
        </p:grpSpPr>
        <p:sp>
          <p:nvSpPr>
            <p:cNvPr id="307" name="Freeform 100"/>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08" name="Freeform 101"/>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70" name="Group 102"/>
          <p:cNvGrpSpPr>
            <a:grpSpLocks noChangeAspect="1"/>
          </p:cNvGrpSpPr>
          <p:nvPr/>
        </p:nvGrpSpPr>
        <p:grpSpPr bwMode="auto">
          <a:xfrm>
            <a:off x="2222500" y="5213350"/>
            <a:ext cx="247650" cy="635000"/>
            <a:chOff x="2064" y="960"/>
            <a:chExt cx="140" cy="346"/>
          </a:xfrm>
        </p:grpSpPr>
        <p:sp>
          <p:nvSpPr>
            <p:cNvPr id="305" name="Freeform 103"/>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06" name="Freeform 104"/>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71" name="Group 105"/>
          <p:cNvGrpSpPr>
            <a:grpSpLocks noChangeAspect="1"/>
          </p:cNvGrpSpPr>
          <p:nvPr/>
        </p:nvGrpSpPr>
        <p:grpSpPr bwMode="auto">
          <a:xfrm>
            <a:off x="3762375" y="3765550"/>
            <a:ext cx="247650" cy="635000"/>
            <a:chOff x="2064" y="960"/>
            <a:chExt cx="140" cy="346"/>
          </a:xfrm>
        </p:grpSpPr>
        <p:sp>
          <p:nvSpPr>
            <p:cNvPr id="303" name="Freeform 106"/>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04" name="Freeform 107"/>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72" name="Group 108"/>
          <p:cNvGrpSpPr>
            <a:grpSpLocks noChangeAspect="1"/>
          </p:cNvGrpSpPr>
          <p:nvPr/>
        </p:nvGrpSpPr>
        <p:grpSpPr bwMode="auto">
          <a:xfrm>
            <a:off x="6624638" y="3787775"/>
            <a:ext cx="249237" cy="635000"/>
            <a:chOff x="2064" y="960"/>
            <a:chExt cx="140" cy="346"/>
          </a:xfrm>
        </p:grpSpPr>
        <p:sp>
          <p:nvSpPr>
            <p:cNvPr id="301" name="Freeform 109"/>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02" name="Freeform 110"/>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73" name="Group 111"/>
          <p:cNvGrpSpPr>
            <a:grpSpLocks noChangeAspect="1"/>
          </p:cNvGrpSpPr>
          <p:nvPr/>
        </p:nvGrpSpPr>
        <p:grpSpPr bwMode="auto">
          <a:xfrm>
            <a:off x="4589463" y="2487613"/>
            <a:ext cx="247650" cy="635000"/>
            <a:chOff x="2064" y="960"/>
            <a:chExt cx="140" cy="346"/>
          </a:xfrm>
        </p:grpSpPr>
        <p:sp>
          <p:nvSpPr>
            <p:cNvPr id="299" name="Freeform 112"/>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300" name="Freeform 113"/>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74" name="Group 114"/>
          <p:cNvGrpSpPr>
            <a:grpSpLocks noChangeAspect="1"/>
          </p:cNvGrpSpPr>
          <p:nvPr/>
        </p:nvGrpSpPr>
        <p:grpSpPr bwMode="auto">
          <a:xfrm>
            <a:off x="3822700" y="5010150"/>
            <a:ext cx="247650" cy="635000"/>
            <a:chOff x="2064" y="960"/>
            <a:chExt cx="140" cy="346"/>
          </a:xfrm>
        </p:grpSpPr>
        <p:sp>
          <p:nvSpPr>
            <p:cNvPr id="297" name="Freeform 115"/>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298" name="Freeform 116"/>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grpSp>
        <p:nvGrpSpPr>
          <p:cNvPr id="22575" name="Group 117"/>
          <p:cNvGrpSpPr>
            <a:grpSpLocks noChangeAspect="1"/>
          </p:cNvGrpSpPr>
          <p:nvPr/>
        </p:nvGrpSpPr>
        <p:grpSpPr bwMode="auto">
          <a:xfrm>
            <a:off x="6410325" y="4975225"/>
            <a:ext cx="247650" cy="635000"/>
            <a:chOff x="2064" y="960"/>
            <a:chExt cx="140" cy="346"/>
          </a:xfrm>
        </p:grpSpPr>
        <p:sp>
          <p:nvSpPr>
            <p:cNvPr id="295" name="Freeform 118"/>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9900"/>
            </a:solidFill>
            <a:ln w="9525">
              <a:noFill/>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sp>
          <p:nvSpPr>
            <p:cNvPr id="296" name="Freeform 119"/>
            <p:cNvSpPr>
              <a:spLocks noChangeAspect="1"/>
            </p:cNvSpPr>
            <p:nvPr/>
          </p:nvSpPr>
          <p:spPr bwMode="auto">
            <a:xfrm>
              <a:off x="2064" y="960"/>
              <a:ext cx="140" cy="346"/>
            </a:xfrm>
            <a:custGeom>
              <a:avLst/>
              <a:gdLst/>
              <a:ahLst/>
              <a:cxnLst>
                <a:cxn ang="0">
                  <a:pos x="111" y="96"/>
                </a:cxn>
                <a:cxn ang="0">
                  <a:pos x="96" y="87"/>
                </a:cxn>
                <a:cxn ang="0">
                  <a:pos x="92" y="82"/>
                </a:cxn>
                <a:cxn ang="0">
                  <a:pos x="92" y="72"/>
                </a:cxn>
                <a:cxn ang="0">
                  <a:pos x="101" y="67"/>
                </a:cxn>
                <a:cxn ang="0">
                  <a:pos x="106" y="58"/>
                </a:cxn>
                <a:cxn ang="0">
                  <a:pos x="106" y="48"/>
                </a:cxn>
                <a:cxn ang="0">
                  <a:pos x="106" y="43"/>
                </a:cxn>
                <a:cxn ang="0">
                  <a:pos x="106" y="24"/>
                </a:cxn>
                <a:cxn ang="0">
                  <a:pos x="92" y="10"/>
                </a:cxn>
                <a:cxn ang="0">
                  <a:pos x="77" y="0"/>
                </a:cxn>
                <a:cxn ang="0">
                  <a:pos x="68" y="0"/>
                </a:cxn>
                <a:cxn ang="0">
                  <a:pos x="48" y="10"/>
                </a:cxn>
                <a:cxn ang="0">
                  <a:pos x="39" y="24"/>
                </a:cxn>
                <a:cxn ang="0">
                  <a:pos x="34" y="43"/>
                </a:cxn>
                <a:cxn ang="0">
                  <a:pos x="34" y="48"/>
                </a:cxn>
                <a:cxn ang="0">
                  <a:pos x="39" y="58"/>
                </a:cxn>
                <a:cxn ang="0">
                  <a:pos x="44" y="67"/>
                </a:cxn>
                <a:cxn ang="0">
                  <a:pos x="48" y="72"/>
                </a:cxn>
                <a:cxn ang="0">
                  <a:pos x="48" y="82"/>
                </a:cxn>
                <a:cxn ang="0">
                  <a:pos x="48" y="87"/>
                </a:cxn>
                <a:cxn ang="0">
                  <a:pos x="34" y="96"/>
                </a:cxn>
                <a:cxn ang="0">
                  <a:pos x="20" y="101"/>
                </a:cxn>
                <a:cxn ang="0">
                  <a:pos x="5" y="111"/>
                </a:cxn>
                <a:cxn ang="0">
                  <a:pos x="0" y="125"/>
                </a:cxn>
                <a:cxn ang="0">
                  <a:pos x="0" y="130"/>
                </a:cxn>
                <a:cxn ang="0">
                  <a:pos x="5" y="202"/>
                </a:cxn>
                <a:cxn ang="0">
                  <a:pos x="10" y="221"/>
                </a:cxn>
                <a:cxn ang="0">
                  <a:pos x="24" y="231"/>
                </a:cxn>
                <a:cxn ang="0">
                  <a:pos x="29" y="235"/>
                </a:cxn>
                <a:cxn ang="0">
                  <a:pos x="29" y="322"/>
                </a:cxn>
                <a:cxn ang="0">
                  <a:pos x="29" y="331"/>
                </a:cxn>
                <a:cxn ang="0">
                  <a:pos x="34" y="341"/>
                </a:cxn>
                <a:cxn ang="0">
                  <a:pos x="44" y="346"/>
                </a:cxn>
                <a:cxn ang="0">
                  <a:pos x="48" y="346"/>
                </a:cxn>
                <a:cxn ang="0">
                  <a:pos x="58" y="346"/>
                </a:cxn>
                <a:cxn ang="0">
                  <a:pos x="68" y="336"/>
                </a:cxn>
                <a:cxn ang="0">
                  <a:pos x="72" y="327"/>
                </a:cxn>
                <a:cxn ang="0">
                  <a:pos x="72" y="192"/>
                </a:cxn>
                <a:cxn ang="0">
                  <a:pos x="72" y="327"/>
                </a:cxn>
                <a:cxn ang="0">
                  <a:pos x="77" y="336"/>
                </a:cxn>
                <a:cxn ang="0">
                  <a:pos x="82" y="346"/>
                </a:cxn>
                <a:cxn ang="0">
                  <a:pos x="92" y="346"/>
                </a:cxn>
                <a:cxn ang="0">
                  <a:pos x="96" y="346"/>
                </a:cxn>
                <a:cxn ang="0">
                  <a:pos x="106" y="341"/>
                </a:cxn>
                <a:cxn ang="0">
                  <a:pos x="111" y="331"/>
                </a:cxn>
                <a:cxn ang="0">
                  <a:pos x="111" y="245"/>
                </a:cxn>
                <a:cxn ang="0">
                  <a:pos x="111" y="235"/>
                </a:cxn>
                <a:cxn ang="0">
                  <a:pos x="120" y="231"/>
                </a:cxn>
                <a:cxn ang="0">
                  <a:pos x="130" y="216"/>
                </a:cxn>
                <a:cxn ang="0">
                  <a:pos x="140" y="202"/>
                </a:cxn>
                <a:cxn ang="0">
                  <a:pos x="140" y="130"/>
                </a:cxn>
                <a:cxn ang="0">
                  <a:pos x="140" y="125"/>
                </a:cxn>
                <a:cxn ang="0">
                  <a:pos x="140" y="111"/>
                </a:cxn>
                <a:cxn ang="0">
                  <a:pos x="125" y="101"/>
                </a:cxn>
              </a:cxnLst>
              <a:rect l="0" t="0" r="r" b="b"/>
              <a:pathLst>
                <a:path w="140" h="346">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9900"/>
            </a:solidFill>
            <a:ln w="7938">
              <a:solidFill>
                <a:srgbClr val="000000"/>
              </a:solidFill>
              <a:prstDash val="solid"/>
              <a:round/>
              <a:headEnd/>
              <a:tailEnd/>
            </a:ln>
          </p:spPr>
          <p:txBody>
            <a:bodyPr/>
            <a:lstStyle/>
            <a:p>
              <a:pPr defTabSz="457200" fontAlgn="base">
                <a:spcBef>
                  <a:spcPct val="0"/>
                </a:spcBef>
                <a:spcAft>
                  <a:spcPct val="0"/>
                </a:spcAft>
                <a:defRPr/>
              </a:pPr>
              <a:endParaRPr lang="en-US" kern="0" dirty="0">
                <a:solidFill>
                  <a:srgbClr val="FFFFFF"/>
                </a:solidFill>
                <a:latin typeface="Arial" charset="0"/>
                <a:ea typeface="MS PGothic" pitchFamily="34" charset="-128"/>
              </a:endParaRPr>
            </a:p>
          </p:txBody>
        </p:sp>
      </p:grpSp>
      <p:sp>
        <p:nvSpPr>
          <p:cNvPr id="22576" name="Text Box 128"/>
          <p:cNvSpPr txBox="1">
            <a:spLocks noChangeArrowheads="1"/>
          </p:cNvSpPr>
          <p:nvPr/>
        </p:nvSpPr>
        <p:spPr bwMode="auto">
          <a:xfrm>
            <a:off x="287338" y="5368925"/>
            <a:ext cx="1416050" cy="341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algn="ctr" defTabSz="457200" eaLnBrk="1" fontAlgn="base" hangingPunct="1">
              <a:lnSpc>
                <a:spcPct val="90000"/>
              </a:lnSpc>
              <a:spcBef>
                <a:spcPct val="0"/>
              </a:spcBef>
              <a:spcAft>
                <a:spcPct val="0"/>
              </a:spcAft>
            </a:pPr>
            <a:r>
              <a:rPr lang="en-US" b="1" i="1" dirty="0" smtClean="0">
                <a:solidFill>
                  <a:prstClr val="black"/>
                </a:solidFill>
                <a:cs typeface="Arial" charset="0"/>
              </a:rPr>
              <a:t>ALK</a:t>
            </a:r>
            <a:r>
              <a:rPr lang="en-US" b="1" dirty="0" smtClean="0">
                <a:solidFill>
                  <a:prstClr val="black"/>
                </a:solidFill>
                <a:cs typeface="Arial" charset="0"/>
              </a:rPr>
              <a:t> fusion</a:t>
            </a:r>
          </a:p>
        </p:txBody>
      </p:sp>
      <p:sp>
        <p:nvSpPr>
          <p:cNvPr id="22577" name="Oval 130"/>
          <p:cNvSpPr>
            <a:spLocks noChangeArrowheads="1"/>
          </p:cNvSpPr>
          <p:nvPr/>
        </p:nvSpPr>
        <p:spPr bwMode="auto">
          <a:xfrm>
            <a:off x="1790700" y="4343400"/>
            <a:ext cx="609600" cy="914400"/>
          </a:xfrm>
          <a:prstGeom prst="ellipse">
            <a:avLst/>
          </a:prstGeom>
          <a:noFill/>
          <a:ln w="28575" algn="ctr">
            <a:solidFill>
              <a:srgbClr val="C00000"/>
            </a:solidFill>
            <a:round/>
            <a:headEnd/>
            <a:tailEnd/>
          </a:ln>
          <a:extLst>
            <a:ext uri="{909E8E84-426E-40DD-AFC4-6F175D3DCCD1}">
              <a14:hiddenFill xmlns:a14="http://schemas.microsoft.com/office/drawing/2010/main" xmlns="">
                <a:solidFill>
                  <a:srgbClr val="FFFFFF"/>
                </a:solidFill>
              </a14:hiddenFill>
            </a:ext>
          </a:extLst>
        </p:spPr>
        <p:txBody>
          <a:bodyPr anchor="ctr">
            <a:spAutoFit/>
          </a:bodyPr>
          <a:lstStyle/>
          <a:p>
            <a:pPr defTabSz="457200" fontAlgn="base">
              <a:spcBef>
                <a:spcPct val="0"/>
              </a:spcBef>
              <a:spcAft>
                <a:spcPct val="0"/>
              </a:spcAft>
            </a:pPr>
            <a:endParaRPr lang="tr-TR" smtClean="0">
              <a:solidFill>
                <a:prstClr val="black"/>
              </a:solidFill>
              <a:latin typeface="Arial" charset="0"/>
              <a:ea typeface="MS PGothic" pitchFamily="34" charset="-128"/>
            </a:endParaRPr>
          </a:p>
        </p:txBody>
      </p:sp>
      <p:sp>
        <p:nvSpPr>
          <p:cNvPr id="22579" name="Text Box 128"/>
          <p:cNvSpPr txBox="1">
            <a:spLocks noChangeArrowheads="1"/>
          </p:cNvSpPr>
          <p:nvPr/>
        </p:nvSpPr>
        <p:spPr bwMode="auto">
          <a:xfrm>
            <a:off x="7463732" y="3643314"/>
            <a:ext cx="1342034" cy="6001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algn="ctr" defTabSz="457200" eaLnBrk="1" fontAlgn="base" hangingPunct="1">
              <a:lnSpc>
                <a:spcPct val="90000"/>
              </a:lnSpc>
              <a:spcBef>
                <a:spcPct val="30000"/>
              </a:spcBef>
              <a:spcAft>
                <a:spcPct val="0"/>
              </a:spcAft>
            </a:pPr>
            <a:r>
              <a:rPr lang="en-US" b="1" i="1" dirty="0" smtClean="0">
                <a:solidFill>
                  <a:prstClr val="black"/>
                </a:solidFill>
                <a:cs typeface="Arial" charset="0"/>
              </a:rPr>
              <a:t>EGFR</a:t>
            </a:r>
            <a:r>
              <a:rPr lang="en-US" b="1" dirty="0" smtClean="0">
                <a:solidFill>
                  <a:prstClr val="black"/>
                </a:solidFill>
                <a:cs typeface="Arial" charset="0"/>
              </a:rPr>
              <a:t> Mt</a:t>
            </a:r>
            <a:endParaRPr lang="tr-TR" b="1" dirty="0" smtClean="0">
              <a:solidFill>
                <a:prstClr val="black"/>
              </a:solidFill>
              <a:cs typeface="Arial" charset="0"/>
            </a:endParaRPr>
          </a:p>
          <a:p>
            <a:pPr algn="ctr" defTabSz="457200" eaLnBrk="1" fontAlgn="base" hangingPunct="1">
              <a:lnSpc>
                <a:spcPct val="90000"/>
              </a:lnSpc>
              <a:spcBef>
                <a:spcPct val="30000"/>
              </a:spcBef>
              <a:spcAft>
                <a:spcPct val="0"/>
              </a:spcAft>
            </a:pPr>
            <a:r>
              <a:rPr lang="tr-TR" sz="1400" b="1" i="1" dirty="0" smtClean="0">
                <a:solidFill>
                  <a:srgbClr val="00003A"/>
                </a:solidFill>
                <a:latin typeface="Century Gothic" pitchFamily="34" charset="0"/>
              </a:rPr>
              <a:t>delE19, L858R</a:t>
            </a:r>
            <a:endParaRPr lang="en-US" sz="1400" b="1" dirty="0" smtClean="0">
              <a:solidFill>
                <a:prstClr val="black"/>
              </a:solidFill>
              <a:cs typeface="Arial" charset="0"/>
            </a:endParaRPr>
          </a:p>
        </p:txBody>
      </p:sp>
      <p:sp>
        <p:nvSpPr>
          <p:cNvPr id="22580" name="Oval 130"/>
          <p:cNvSpPr>
            <a:spLocks noChangeArrowheads="1"/>
          </p:cNvSpPr>
          <p:nvPr/>
        </p:nvSpPr>
        <p:spPr bwMode="auto">
          <a:xfrm>
            <a:off x="6210300" y="3048000"/>
            <a:ext cx="609600" cy="914400"/>
          </a:xfrm>
          <a:prstGeom prst="ellipse">
            <a:avLst/>
          </a:prstGeom>
          <a:noFill/>
          <a:ln w="28575" algn="ctr">
            <a:solidFill>
              <a:srgbClr val="C00000"/>
            </a:solidFill>
            <a:round/>
            <a:headEnd/>
            <a:tailEnd/>
          </a:ln>
          <a:extLst>
            <a:ext uri="{909E8E84-426E-40DD-AFC4-6F175D3DCCD1}">
              <a14:hiddenFill xmlns:a14="http://schemas.microsoft.com/office/drawing/2010/main" xmlns="">
                <a:solidFill>
                  <a:srgbClr val="FFFFFF"/>
                </a:solidFill>
              </a14:hiddenFill>
            </a:ext>
          </a:extLst>
        </p:spPr>
        <p:txBody>
          <a:bodyPr anchor="ctr">
            <a:spAutoFit/>
          </a:bodyPr>
          <a:lstStyle/>
          <a:p>
            <a:pPr defTabSz="457200" fontAlgn="base">
              <a:spcBef>
                <a:spcPct val="0"/>
              </a:spcBef>
              <a:spcAft>
                <a:spcPct val="0"/>
              </a:spcAft>
            </a:pPr>
            <a:endParaRPr lang="tr-TR" smtClean="0">
              <a:solidFill>
                <a:prstClr val="black"/>
              </a:solidFill>
              <a:latin typeface="Arial" charset="0"/>
              <a:ea typeface="MS PGothic" pitchFamily="34" charset="-128"/>
            </a:endParaRPr>
          </a:p>
        </p:txBody>
      </p:sp>
      <p:sp>
        <p:nvSpPr>
          <p:cNvPr id="22581" name="Text Box 127"/>
          <p:cNvSpPr txBox="1">
            <a:spLocks noChangeArrowheads="1"/>
          </p:cNvSpPr>
          <p:nvPr/>
        </p:nvSpPr>
        <p:spPr bwMode="auto">
          <a:xfrm>
            <a:off x="369888" y="3733800"/>
            <a:ext cx="1171575" cy="355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algn="ctr" defTabSz="457200" eaLnBrk="1" fontAlgn="base" hangingPunct="1">
              <a:lnSpc>
                <a:spcPct val="95000"/>
              </a:lnSpc>
              <a:spcBef>
                <a:spcPct val="30000"/>
              </a:spcBef>
              <a:spcAft>
                <a:spcPct val="0"/>
              </a:spcAft>
            </a:pPr>
            <a:r>
              <a:rPr lang="en-US" b="1" i="1" smtClean="0">
                <a:solidFill>
                  <a:prstClr val="black"/>
                </a:solidFill>
                <a:cs typeface="Arial" charset="0"/>
              </a:rPr>
              <a:t>KRAS</a:t>
            </a:r>
            <a:r>
              <a:rPr lang="en-US" b="1" smtClean="0">
                <a:solidFill>
                  <a:prstClr val="black"/>
                </a:solidFill>
                <a:cs typeface="Arial" charset="0"/>
              </a:rPr>
              <a:t> Mt</a:t>
            </a:r>
          </a:p>
        </p:txBody>
      </p:sp>
      <p:sp>
        <p:nvSpPr>
          <p:cNvPr id="22582" name="Oval 129"/>
          <p:cNvSpPr>
            <a:spLocks noChangeArrowheads="1"/>
          </p:cNvSpPr>
          <p:nvPr/>
        </p:nvSpPr>
        <p:spPr bwMode="auto">
          <a:xfrm>
            <a:off x="1943100" y="2971800"/>
            <a:ext cx="609600" cy="914400"/>
          </a:xfrm>
          <a:prstGeom prst="ellipse">
            <a:avLst/>
          </a:prstGeom>
          <a:noFill/>
          <a:ln w="28575" algn="ctr">
            <a:solidFill>
              <a:srgbClr val="C00000"/>
            </a:solidFill>
            <a:round/>
            <a:headEnd/>
            <a:tailEnd/>
          </a:ln>
          <a:extLst>
            <a:ext uri="{909E8E84-426E-40DD-AFC4-6F175D3DCCD1}">
              <a14:hiddenFill xmlns:a14="http://schemas.microsoft.com/office/drawing/2010/main" xmlns="">
                <a:solidFill>
                  <a:srgbClr val="FFFFFF"/>
                </a:solidFill>
              </a14:hiddenFill>
            </a:ext>
          </a:extLst>
        </p:spPr>
        <p:txBody>
          <a:bodyPr anchor="ctr">
            <a:spAutoFit/>
          </a:bodyPr>
          <a:lstStyle/>
          <a:p>
            <a:pPr defTabSz="457200" fontAlgn="base">
              <a:spcBef>
                <a:spcPct val="0"/>
              </a:spcBef>
              <a:spcAft>
                <a:spcPct val="0"/>
              </a:spcAft>
            </a:pPr>
            <a:endParaRPr lang="tr-TR" smtClean="0">
              <a:solidFill>
                <a:prstClr val="black"/>
              </a:solidFill>
              <a:latin typeface="Arial" charset="0"/>
              <a:ea typeface="MS PGothic" pitchFamily="34" charset="-128"/>
            </a:endParaRPr>
          </a:p>
        </p:txBody>
      </p:sp>
      <p:sp>
        <p:nvSpPr>
          <p:cNvPr id="22583" name="Text Box 2"/>
          <p:cNvSpPr txBox="1">
            <a:spLocks noChangeAspect="1" noChangeArrowheads="1"/>
          </p:cNvSpPr>
          <p:nvPr/>
        </p:nvSpPr>
        <p:spPr bwMode="auto">
          <a:xfrm>
            <a:off x="2119313" y="1852613"/>
            <a:ext cx="4911725" cy="58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12" tIns="44450" rIns="87312" bIns="44450" anchor="ct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algn="ctr" defTabSz="457200" fontAlgn="base">
              <a:lnSpc>
                <a:spcPct val="90000"/>
              </a:lnSpc>
              <a:spcBef>
                <a:spcPct val="0"/>
              </a:spcBef>
              <a:spcAft>
                <a:spcPct val="0"/>
              </a:spcAft>
            </a:pPr>
            <a:r>
              <a:rPr lang="tr-TR" b="1" smtClean="0">
                <a:solidFill>
                  <a:prstClr val="black"/>
                </a:solidFill>
                <a:cs typeface="Arial" charset="0"/>
              </a:rPr>
              <a:t>Aynı tanı ve klinik özelliklere sahip hastalar</a:t>
            </a:r>
            <a:endParaRPr lang="en-US" b="1" smtClean="0">
              <a:solidFill>
                <a:prstClr val="black"/>
              </a:solidFill>
              <a:cs typeface="Arial" charset="0"/>
            </a:endParaRPr>
          </a:p>
          <a:p>
            <a:pPr algn="ctr" defTabSz="457200" fontAlgn="base">
              <a:lnSpc>
                <a:spcPct val="90000"/>
              </a:lnSpc>
              <a:spcBef>
                <a:spcPct val="0"/>
              </a:spcBef>
              <a:spcAft>
                <a:spcPct val="0"/>
              </a:spcAft>
            </a:pPr>
            <a:r>
              <a:rPr lang="en-US" b="1" smtClean="0">
                <a:solidFill>
                  <a:prstClr val="black"/>
                </a:solidFill>
                <a:cs typeface="Arial" charset="0"/>
              </a:rPr>
              <a:t>(</a:t>
            </a:r>
            <a:r>
              <a:rPr lang="tr-TR" b="1" smtClean="0">
                <a:solidFill>
                  <a:prstClr val="black"/>
                </a:solidFill>
                <a:cs typeface="Arial" charset="0"/>
              </a:rPr>
              <a:t>Evre </a:t>
            </a:r>
            <a:r>
              <a:rPr lang="en-US" b="1" smtClean="0">
                <a:solidFill>
                  <a:prstClr val="black"/>
                </a:solidFill>
                <a:cs typeface="Arial" charset="0"/>
              </a:rPr>
              <a:t>IV NSCLC)</a:t>
            </a:r>
          </a:p>
        </p:txBody>
      </p:sp>
      <p:sp>
        <p:nvSpPr>
          <p:cNvPr id="132" name="Title 137"/>
          <p:cNvSpPr>
            <a:spLocks noGrp="1"/>
          </p:cNvSpPr>
          <p:nvPr>
            <p:ph type="title"/>
          </p:nvPr>
        </p:nvSpPr>
        <p:spPr/>
        <p:txBody>
          <a:bodyPr>
            <a:normAutofit fontScale="90000"/>
          </a:bodyPr>
          <a:lstStyle/>
          <a:p>
            <a:pPr fontAlgn="auto">
              <a:spcAft>
                <a:spcPts val="0"/>
              </a:spcAft>
              <a:defRPr/>
            </a:pPr>
            <a:r>
              <a:rPr lang="en-US" dirty="0" smtClean="0">
                <a:cs typeface="Arial" pitchFamily="34" charset="0"/>
              </a:rPr>
              <a:t>NSCLC</a:t>
            </a:r>
            <a:r>
              <a:rPr lang="tr-TR" dirty="0" smtClean="0">
                <a:cs typeface="Arial" pitchFamily="34" charset="0"/>
              </a:rPr>
              <a:t> moleküler özelliklerinde bireyler arasındaki </a:t>
            </a:r>
            <a:r>
              <a:rPr lang="tr-TR" dirty="0" err="1" smtClean="0">
                <a:cs typeface="Arial" pitchFamily="34" charset="0"/>
              </a:rPr>
              <a:t>heterojenite</a:t>
            </a:r>
            <a:endParaRPr lang="en-US" dirty="0" smtClean="0"/>
          </a:p>
        </p:txBody>
      </p:sp>
      <p:sp>
        <p:nvSpPr>
          <p:cNvPr id="22585" name="Text Box 126"/>
          <p:cNvSpPr txBox="1">
            <a:spLocks noChangeArrowheads="1"/>
          </p:cNvSpPr>
          <p:nvPr/>
        </p:nvSpPr>
        <p:spPr bwMode="auto">
          <a:xfrm>
            <a:off x="7240588" y="2514600"/>
            <a:ext cx="1800225" cy="1089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algn="ctr" defTabSz="457200" eaLnBrk="1" fontAlgn="base" hangingPunct="1">
              <a:lnSpc>
                <a:spcPct val="90000"/>
              </a:lnSpc>
              <a:spcBef>
                <a:spcPct val="30000"/>
              </a:spcBef>
              <a:spcAft>
                <a:spcPct val="0"/>
              </a:spcAft>
            </a:pPr>
            <a:r>
              <a:rPr lang="en-US" b="1" dirty="0" smtClean="0">
                <a:solidFill>
                  <a:prstClr val="black"/>
                </a:solidFill>
                <a:cs typeface="Arial" charset="0"/>
              </a:rPr>
              <a:t>39</a:t>
            </a:r>
            <a:r>
              <a:rPr lang="tr-TR" b="1" dirty="0" smtClean="0">
                <a:solidFill>
                  <a:prstClr val="black"/>
                </a:solidFill>
                <a:cs typeface="Arial" charset="0"/>
              </a:rPr>
              <a:t> yaşında</a:t>
            </a:r>
            <a:r>
              <a:rPr lang="en-US" b="1" dirty="0" smtClean="0">
                <a:solidFill>
                  <a:prstClr val="black"/>
                </a:solidFill>
                <a:cs typeface="Arial" charset="0"/>
              </a:rPr>
              <a:t> </a:t>
            </a:r>
            <a:br>
              <a:rPr lang="en-US" b="1" dirty="0" smtClean="0">
                <a:solidFill>
                  <a:prstClr val="black"/>
                </a:solidFill>
                <a:cs typeface="Arial" charset="0"/>
              </a:rPr>
            </a:br>
            <a:r>
              <a:rPr lang="tr-TR" b="1" dirty="0" smtClean="0">
                <a:solidFill>
                  <a:prstClr val="black"/>
                </a:solidFill>
                <a:cs typeface="Arial" charset="0"/>
              </a:rPr>
              <a:t>kadın</a:t>
            </a:r>
            <a:r>
              <a:rPr lang="en-US" b="1" dirty="0" smtClean="0">
                <a:solidFill>
                  <a:prstClr val="black"/>
                </a:solidFill>
                <a:cs typeface="Arial" charset="0"/>
              </a:rPr>
              <a:t/>
            </a:r>
            <a:br>
              <a:rPr lang="en-US" b="1" dirty="0" smtClean="0">
                <a:solidFill>
                  <a:prstClr val="black"/>
                </a:solidFill>
                <a:cs typeface="Arial" charset="0"/>
              </a:rPr>
            </a:br>
            <a:r>
              <a:rPr lang="tr-TR" b="1" dirty="0" smtClean="0">
                <a:solidFill>
                  <a:prstClr val="black"/>
                </a:solidFill>
                <a:cs typeface="Arial" charset="0"/>
              </a:rPr>
              <a:t>sigara içmiyor</a:t>
            </a:r>
            <a:r>
              <a:rPr lang="en-US" b="1" dirty="0" smtClean="0">
                <a:solidFill>
                  <a:prstClr val="black"/>
                </a:solidFill>
                <a:cs typeface="Arial" charset="0"/>
              </a:rPr>
              <a:t>,</a:t>
            </a:r>
            <a:br>
              <a:rPr lang="en-US" b="1" dirty="0" smtClean="0">
                <a:solidFill>
                  <a:prstClr val="black"/>
                </a:solidFill>
                <a:cs typeface="Arial" charset="0"/>
              </a:rPr>
            </a:br>
            <a:r>
              <a:rPr lang="tr-TR" b="1" dirty="0" smtClean="0">
                <a:solidFill>
                  <a:prstClr val="black"/>
                </a:solidFill>
                <a:cs typeface="Arial" charset="0"/>
              </a:rPr>
              <a:t>A</a:t>
            </a:r>
            <a:r>
              <a:rPr lang="en-US" b="1" dirty="0" err="1" smtClean="0">
                <a:solidFill>
                  <a:prstClr val="black"/>
                </a:solidFill>
                <a:cs typeface="Arial" charset="0"/>
              </a:rPr>
              <a:t>deno</a:t>
            </a:r>
            <a:r>
              <a:rPr lang="tr-TR" b="1" dirty="0" smtClean="0">
                <a:solidFill>
                  <a:prstClr val="black"/>
                </a:solidFill>
                <a:cs typeface="Arial" charset="0"/>
              </a:rPr>
              <a:t>C</a:t>
            </a:r>
            <a:r>
              <a:rPr lang="en-US" b="1" dirty="0" smtClean="0">
                <a:solidFill>
                  <a:prstClr val="black"/>
                </a:solidFill>
                <a:cs typeface="Arial" charset="0"/>
              </a:rPr>
              <a:t>a</a:t>
            </a:r>
          </a:p>
        </p:txBody>
      </p:sp>
      <p:sp>
        <p:nvSpPr>
          <p:cNvPr id="22586" name="Text Box 126"/>
          <p:cNvSpPr txBox="1">
            <a:spLocks noChangeArrowheads="1"/>
          </p:cNvSpPr>
          <p:nvPr/>
        </p:nvSpPr>
        <p:spPr bwMode="auto">
          <a:xfrm>
            <a:off x="28575" y="4267200"/>
            <a:ext cx="1800225" cy="1089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algn="ctr" defTabSz="457200" eaLnBrk="1" fontAlgn="base" hangingPunct="1">
              <a:lnSpc>
                <a:spcPct val="90000"/>
              </a:lnSpc>
              <a:spcBef>
                <a:spcPct val="30000"/>
              </a:spcBef>
              <a:spcAft>
                <a:spcPct val="0"/>
              </a:spcAft>
            </a:pPr>
            <a:r>
              <a:rPr lang="tr-TR" b="1" dirty="0" smtClean="0">
                <a:solidFill>
                  <a:prstClr val="black"/>
                </a:solidFill>
                <a:cs typeface="Arial" charset="0"/>
              </a:rPr>
              <a:t>54 yaşında</a:t>
            </a:r>
            <a:r>
              <a:rPr lang="en-US" b="1" dirty="0" smtClean="0">
                <a:solidFill>
                  <a:prstClr val="black"/>
                </a:solidFill>
                <a:cs typeface="Arial" charset="0"/>
              </a:rPr>
              <a:t> </a:t>
            </a:r>
            <a:br>
              <a:rPr lang="en-US" b="1" dirty="0" smtClean="0">
                <a:solidFill>
                  <a:prstClr val="black"/>
                </a:solidFill>
                <a:cs typeface="Arial" charset="0"/>
              </a:rPr>
            </a:br>
            <a:r>
              <a:rPr lang="tr-TR" b="1" dirty="0" smtClean="0">
                <a:solidFill>
                  <a:prstClr val="black"/>
                </a:solidFill>
                <a:cs typeface="Arial" charset="0"/>
              </a:rPr>
              <a:t>erkek</a:t>
            </a:r>
            <a:r>
              <a:rPr lang="en-US" b="1" dirty="0" smtClean="0">
                <a:solidFill>
                  <a:prstClr val="black"/>
                </a:solidFill>
                <a:cs typeface="Arial" charset="0"/>
              </a:rPr>
              <a:t/>
            </a:r>
            <a:br>
              <a:rPr lang="en-US" b="1" dirty="0" smtClean="0">
                <a:solidFill>
                  <a:prstClr val="black"/>
                </a:solidFill>
                <a:cs typeface="Arial" charset="0"/>
              </a:rPr>
            </a:br>
            <a:r>
              <a:rPr lang="tr-TR" b="1" dirty="0" smtClean="0">
                <a:solidFill>
                  <a:prstClr val="black"/>
                </a:solidFill>
                <a:cs typeface="Arial" charset="0"/>
              </a:rPr>
              <a:t>sigara içmiyor</a:t>
            </a:r>
            <a:r>
              <a:rPr lang="en-US" b="1" dirty="0" smtClean="0">
                <a:solidFill>
                  <a:prstClr val="black"/>
                </a:solidFill>
                <a:cs typeface="Arial" charset="0"/>
              </a:rPr>
              <a:t>,</a:t>
            </a:r>
            <a:br>
              <a:rPr lang="en-US" b="1" dirty="0" smtClean="0">
                <a:solidFill>
                  <a:prstClr val="black"/>
                </a:solidFill>
                <a:cs typeface="Arial" charset="0"/>
              </a:rPr>
            </a:br>
            <a:r>
              <a:rPr lang="tr-TR" b="1" dirty="0" smtClean="0">
                <a:solidFill>
                  <a:prstClr val="black"/>
                </a:solidFill>
                <a:cs typeface="Arial" charset="0"/>
              </a:rPr>
              <a:t>A</a:t>
            </a:r>
            <a:r>
              <a:rPr lang="en-US" b="1" dirty="0" err="1" smtClean="0">
                <a:solidFill>
                  <a:prstClr val="black"/>
                </a:solidFill>
                <a:cs typeface="Arial" charset="0"/>
              </a:rPr>
              <a:t>deno</a:t>
            </a:r>
            <a:r>
              <a:rPr lang="tr-TR" b="1" dirty="0" smtClean="0">
                <a:solidFill>
                  <a:prstClr val="black"/>
                </a:solidFill>
                <a:cs typeface="Arial" charset="0"/>
              </a:rPr>
              <a:t>C</a:t>
            </a:r>
            <a:r>
              <a:rPr lang="en-US" b="1" dirty="0" smtClean="0">
                <a:solidFill>
                  <a:prstClr val="black"/>
                </a:solidFill>
                <a:cs typeface="Arial" charset="0"/>
              </a:rPr>
              <a:t>a</a:t>
            </a:r>
          </a:p>
        </p:txBody>
      </p:sp>
      <p:sp>
        <p:nvSpPr>
          <p:cNvPr id="22587" name="Text Box 123"/>
          <p:cNvSpPr txBox="1">
            <a:spLocks noChangeArrowheads="1"/>
          </p:cNvSpPr>
          <p:nvPr/>
        </p:nvSpPr>
        <p:spPr bwMode="auto">
          <a:xfrm>
            <a:off x="150813" y="2462213"/>
            <a:ext cx="1573212" cy="1089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algn="ctr" defTabSz="457200" eaLnBrk="1" fontAlgn="base" hangingPunct="1">
              <a:lnSpc>
                <a:spcPct val="90000"/>
              </a:lnSpc>
              <a:spcBef>
                <a:spcPct val="30000"/>
              </a:spcBef>
              <a:spcAft>
                <a:spcPct val="0"/>
              </a:spcAft>
            </a:pPr>
            <a:r>
              <a:rPr lang="en-US" b="1" dirty="0" smtClean="0">
                <a:solidFill>
                  <a:prstClr val="black"/>
                </a:solidFill>
                <a:cs typeface="Arial" charset="0"/>
              </a:rPr>
              <a:t>65</a:t>
            </a:r>
            <a:r>
              <a:rPr lang="tr-TR" b="1" dirty="0" smtClean="0">
                <a:solidFill>
                  <a:prstClr val="black"/>
                </a:solidFill>
                <a:cs typeface="Arial" charset="0"/>
              </a:rPr>
              <a:t> yaşında</a:t>
            </a:r>
            <a:r>
              <a:rPr lang="en-US" b="1" dirty="0" smtClean="0">
                <a:solidFill>
                  <a:prstClr val="black"/>
                </a:solidFill>
                <a:cs typeface="Arial" charset="0"/>
              </a:rPr>
              <a:t> </a:t>
            </a:r>
            <a:r>
              <a:rPr lang="tr-TR" b="1" dirty="0" smtClean="0">
                <a:solidFill>
                  <a:prstClr val="black"/>
                </a:solidFill>
                <a:cs typeface="Arial" charset="0"/>
              </a:rPr>
              <a:t>erkek</a:t>
            </a:r>
            <a:r>
              <a:rPr lang="en-US" b="1" dirty="0" smtClean="0">
                <a:solidFill>
                  <a:prstClr val="black"/>
                </a:solidFill>
                <a:cs typeface="Arial" charset="0"/>
              </a:rPr>
              <a:t/>
            </a:r>
            <a:br>
              <a:rPr lang="en-US" b="1" dirty="0" smtClean="0">
                <a:solidFill>
                  <a:prstClr val="black"/>
                </a:solidFill>
                <a:cs typeface="Arial" charset="0"/>
              </a:rPr>
            </a:br>
            <a:r>
              <a:rPr lang="tr-TR" b="1" dirty="0" smtClean="0">
                <a:solidFill>
                  <a:prstClr val="black"/>
                </a:solidFill>
                <a:cs typeface="Arial" charset="0"/>
              </a:rPr>
              <a:t>sigara içen</a:t>
            </a:r>
            <a:r>
              <a:rPr lang="en-US" b="1" dirty="0" smtClean="0">
                <a:solidFill>
                  <a:prstClr val="black"/>
                </a:solidFill>
                <a:cs typeface="Arial" charset="0"/>
              </a:rPr>
              <a:t>,</a:t>
            </a:r>
            <a:br>
              <a:rPr lang="en-US" b="1" dirty="0" smtClean="0">
                <a:solidFill>
                  <a:prstClr val="black"/>
                </a:solidFill>
                <a:cs typeface="Arial" charset="0"/>
              </a:rPr>
            </a:br>
            <a:r>
              <a:rPr lang="tr-TR" b="1" dirty="0" smtClean="0">
                <a:solidFill>
                  <a:prstClr val="black"/>
                </a:solidFill>
                <a:cs typeface="Arial" charset="0"/>
              </a:rPr>
              <a:t>Adeno Ca</a:t>
            </a:r>
            <a:endParaRPr lang="en-US" b="1" dirty="0" smtClean="0">
              <a:solidFill>
                <a:prstClr val="black"/>
              </a:solidFill>
              <a:cs typeface="Arial" charset="0"/>
            </a:endParaRPr>
          </a:p>
        </p:txBody>
      </p:sp>
      <p:sp>
        <p:nvSpPr>
          <p:cNvPr id="130" name="TextBox 129"/>
          <p:cNvSpPr txBox="1"/>
          <p:nvPr/>
        </p:nvSpPr>
        <p:spPr>
          <a:xfrm>
            <a:off x="7786710" y="4286256"/>
            <a:ext cx="1031051" cy="646331"/>
          </a:xfrm>
          <a:prstGeom prst="rect">
            <a:avLst/>
          </a:prstGeom>
          <a:noFill/>
        </p:spPr>
        <p:txBody>
          <a:bodyPr wrap="none" rtlCol="0">
            <a:spAutoFit/>
          </a:bodyPr>
          <a:lstStyle/>
          <a:p>
            <a:r>
              <a:rPr lang="tr-TR" dirty="0" smtClean="0">
                <a:solidFill>
                  <a:srgbClr val="FF0000"/>
                </a:solidFill>
              </a:rPr>
              <a:t>Erlotinib</a:t>
            </a:r>
          </a:p>
          <a:p>
            <a:r>
              <a:rPr lang="tr-TR" dirty="0" smtClean="0">
                <a:solidFill>
                  <a:srgbClr val="FF0000"/>
                </a:solidFill>
              </a:rPr>
              <a:t>Gefitinib</a:t>
            </a:r>
            <a:endParaRPr lang="tr-TR" dirty="0">
              <a:solidFill>
                <a:srgbClr val="FF0000"/>
              </a:solidFill>
            </a:endParaRPr>
          </a:p>
        </p:txBody>
      </p:sp>
      <p:sp>
        <p:nvSpPr>
          <p:cNvPr id="131" name="TextBox 130"/>
          <p:cNvSpPr txBox="1"/>
          <p:nvPr/>
        </p:nvSpPr>
        <p:spPr>
          <a:xfrm>
            <a:off x="500034" y="6072206"/>
            <a:ext cx="1143008" cy="369332"/>
          </a:xfrm>
          <a:prstGeom prst="rect">
            <a:avLst/>
          </a:prstGeom>
          <a:noFill/>
        </p:spPr>
        <p:txBody>
          <a:bodyPr wrap="square" rtlCol="0">
            <a:spAutoFit/>
          </a:bodyPr>
          <a:lstStyle/>
          <a:p>
            <a:r>
              <a:rPr lang="tr-TR" dirty="0" smtClean="0">
                <a:solidFill>
                  <a:srgbClr val="FF0000"/>
                </a:solidFill>
              </a:rPr>
              <a:t>Crizotinib</a:t>
            </a:r>
            <a:endParaRPr lang="tr-TR" dirty="0">
              <a:solidFill>
                <a:srgbClr val="FF0000"/>
              </a:solidFill>
            </a:endParaRPr>
          </a:p>
        </p:txBody>
      </p:sp>
    </p:spTree>
    <p:extLst>
      <p:ext uri="{BB962C8B-B14F-4D97-AF65-F5344CB8AC3E}">
        <p14:creationId xmlns:p14="http://schemas.microsoft.com/office/powerpoint/2010/main" xmlns="" val="1669862513"/>
      </p:ext>
    </p:extLst>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3"/>
          <p:cNvSpPr>
            <a:spLocks noChangeShapeType="1"/>
          </p:cNvSpPr>
          <p:nvPr/>
        </p:nvSpPr>
        <p:spPr bwMode="auto">
          <a:xfrm>
            <a:off x="4973638" y="3319463"/>
            <a:ext cx="0" cy="0"/>
          </a:xfrm>
          <a:prstGeom prst="line">
            <a:avLst/>
          </a:prstGeom>
          <a:noFill/>
          <a:ln w="9525">
            <a:solidFill>
              <a:schemeClr val="tx1"/>
            </a:solidFill>
            <a:round/>
            <a:headEnd/>
            <a:tailEnd/>
          </a:ln>
        </p:spPr>
        <p:txBody>
          <a:bodyPr/>
          <a:lstStyle/>
          <a:p>
            <a:endParaRPr lang="tr-TR"/>
          </a:p>
        </p:txBody>
      </p:sp>
      <p:grpSp>
        <p:nvGrpSpPr>
          <p:cNvPr id="3" name="Group 4"/>
          <p:cNvGrpSpPr>
            <a:grpSpLocks/>
          </p:cNvGrpSpPr>
          <p:nvPr/>
        </p:nvGrpSpPr>
        <p:grpSpPr bwMode="auto">
          <a:xfrm>
            <a:off x="4541838" y="2743200"/>
            <a:ext cx="287337" cy="287338"/>
            <a:chOff x="2699" y="2024"/>
            <a:chExt cx="272" cy="272"/>
          </a:xfrm>
        </p:grpSpPr>
        <p:sp>
          <p:nvSpPr>
            <p:cNvPr id="4" name="Line 5"/>
            <p:cNvSpPr>
              <a:spLocks noChangeShapeType="1"/>
            </p:cNvSpPr>
            <p:nvPr/>
          </p:nvSpPr>
          <p:spPr bwMode="auto">
            <a:xfrm>
              <a:off x="2836" y="2024"/>
              <a:ext cx="0" cy="272"/>
            </a:xfrm>
            <a:prstGeom prst="line">
              <a:avLst/>
            </a:prstGeom>
            <a:noFill/>
            <a:ln w="28575">
              <a:solidFill>
                <a:schemeClr val="accent1">
                  <a:lumMod val="50000"/>
                </a:schemeClr>
              </a:solidFill>
              <a:round/>
              <a:headEnd/>
              <a:tailEnd/>
            </a:ln>
            <a:effectLst/>
            <a:extLst/>
          </p:spPr>
          <p:txBody>
            <a:bodyPr/>
            <a:lstStyle/>
            <a:p>
              <a:pPr>
                <a:defRPr/>
              </a:pPr>
              <a:endParaRPr lang="tr-TR"/>
            </a:p>
          </p:txBody>
        </p:sp>
        <p:sp>
          <p:nvSpPr>
            <p:cNvPr id="5" name="Line 6"/>
            <p:cNvSpPr>
              <a:spLocks noChangeShapeType="1"/>
            </p:cNvSpPr>
            <p:nvPr/>
          </p:nvSpPr>
          <p:spPr bwMode="auto">
            <a:xfrm>
              <a:off x="2699" y="2161"/>
              <a:ext cx="272" cy="0"/>
            </a:xfrm>
            <a:prstGeom prst="line">
              <a:avLst/>
            </a:prstGeom>
            <a:noFill/>
            <a:ln w="38100">
              <a:solidFill>
                <a:schemeClr val="accent1">
                  <a:lumMod val="50000"/>
                </a:schemeClr>
              </a:solidFill>
              <a:round/>
              <a:headEnd/>
              <a:tailEnd/>
            </a:ln>
            <a:effectLst/>
            <a:extLst/>
          </p:spPr>
          <p:txBody>
            <a:bodyPr/>
            <a:lstStyle/>
            <a:p>
              <a:pPr>
                <a:defRPr/>
              </a:pPr>
              <a:endParaRPr lang="tr-TR"/>
            </a:p>
          </p:txBody>
        </p:sp>
      </p:grpSp>
      <p:sp>
        <p:nvSpPr>
          <p:cNvPr id="6" name="Text Box 7"/>
          <p:cNvSpPr txBox="1">
            <a:spLocks noChangeArrowheads="1"/>
          </p:cNvSpPr>
          <p:nvPr/>
        </p:nvSpPr>
        <p:spPr bwMode="auto">
          <a:xfrm>
            <a:off x="4038600" y="2959100"/>
            <a:ext cx="1368425" cy="396875"/>
          </a:xfrm>
          <a:prstGeom prst="rect">
            <a:avLst/>
          </a:prstGeom>
          <a:noFill/>
          <a:ln w="9525">
            <a:noFill/>
            <a:miter lim="800000"/>
            <a:headEnd/>
            <a:tailEnd/>
          </a:ln>
        </p:spPr>
        <p:txBody>
          <a:bodyPr>
            <a:spAutoFit/>
          </a:bodyPr>
          <a:lstStyle/>
          <a:p>
            <a:pPr>
              <a:spcBef>
                <a:spcPct val="50000"/>
              </a:spcBef>
            </a:pPr>
            <a:r>
              <a:rPr lang="tr-TR" sz="2000" b="1">
                <a:solidFill>
                  <a:srgbClr val="FF0000"/>
                </a:solidFill>
                <a:latin typeface="Century Gothic" pitchFamily="34" charset="0"/>
                <a:cs typeface="Arial" charset="0"/>
              </a:rPr>
              <a:t>Crizotinib</a:t>
            </a:r>
            <a:endParaRPr lang="en-GB" sz="2000" b="1">
              <a:solidFill>
                <a:srgbClr val="FF0000"/>
              </a:solidFill>
              <a:latin typeface="Century Gothic" pitchFamily="34" charset="0"/>
              <a:cs typeface="Arial" charset="0"/>
            </a:endParaRPr>
          </a:p>
        </p:txBody>
      </p:sp>
      <p:sp>
        <p:nvSpPr>
          <p:cNvPr id="7" name="Line 9"/>
          <p:cNvSpPr>
            <a:spLocks noChangeShapeType="1"/>
          </p:cNvSpPr>
          <p:nvPr/>
        </p:nvSpPr>
        <p:spPr bwMode="auto">
          <a:xfrm>
            <a:off x="4686300" y="3319463"/>
            <a:ext cx="0" cy="576262"/>
          </a:xfrm>
          <a:prstGeom prst="line">
            <a:avLst/>
          </a:prstGeom>
          <a:noFill/>
          <a:ln w="57150">
            <a:solidFill>
              <a:schemeClr val="accent1">
                <a:lumMod val="50000"/>
              </a:schemeClr>
            </a:solidFill>
            <a:round/>
            <a:headEnd/>
            <a:tailEnd type="triangle" w="med" len="med"/>
          </a:ln>
          <a:effectLst/>
          <a:extLst/>
        </p:spPr>
        <p:txBody>
          <a:bodyPr/>
          <a:lstStyle/>
          <a:p>
            <a:pPr>
              <a:defRPr/>
            </a:pPr>
            <a:endParaRPr lang="tr-TR"/>
          </a:p>
        </p:txBody>
      </p:sp>
      <p:sp>
        <p:nvSpPr>
          <p:cNvPr id="8" name="Pasta 1"/>
          <p:cNvSpPr/>
          <p:nvPr/>
        </p:nvSpPr>
        <p:spPr>
          <a:xfrm rot="2235053">
            <a:off x="2343150" y="881063"/>
            <a:ext cx="1371600" cy="1404937"/>
          </a:xfrm>
          <a:prstGeom prst="pie">
            <a:avLst>
              <a:gd name="adj1" fmla="val 20481673"/>
              <a:gd name="adj2" fmla="val 18556581"/>
            </a:avLst>
          </a:prstGeom>
          <a:solidFill>
            <a:schemeClr val="accent3">
              <a:lumMod val="60000"/>
              <a:lumOff val="40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solidFill>
                <a:schemeClr val="tx1"/>
              </a:solidFill>
            </a:endParaRPr>
          </a:p>
        </p:txBody>
      </p:sp>
      <p:sp>
        <p:nvSpPr>
          <p:cNvPr id="9" name="İkizkenar Üçgen 2"/>
          <p:cNvSpPr/>
          <p:nvPr/>
        </p:nvSpPr>
        <p:spPr>
          <a:xfrm rot="16200000">
            <a:off x="3181350" y="1262063"/>
            <a:ext cx="381000" cy="685800"/>
          </a:xfrm>
          <a:prstGeom prst="triangle">
            <a:avLst/>
          </a:prstGeom>
          <a:solidFill>
            <a:schemeClr val="accent1">
              <a:lumMod val="50000"/>
            </a:schemeClr>
          </a:solidFill>
          <a:ln>
            <a:solidFill>
              <a:schemeClr val="tx2">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sp>
        <p:nvSpPr>
          <p:cNvPr id="10" name="Gözyaşı Damlası 3"/>
          <p:cNvSpPr/>
          <p:nvPr/>
        </p:nvSpPr>
        <p:spPr>
          <a:xfrm>
            <a:off x="5943600" y="534988"/>
            <a:ext cx="457200" cy="685800"/>
          </a:xfrm>
          <a:prstGeom prst="teardrop">
            <a:avLst/>
          </a:prstGeom>
          <a:solidFill>
            <a:schemeClr val="accent2">
              <a:lumMod val="20000"/>
              <a:lumOff val="80000"/>
            </a:schemeClr>
          </a:solidFill>
          <a:ln>
            <a:solidFill>
              <a:schemeClr val="accent2">
                <a:lumMod val="20000"/>
                <a:lumOff val="8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sp>
        <p:nvSpPr>
          <p:cNvPr id="11" name="Düzlem 4"/>
          <p:cNvSpPr/>
          <p:nvPr/>
        </p:nvSpPr>
        <p:spPr>
          <a:xfrm>
            <a:off x="6553200" y="1066800"/>
            <a:ext cx="381000" cy="390525"/>
          </a:xfrm>
          <a:prstGeom prst="plaque">
            <a:avLst/>
          </a:prstGeom>
          <a:solidFill>
            <a:schemeClr val="accent5">
              <a:lumMod val="20000"/>
              <a:lumOff val="80000"/>
            </a:schemeClr>
          </a:solidFill>
          <a:ln>
            <a:solidFill>
              <a:schemeClr val="accent5">
                <a:lumMod val="20000"/>
                <a:lumOff val="8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sp>
        <p:nvSpPr>
          <p:cNvPr id="12" name="Oval 5"/>
          <p:cNvSpPr/>
          <p:nvPr/>
        </p:nvSpPr>
        <p:spPr>
          <a:xfrm>
            <a:off x="6132513" y="1676400"/>
            <a:ext cx="323850" cy="720725"/>
          </a:xfrm>
          <a:prstGeom prst="ellipse">
            <a:avLst/>
          </a:prstGeom>
          <a:solidFill>
            <a:srgbClr val="FFFF66"/>
          </a:solidFill>
          <a:ln>
            <a:solidFill>
              <a:srgbClr val="FFFF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sp>
        <p:nvSpPr>
          <p:cNvPr id="13" name="Oval 6"/>
          <p:cNvSpPr/>
          <p:nvPr/>
        </p:nvSpPr>
        <p:spPr>
          <a:xfrm>
            <a:off x="6457950" y="1169988"/>
            <a:ext cx="95250" cy="92075"/>
          </a:xfrm>
          <a:prstGeom prst="ellipse">
            <a:avLst/>
          </a:prstGeom>
          <a:solidFill>
            <a:schemeClr val="accent6">
              <a:lumMod val="60000"/>
              <a:lumOff val="40000"/>
            </a:schemeClr>
          </a:solidFill>
          <a:ln>
            <a:solidFill>
              <a:schemeClr val="accent6">
                <a:lumMod val="60000"/>
                <a:lumOff val="4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sp>
        <p:nvSpPr>
          <p:cNvPr id="14" name="Oval 15"/>
          <p:cNvSpPr/>
          <p:nvPr/>
        </p:nvSpPr>
        <p:spPr>
          <a:xfrm>
            <a:off x="6276975" y="457200"/>
            <a:ext cx="95250" cy="92075"/>
          </a:xfrm>
          <a:prstGeom prst="ellipse">
            <a:avLst/>
          </a:prstGeom>
          <a:solidFill>
            <a:schemeClr val="accent6">
              <a:lumMod val="60000"/>
              <a:lumOff val="40000"/>
            </a:schemeClr>
          </a:solidFill>
          <a:ln>
            <a:solidFill>
              <a:schemeClr val="accent6">
                <a:lumMod val="60000"/>
                <a:lumOff val="4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sp>
        <p:nvSpPr>
          <p:cNvPr id="15" name="Oval 16"/>
          <p:cNvSpPr/>
          <p:nvPr/>
        </p:nvSpPr>
        <p:spPr>
          <a:xfrm>
            <a:off x="6381750" y="1676400"/>
            <a:ext cx="95250" cy="92075"/>
          </a:xfrm>
          <a:prstGeom prst="ellipse">
            <a:avLst/>
          </a:prstGeom>
          <a:solidFill>
            <a:schemeClr val="accent6">
              <a:lumMod val="60000"/>
              <a:lumOff val="40000"/>
            </a:schemeClr>
          </a:solidFill>
          <a:ln>
            <a:solidFill>
              <a:schemeClr val="accent6">
                <a:lumMod val="60000"/>
                <a:lumOff val="4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sp>
        <p:nvSpPr>
          <p:cNvPr id="16" name="Dikdörtgen 7"/>
          <p:cNvSpPr/>
          <p:nvPr/>
        </p:nvSpPr>
        <p:spPr>
          <a:xfrm>
            <a:off x="2565033" y="1291351"/>
            <a:ext cx="825867" cy="246221"/>
          </a:xfrm>
          <a:prstGeom prst="rect">
            <a:avLst/>
          </a:prstGeom>
          <a:noFill/>
        </p:spPr>
        <p:txBody>
          <a:bodyPr wrap="none">
            <a:spAutoFit/>
          </a:bodyPr>
          <a:lstStyle/>
          <a:p>
            <a:pPr algn="ctr">
              <a:defRPr/>
            </a:pPr>
            <a:r>
              <a:rPr lang="tr-TR" sz="10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ALK/EML4</a:t>
            </a:r>
          </a:p>
        </p:txBody>
      </p:sp>
      <p:sp>
        <p:nvSpPr>
          <p:cNvPr id="17" name="Dikdörtgen 19"/>
          <p:cNvSpPr/>
          <p:nvPr/>
        </p:nvSpPr>
        <p:spPr>
          <a:xfrm>
            <a:off x="3269148" y="1482198"/>
            <a:ext cx="441147" cy="246221"/>
          </a:xfrm>
          <a:prstGeom prst="rect">
            <a:avLst/>
          </a:prstGeom>
          <a:noFill/>
        </p:spPr>
        <p:txBody>
          <a:bodyPr wrap="none">
            <a:spAutoFit/>
          </a:bodyPr>
          <a:lstStyle/>
          <a:p>
            <a:pPr algn="ctr">
              <a:defRPr/>
            </a:pPr>
            <a:r>
              <a:rPr lang="tr-TR" sz="10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ATP</a:t>
            </a:r>
          </a:p>
        </p:txBody>
      </p:sp>
      <p:sp>
        <p:nvSpPr>
          <p:cNvPr id="18" name="Dikdörtgen 20"/>
          <p:cNvSpPr/>
          <p:nvPr/>
        </p:nvSpPr>
        <p:spPr>
          <a:xfrm>
            <a:off x="5987142" y="754050"/>
            <a:ext cx="340158" cy="246221"/>
          </a:xfrm>
          <a:prstGeom prst="rect">
            <a:avLst/>
          </a:prstGeom>
          <a:noFill/>
        </p:spPr>
        <p:txBody>
          <a:bodyPr wrap="none">
            <a:spAutoFit/>
          </a:bodyPr>
          <a:lstStyle/>
          <a:p>
            <a:pPr algn="ctr">
              <a:defRPr/>
            </a:pPr>
            <a:r>
              <a:rPr lang="tr-TR" sz="10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S1</a:t>
            </a:r>
          </a:p>
        </p:txBody>
      </p:sp>
      <p:sp>
        <p:nvSpPr>
          <p:cNvPr id="19" name="Dikdörtgen 21"/>
          <p:cNvSpPr/>
          <p:nvPr/>
        </p:nvSpPr>
        <p:spPr>
          <a:xfrm>
            <a:off x="6594042" y="1148723"/>
            <a:ext cx="340158" cy="246221"/>
          </a:xfrm>
          <a:prstGeom prst="rect">
            <a:avLst/>
          </a:prstGeom>
          <a:noFill/>
        </p:spPr>
        <p:txBody>
          <a:bodyPr wrap="none">
            <a:spAutoFit/>
          </a:bodyPr>
          <a:lstStyle/>
          <a:p>
            <a:pPr algn="ctr">
              <a:defRPr/>
            </a:pPr>
            <a:r>
              <a:rPr lang="tr-TR" sz="10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S2</a:t>
            </a:r>
          </a:p>
        </p:txBody>
      </p:sp>
      <p:sp>
        <p:nvSpPr>
          <p:cNvPr id="20" name="Dikdörtgen 22"/>
          <p:cNvSpPr/>
          <p:nvPr/>
        </p:nvSpPr>
        <p:spPr>
          <a:xfrm>
            <a:off x="6157221" y="1913651"/>
            <a:ext cx="340158" cy="246221"/>
          </a:xfrm>
          <a:prstGeom prst="rect">
            <a:avLst/>
          </a:prstGeom>
          <a:noFill/>
        </p:spPr>
        <p:txBody>
          <a:bodyPr wrap="none">
            <a:spAutoFit/>
          </a:bodyPr>
          <a:lstStyle/>
          <a:p>
            <a:pPr algn="ctr">
              <a:defRPr/>
            </a:pPr>
            <a:r>
              <a:rPr lang="tr-TR" sz="10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S3</a:t>
            </a:r>
          </a:p>
        </p:txBody>
      </p:sp>
      <p:sp>
        <p:nvSpPr>
          <p:cNvPr id="21" name="Sağ Ok 9"/>
          <p:cNvSpPr/>
          <p:nvPr/>
        </p:nvSpPr>
        <p:spPr>
          <a:xfrm>
            <a:off x="3830638" y="1482725"/>
            <a:ext cx="1773237" cy="122238"/>
          </a:xfrm>
          <a:prstGeom prst="rightArrow">
            <a:avLst/>
          </a:prstGeom>
          <a:solidFill>
            <a:schemeClr val="accent1">
              <a:lumMod val="50000"/>
            </a:schemeClr>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sp>
        <p:nvSpPr>
          <p:cNvPr id="22" name="Dikdörtgen 10"/>
          <p:cNvSpPr/>
          <p:nvPr/>
        </p:nvSpPr>
        <p:spPr>
          <a:xfrm>
            <a:off x="3810000" y="1235977"/>
            <a:ext cx="1768434" cy="246221"/>
          </a:xfrm>
          <a:prstGeom prst="rect">
            <a:avLst/>
          </a:prstGeom>
          <a:noFill/>
          <a:ln>
            <a:solidFill>
              <a:schemeClr val="accent3">
                <a:lumMod val="50000"/>
              </a:schemeClr>
            </a:solidFill>
          </a:ln>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000" b="1" spc="50" dirty="0" err="1">
                <a:ln w="11430"/>
                <a:solidFill>
                  <a:schemeClr val="tx1">
                    <a:lumMod val="85000"/>
                    <a:lumOff val="15000"/>
                  </a:schemeClr>
                </a:solidFill>
                <a:effectLst>
                  <a:outerShdw blurRad="76200" dist="50800" dir="5400000" algn="tl" rotWithShape="0">
                    <a:srgbClr val="000000">
                      <a:alpha val="65000"/>
                    </a:srgbClr>
                  </a:outerShdw>
                </a:effectLst>
              </a:rPr>
              <a:t>Substrat</a:t>
            </a:r>
            <a:r>
              <a:rPr lang="tr-TR" sz="1000" b="1" spc="50" dirty="0">
                <a:ln w="11430"/>
                <a:solidFill>
                  <a:schemeClr val="tx1">
                    <a:lumMod val="85000"/>
                    <a:lumOff val="15000"/>
                  </a:schemeClr>
                </a:solidFill>
                <a:effectLst>
                  <a:outerShdw blurRad="76200" dist="50800" dir="5400000" algn="tl" rotWithShape="0">
                    <a:srgbClr val="000000">
                      <a:alpha val="65000"/>
                    </a:srgbClr>
                  </a:outerShdw>
                </a:effectLst>
              </a:rPr>
              <a:t> </a:t>
            </a:r>
            <a:r>
              <a:rPr lang="tr-TR" sz="1000" b="1" spc="50" dirty="0" err="1">
                <a:ln w="11430"/>
                <a:solidFill>
                  <a:schemeClr val="tx1">
                    <a:lumMod val="85000"/>
                    <a:lumOff val="15000"/>
                  </a:schemeClr>
                </a:solidFill>
                <a:effectLst>
                  <a:outerShdw blurRad="76200" dist="50800" dir="5400000" algn="tl" rotWithShape="0">
                    <a:srgbClr val="000000">
                      <a:alpha val="65000"/>
                    </a:srgbClr>
                  </a:outerShdw>
                </a:effectLst>
              </a:rPr>
              <a:t>fosforilasyonu</a:t>
            </a:r>
            <a:endParaRPr lang="tr-TR" sz="1000" b="1" spc="50" dirty="0">
              <a:ln w="11430"/>
              <a:solidFill>
                <a:schemeClr val="tx1">
                  <a:lumMod val="85000"/>
                  <a:lumOff val="15000"/>
                </a:schemeClr>
              </a:solidFill>
              <a:effectLst>
                <a:outerShdw blurRad="76200" dist="50800" dir="5400000" algn="tl" rotWithShape="0">
                  <a:srgbClr val="000000">
                    <a:alpha val="65000"/>
                  </a:srgbClr>
                </a:outerShdw>
              </a:effectLst>
            </a:endParaRPr>
          </a:p>
        </p:txBody>
      </p:sp>
      <p:sp>
        <p:nvSpPr>
          <p:cNvPr id="23" name="Pasta 25"/>
          <p:cNvSpPr/>
          <p:nvPr/>
        </p:nvSpPr>
        <p:spPr>
          <a:xfrm rot="2235053">
            <a:off x="2271713" y="4325938"/>
            <a:ext cx="1489075" cy="1601787"/>
          </a:xfrm>
          <a:prstGeom prst="pie">
            <a:avLst>
              <a:gd name="adj1" fmla="val 20481673"/>
              <a:gd name="adj2" fmla="val 18556581"/>
            </a:avLst>
          </a:prstGeom>
          <a:solidFill>
            <a:schemeClr val="accent3">
              <a:lumMod val="60000"/>
              <a:lumOff val="40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solidFill>
                <a:schemeClr val="tx1"/>
              </a:solidFill>
            </a:endParaRPr>
          </a:p>
        </p:txBody>
      </p:sp>
      <p:sp>
        <p:nvSpPr>
          <p:cNvPr id="24" name="İkizkenar Üçgen 26"/>
          <p:cNvSpPr/>
          <p:nvPr/>
        </p:nvSpPr>
        <p:spPr>
          <a:xfrm rot="21205865">
            <a:off x="3771900" y="5505450"/>
            <a:ext cx="381000" cy="685800"/>
          </a:xfrm>
          <a:prstGeom prst="triangle">
            <a:avLst/>
          </a:prstGeom>
          <a:solidFill>
            <a:schemeClr val="accent1">
              <a:lumMod val="50000"/>
            </a:schemeClr>
          </a:solidFill>
          <a:ln>
            <a:solidFill>
              <a:schemeClr val="tx2">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sp>
        <p:nvSpPr>
          <p:cNvPr id="25" name="Gözyaşı Damlası 27"/>
          <p:cNvSpPr/>
          <p:nvPr/>
        </p:nvSpPr>
        <p:spPr>
          <a:xfrm>
            <a:off x="5943600" y="4148138"/>
            <a:ext cx="457200" cy="685800"/>
          </a:xfrm>
          <a:prstGeom prst="teardrop">
            <a:avLst/>
          </a:prstGeom>
          <a:solidFill>
            <a:schemeClr val="accent2">
              <a:lumMod val="20000"/>
              <a:lumOff val="80000"/>
            </a:schemeClr>
          </a:solidFill>
          <a:ln>
            <a:solidFill>
              <a:schemeClr val="accent2">
                <a:lumMod val="20000"/>
                <a:lumOff val="8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sp>
        <p:nvSpPr>
          <p:cNvPr id="26" name="Düzlem 28"/>
          <p:cNvSpPr/>
          <p:nvPr/>
        </p:nvSpPr>
        <p:spPr>
          <a:xfrm>
            <a:off x="6553200" y="4681538"/>
            <a:ext cx="381000" cy="390525"/>
          </a:xfrm>
          <a:prstGeom prst="plaque">
            <a:avLst/>
          </a:prstGeom>
          <a:solidFill>
            <a:schemeClr val="accent5">
              <a:lumMod val="20000"/>
              <a:lumOff val="80000"/>
            </a:schemeClr>
          </a:solidFill>
          <a:ln>
            <a:solidFill>
              <a:schemeClr val="accent5">
                <a:lumMod val="20000"/>
                <a:lumOff val="8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sp>
        <p:nvSpPr>
          <p:cNvPr id="27" name="Oval 29"/>
          <p:cNvSpPr/>
          <p:nvPr/>
        </p:nvSpPr>
        <p:spPr>
          <a:xfrm>
            <a:off x="6132513" y="5291138"/>
            <a:ext cx="323850" cy="720725"/>
          </a:xfrm>
          <a:prstGeom prst="ellipse">
            <a:avLst/>
          </a:prstGeom>
          <a:solidFill>
            <a:srgbClr val="FFFF66"/>
          </a:solidFill>
          <a:ln>
            <a:solidFill>
              <a:srgbClr val="FFFF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sp>
        <p:nvSpPr>
          <p:cNvPr id="28" name="Dikdörtgen 33"/>
          <p:cNvSpPr/>
          <p:nvPr/>
        </p:nvSpPr>
        <p:spPr>
          <a:xfrm>
            <a:off x="2390987" y="4766659"/>
            <a:ext cx="825867" cy="246221"/>
          </a:xfrm>
          <a:prstGeom prst="rect">
            <a:avLst/>
          </a:prstGeom>
          <a:noFill/>
        </p:spPr>
        <p:txBody>
          <a:bodyPr wrap="none">
            <a:spAutoFit/>
          </a:bodyPr>
          <a:lstStyle/>
          <a:p>
            <a:pPr algn="ctr">
              <a:defRPr/>
            </a:pPr>
            <a:r>
              <a:rPr lang="tr-TR" sz="10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ALK/EML4</a:t>
            </a:r>
          </a:p>
        </p:txBody>
      </p:sp>
      <p:sp>
        <p:nvSpPr>
          <p:cNvPr id="29" name="Dikdörtgen 34"/>
          <p:cNvSpPr/>
          <p:nvPr/>
        </p:nvSpPr>
        <p:spPr>
          <a:xfrm rot="5005865">
            <a:off x="3755686" y="5725731"/>
            <a:ext cx="441147" cy="246221"/>
          </a:xfrm>
          <a:prstGeom prst="rect">
            <a:avLst/>
          </a:prstGeom>
          <a:noFill/>
        </p:spPr>
        <p:txBody>
          <a:bodyPr wrap="none">
            <a:spAutoFit/>
          </a:bodyPr>
          <a:lstStyle/>
          <a:p>
            <a:pPr algn="ctr">
              <a:defRPr/>
            </a:pPr>
            <a:r>
              <a:rPr lang="tr-TR" sz="10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ATP</a:t>
            </a:r>
          </a:p>
        </p:txBody>
      </p:sp>
      <p:sp>
        <p:nvSpPr>
          <p:cNvPr id="30" name="Dikdörtgen 35"/>
          <p:cNvSpPr/>
          <p:nvPr/>
        </p:nvSpPr>
        <p:spPr>
          <a:xfrm>
            <a:off x="5987142" y="4368090"/>
            <a:ext cx="340158" cy="246221"/>
          </a:xfrm>
          <a:prstGeom prst="rect">
            <a:avLst/>
          </a:prstGeom>
          <a:noFill/>
        </p:spPr>
        <p:txBody>
          <a:bodyPr wrap="none">
            <a:spAutoFit/>
          </a:bodyPr>
          <a:lstStyle/>
          <a:p>
            <a:pPr algn="ctr">
              <a:defRPr/>
            </a:pPr>
            <a:r>
              <a:rPr lang="tr-TR" sz="10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S1</a:t>
            </a:r>
          </a:p>
        </p:txBody>
      </p:sp>
      <p:sp>
        <p:nvSpPr>
          <p:cNvPr id="31" name="Dikdörtgen 36"/>
          <p:cNvSpPr/>
          <p:nvPr/>
        </p:nvSpPr>
        <p:spPr>
          <a:xfrm>
            <a:off x="6594042" y="4762763"/>
            <a:ext cx="340158" cy="246221"/>
          </a:xfrm>
          <a:prstGeom prst="rect">
            <a:avLst/>
          </a:prstGeom>
          <a:noFill/>
        </p:spPr>
        <p:txBody>
          <a:bodyPr wrap="none">
            <a:spAutoFit/>
          </a:bodyPr>
          <a:lstStyle/>
          <a:p>
            <a:pPr algn="ctr">
              <a:defRPr/>
            </a:pPr>
            <a:r>
              <a:rPr lang="tr-TR" sz="10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S2</a:t>
            </a:r>
          </a:p>
        </p:txBody>
      </p:sp>
      <p:sp>
        <p:nvSpPr>
          <p:cNvPr id="32" name="Dikdörtgen 37"/>
          <p:cNvSpPr/>
          <p:nvPr/>
        </p:nvSpPr>
        <p:spPr>
          <a:xfrm>
            <a:off x="6157221" y="5527691"/>
            <a:ext cx="340158" cy="246221"/>
          </a:xfrm>
          <a:prstGeom prst="rect">
            <a:avLst/>
          </a:prstGeom>
          <a:noFill/>
        </p:spPr>
        <p:txBody>
          <a:bodyPr wrap="none">
            <a:spAutoFit/>
          </a:bodyPr>
          <a:lstStyle/>
          <a:p>
            <a:pPr algn="ctr">
              <a:defRPr/>
            </a:pPr>
            <a:r>
              <a:rPr lang="tr-TR" sz="10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S3</a:t>
            </a:r>
          </a:p>
        </p:txBody>
      </p:sp>
      <p:sp>
        <p:nvSpPr>
          <p:cNvPr id="33" name="Sağ Ok 38"/>
          <p:cNvSpPr/>
          <p:nvPr/>
        </p:nvSpPr>
        <p:spPr>
          <a:xfrm>
            <a:off x="3830638" y="5095875"/>
            <a:ext cx="1773237" cy="123825"/>
          </a:xfrm>
          <a:prstGeom prst="rightArrow">
            <a:avLst/>
          </a:prstGeom>
          <a:solidFill>
            <a:schemeClr val="accent1">
              <a:lumMod val="50000"/>
            </a:schemeClr>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sp>
        <p:nvSpPr>
          <p:cNvPr id="34" name="Dikdörtgen 39"/>
          <p:cNvSpPr/>
          <p:nvPr/>
        </p:nvSpPr>
        <p:spPr>
          <a:xfrm>
            <a:off x="3810000" y="4850017"/>
            <a:ext cx="1768434" cy="246221"/>
          </a:xfrm>
          <a:prstGeom prst="rect">
            <a:avLst/>
          </a:prstGeom>
          <a:noFill/>
          <a:ln>
            <a:solidFill>
              <a:schemeClr val="accent3">
                <a:lumMod val="50000"/>
              </a:schemeClr>
            </a:solidFill>
          </a:ln>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000" b="1" spc="50" dirty="0" err="1">
                <a:ln w="11430"/>
                <a:solidFill>
                  <a:schemeClr val="tx1">
                    <a:lumMod val="85000"/>
                    <a:lumOff val="15000"/>
                  </a:schemeClr>
                </a:solidFill>
                <a:effectLst>
                  <a:outerShdw blurRad="76200" dist="50800" dir="5400000" algn="tl" rotWithShape="0">
                    <a:srgbClr val="000000">
                      <a:alpha val="65000"/>
                    </a:srgbClr>
                  </a:outerShdw>
                </a:effectLst>
              </a:rPr>
              <a:t>Substrat</a:t>
            </a:r>
            <a:r>
              <a:rPr lang="tr-TR" sz="1000" b="1" spc="50" dirty="0">
                <a:ln w="11430"/>
                <a:solidFill>
                  <a:schemeClr val="tx1">
                    <a:lumMod val="85000"/>
                    <a:lumOff val="15000"/>
                  </a:schemeClr>
                </a:solidFill>
                <a:effectLst>
                  <a:outerShdw blurRad="76200" dist="50800" dir="5400000" algn="tl" rotWithShape="0">
                    <a:srgbClr val="000000">
                      <a:alpha val="65000"/>
                    </a:srgbClr>
                  </a:outerShdw>
                </a:effectLst>
              </a:rPr>
              <a:t> </a:t>
            </a:r>
            <a:r>
              <a:rPr lang="tr-TR" sz="1000" b="1" spc="50" dirty="0" err="1">
                <a:ln w="11430"/>
                <a:solidFill>
                  <a:schemeClr val="tx1">
                    <a:lumMod val="85000"/>
                    <a:lumOff val="15000"/>
                  </a:schemeClr>
                </a:solidFill>
                <a:effectLst>
                  <a:outerShdw blurRad="76200" dist="50800" dir="5400000" algn="tl" rotWithShape="0">
                    <a:srgbClr val="000000">
                      <a:alpha val="65000"/>
                    </a:srgbClr>
                  </a:outerShdw>
                </a:effectLst>
              </a:rPr>
              <a:t>fosforilasyonu</a:t>
            </a:r>
            <a:endParaRPr lang="tr-TR" sz="1000" b="1" spc="50" dirty="0">
              <a:ln w="11430"/>
              <a:solidFill>
                <a:schemeClr val="tx1">
                  <a:lumMod val="85000"/>
                  <a:lumOff val="15000"/>
                </a:schemeClr>
              </a:solidFill>
              <a:effectLst>
                <a:outerShdw blurRad="76200" dist="50800" dir="5400000" algn="tl" rotWithShape="0">
                  <a:srgbClr val="000000">
                    <a:alpha val="65000"/>
                  </a:srgbClr>
                </a:outerShdw>
              </a:effectLst>
            </a:endParaRPr>
          </a:p>
        </p:txBody>
      </p:sp>
      <p:sp>
        <p:nvSpPr>
          <p:cNvPr id="35" name="İkizkenar Üçgen 40"/>
          <p:cNvSpPr/>
          <p:nvPr/>
        </p:nvSpPr>
        <p:spPr>
          <a:xfrm rot="16200000">
            <a:off x="3122612" y="4956176"/>
            <a:ext cx="193675" cy="342900"/>
          </a:xfrm>
          <a:prstGeom prst="triangl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cxnSp>
        <p:nvCxnSpPr>
          <p:cNvPr id="36" name="Düz Bağlayıcı 13"/>
          <p:cNvCxnSpPr/>
          <p:nvPr/>
        </p:nvCxnSpPr>
        <p:spPr>
          <a:xfrm flipH="1">
            <a:off x="4229100" y="4491038"/>
            <a:ext cx="800100" cy="1160462"/>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37" name="Dikdörtgen 14"/>
          <p:cNvSpPr/>
          <p:nvPr/>
        </p:nvSpPr>
        <p:spPr>
          <a:xfrm>
            <a:off x="2057400" y="287338"/>
            <a:ext cx="5257800" cy="2254250"/>
          </a:xfrm>
          <a:prstGeom prst="rect">
            <a:avLst/>
          </a:prstGeom>
          <a:noFill/>
          <a:ln w="28575">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sp>
        <p:nvSpPr>
          <p:cNvPr id="38" name="Dikdörtgen 45"/>
          <p:cNvSpPr/>
          <p:nvPr/>
        </p:nvSpPr>
        <p:spPr>
          <a:xfrm>
            <a:off x="2057400" y="4038600"/>
            <a:ext cx="5257800" cy="2252663"/>
          </a:xfrm>
          <a:prstGeom prst="rect">
            <a:avLst/>
          </a:prstGeom>
          <a:noFill/>
          <a:ln w="28575">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1"/>
          <p:cNvSpPr>
            <a:spLocks noGrp="1"/>
          </p:cNvSpPr>
          <p:nvPr>
            <p:ph type="title"/>
          </p:nvPr>
        </p:nvSpPr>
        <p:spPr/>
        <p:txBody>
          <a:bodyPr/>
          <a:lstStyle/>
          <a:p>
            <a:r>
              <a:rPr lang="tr-TR" sz="3200" dirty="0" smtClean="0"/>
              <a:t>İleri evre </a:t>
            </a:r>
            <a:r>
              <a:rPr lang="en-US" sz="3200" dirty="0" smtClean="0"/>
              <a:t>NSCLC</a:t>
            </a:r>
            <a:r>
              <a:rPr lang="tr-TR" sz="3200" dirty="0" smtClean="0"/>
              <a:t>’de tedavi akış şeması</a:t>
            </a:r>
            <a:r>
              <a:rPr lang="en-US" sz="3200" dirty="0" smtClean="0"/>
              <a:t>: 2009</a:t>
            </a:r>
          </a:p>
        </p:txBody>
      </p:sp>
      <p:sp>
        <p:nvSpPr>
          <p:cNvPr id="24579" name="Rectangle 32"/>
          <p:cNvSpPr>
            <a:spLocks noChangeArrowheads="1"/>
          </p:cNvSpPr>
          <p:nvPr/>
        </p:nvSpPr>
        <p:spPr bwMode="auto">
          <a:xfrm>
            <a:off x="381000" y="5262563"/>
            <a:ext cx="8496300" cy="52387"/>
          </a:xfrm>
          <a:prstGeom prst="rect">
            <a:avLst/>
          </a:prstGeom>
          <a:solidFill>
            <a:schemeClr val="tx1"/>
          </a:solidFill>
          <a:ln w="9525" algn="ctr">
            <a:noFill/>
            <a:round/>
            <a:headEnd/>
            <a:tailEnd/>
          </a:ln>
        </p:spPr>
        <p:txBody>
          <a:bodyPr/>
          <a:lstStyle/>
          <a:p>
            <a:pPr>
              <a:lnSpc>
                <a:spcPct val="90000"/>
              </a:lnSpc>
              <a:spcBef>
                <a:spcPct val="35000"/>
              </a:spcBef>
              <a:spcAft>
                <a:spcPct val="25000"/>
              </a:spcAft>
              <a:buClr>
                <a:schemeClr val="folHlink"/>
              </a:buClr>
              <a:buFont typeface="Arial" pitchFamily="34" charset="0"/>
              <a:buChar char="•"/>
            </a:pPr>
            <a:endParaRPr lang="tr-TR" b="1"/>
          </a:p>
        </p:txBody>
      </p:sp>
      <p:sp>
        <p:nvSpPr>
          <p:cNvPr id="24580" name="TextBox 38"/>
          <p:cNvSpPr txBox="1">
            <a:spLocks noChangeArrowheads="1"/>
          </p:cNvSpPr>
          <p:nvPr/>
        </p:nvSpPr>
        <p:spPr bwMode="auto">
          <a:xfrm>
            <a:off x="2374900" y="2424113"/>
            <a:ext cx="847725" cy="276225"/>
          </a:xfrm>
          <a:prstGeom prst="rect">
            <a:avLst/>
          </a:prstGeom>
          <a:noFill/>
          <a:ln w="9525">
            <a:noFill/>
            <a:miter lim="800000"/>
            <a:headEnd/>
            <a:tailEnd/>
          </a:ln>
        </p:spPr>
        <p:txBody>
          <a:bodyPr wrap="none">
            <a:spAutoFit/>
          </a:bodyPr>
          <a:lstStyle/>
          <a:p>
            <a:r>
              <a:rPr lang="en-US" sz="1200"/>
              <a:t>Mole</a:t>
            </a:r>
            <a:r>
              <a:rPr lang="tr-TR" sz="1200"/>
              <a:t>küle</a:t>
            </a:r>
            <a:r>
              <a:rPr lang="en-US" sz="1200"/>
              <a:t>r</a:t>
            </a:r>
          </a:p>
        </p:txBody>
      </p:sp>
      <p:sp>
        <p:nvSpPr>
          <p:cNvPr id="24581" name="TextBox 39"/>
          <p:cNvSpPr txBox="1">
            <a:spLocks noChangeArrowheads="1"/>
          </p:cNvSpPr>
          <p:nvPr/>
        </p:nvSpPr>
        <p:spPr bwMode="auto">
          <a:xfrm>
            <a:off x="5964238" y="2460625"/>
            <a:ext cx="901700" cy="258763"/>
          </a:xfrm>
          <a:prstGeom prst="rect">
            <a:avLst/>
          </a:prstGeom>
          <a:noFill/>
          <a:ln w="9525">
            <a:noFill/>
            <a:miter lim="800000"/>
            <a:headEnd/>
            <a:tailEnd/>
          </a:ln>
        </p:spPr>
        <p:txBody>
          <a:bodyPr wrap="none">
            <a:spAutoFit/>
          </a:bodyPr>
          <a:lstStyle/>
          <a:p>
            <a:pPr algn="ctr">
              <a:lnSpc>
                <a:spcPct val="90000"/>
              </a:lnSpc>
            </a:pPr>
            <a:r>
              <a:rPr lang="tr-TR" sz="1200"/>
              <a:t>Klinik </a:t>
            </a:r>
            <a:r>
              <a:rPr lang="en-US" sz="1200"/>
              <a:t>(PS)</a:t>
            </a:r>
          </a:p>
        </p:txBody>
      </p:sp>
      <p:sp>
        <p:nvSpPr>
          <p:cNvPr id="24582" name="TextBox 40"/>
          <p:cNvSpPr txBox="1">
            <a:spLocks noChangeArrowheads="1"/>
          </p:cNvSpPr>
          <p:nvPr/>
        </p:nvSpPr>
        <p:spPr bwMode="auto">
          <a:xfrm>
            <a:off x="481013" y="4983163"/>
            <a:ext cx="968375" cy="276225"/>
          </a:xfrm>
          <a:prstGeom prst="rect">
            <a:avLst/>
          </a:prstGeom>
          <a:noFill/>
          <a:ln w="9525">
            <a:noFill/>
            <a:miter lim="800000"/>
            <a:headEnd/>
            <a:tailEnd/>
          </a:ln>
        </p:spPr>
        <p:txBody>
          <a:bodyPr wrap="none">
            <a:spAutoFit/>
          </a:bodyPr>
          <a:lstStyle/>
          <a:p>
            <a:r>
              <a:rPr lang="tr-TR" sz="1200"/>
              <a:t>Progresyon</a:t>
            </a:r>
            <a:endParaRPr lang="en-US" sz="1200"/>
          </a:p>
        </p:txBody>
      </p:sp>
      <p:sp>
        <p:nvSpPr>
          <p:cNvPr id="24583" name="TextBox 42"/>
          <p:cNvSpPr txBox="1">
            <a:spLocks noChangeArrowheads="1"/>
          </p:cNvSpPr>
          <p:nvPr/>
        </p:nvSpPr>
        <p:spPr bwMode="auto">
          <a:xfrm>
            <a:off x="3390900" y="3417888"/>
            <a:ext cx="550863" cy="258762"/>
          </a:xfrm>
          <a:prstGeom prst="rect">
            <a:avLst/>
          </a:prstGeom>
          <a:noFill/>
          <a:ln w="9525">
            <a:noFill/>
            <a:miter lim="800000"/>
            <a:headEnd/>
            <a:tailEnd/>
          </a:ln>
        </p:spPr>
        <p:txBody>
          <a:bodyPr wrap="none">
            <a:spAutoFit/>
          </a:bodyPr>
          <a:lstStyle/>
          <a:p>
            <a:pPr algn="ctr">
              <a:lnSpc>
                <a:spcPct val="90000"/>
              </a:lnSpc>
            </a:pPr>
            <a:r>
              <a:rPr lang="tr-TR" sz="1200"/>
              <a:t>Klinik</a:t>
            </a:r>
            <a:endParaRPr lang="en-US" sz="1200"/>
          </a:p>
        </p:txBody>
      </p:sp>
      <p:sp>
        <p:nvSpPr>
          <p:cNvPr id="24584" name="TextBox 43"/>
          <p:cNvSpPr txBox="1">
            <a:spLocks noChangeArrowheads="1"/>
          </p:cNvSpPr>
          <p:nvPr/>
        </p:nvSpPr>
        <p:spPr bwMode="auto">
          <a:xfrm>
            <a:off x="4708525" y="2965450"/>
            <a:ext cx="712788" cy="258763"/>
          </a:xfrm>
          <a:prstGeom prst="rect">
            <a:avLst/>
          </a:prstGeom>
          <a:noFill/>
          <a:ln w="9525">
            <a:noFill/>
            <a:miter lim="800000"/>
            <a:headEnd/>
            <a:tailEnd/>
          </a:ln>
        </p:spPr>
        <p:txBody>
          <a:bodyPr wrap="none">
            <a:spAutoFit/>
          </a:bodyPr>
          <a:lstStyle/>
          <a:p>
            <a:pPr algn="ctr">
              <a:lnSpc>
                <a:spcPct val="90000"/>
              </a:lnSpc>
            </a:pPr>
            <a:r>
              <a:rPr lang="tr-TR" sz="1200"/>
              <a:t>Sitolojik</a:t>
            </a:r>
            <a:endParaRPr lang="en-US" sz="1200"/>
          </a:p>
        </p:txBody>
      </p:sp>
      <p:cxnSp>
        <p:nvCxnSpPr>
          <p:cNvPr id="24585" name="Straight Connector 47"/>
          <p:cNvCxnSpPr>
            <a:cxnSpLocks noChangeShapeType="1"/>
          </p:cNvCxnSpPr>
          <p:nvPr/>
        </p:nvCxnSpPr>
        <p:spPr bwMode="auto">
          <a:xfrm>
            <a:off x="8724900" y="1914525"/>
            <a:ext cx="0" cy="4029075"/>
          </a:xfrm>
          <a:prstGeom prst="line">
            <a:avLst/>
          </a:prstGeom>
          <a:noFill/>
          <a:ln w="28575" algn="ctr">
            <a:solidFill>
              <a:schemeClr val="tx1"/>
            </a:solidFill>
            <a:round/>
            <a:headEnd/>
            <a:tailEnd/>
          </a:ln>
        </p:spPr>
      </p:cxnSp>
      <p:cxnSp>
        <p:nvCxnSpPr>
          <p:cNvPr id="24586" name="Straight Connector 49"/>
          <p:cNvCxnSpPr>
            <a:cxnSpLocks noChangeShapeType="1"/>
          </p:cNvCxnSpPr>
          <p:nvPr/>
        </p:nvCxnSpPr>
        <p:spPr bwMode="auto">
          <a:xfrm flipV="1">
            <a:off x="8529638" y="1927225"/>
            <a:ext cx="198437" cy="0"/>
          </a:xfrm>
          <a:prstGeom prst="line">
            <a:avLst/>
          </a:prstGeom>
          <a:noFill/>
          <a:ln w="28575" algn="ctr">
            <a:solidFill>
              <a:schemeClr val="tx1"/>
            </a:solidFill>
            <a:round/>
            <a:headEnd/>
            <a:tailEnd/>
          </a:ln>
        </p:spPr>
      </p:cxnSp>
      <p:cxnSp>
        <p:nvCxnSpPr>
          <p:cNvPr id="24587" name="Straight Connector 50"/>
          <p:cNvCxnSpPr>
            <a:cxnSpLocks noChangeShapeType="1"/>
          </p:cNvCxnSpPr>
          <p:nvPr/>
        </p:nvCxnSpPr>
        <p:spPr bwMode="auto">
          <a:xfrm flipV="1">
            <a:off x="8529638" y="5927725"/>
            <a:ext cx="198437" cy="0"/>
          </a:xfrm>
          <a:prstGeom prst="line">
            <a:avLst/>
          </a:prstGeom>
          <a:noFill/>
          <a:ln w="28575" algn="ctr">
            <a:solidFill>
              <a:schemeClr val="tx1"/>
            </a:solidFill>
            <a:round/>
            <a:headEnd/>
            <a:tailEnd/>
          </a:ln>
        </p:spPr>
      </p:cxnSp>
      <p:sp>
        <p:nvSpPr>
          <p:cNvPr id="24588" name="TextBox 41"/>
          <p:cNvSpPr txBox="1">
            <a:spLocks noChangeArrowheads="1"/>
          </p:cNvSpPr>
          <p:nvPr/>
        </p:nvSpPr>
        <p:spPr bwMode="auto">
          <a:xfrm>
            <a:off x="8343900" y="5360988"/>
            <a:ext cx="739775" cy="425450"/>
          </a:xfrm>
          <a:prstGeom prst="rect">
            <a:avLst/>
          </a:prstGeom>
          <a:solidFill>
            <a:schemeClr val="bg1"/>
          </a:solidFill>
          <a:ln w="9525">
            <a:noFill/>
            <a:miter lim="800000"/>
            <a:headEnd/>
            <a:tailEnd/>
          </a:ln>
        </p:spPr>
        <p:txBody>
          <a:bodyPr>
            <a:spAutoFit/>
          </a:bodyPr>
          <a:lstStyle/>
          <a:p>
            <a:pPr algn="ctr">
              <a:lnSpc>
                <a:spcPct val="90000"/>
              </a:lnSpc>
            </a:pPr>
            <a:r>
              <a:rPr lang="en-US" sz="1200"/>
              <a:t>Second </a:t>
            </a:r>
            <a:br>
              <a:rPr lang="en-US" sz="1200"/>
            </a:br>
            <a:r>
              <a:rPr lang="en-US" sz="1200"/>
              <a:t>line</a:t>
            </a:r>
          </a:p>
        </p:txBody>
      </p:sp>
      <p:sp>
        <p:nvSpPr>
          <p:cNvPr id="24589" name="TextBox 44"/>
          <p:cNvSpPr txBox="1">
            <a:spLocks noChangeArrowheads="1"/>
          </p:cNvSpPr>
          <p:nvPr/>
        </p:nvSpPr>
        <p:spPr bwMode="auto">
          <a:xfrm>
            <a:off x="8410575" y="3330575"/>
            <a:ext cx="628650" cy="500063"/>
          </a:xfrm>
          <a:prstGeom prst="rect">
            <a:avLst/>
          </a:prstGeom>
          <a:solidFill>
            <a:schemeClr val="bg1"/>
          </a:solidFill>
          <a:ln w="9525">
            <a:noFill/>
            <a:miter lim="800000"/>
            <a:headEnd/>
            <a:tailEnd/>
          </a:ln>
        </p:spPr>
        <p:txBody>
          <a:bodyPr wrap="none">
            <a:spAutoFit/>
          </a:bodyPr>
          <a:lstStyle/>
          <a:p>
            <a:pPr algn="ctr">
              <a:lnSpc>
                <a:spcPct val="90000"/>
              </a:lnSpc>
            </a:pPr>
            <a:r>
              <a:rPr lang="en-US" sz="1200"/>
              <a:t>First </a:t>
            </a:r>
            <a:br>
              <a:rPr lang="en-US" sz="1200"/>
            </a:br>
            <a:r>
              <a:rPr lang="en-US" sz="1200"/>
              <a:t>line</a:t>
            </a:r>
          </a:p>
        </p:txBody>
      </p:sp>
      <p:sp>
        <p:nvSpPr>
          <p:cNvPr id="24590" name="TextBox 45"/>
          <p:cNvSpPr txBox="1">
            <a:spLocks noChangeArrowheads="1"/>
          </p:cNvSpPr>
          <p:nvPr/>
        </p:nvSpPr>
        <p:spPr bwMode="auto">
          <a:xfrm rot="5400000">
            <a:off x="8174038" y="4406900"/>
            <a:ext cx="1074737" cy="423863"/>
          </a:xfrm>
          <a:prstGeom prst="rect">
            <a:avLst/>
          </a:prstGeom>
          <a:solidFill>
            <a:schemeClr val="bg1"/>
          </a:solidFill>
          <a:ln w="9525">
            <a:noFill/>
            <a:miter lim="800000"/>
            <a:headEnd/>
            <a:tailEnd/>
          </a:ln>
        </p:spPr>
        <p:txBody>
          <a:bodyPr>
            <a:spAutoFit/>
          </a:bodyPr>
          <a:lstStyle/>
          <a:p>
            <a:pPr algn="ctr">
              <a:lnSpc>
                <a:spcPct val="90000"/>
              </a:lnSpc>
            </a:pPr>
            <a:r>
              <a:rPr lang="tr-TR" sz="1200"/>
              <a:t>Sürdürme tedavisi</a:t>
            </a:r>
            <a:endParaRPr lang="en-US" sz="1200"/>
          </a:p>
        </p:txBody>
      </p:sp>
      <p:cxnSp>
        <p:nvCxnSpPr>
          <p:cNvPr id="24591" name="Straight Connector 54"/>
          <p:cNvCxnSpPr>
            <a:cxnSpLocks noChangeShapeType="1"/>
          </p:cNvCxnSpPr>
          <p:nvPr/>
        </p:nvCxnSpPr>
        <p:spPr bwMode="auto">
          <a:xfrm>
            <a:off x="1144588" y="2262188"/>
            <a:ext cx="6788150" cy="0"/>
          </a:xfrm>
          <a:prstGeom prst="line">
            <a:avLst/>
          </a:prstGeom>
          <a:noFill/>
          <a:ln w="28575" algn="ctr">
            <a:solidFill>
              <a:schemeClr val="tx1"/>
            </a:solidFill>
            <a:round/>
            <a:headEnd/>
            <a:tailEnd/>
          </a:ln>
        </p:spPr>
      </p:cxnSp>
      <p:cxnSp>
        <p:nvCxnSpPr>
          <p:cNvPr id="24592" name="Straight Connector 56"/>
          <p:cNvCxnSpPr>
            <a:cxnSpLocks noChangeShapeType="1"/>
          </p:cNvCxnSpPr>
          <p:nvPr/>
        </p:nvCxnSpPr>
        <p:spPr bwMode="auto">
          <a:xfrm>
            <a:off x="3690938" y="2840038"/>
            <a:ext cx="2727325" cy="0"/>
          </a:xfrm>
          <a:prstGeom prst="line">
            <a:avLst/>
          </a:prstGeom>
          <a:noFill/>
          <a:ln w="28575" algn="ctr">
            <a:solidFill>
              <a:schemeClr val="tx1"/>
            </a:solidFill>
            <a:round/>
            <a:headEnd/>
            <a:tailEnd/>
          </a:ln>
        </p:spPr>
      </p:cxnSp>
      <p:cxnSp>
        <p:nvCxnSpPr>
          <p:cNvPr id="24593" name="Straight Connector 57"/>
          <p:cNvCxnSpPr>
            <a:cxnSpLocks noChangeShapeType="1"/>
          </p:cNvCxnSpPr>
          <p:nvPr/>
        </p:nvCxnSpPr>
        <p:spPr bwMode="auto">
          <a:xfrm>
            <a:off x="2597150" y="3324225"/>
            <a:ext cx="2168525" cy="0"/>
          </a:xfrm>
          <a:prstGeom prst="line">
            <a:avLst/>
          </a:prstGeom>
          <a:noFill/>
          <a:ln w="28575" algn="ctr">
            <a:solidFill>
              <a:schemeClr val="tx1"/>
            </a:solidFill>
            <a:round/>
            <a:headEnd/>
            <a:tailEnd/>
          </a:ln>
        </p:spPr>
      </p:cxnSp>
      <p:cxnSp>
        <p:nvCxnSpPr>
          <p:cNvPr id="24594" name="Straight Connector 60"/>
          <p:cNvCxnSpPr>
            <a:cxnSpLocks noChangeShapeType="1"/>
          </p:cNvCxnSpPr>
          <p:nvPr/>
        </p:nvCxnSpPr>
        <p:spPr bwMode="auto">
          <a:xfrm>
            <a:off x="1150938" y="2251075"/>
            <a:ext cx="0" cy="192088"/>
          </a:xfrm>
          <a:prstGeom prst="line">
            <a:avLst/>
          </a:prstGeom>
          <a:noFill/>
          <a:ln w="28575" algn="ctr">
            <a:solidFill>
              <a:schemeClr val="tx1"/>
            </a:solidFill>
            <a:round/>
            <a:headEnd/>
            <a:tailEnd type="triangle" w="med" len="med"/>
          </a:ln>
        </p:spPr>
      </p:cxnSp>
      <p:cxnSp>
        <p:nvCxnSpPr>
          <p:cNvPr id="24595" name="Straight Connector 61"/>
          <p:cNvCxnSpPr>
            <a:cxnSpLocks noChangeShapeType="1"/>
          </p:cNvCxnSpPr>
          <p:nvPr/>
        </p:nvCxnSpPr>
        <p:spPr bwMode="auto">
          <a:xfrm flipH="1">
            <a:off x="4821238" y="2181225"/>
            <a:ext cx="0" cy="261938"/>
          </a:xfrm>
          <a:prstGeom prst="line">
            <a:avLst/>
          </a:prstGeom>
          <a:noFill/>
          <a:ln w="28575" algn="ctr">
            <a:solidFill>
              <a:schemeClr val="tx1"/>
            </a:solidFill>
            <a:round/>
            <a:headEnd/>
            <a:tailEnd type="triangle" w="med" len="med"/>
          </a:ln>
        </p:spPr>
      </p:cxnSp>
      <p:cxnSp>
        <p:nvCxnSpPr>
          <p:cNvPr id="24596" name="Straight Connector 62"/>
          <p:cNvCxnSpPr>
            <a:cxnSpLocks noChangeShapeType="1"/>
          </p:cNvCxnSpPr>
          <p:nvPr/>
        </p:nvCxnSpPr>
        <p:spPr bwMode="auto">
          <a:xfrm>
            <a:off x="7920038" y="2251075"/>
            <a:ext cx="0" cy="192088"/>
          </a:xfrm>
          <a:prstGeom prst="line">
            <a:avLst/>
          </a:prstGeom>
          <a:noFill/>
          <a:ln w="28575" algn="ctr">
            <a:solidFill>
              <a:schemeClr val="tx1"/>
            </a:solidFill>
            <a:round/>
            <a:headEnd/>
            <a:tailEnd type="triangle" w="med" len="med"/>
          </a:ln>
        </p:spPr>
      </p:cxnSp>
      <p:cxnSp>
        <p:nvCxnSpPr>
          <p:cNvPr id="24597" name="Straight Connector 64"/>
          <p:cNvCxnSpPr>
            <a:cxnSpLocks noChangeShapeType="1"/>
          </p:cNvCxnSpPr>
          <p:nvPr/>
        </p:nvCxnSpPr>
        <p:spPr bwMode="auto">
          <a:xfrm>
            <a:off x="7939088" y="2695575"/>
            <a:ext cx="0" cy="2039938"/>
          </a:xfrm>
          <a:prstGeom prst="line">
            <a:avLst/>
          </a:prstGeom>
          <a:noFill/>
          <a:ln w="28575" algn="ctr">
            <a:solidFill>
              <a:schemeClr val="tx1"/>
            </a:solidFill>
            <a:round/>
            <a:headEnd/>
            <a:tailEnd type="triangle" w="med" len="med"/>
          </a:ln>
        </p:spPr>
      </p:cxnSp>
      <p:cxnSp>
        <p:nvCxnSpPr>
          <p:cNvPr id="24598" name="Straight Connector 68"/>
          <p:cNvCxnSpPr>
            <a:cxnSpLocks noChangeShapeType="1"/>
          </p:cNvCxnSpPr>
          <p:nvPr/>
        </p:nvCxnSpPr>
        <p:spPr bwMode="auto">
          <a:xfrm flipH="1">
            <a:off x="2611438" y="4418013"/>
            <a:ext cx="0" cy="317500"/>
          </a:xfrm>
          <a:prstGeom prst="line">
            <a:avLst/>
          </a:prstGeom>
          <a:noFill/>
          <a:ln w="28575" algn="ctr">
            <a:solidFill>
              <a:schemeClr val="tx1"/>
            </a:solidFill>
            <a:round/>
            <a:headEnd/>
            <a:tailEnd type="triangle" w="med" len="med"/>
          </a:ln>
        </p:spPr>
      </p:cxnSp>
      <p:cxnSp>
        <p:nvCxnSpPr>
          <p:cNvPr id="24599" name="Straight Connector 71"/>
          <p:cNvCxnSpPr>
            <a:cxnSpLocks noChangeShapeType="1"/>
          </p:cNvCxnSpPr>
          <p:nvPr/>
        </p:nvCxnSpPr>
        <p:spPr bwMode="auto">
          <a:xfrm flipH="1">
            <a:off x="4746625" y="4418013"/>
            <a:ext cx="0" cy="317500"/>
          </a:xfrm>
          <a:prstGeom prst="line">
            <a:avLst/>
          </a:prstGeom>
          <a:noFill/>
          <a:ln w="28575" algn="ctr">
            <a:solidFill>
              <a:schemeClr val="tx1"/>
            </a:solidFill>
            <a:round/>
            <a:headEnd/>
            <a:tailEnd type="triangle" w="med" len="med"/>
          </a:ln>
        </p:spPr>
      </p:cxnSp>
      <p:cxnSp>
        <p:nvCxnSpPr>
          <p:cNvPr id="24600" name="Straight Connector 72"/>
          <p:cNvCxnSpPr>
            <a:cxnSpLocks noChangeShapeType="1"/>
          </p:cNvCxnSpPr>
          <p:nvPr/>
        </p:nvCxnSpPr>
        <p:spPr bwMode="auto">
          <a:xfrm flipH="1">
            <a:off x="6429375" y="4418013"/>
            <a:ext cx="0" cy="317500"/>
          </a:xfrm>
          <a:prstGeom prst="line">
            <a:avLst/>
          </a:prstGeom>
          <a:noFill/>
          <a:ln w="28575" algn="ctr">
            <a:solidFill>
              <a:schemeClr val="tx1"/>
            </a:solidFill>
            <a:round/>
            <a:headEnd/>
            <a:tailEnd type="triangle" w="med" len="med"/>
          </a:ln>
        </p:spPr>
      </p:cxnSp>
      <p:cxnSp>
        <p:nvCxnSpPr>
          <p:cNvPr id="24601" name="Straight Connector 73"/>
          <p:cNvCxnSpPr>
            <a:cxnSpLocks noChangeShapeType="1"/>
          </p:cNvCxnSpPr>
          <p:nvPr/>
        </p:nvCxnSpPr>
        <p:spPr bwMode="auto">
          <a:xfrm flipH="1">
            <a:off x="2611438" y="3311525"/>
            <a:ext cx="0" cy="938213"/>
          </a:xfrm>
          <a:prstGeom prst="line">
            <a:avLst/>
          </a:prstGeom>
          <a:noFill/>
          <a:ln w="28575" algn="ctr">
            <a:solidFill>
              <a:schemeClr val="tx1"/>
            </a:solidFill>
            <a:round/>
            <a:headEnd/>
            <a:tailEnd type="triangle" w="med" len="med"/>
          </a:ln>
        </p:spPr>
      </p:cxnSp>
      <p:cxnSp>
        <p:nvCxnSpPr>
          <p:cNvPr id="24602" name="Straight Connector 75"/>
          <p:cNvCxnSpPr>
            <a:cxnSpLocks noChangeShapeType="1"/>
          </p:cNvCxnSpPr>
          <p:nvPr/>
        </p:nvCxnSpPr>
        <p:spPr bwMode="auto">
          <a:xfrm flipH="1">
            <a:off x="4756150" y="3311525"/>
            <a:ext cx="0" cy="938213"/>
          </a:xfrm>
          <a:prstGeom prst="line">
            <a:avLst/>
          </a:prstGeom>
          <a:noFill/>
          <a:ln w="28575" algn="ctr">
            <a:solidFill>
              <a:schemeClr val="tx1"/>
            </a:solidFill>
            <a:round/>
            <a:headEnd/>
            <a:tailEnd type="triangle" w="med" len="med"/>
          </a:ln>
        </p:spPr>
      </p:cxnSp>
      <p:cxnSp>
        <p:nvCxnSpPr>
          <p:cNvPr id="24603" name="Straight Connector 76"/>
          <p:cNvCxnSpPr>
            <a:cxnSpLocks noChangeShapeType="1"/>
          </p:cNvCxnSpPr>
          <p:nvPr/>
        </p:nvCxnSpPr>
        <p:spPr bwMode="auto">
          <a:xfrm>
            <a:off x="6418263" y="2830513"/>
            <a:ext cx="0" cy="1428750"/>
          </a:xfrm>
          <a:prstGeom prst="line">
            <a:avLst/>
          </a:prstGeom>
          <a:noFill/>
          <a:ln w="28575" algn="ctr">
            <a:solidFill>
              <a:schemeClr val="tx1"/>
            </a:solidFill>
            <a:round/>
            <a:headEnd/>
            <a:tailEnd type="triangle" w="med" len="med"/>
          </a:ln>
        </p:spPr>
      </p:cxnSp>
      <p:cxnSp>
        <p:nvCxnSpPr>
          <p:cNvPr id="24604" name="Straight Connector 78"/>
          <p:cNvCxnSpPr>
            <a:cxnSpLocks noChangeShapeType="1"/>
          </p:cNvCxnSpPr>
          <p:nvPr/>
        </p:nvCxnSpPr>
        <p:spPr bwMode="auto">
          <a:xfrm flipH="1">
            <a:off x="4821238" y="2578100"/>
            <a:ext cx="0" cy="263525"/>
          </a:xfrm>
          <a:prstGeom prst="line">
            <a:avLst/>
          </a:prstGeom>
          <a:noFill/>
          <a:ln w="28575" algn="ctr">
            <a:solidFill>
              <a:schemeClr val="tx1"/>
            </a:solidFill>
            <a:round/>
            <a:headEnd/>
            <a:tailEnd/>
          </a:ln>
        </p:spPr>
      </p:cxnSp>
      <p:cxnSp>
        <p:nvCxnSpPr>
          <p:cNvPr id="24605" name="Straight Connector 79"/>
          <p:cNvCxnSpPr>
            <a:cxnSpLocks noChangeShapeType="1"/>
          </p:cNvCxnSpPr>
          <p:nvPr/>
        </p:nvCxnSpPr>
        <p:spPr bwMode="auto">
          <a:xfrm flipH="1">
            <a:off x="3705225" y="2827338"/>
            <a:ext cx="0" cy="484187"/>
          </a:xfrm>
          <a:prstGeom prst="line">
            <a:avLst/>
          </a:prstGeom>
          <a:noFill/>
          <a:ln w="28575" algn="ctr">
            <a:solidFill>
              <a:schemeClr val="tx1"/>
            </a:solidFill>
            <a:round/>
            <a:headEnd/>
            <a:tailEnd/>
          </a:ln>
        </p:spPr>
      </p:cxnSp>
      <p:cxnSp>
        <p:nvCxnSpPr>
          <p:cNvPr id="24606" name="Straight Connector 81"/>
          <p:cNvCxnSpPr>
            <a:cxnSpLocks noChangeShapeType="1"/>
          </p:cNvCxnSpPr>
          <p:nvPr/>
        </p:nvCxnSpPr>
        <p:spPr bwMode="auto">
          <a:xfrm flipH="1">
            <a:off x="2611438" y="4919663"/>
            <a:ext cx="0" cy="317500"/>
          </a:xfrm>
          <a:prstGeom prst="line">
            <a:avLst/>
          </a:prstGeom>
          <a:noFill/>
          <a:ln w="28575" algn="ctr">
            <a:solidFill>
              <a:schemeClr val="tx1"/>
            </a:solidFill>
            <a:round/>
            <a:headEnd/>
            <a:tailEnd type="triangle" w="med" len="med"/>
          </a:ln>
        </p:spPr>
      </p:cxnSp>
      <p:cxnSp>
        <p:nvCxnSpPr>
          <p:cNvPr id="24607" name="Straight Connector 82"/>
          <p:cNvCxnSpPr>
            <a:cxnSpLocks noChangeShapeType="1"/>
          </p:cNvCxnSpPr>
          <p:nvPr/>
        </p:nvCxnSpPr>
        <p:spPr bwMode="auto">
          <a:xfrm flipH="1">
            <a:off x="4746625" y="4919663"/>
            <a:ext cx="0" cy="317500"/>
          </a:xfrm>
          <a:prstGeom prst="line">
            <a:avLst/>
          </a:prstGeom>
          <a:noFill/>
          <a:ln w="28575" algn="ctr">
            <a:solidFill>
              <a:schemeClr val="tx1"/>
            </a:solidFill>
            <a:round/>
            <a:headEnd/>
            <a:tailEnd type="triangle" w="med" len="med"/>
          </a:ln>
        </p:spPr>
      </p:cxnSp>
      <p:cxnSp>
        <p:nvCxnSpPr>
          <p:cNvPr id="24608" name="Straight Connector 83"/>
          <p:cNvCxnSpPr>
            <a:cxnSpLocks noChangeShapeType="1"/>
          </p:cNvCxnSpPr>
          <p:nvPr/>
        </p:nvCxnSpPr>
        <p:spPr bwMode="auto">
          <a:xfrm flipH="1">
            <a:off x="6429375" y="4919663"/>
            <a:ext cx="0" cy="317500"/>
          </a:xfrm>
          <a:prstGeom prst="line">
            <a:avLst/>
          </a:prstGeom>
          <a:noFill/>
          <a:ln w="28575" algn="ctr">
            <a:solidFill>
              <a:schemeClr val="tx1"/>
            </a:solidFill>
            <a:round/>
            <a:headEnd/>
            <a:tailEnd type="triangle" w="med" len="med"/>
          </a:ln>
        </p:spPr>
      </p:cxnSp>
      <p:cxnSp>
        <p:nvCxnSpPr>
          <p:cNvPr id="24609" name="Straight Connector 84"/>
          <p:cNvCxnSpPr>
            <a:cxnSpLocks noChangeShapeType="1"/>
          </p:cNvCxnSpPr>
          <p:nvPr/>
        </p:nvCxnSpPr>
        <p:spPr bwMode="auto">
          <a:xfrm flipH="1">
            <a:off x="7939088" y="4919663"/>
            <a:ext cx="0" cy="317500"/>
          </a:xfrm>
          <a:prstGeom prst="line">
            <a:avLst/>
          </a:prstGeom>
          <a:noFill/>
          <a:ln w="28575" algn="ctr">
            <a:solidFill>
              <a:schemeClr val="tx1"/>
            </a:solidFill>
            <a:round/>
            <a:headEnd/>
            <a:tailEnd type="triangle" w="med" len="med"/>
          </a:ln>
        </p:spPr>
      </p:cxnSp>
      <p:cxnSp>
        <p:nvCxnSpPr>
          <p:cNvPr id="24610" name="Straight Connector 85"/>
          <p:cNvCxnSpPr>
            <a:cxnSpLocks noChangeShapeType="1"/>
          </p:cNvCxnSpPr>
          <p:nvPr/>
        </p:nvCxnSpPr>
        <p:spPr bwMode="auto">
          <a:xfrm>
            <a:off x="1150938" y="2605088"/>
            <a:ext cx="0" cy="2470150"/>
          </a:xfrm>
          <a:prstGeom prst="line">
            <a:avLst/>
          </a:prstGeom>
          <a:noFill/>
          <a:ln w="28575" algn="ctr">
            <a:solidFill>
              <a:schemeClr val="tx1"/>
            </a:solidFill>
            <a:round/>
            <a:headEnd/>
            <a:tailEnd type="triangle" w="med" len="med"/>
          </a:ln>
        </p:spPr>
      </p:cxnSp>
      <p:sp>
        <p:nvSpPr>
          <p:cNvPr id="29" name="Rectangle 28"/>
          <p:cNvSpPr/>
          <p:nvPr/>
        </p:nvSpPr>
        <p:spPr bwMode="auto">
          <a:xfrm>
            <a:off x="1622425" y="4735513"/>
            <a:ext cx="1957388" cy="288925"/>
          </a:xfrm>
          <a:prstGeom prst="rect">
            <a:avLst/>
          </a:prstGeom>
          <a:solidFill>
            <a:schemeClr val="accent2"/>
          </a:solidFill>
          <a:ln w="9525" cap="flat" cmpd="sng" algn="ctr">
            <a:noFill/>
            <a:prstDash val="solid"/>
            <a:round/>
            <a:headEnd type="none" w="med" len="med"/>
            <a:tailEnd type="none" w="med" len="med"/>
          </a:ln>
          <a:effectLst/>
        </p:spPr>
        <p:txBody>
          <a:bodyPr anchor="ctr"/>
          <a:lstStyle/>
          <a:p>
            <a:pPr algn="ctr">
              <a:lnSpc>
                <a:spcPct val="90000"/>
              </a:lnSpc>
              <a:spcBef>
                <a:spcPct val="35000"/>
              </a:spcBef>
              <a:spcAft>
                <a:spcPct val="25000"/>
              </a:spcAft>
              <a:buClr>
                <a:schemeClr val="folHlink"/>
              </a:buClr>
              <a:defRPr/>
            </a:pPr>
            <a:r>
              <a:rPr lang="en-US" sz="1000" dirty="0">
                <a:solidFill>
                  <a:schemeClr val="bg2">
                    <a:lumMod val="10000"/>
                  </a:schemeClr>
                </a:solidFill>
                <a:latin typeface="Arial" charset="0"/>
              </a:rPr>
              <a:t>Bevacizumab or erlotinib or pemetrexed</a:t>
            </a:r>
          </a:p>
        </p:txBody>
      </p:sp>
      <p:sp>
        <p:nvSpPr>
          <p:cNvPr id="30" name="Rectangle 29"/>
          <p:cNvSpPr/>
          <p:nvPr/>
        </p:nvSpPr>
        <p:spPr bwMode="auto">
          <a:xfrm>
            <a:off x="4125913" y="4735513"/>
            <a:ext cx="1243012" cy="288925"/>
          </a:xfrm>
          <a:prstGeom prst="rect">
            <a:avLst/>
          </a:prstGeom>
          <a:solidFill>
            <a:schemeClr val="accent2"/>
          </a:solidFill>
          <a:ln w="9525" cap="flat" cmpd="sng" algn="ctr">
            <a:noFill/>
            <a:prstDash val="solid"/>
            <a:round/>
            <a:headEnd type="none" w="med" len="med"/>
            <a:tailEnd type="none" w="med" len="med"/>
          </a:ln>
          <a:effectLst/>
        </p:spPr>
        <p:txBody>
          <a:bodyPr anchor="ctr"/>
          <a:lstStyle/>
          <a:p>
            <a:pPr algn="ctr">
              <a:lnSpc>
                <a:spcPct val="90000"/>
              </a:lnSpc>
              <a:spcBef>
                <a:spcPct val="35000"/>
              </a:spcBef>
              <a:spcAft>
                <a:spcPct val="25000"/>
              </a:spcAft>
              <a:buClr>
                <a:schemeClr val="folHlink"/>
              </a:buClr>
              <a:defRPr/>
            </a:pPr>
            <a:r>
              <a:rPr lang="en-US" sz="1000" dirty="0">
                <a:solidFill>
                  <a:schemeClr val="bg2">
                    <a:lumMod val="10000"/>
                  </a:schemeClr>
                </a:solidFill>
                <a:latin typeface="Arial" charset="0"/>
              </a:rPr>
              <a:t>Pemetrexed or erlotinib</a:t>
            </a:r>
          </a:p>
        </p:txBody>
      </p:sp>
      <p:sp>
        <p:nvSpPr>
          <p:cNvPr id="31" name="Rectangle 30"/>
          <p:cNvSpPr/>
          <p:nvPr/>
        </p:nvSpPr>
        <p:spPr bwMode="auto">
          <a:xfrm>
            <a:off x="5816600" y="4735513"/>
            <a:ext cx="1241425" cy="288925"/>
          </a:xfrm>
          <a:prstGeom prst="rect">
            <a:avLst/>
          </a:prstGeom>
          <a:solidFill>
            <a:schemeClr val="accent2"/>
          </a:solidFill>
          <a:ln w="9525" cap="flat" cmpd="sng" algn="ctr">
            <a:noFill/>
            <a:prstDash val="solid"/>
            <a:round/>
            <a:headEnd type="none" w="med" len="med"/>
            <a:tailEnd type="none" w="med" len="med"/>
          </a:ln>
          <a:effectLst/>
        </p:spPr>
        <p:txBody>
          <a:bodyPr anchor="ctr"/>
          <a:lstStyle/>
          <a:p>
            <a:pPr algn="ctr">
              <a:lnSpc>
                <a:spcPct val="90000"/>
              </a:lnSpc>
              <a:spcBef>
                <a:spcPct val="35000"/>
              </a:spcBef>
              <a:spcAft>
                <a:spcPct val="25000"/>
              </a:spcAft>
              <a:buClr>
                <a:schemeClr val="folHlink"/>
              </a:buClr>
              <a:defRPr/>
            </a:pPr>
            <a:r>
              <a:rPr lang="en-US" sz="1000" dirty="0">
                <a:solidFill>
                  <a:schemeClr val="bg2">
                    <a:lumMod val="10000"/>
                  </a:schemeClr>
                </a:solidFill>
                <a:latin typeface="Arial" charset="0"/>
              </a:rPr>
              <a:t>Erlotinib</a:t>
            </a:r>
          </a:p>
        </p:txBody>
      </p:sp>
      <p:sp>
        <p:nvSpPr>
          <p:cNvPr id="24614" name="Rectangle 31"/>
          <p:cNvSpPr>
            <a:spLocks noChangeArrowheads="1"/>
          </p:cNvSpPr>
          <p:nvPr/>
        </p:nvSpPr>
        <p:spPr bwMode="auto">
          <a:xfrm>
            <a:off x="7307263" y="4735513"/>
            <a:ext cx="1241425" cy="298450"/>
          </a:xfrm>
          <a:prstGeom prst="rect">
            <a:avLst/>
          </a:prstGeom>
          <a:solidFill>
            <a:schemeClr val="accent2"/>
          </a:solidFill>
          <a:ln w="9525" algn="ctr">
            <a:noFill/>
            <a:round/>
            <a:headEnd/>
            <a:tailEnd/>
          </a:ln>
        </p:spPr>
        <p:txBody>
          <a:bodyPr anchor="ctr"/>
          <a:lstStyle/>
          <a:p>
            <a:pPr algn="ctr">
              <a:lnSpc>
                <a:spcPct val="90000"/>
              </a:lnSpc>
              <a:spcBef>
                <a:spcPct val="35000"/>
              </a:spcBef>
              <a:spcAft>
                <a:spcPct val="25000"/>
              </a:spcAft>
              <a:buClr>
                <a:schemeClr val="folHlink"/>
              </a:buClr>
            </a:pPr>
            <a:r>
              <a:rPr lang="tr-TR" sz="1000"/>
              <a:t>Daha önceki terapiye bağlı</a:t>
            </a:r>
            <a:endParaRPr lang="en-US" sz="1000"/>
          </a:p>
        </p:txBody>
      </p:sp>
      <p:sp>
        <p:nvSpPr>
          <p:cNvPr id="24615" name="Rectangle 33"/>
          <p:cNvSpPr>
            <a:spLocks noChangeArrowheads="1"/>
          </p:cNvSpPr>
          <p:nvPr/>
        </p:nvSpPr>
        <p:spPr bwMode="auto">
          <a:xfrm>
            <a:off x="444500" y="5391150"/>
            <a:ext cx="1365250" cy="357188"/>
          </a:xfrm>
          <a:prstGeom prst="rect">
            <a:avLst/>
          </a:prstGeom>
          <a:solidFill>
            <a:schemeClr val="tx2"/>
          </a:solidFill>
          <a:ln w="9525" algn="ctr">
            <a:noFill/>
            <a:round/>
            <a:headEnd/>
            <a:tailEnd/>
          </a:ln>
        </p:spPr>
        <p:txBody>
          <a:bodyPr anchor="ctr"/>
          <a:lstStyle/>
          <a:p>
            <a:pPr algn="ctr">
              <a:lnSpc>
                <a:spcPct val="90000"/>
              </a:lnSpc>
              <a:spcBef>
                <a:spcPct val="35000"/>
              </a:spcBef>
              <a:spcAft>
                <a:spcPct val="25000"/>
              </a:spcAft>
              <a:buClr>
                <a:schemeClr val="folHlink"/>
              </a:buClr>
            </a:pPr>
            <a:r>
              <a:rPr lang="tr-TR" sz="1000">
                <a:solidFill>
                  <a:schemeClr val="bg1"/>
                </a:solidFill>
              </a:rPr>
              <a:t>Algoritmaya uygun kemoterapi</a:t>
            </a:r>
            <a:endParaRPr lang="en-US" sz="1000">
              <a:solidFill>
                <a:schemeClr val="bg1"/>
              </a:solidFill>
            </a:endParaRPr>
          </a:p>
        </p:txBody>
      </p:sp>
      <p:sp>
        <p:nvSpPr>
          <p:cNvPr id="24616" name="Rectangle 34"/>
          <p:cNvSpPr>
            <a:spLocks noChangeArrowheads="1"/>
          </p:cNvSpPr>
          <p:nvPr/>
        </p:nvSpPr>
        <p:spPr bwMode="auto">
          <a:xfrm>
            <a:off x="2008188" y="5391150"/>
            <a:ext cx="1160462" cy="357188"/>
          </a:xfrm>
          <a:prstGeom prst="rect">
            <a:avLst/>
          </a:prstGeom>
          <a:solidFill>
            <a:schemeClr val="tx2"/>
          </a:solidFill>
          <a:ln w="9525" algn="ctr">
            <a:noFill/>
            <a:round/>
            <a:headEnd/>
            <a:tailEnd/>
          </a:ln>
        </p:spPr>
        <p:txBody>
          <a:bodyPr anchor="ctr"/>
          <a:lstStyle/>
          <a:p>
            <a:pPr algn="ctr">
              <a:lnSpc>
                <a:spcPct val="90000"/>
              </a:lnSpc>
              <a:spcBef>
                <a:spcPct val="35000"/>
              </a:spcBef>
              <a:spcAft>
                <a:spcPct val="25000"/>
              </a:spcAft>
              <a:buClr>
                <a:schemeClr val="folHlink"/>
              </a:buClr>
            </a:pPr>
            <a:r>
              <a:rPr lang="tr-TR" sz="1000">
                <a:solidFill>
                  <a:schemeClr val="bg1"/>
                </a:solidFill>
              </a:rPr>
              <a:t>Daha önceki terapiye bağlı</a:t>
            </a:r>
            <a:endParaRPr lang="en-US" sz="1000">
              <a:solidFill>
                <a:schemeClr val="bg1"/>
              </a:solidFill>
            </a:endParaRPr>
          </a:p>
        </p:txBody>
      </p:sp>
      <p:sp>
        <p:nvSpPr>
          <p:cNvPr id="24617" name="Rectangle 35"/>
          <p:cNvSpPr>
            <a:spLocks noChangeArrowheads="1"/>
          </p:cNvSpPr>
          <p:nvPr/>
        </p:nvSpPr>
        <p:spPr bwMode="auto">
          <a:xfrm>
            <a:off x="4159250" y="5391150"/>
            <a:ext cx="1162050" cy="347663"/>
          </a:xfrm>
          <a:prstGeom prst="rect">
            <a:avLst/>
          </a:prstGeom>
          <a:solidFill>
            <a:schemeClr val="tx2"/>
          </a:solidFill>
          <a:ln w="9525" algn="ctr">
            <a:noFill/>
            <a:round/>
            <a:headEnd/>
            <a:tailEnd/>
          </a:ln>
        </p:spPr>
        <p:txBody>
          <a:bodyPr anchor="ctr"/>
          <a:lstStyle/>
          <a:p>
            <a:pPr algn="ctr">
              <a:lnSpc>
                <a:spcPct val="90000"/>
              </a:lnSpc>
              <a:spcBef>
                <a:spcPct val="35000"/>
              </a:spcBef>
              <a:spcAft>
                <a:spcPct val="25000"/>
              </a:spcAft>
              <a:buClr>
                <a:schemeClr val="folHlink"/>
              </a:buClr>
            </a:pPr>
            <a:r>
              <a:rPr lang="tr-TR" sz="1000">
                <a:solidFill>
                  <a:schemeClr val="bg1"/>
                </a:solidFill>
              </a:rPr>
              <a:t>Daha önceki terapiye bağlı</a:t>
            </a:r>
            <a:endParaRPr lang="en-US" sz="1000">
              <a:solidFill>
                <a:schemeClr val="bg1"/>
              </a:solidFill>
            </a:endParaRPr>
          </a:p>
        </p:txBody>
      </p:sp>
      <p:sp>
        <p:nvSpPr>
          <p:cNvPr id="24618" name="Rectangle 36"/>
          <p:cNvSpPr>
            <a:spLocks noChangeArrowheads="1"/>
          </p:cNvSpPr>
          <p:nvPr/>
        </p:nvSpPr>
        <p:spPr bwMode="auto">
          <a:xfrm>
            <a:off x="6215063" y="5391150"/>
            <a:ext cx="1936750" cy="347663"/>
          </a:xfrm>
          <a:prstGeom prst="rect">
            <a:avLst/>
          </a:prstGeom>
          <a:solidFill>
            <a:schemeClr val="tx2"/>
          </a:solidFill>
          <a:ln w="9525" algn="ctr">
            <a:noFill/>
            <a:round/>
            <a:headEnd/>
            <a:tailEnd/>
          </a:ln>
        </p:spPr>
        <p:txBody>
          <a:bodyPr anchor="ctr"/>
          <a:lstStyle/>
          <a:p>
            <a:pPr algn="ctr">
              <a:lnSpc>
                <a:spcPct val="90000"/>
              </a:lnSpc>
              <a:spcBef>
                <a:spcPct val="35000"/>
              </a:spcBef>
              <a:spcAft>
                <a:spcPct val="25000"/>
              </a:spcAft>
              <a:buClr>
                <a:schemeClr val="folHlink"/>
              </a:buClr>
            </a:pPr>
            <a:r>
              <a:rPr lang="tr-TR" sz="1000">
                <a:solidFill>
                  <a:schemeClr val="bg1"/>
                </a:solidFill>
              </a:rPr>
              <a:t>Daha önceki terapiye bağlı</a:t>
            </a:r>
            <a:endParaRPr lang="en-US" sz="1000">
              <a:solidFill>
                <a:schemeClr val="bg1"/>
              </a:solidFill>
            </a:endParaRPr>
          </a:p>
        </p:txBody>
      </p:sp>
      <p:sp>
        <p:nvSpPr>
          <p:cNvPr id="28" name="Rectangle 27"/>
          <p:cNvSpPr/>
          <p:nvPr/>
        </p:nvSpPr>
        <p:spPr bwMode="auto">
          <a:xfrm>
            <a:off x="1425575" y="4256088"/>
            <a:ext cx="5830888" cy="247650"/>
          </a:xfrm>
          <a:prstGeom prst="rect">
            <a:avLst/>
          </a:prstGeom>
          <a:solidFill>
            <a:schemeClr val="bg2"/>
          </a:solidFill>
          <a:ln w="9525" cap="flat" cmpd="sng" algn="ctr">
            <a:noFill/>
            <a:prstDash val="solid"/>
            <a:round/>
            <a:headEnd type="none" w="med" len="med"/>
            <a:tailEnd type="none" w="med" len="med"/>
          </a:ln>
          <a:effectLst/>
        </p:spPr>
        <p:txBody>
          <a:bodyPr anchor="ctr"/>
          <a:lstStyle/>
          <a:p>
            <a:pPr algn="ctr">
              <a:lnSpc>
                <a:spcPct val="90000"/>
              </a:lnSpc>
              <a:spcBef>
                <a:spcPct val="35000"/>
              </a:spcBef>
              <a:spcAft>
                <a:spcPct val="25000"/>
              </a:spcAft>
              <a:buClr>
                <a:schemeClr val="folHlink"/>
              </a:buClr>
              <a:defRPr/>
            </a:pPr>
            <a:r>
              <a:rPr lang="en-US" sz="1000" dirty="0">
                <a:solidFill>
                  <a:schemeClr val="bg2">
                    <a:lumMod val="10000"/>
                  </a:schemeClr>
                </a:solidFill>
                <a:latin typeface="Arial" charset="0"/>
              </a:rPr>
              <a:t>first-line </a:t>
            </a:r>
            <a:r>
              <a:rPr lang="tr-TR" sz="1000" dirty="0">
                <a:solidFill>
                  <a:schemeClr val="bg2">
                    <a:lumMod val="10000"/>
                  </a:schemeClr>
                </a:solidFill>
                <a:latin typeface="Arial" charset="0"/>
              </a:rPr>
              <a:t>kemoterapinin sonu</a:t>
            </a:r>
            <a:endParaRPr lang="en-US" sz="1000" dirty="0">
              <a:solidFill>
                <a:schemeClr val="bg2">
                  <a:lumMod val="10000"/>
                </a:schemeClr>
              </a:solidFill>
              <a:latin typeface="Arial" charset="0"/>
            </a:endParaRPr>
          </a:p>
        </p:txBody>
      </p:sp>
      <p:sp>
        <p:nvSpPr>
          <p:cNvPr id="25" name="Rectangle 24"/>
          <p:cNvSpPr/>
          <p:nvPr/>
        </p:nvSpPr>
        <p:spPr bwMode="auto">
          <a:xfrm>
            <a:off x="1436688" y="3783013"/>
            <a:ext cx="2343150" cy="301625"/>
          </a:xfrm>
          <a:prstGeom prst="rect">
            <a:avLst/>
          </a:prstGeom>
          <a:solidFill>
            <a:schemeClr val="accent3">
              <a:lumMod val="40000"/>
              <a:lumOff val="60000"/>
            </a:schemeClr>
          </a:solidFill>
          <a:ln w="9525" cap="flat" cmpd="sng" algn="ctr">
            <a:noFill/>
            <a:prstDash val="solid"/>
            <a:round/>
            <a:headEnd type="none" w="med" len="med"/>
            <a:tailEnd type="none" w="med" len="med"/>
          </a:ln>
          <a:effectLst/>
        </p:spPr>
        <p:txBody>
          <a:bodyPr anchor="ctr"/>
          <a:lstStyle/>
          <a:p>
            <a:pPr algn="ctr">
              <a:lnSpc>
                <a:spcPct val="90000"/>
              </a:lnSpc>
              <a:spcBef>
                <a:spcPct val="35000"/>
              </a:spcBef>
              <a:spcAft>
                <a:spcPct val="25000"/>
              </a:spcAft>
              <a:buClr>
                <a:schemeClr val="folHlink"/>
              </a:buClr>
              <a:defRPr/>
            </a:pPr>
            <a:r>
              <a:rPr lang="en-US" sz="1000" dirty="0">
                <a:solidFill>
                  <a:schemeClr val="bg2">
                    <a:lumMod val="10000"/>
                  </a:schemeClr>
                </a:solidFill>
                <a:latin typeface="Arial" charset="0"/>
              </a:rPr>
              <a:t>Platinum/</a:t>
            </a:r>
            <a:r>
              <a:rPr lang="en-US" sz="1000" dirty="0" err="1">
                <a:solidFill>
                  <a:schemeClr val="bg2">
                    <a:lumMod val="10000"/>
                  </a:schemeClr>
                </a:solidFill>
                <a:latin typeface="Arial" charset="0"/>
              </a:rPr>
              <a:t>pemetrexed</a:t>
            </a:r>
            <a:r>
              <a:rPr lang="en-US" sz="1000" dirty="0">
                <a:solidFill>
                  <a:schemeClr val="bg2">
                    <a:lumMod val="10000"/>
                  </a:schemeClr>
                </a:solidFill>
                <a:latin typeface="Arial" charset="0"/>
              </a:rPr>
              <a:t> </a:t>
            </a:r>
            <a:r>
              <a:rPr lang="en-US" sz="1000" dirty="0">
                <a:solidFill>
                  <a:schemeClr val="bg2">
                    <a:lumMod val="10000"/>
                  </a:schemeClr>
                </a:solidFill>
                <a:latin typeface="+mn-lt"/>
              </a:rPr>
              <a:t>± </a:t>
            </a:r>
            <a:r>
              <a:rPr lang="en-US" sz="1000" dirty="0">
                <a:solidFill>
                  <a:schemeClr val="bg2">
                    <a:lumMod val="10000"/>
                  </a:schemeClr>
                </a:solidFill>
                <a:latin typeface="Arial" charset="0"/>
              </a:rPr>
              <a:t>bevacizumab</a:t>
            </a:r>
          </a:p>
        </p:txBody>
      </p:sp>
      <p:sp>
        <p:nvSpPr>
          <p:cNvPr id="26" name="Rectangle 25"/>
          <p:cNvSpPr/>
          <p:nvPr/>
        </p:nvSpPr>
        <p:spPr bwMode="auto">
          <a:xfrm>
            <a:off x="3897313" y="3783013"/>
            <a:ext cx="1681162" cy="301625"/>
          </a:xfrm>
          <a:prstGeom prst="rect">
            <a:avLst/>
          </a:prstGeom>
          <a:solidFill>
            <a:schemeClr val="accent3">
              <a:lumMod val="40000"/>
              <a:lumOff val="60000"/>
            </a:schemeClr>
          </a:solidFill>
          <a:ln w="9525" cap="flat" cmpd="sng" algn="ctr">
            <a:noFill/>
            <a:prstDash val="solid"/>
            <a:round/>
            <a:headEnd type="none" w="med" len="med"/>
            <a:tailEnd type="none" w="med" len="med"/>
          </a:ln>
          <a:effectLst/>
        </p:spPr>
        <p:txBody>
          <a:bodyPr anchor="ctr"/>
          <a:lstStyle/>
          <a:p>
            <a:pPr algn="ctr">
              <a:lnSpc>
                <a:spcPct val="90000"/>
              </a:lnSpc>
              <a:spcBef>
                <a:spcPct val="35000"/>
              </a:spcBef>
              <a:spcAft>
                <a:spcPct val="25000"/>
              </a:spcAft>
              <a:buClr>
                <a:schemeClr val="folHlink"/>
              </a:buClr>
              <a:defRPr/>
            </a:pPr>
            <a:r>
              <a:rPr lang="en-US" sz="1000" dirty="0">
                <a:solidFill>
                  <a:schemeClr val="bg2">
                    <a:lumMod val="10000"/>
                  </a:schemeClr>
                </a:solidFill>
                <a:latin typeface="Arial" charset="0"/>
              </a:rPr>
              <a:t>Platinum/</a:t>
            </a:r>
            <a:r>
              <a:rPr lang="en-US" sz="1000" dirty="0" err="1">
                <a:solidFill>
                  <a:schemeClr val="bg2">
                    <a:lumMod val="10000"/>
                  </a:schemeClr>
                </a:solidFill>
                <a:latin typeface="Arial" charset="0"/>
              </a:rPr>
              <a:t>pemetrexed</a:t>
            </a:r>
            <a:r>
              <a:rPr lang="en-US" sz="1000" dirty="0">
                <a:solidFill>
                  <a:schemeClr val="bg2">
                    <a:lumMod val="10000"/>
                  </a:schemeClr>
                </a:solidFill>
                <a:latin typeface="Arial" charset="0"/>
              </a:rPr>
              <a:t> </a:t>
            </a:r>
          </a:p>
        </p:txBody>
      </p:sp>
      <p:sp>
        <p:nvSpPr>
          <p:cNvPr id="27" name="Rectangle 26"/>
          <p:cNvSpPr/>
          <p:nvPr/>
        </p:nvSpPr>
        <p:spPr bwMode="auto">
          <a:xfrm>
            <a:off x="5621338" y="3783013"/>
            <a:ext cx="1611312" cy="292100"/>
          </a:xfrm>
          <a:prstGeom prst="rect">
            <a:avLst/>
          </a:prstGeom>
          <a:solidFill>
            <a:schemeClr val="accent3">
              <a:lumMod val="40000"/>
              <a:lumOff val="60000"/>
            </a:schemeClr>
          </a:solidFill>
          <a:ln w="9525" cap="flat" cmpd="sng" algn="ctr">
            <a:noFill/>
            <a:prstDash val="solid"/>
            <a:round/>
            <a:headEnd type="none" w="med" len="med"/>
            <a:tailEnd type="none" w="med" len="med"/>
          </a:ln>
          <a:effectLst/>
        </p:spPr>
        <p:txBody>
          <a:bodyPr anchor="ctr"/>
          <a:lstStyle/>
          <a:p>
            <a:pPr algn="ctr">
              <a:lnSpc>
                <a:spcPct val="90000"/>
              </a:lnSpc>
              <a:spcBef>
                <a:spcPct val="35000"/>
              </a:spcBef>
              <a:spcAft>
                <a:spcPct val="25000"/>
              </a:spcAft>
              <a:buClr>
                <a:schemeClr val="folHlink"/>
              </a:buClr>
              <a:defRPr/>
            </a:pPr>
            <a:r>
              <a:rPr lang="en-US" sz="1000" dirty="0">
                <a:solidFill>
                  <a:schemeClr val="bg2">
                    <a:lumMod val="10000"/>
                  </a:schemeClr>
                </a:solidFill>
                <a:latin typeface="Arial" charset="0"/>
              </a:rPr>
              <a:t>Platinum/gemcitabine </a:t>
            </a:r>
          </a:p>
        </p:txBody>
      </p:sp>
      <p:sp>
        <p:nvSpPr>
          <p:cNvPr id="23" name="Rectangle 22"/>
          <p:cNvSpPr/>
          <p:nvPr/>
        </p:nvSpPr>
        <p:spPr bwMode="auto">
          <a:xfrm>
            <a:off x="2033588" y="3405188"/>
            <a:ext cx="1166812" cy="311150"/>
          </a:xfrm>
          <a:prstGeom prst="rect">
            <a:avLst/>
          </a:prstGeom>
          <a:solidFill>
            <a:schemeClr val="accent3"/>
          </a:solidFill>
          <a:ln w="9525" cap="flat" cmpd="sng" algn="ctr">
            <a:noFill/>
            <a:prstDash val="solid"/>
            <a:round/>
            <a:headEnd type="none" w="med" len="med"/>
            <a:tailEnd type="none" w="med" len="med"/>
          </a:ln>
          <a:effectLst/>
        </p:spPr>
        <p:txBody>
          <a:bodyPr anchor="ctr"/>
          <a:lstStyle/>
          <a:p>
            <a:pPr algn="ctr">
              <a:lnSpc>
                <a:spcPct val="90000"/>
              </a:lnSpc>
              <a:spcBef>
                <a:spcPct val="35000"/>
              </a:spcBef>
              <a:spcAft>
                <a:spcPct val="25000"/>
              </a:spcAft>
              <a:buClr>
                <a:schemeClr val="folHlink"/>
              </a:buClr>
              <a:defRPr/>
            </a:pPr>
            <a:r>
              <a:rPr lang="en-US" sz="1000" dirty="0" err="1">
                <a:solidFill>
                  <a:schemeClr val="bg2">
                    <a:lumMod val="10000"/>
                  </a:schemeClr>
                </a:solidFill>
                <a:latin typeface="Arial" charset="0"/>
              </a:rPr>
              <a:t>Bevacizumab</a:t>
            </a:r>
            <a:r>
              <a:rPr lang="tr-TR" sz="1000" dirty="0">
                <a:solidFill>
                  <a:schemeClr val="bg2">
                    <a:lumMod val="10000"/>
                  </a:schemeClr>
                </a:solidFill>
                <a:latin typeface="Arial" charset="0"/>
              </a:rPr>
              <a:t>’a uygun</a:t>
            </a:r>
            <a:endParaRPr lang="en-US" sz="1000" dirty="0">
              <a:solidFill>
                <a:schemeClr val="bg2">
                  <a:lumMod val="10000"/>
                </a:schemeClr>
              </a:solidFill>
              <a:latin typeface="Arial" charset="0"/>
            </a:endParaRPr>
          </a:p>
        </p:txBody>
      </p:sp>
      <p:sp>
        <p:nvSpPr>
          <p:cNvPr id="24" name="Rectangle 23"/>
          <p:cNvSpPr/>
          <p:nvPr/>
        </p:nvSpPr>
        <p:spPr bwMode="auto">
          <a:xfrm>
            <a:off x="4164013" y="3387725"/>
            <a:ext cx="1166812" cy="328613"/>
          </a:xfrm>
          <a:prstGeom prst="rect">
            <a:avLst/>
          </a:prstGeom>
          <a:solidFill>
            <a:schemeClr val="accent3"/>
          </a:solidFill>
          <a:ln w="9525" cap="flat" cmpd="sng" algn="ctr">
            <a:noFill/>
            <a:prstDash val="solid"/>
            <a:round/>
            <a:headEnd type="none" w="med" len="med"/>
            <a:tailEnd type="none" w="med" len="med"/>
          </a:ln>
          <a:effectLst/>
        </p:spPr>
        <p:txBody>
          <a:bodyPr anchor="ctr"/>
          <a:lstStyle/>
          <a:p>
            <a:pPr algn="ctr">
              <a:lnSpc>
                <a:spcPct val="90000"/>
              </a:lnSpc>
              <a:spcBef>
                <a:spcPct val="35000"/>
              </a:spcBef>
              <a:spcAft>
                <a:spcPct val="25000"/>
              </a:spcAft>
              <a:buClr>
                <a:schemeClr val="folHlink"/>
              </a:buClr>
              <a:defRPr/>
            </a:pPr>
            <a:r>
              <a:rPr lang="en-US" sz="1000" dirty="0" err="1">
                <a:solidFill>
                  <a:schemeClr val="bg2">
                    <a:lumMod val="10000"/>
                  </a:schemeClr>
                </a:solidFill>
                <a:latin typeface="Arial" charset="0"/>
              </a:rPr>
              <a:t>Bevacizumab</a:t>
            </a:r>
            <a:r>
              <a:rPr lang="tr-TR" sz="1000" dirty="0">
                <a:solidFill>
                  <a:schemeClr val="bg2">
                    <a:lumMod val="10000"/>
                  </a:schemeClr>
                </a:solidFill>
                <a:latin typeface="Arial" charset="0"/>
              </a:rPr>
              <a:t>’a uygun değil</a:t>
            </a:r>
            <a:endParaRPr lang="en-US" sz="1000" dirty="0">
              <a:solidFill>
                <a:schemeClr val="bg2">
                  <a:lumMod val="10000"/>
                </a:schemeClr>
              </a:solidFill>
              <a:latin typeface="Arial" charset="0"/>
            </a:endParaRPr>
          </a:p>
        </p:txBody>
      </p:sp>
      <p:sp>
        <p:nvSpPr>
          <p:cNvPr id="19" name="Rectangle 18"/>
          <p:cNvSpPr/>
          <p:nvPr/>
        </p:nvSpPr>
        <p:spPr bwMode="auto">
          <a:xfrm>
            <a:off x="7213600" y="2954338"/>
            <a:ext cx="1458913" cy="338137"/>
          </a:xfrm>
          <a:prstGeom prst="rect">
            <a:avLst/>
          </a:prstGeom>
          <a:solidFill>
            <a:schemeClr val="accent6"/>
          </a:solidFill>
          <a:ln w="9525" cap="flat" cmpd="sng" algn="ctr">
            <a:noFill/>
            <a:prstDash val="solid"/>
            <a:round/>
            <a:headEnd type="none" w="med" len="med"/>
            <a:tailEnd type="none" w="med" len="med"/>
          </a:ln>
          <a:effectLst/>
        </p:spPr>
        <p:txBody>
          <a:bodyPr anchor="ctr"/>
          <a:lstStyle/>
          <a:p>
            <a:pPr algn="ctr">
              <a:lnSpc>
                <a:spcPct val="90000"/>
              </a:lnSpc>
              <a:spcBef>
                <a:spcPct val="35000"/>
              </a:spcBef>
              <a:spcAft>
                <a:spcPct val="25000"/>
              </a:spcAft>
              <a:buClr>
                <a:schemeClr val="folHlink"/>
              </a:buClr>
              <a:defRPr/>
            </a:pPr>
            <a:r>
              <a:rPr lang="tr-TR" sz="1000" dirty="0">
                <a:latin typeface="Arial" charset="0"/>
              </a:rPr>
              <a:t>Tek ajan kemoterapi</a:t>
            </a:r>
            <a:endParaRPr lang="en-US" sz="1000" dirty="0">
              <a:latin typeface="Arial" charset="0"/>
            </a:endParaRPr>
          </a:p>
        </p:txBody>
      </p:sp>
      <p:sp>
        <p:nvSpPr>
          <p:cNvPr id="20" name="Rectangle 19"/>
          <p:cNvSpPr/>
          <p:nvPr/>
        </p:nvSpPr>
        <p:spPr bwMode="auto">
          <a:xfrm>
            <a:off x="5808663" y="2989263"/>
            <a:ext cx="1231900" cy="247650"/>
          </a:xfrm>
          <a:prstGeom prst="rect">
            <a:avLst/>
          </a:prstGeom>
          <a:solidFill>
            <a:schemeClr val="accent6"/>
          </a:solidFill>
          <a:ln w="9525" cap="flat" cmpd="sng" algn="ctr">
            <a:noFill/>
            <a:prstDash val="solid"/>
            <a:round/>
            <a:headEnd type="none" w="med" len="med"/>
            <a:tailEnd type="none" w="med" len="med"/>
          </a:ln>
          <a:effectLst/>
        </p:spPr>
        <p:txBody>
          <a:bodyPr anchor="ctr"/>
          <a:lstStyle/>
          <a:p>
            <a:pPr algn="ctr">
              <a:lnSpc>
                <a:spcPct val="90000"/>
              </a:lnSpc>
              <a:spcBef>
                <a:spcPct val="35000"/>
              </a:spcBef>
              <a:spcAft>
                <a:spcPct val="25000"/>
              </a:spcAft>
              <a:buClr>
                <a:schemeClr val="folHlink"/>
              </a:buClr>
              <a:defRPr/>
            </a:pPr>
            <a:r>
              <a:rPr lang="en-US" sz="1000" dirty="0">
                <a:latin typeface="Arial" charset="0"/>
              </a:rPr>
              <a:t>S</a:t>
            </a:r>
            <a:r>
              <a:rPr lang="tr-TR" sz="1000" dirty="0">
                <a:latin typeface="Arial" charset="0"/>
              </a:rPr>
              <a:t>k</a:t>
            </a:r>
            <a:r>
              <a:rPr lang="en-US" sz="1000" dirty="0" err="1">
                <a:latin typeface="Arial" charset="0"/>
              </a:rPr>
              <a:t>uamo</a:t>
            </a:r>
            <a:r>
              <a:rPr lang="tr-TR" sz="1000" dirty="0">
                <a:latin typeface="Arial" charset="0"/>
              </a:rPr>
              <a:t>z</a:t>
            </a:r>
            <a:endParaRPr lang="en-US" sz="1000" dirty="0">
              <a:latin typeface="Arial" charset="0"/>
            </a:endParaRPr>
          </a:p>
        </p:txBody>
      </p:sp>
      <p:sp>
        <p:nvSpPr>
          <p:cNvPr id="21" name="Rectangle 20"/>
          <p:cNvSpPr/>
          <p:nvPr/>
        </p:nvSpPr>
        <p:spPr bwMode="auto">
          <a:xfrm>
            <a:off x="3070225" y="2989263"/>
            <a:ext cx="1228725" cy="247650"/>
          </a:xfrm>
          <a:prstGeom prst="rect">
            <a:avLst/>
          </a:prstGeom>
          <a:solidFill>
            <a:schemeClr val="accent6"/>
          </a:solidFill>
          <a:ln w="9525" cap="flat" cmpd="sng" algn="ctr">
            <a:noFill/>
            <a:prstDash val="solid"/>
            <a:round/>
            <a:headEnd type="none" w="med" len="med"/>
            <a:tailEnd type="none" w="med" len="med"/>
          </a:ln>
          <a:effectLst/>
        </p:spPr>
        <p:txBody>
          <a:bodyPr anchor="ctr"/>
          <a:lstStyle/>
          <a:p>
            <a:pPr algn="ctr">
              <a:lnSpc>
                <a:spcPct val="90000"/>
              </a:lnSpc>
              <a:spcBef>
                <a:spcPct val="35000"/>
              </a:spcBef>
              <a:spcAft>
                <a:spcPct val="25000"/>
              </a:spcAft>
              <a:buClr>
                <a:schemeClr val="folHlink"/>
              </a:buClr>
              <a:defRPr/>
            </a:pPr>
            <a:r>
              <a:rPr lang="en-US" sz="1000" dirty="0" err="1">
                <a:latin typeface="Arial" charset="0"/>
              </a:rPr>
              <a:t>Nons</a:t>
            </a:r>
            <a:r>
              <a:rPr lang="tr-TR" sz="1000" dirty="0">
                <a:latin typeface="Arial" charset="0"/>
              </a:rPr>
              <a:t>k</a:t>
            </a:r>
            <a:r>
              <a:rPr lang="en-US" sz="1000" dirty="0" err="1">
                <a:latin typeface="Arial" charset="0"/>
              </a:rPr>
              <a:t>uamo</a:t>
            </a:r>
            <a:r>
              <a:rPr lang="tr-TR" sz="1000" dirty="0">
                <a:latin typeface="Arial" charset="0"/>
              </a:rPr>
              <a:t>z</a:t>
            </a:r>
            <a:endParaRPr lang="en-US" sz="1000" dirty="0">
              <a:latin typeface="Arial" charset="0"/>
            </a:endParaRPr>
          </a:p>
        </p:txBody>
      </p:sp>
      <p:sp>
        <p:nvSpPr>
          <p:cNvPr id="22" name="Rectangle 21"/>
          <p:cNvSpPr/>
          <p:nvPr/>
        </p:nvSpPr>
        <p:spPr bwMode="auto">
          <a:xfrm>
            <a:off x="530225" y="2989263"/>
            <a:ext cx="1228725" cy="247650"/>
          </a:xfrm>
          <a:prstGeom prst="rect">
            <a:avLst/>
          </a:prstGeom>
          <a:solidFill>
            <a:schemeClr val="accent6"/>
          </a:solidFill>
          <a:ln w="9525" cap="flat" cmpd="sng" algn="ctr">
            <a:noFill/>
            <a:prstDash val="solid"/>
            <a:round/>
            <a:headEnd type="none" w="med" len="med"/>
            <a:tailEnd type="none" w="med" len="med"/>
          </a:ln>
          <a:effectLst/>
        </p:spPr>
        <p:txBody>
          <a:bodyPr anchor="ctr"/>
          <a:lstStyle/>
          <a:p>
            <a:pPr algn="ctr">
              <a:lnSpc>
                <a:spcPct val="90000"/>
              </a:lnSpc>
              <a:spcBef>
                <a:spcPct val="35000"/>
              </a:spcBef>
              <a:spcAft>
                <a:spcPct val="25000"/>
              </a:spcAft>
              <a:buClr>
                <a:schemeClr val="folHlink"/>
              </a:buClr>
              <a:defRPr/>
            </a:pPr>
            <a:r>
              <a:rPr lang="en-US" sz="1000" dirty="0">
                <a:latin typeface="Arial" charset="0"/>
              </a:rPr>
              <a:t>Erlotinib</a:t>
            </a:r>
          </a:p>
        </p:txBody>
      </p:sp>
      <p:sp>
        <p:nvSpPr>
          <p:cNvPr id="24629" name="Rectangle 15"/>
          <p:cNvSpPr>
            <a:spLocks noChangeArrowheads="1"/>
          </p:cNvSpPr>
          <p:nvPr/>
        </p:nvSpPr>
        <p:spPr bwMode="auto">
          <a:xfrm>
            <a:off x="536575" y="2492375"/>
            <a:ext cx="1638300" cy="249238"/>
          </a:xfrm>
          <a:prstGeom prst="rect">
            <a:avLst/>
          </a:prstGeom>
          <a:solidFill>
            <a:schemeClr val="accent1"/>
          </a:solidFill>
          <a:ln w="9525" algn="ctr">
            <a:noFill/>
            <a:round/>
            <a:headEnd/>
            <a:tailEnd/>
          </a:ln>
        </p:spPr>
        <p:txBody>
          <a:bodyPr anchor="ctr"/>
          <a:lstStyle/>
          <a:p>
            <a:pPr algn="ctr">
              <a:lnSpc>
                <a:spcPct val="90000"/>
              </a:lnSpc>
              <a:spcBef>
                <a:spcPct val="35000"/>
              </a:spcBef>
              <a:spcAft>
                <a:spcPct val="25000"/>
              </a:spcAft>
              <a:buClr>
                <a:schemeClr val="folHlink"/>
              </a:buClr>
            </a:pPr>
            <a:r>
              <a:rPr lang="en-US" sz="1000"/>
              <a:t>EGFR </a:t>
            </a:r>
            <a:r>
              <a:rPr lang="tr-TR" sz="1000"/>
              <a:t>mut+</a:t>
            </a:r>
            <a:endParaRPr lang="en-US" sz="1000"/>
          </a:p>
        </p:txBody>
      </p:sp>
      <p:sp>
        <p:nvSpPr>
          <p:cNvPr id="24630" name="Rectangle 16"/>
          <p:cNvSpPr>
            <a:spLocks noChangeArrowheads="1"/>
          </p:cNvSpPr>
          <p:nvPr/>
        </p:nvSpPr>
        <p:spPr bwMode="auto">
          <a:xfrm>
            <a:off x="4219575" y="2492375"/>
            <a:ext cx="1217613" cy="249238"/>
          </a:xfrm>
          <a:prstGeom prst="rect">
            <a:avLst/>
          </a:prstGeom>
          <a:solidFill>
            <a:schemeClr val="accent1"/>
          </a:solidFill>
          <a:ln w="9525" algn="ctr">
            <a:noFill/>
            <a:round/>
            <a:headEnd/>
            <a:tailEnd/>
          </a:ln>
        </p:spPr>
        <p:txBody>
          <a:bodyPr anchor="ctr"/>
          <a:lstStyle/>
          <a:p>
            <a:pPr algn="ctr">
              <a:lnSpc>
                <a:spcPct val="90000"/>
              </a:lnSpc>
              <a:spcBef>
                <a:spcPct val="35000"/>
              </a:spcBef>
              <a:spcAft>
                <a:spcPct val="25000"/>
              </a:spcAft>
              <a:buClr>
                <a:schemeClr val="folHlink"/>
              </a:buClr>
            </a:pPr>
            <a:r>
              <a:rPr lang="tr-TR" sz="1000"/>
              <a:t>İyi </a:t>
            </a:r>
            <a:r>
              <a:rPr lang="en-US" sz="1000"/>
              <a:t>PS</a:t>
            </a:r>
          </a:p>
        </p:txBody>
      </p:sp>
      <p:sp>
        <p:nvSpPr>
          <p:cNvPr id="24631" name="Rectangle 17"/>
          <p:cNvSpPr>
            <a:spLocks noChangeArrowheads="1"/>
          </p:cNvSpPr>
          <p:nvPr/>
        </p:nvSpPr>
        <p:spPr bwMode="auto">
          <a:xfrm>
            <a:off x="7331075" y="2492375"/>
            <a:ext cx="1217613" cy="249238"/>
          </a:xfrm>
          <a:prstGeom prst="rect">
            <a:avLst/>
          </a:prstGeom>
          <a:solidFill>
            <a:schemeClr val="accent1"/>
          </a:solidFill>
          <a:ln w="9525" algn="ctr">
            <a:noFill/>
            <a:round/>
            <a:headEnd/>
            <a:tailEnd/>
          </a:ln>
        </p:spPr>
        <p:txBody>
          <a:bodyPr anchor="ctr"/>
          <a:lstStyle/>
          <a:p>
            <a:pPr algn="ctr">
              <a:lnSpc>
                <a:spcPct val="90000"/>
              </a:lnSpc>
              <a:spcBef>
                <a:spcPct val="35000"/>
              </a:spcBef>
              <a:spcAft>
                <a:spcPct val="25000"/>
              </a:spcAft>
              <a:buClr>
                <a:schemeClr val="folHlink"/>
              </a:buClr>
            </a:pPr>
            <a:r>
              <a:rPr lang="tr-TR" sz="1000"/>
              <a:t>Kötü </a:t>
            </a:r>
            <a:r>
              <a:rPr lang="en-US" sz="1000"/>
              <a:t>PS</a:t>
            </a:r>
          </a:p>
        </p:txBody>
      </p:sp>
      <p:sp>
        <p:nvSpPr>
          <p:cNvPr id="38" name="Rectangle 37"/>
          <p:cNvSpPr/>
          <p:nvPr/>
        </p:nvSpPr>
        <p:spPr bwMode="auto">
          <a:xfrm>
            <a:off x="3824288" y="1914525"/>
            <a:ext cx="2017712" cy="247650"/>
          </a:xfrm>
          <a:prstGeom prst="rect">
            <a:avLst/>
          </a:prstGeom>
          <a:solidFill>
            <a:schemeClr val="accent6">
              <a:lumMod val="40000"/>
              <a:lumOff val="60000"/>
            </a:schemeClr>
          </a:solidFill>
          <a:ln w="9525" cap="flat" cmpd="sng" algn="ctr">
            <a:noFill/>
            <a:prstDash val="solid"/>
            <a:round/>
            <a:headEnd type="none" w="med" len="med"/>
            <a:tailEnd type="none" w="med" len="med"/>
          </a:ln>
          <a:effectLst/>
        </p:spPr>
        <p:txBody>
          <a:bodyPr anchor="ctr"/>
          <a:lstStyle/>
          <a:p>
            <a:pPr algn="ctr">
              <a:lnSpc>
                <a:spcPct val="90000"/>
              </a:lnSpc>
              <a:spcBef>
                <a:spcPct val="35000"/>
              </a:spcBef>
              <a:spcAft>
                <a:spcPct val="25000"/>
              </a:spcAft>
              <a:buClr>
                <a:schemeClr val="folHlink"/>
              </a:buClr>
              <a:defRPr/>
            </a:pPr>
            <a:r>
              <a:rPr lang="en-US" sz="1000" dirty="0">
                <a:solidFill>
                  <a:schemeClr val="bg2">
                    <a:lumMod val="10000"/>
                  </a:schemeClr>
                </a:solidFill>
                <a:latin typeface="Arial" charset="0"/>
              </a:rPr>
              <a:t>Proposed Treatment Algorithm</a:t>
            </a:r>
          </a:p>
        </p:txBody>
      </p:sp>
      <p:sp>
        <p:nvSpPr>
          <p:cNvPr id="24633" name="Rectangle 6"/>
          <p:cNvSpPr>
            <a:spLocks noChangeArrowheads="1"/>
          </p:cNvSpPr>
          <p:nvPr/>
        </p:nvSpPr>
        <p:spPr bwMode="auto">
          <a:xfrm>
            <a:off x="5873750" y="2446338"/>
            <a:ext cx="1106488" cy="300037"/>
          </a:xfrm>
          <a:prstGeom prst="rect">
            <a:avLst/>
          </a:prstGeom>
          <a:noFill/>
          <a:ln w="25400" algn="ctr">
            <a:solidFill>
              <a:srgbClr val="FF0000"/>
            </a:solidFill>
            <a:miter lim="800000"/>
            <a:headEnd/>
            <a:tailEnd/>
          </a:ln>
        </p:spPr>
        <p:txBody>
          <a:bodyPr anchor="ctr">
            <a:spAutoFit/>
          </a:bodyPr>
          <a:lstStyle/>
          <a:p>
            <a:endParaRPr lang="tr-TR"/>
          </a:p>
        </p:txBody>
      </p:sp>
      <p:sp>
        <p:nvSpPr>
          <p:cNvPr id="24634" name="Rectangle 7"/>
          <p:cNvSpPr>
            <a:spLocks noChangeArrowheads="1"/>
          </p:cNvSpPr>
          <p:nvPr/>
        </p:nvSpPr>
        <p:spPr bwMode="auto">
          <a:xfrm>
            <a:off x="4589463" y="2959100"/>
            <a:ext cx="984250" cy="300038"/>
          </a:xfrm>
          <a:prstGeom prst="rect">
            <a:avLst/>
          </a:prstGeom>
          <a:noFill/>
          <a:ln w="25400" algn="ctr">
            <a:solidFill>
              <a:srgbClr val="FF0000"/>
            </a:solidFill>
            <a:miter lim="800000"/>
            <a:headEnd/>
            <a:tailEnd/>
          </a:ln>
        </p:spPr>
        <p:txBody>
          <a:bodyPr anchor="ctr">
            <a:spAutoFit/>
          </a:bodyPr>
          <a:lstStyle/>
          <a:p>
            <a:endParaRPr lang="tr-TR"/>
          </a:p>
        </p:txBody>
      </p:sp>
      <p:sp>
        <p:nvSpPr>
          <p:cNvPr id="24635" name="Rectangle 8"/>
          <p:cNvSpPr>
            <a:spLocks noChangeArrowheads="1"/>
          </p:cNvSpPr>
          <p:nvPr/>
        </p:nvSpPr>
        <p:spPr bwMode="auto">
          <a:xfrm>
            <a:off x="3284538" y="3403600"/>
            <a:ext cx="779462" cy="300038"/>
          </a:xfrm>
          <a:prstGeom prst="rect">
            <a:avLst/>
          </a:prstGeom>
          <a:noFill/>
          <a:ln w="25400" algn="ctr">
            <a:solidFill>
              <a:srgbClr val="FF0000"/>
            </a:solidFill>
            <a:miter lim="800000"/>
            <a:headEnd/>
            <a:tailEnd/>
          </a:ln>
        </p:spPr>
        <p:txBody>
          <a:bodyPr anchor="ctr">
            <a:spAutoFit/>
          </a:bodyPr>
          <a:lstStyle/>
          <a:p>
            <a:endParaRPr lang="tr-TR"/>
          </a:p>
        </p:txBody>
      </p:sp>
      <p:sp>
        <p:nvSpPr>
          <p:cNvPr id="24636" name="Rectangle 4"/>
          <p:cNvSpPr>
            <a:spLocks noChangeArrowheads="1"/>
          </p:cNvSpPr>
          <p:nvPr/>
        </p:nvSpPr>
        <p:spPr bwMode="auto">
          <a:xfrm>
            <a:off x="374650" y="2371725"/>
            <a:ext cx="3017838" cy="433388"/>
          </a:xfrm>
          <a:prstGeom prst="rect">
            <a:avLst/>
          </a:prstGeom>
          <a:noFill/>
          <a:ln w="25400" algn="ctr">
            <a:solidFill>
              <a:srgbClr val="FF0000"/>
            </a:solidFill>
            <a:miter lim="800000"/>
            <a:headEnd/>
            <a:tailEnd/>
          </a:ln>
        </p:spPr>
        <p:txBody>
          <a:bodyPr anchor="ctr">
            <a:spAutoFit/>
          </a:bodyPr>
          <a:lstStyle/>
          <a:p>
            <a:endParaRPr lang="tr-TR"/>
          </a:p>
        </p:txBody>
      </p:sp>
      <p:sp>
        <p:nvSpPr>
          <p:cNvPr id="61" name="Oval 60"/>
          <p:cNvSpPr/>
          <p:nvPr/>
        </p:nvSpPr>
        <p:spPr>
          <a:xfrm>
            <a:off x="536575" y="2336800"/>
            <a:ext cx="1651000" cy="493713"/>
          </a:xfrm>
          <a:prstGeom prst="ellipse">
            <a:avLst/>
          </a:prstGeom>
          <a:noFill/>
          <a:ln w="38100">
            <a:solidFill>
              <a:srgbClr val="33CC33"/>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602" name="Straight Connector 44"/>
          <p:cNvCxnSpPr>
            <a:cxnSpLocks noChangeShapeType="1"/>
          </p:cNvCxnSpPr>
          <p:nvPr/>
        </p:nvCxnSpPr>
        <p:spPr bwMode="auto">
          <a:xfrm flipH="1">
            <a:off x="1025525" y="2409825"/>
            <a:ext cx="0" cy="2076450"/>
          </a:xfrm>
          <a:prstGeom prst="line">
            <a:avLst/>
          </a:prstGeom>
          <a:noFill/>
          <a:ln w="28575" algn="ctr">
            <a:solidFill>
              <a:schemeClr val="tx1"/>
            </a:solidFill>
            <a:round/>
            <a:headEnd/>
            <a:tailEnd/>
          </a:ln>
        </p:spPr>
      </p:cxnSp>
      <p:cxnSp>
        <p:nvCxnSpPr>
          <p:cNvPr id="25603" name="Straight Connector 26"/>
          <p:cNvCxnSpPr>
            <a:cxnSpLocks noChangeShapeType="1"/>
          </p:cNvCxnSpPr>
          <p:nvPr/>
        </p:nvCxnSpPr>
        <p:spPr bwMode="auto">
          <a:xfrm>
            <a:off x="7991475" y="2417763"/>
            <a:ext cx="0" cy="1974850"/>
          </a:xfrm>
          <a:prstGeom prst="line">
            <a:avLst/>
          </a:prstGeom>
          <a:noFill/>
          <a:ln w="28575" algn="ctr">
            <a:solidFill>
              <a:schemeClr val="tx1"/>
            </a:solidFill>
            <a:round/>
            <a:headEnd/>
            <a:tailEnd/>
          </a:ln>
        </p:spPr>
      </p:cxnSp>
      <p:cxnSp>
        <p:nvCxnSpPr>
          <p:cNvPr id="25604" name="Straight Connector 27"/>
          <p:cNvCxnSpPr>
            <a:cxnSpLocks noChangeShapeType="1"/>
          </p:cNvCxnSpPr>
          <p:nvPr/>
        </p:nvCxnSpPr>
        <p:spPr bwMode="auto">
          <a:xfrm>
            <a:off x="2517775" y="2419350"/>
            <a:ext cx="0" cy="2066925"/>
          </a:xfrm>
          <a:prstGeom prst="line">
            <a:avLst/>
          </a:prstGeom>
          <a:noFill/>
          <a:ln w="28575" algn="ctr">
            <a:solidFill>
              <a:schemeClr val="tx1"/>
            </a:solidFill>
            <a:prstDash val="dash"/>
            <a:round/>
            <a:headEnd/>
            <a:tailEnd/>
          </a:ln>
        </p:spPr>
      </p:cxnSp>
      <p:cxnSp>
        <p:nvCxnSpPr>
          <p:cNvPr id="25605" name="Straight Connector 25"/>
          <p:cNvCxnSpPr>
            <a:cxnSpLocks noChangeShapeType="1"/>
          </p:cNvCxnSpPr>
          <p:nvPr/>
        </p:nvCxnSpPr>
        <p:spPr bwMode="auto">
          <a:xfrm flipH="1">
            <a:off x="5381625" y="2427288"/>
            <a:ext cx="0" cy="1162050"/>
          </a:xfrm>
          <a:prstGeom prst="line">
            <a:avLst/>
          </a:prstGeom>
          <a:noFill/>
          <a:ln w="28575" algn="ctr">
            <a:solidFill>
              <a:schemeClr val="tx1"/>
            </a:solidFill>
            <a:round/>
            <a:headEnd/>
            <a:tailEnd/>
          </a:ln>
        </p:spPr>
      </p:cxnSp>
      <p:cxnSp>
        <p:nvCxnSpPr>
          <p:cNvPr id="25606" name="Straight Connector 38"/>
          <p:cNvCxnSpPr>
            <a:cxnSpLocks noChangeShapeType="1"/>
          </p:cNvCxnSpPr>
          <p:nvPr/>
        </p:nvCxnSpPr>
        <p:spPr bwMode="auto">
          <a:xfrm>
            <a:off x="4495800" y="4259263"/>
            <a:ext cx="0" cy="209550"/>
          </a:xfrm>
          <a:prstGeom prst="line">
            <a:avLst/>
          </a:prstGeom>
          <a:noFill/>
          <a:ln w="28575" algn="ctr">
            <a:solidFill>
              <a:schemeClr val="tx1"/>
            </a:solidFill>
            <a:round/>
            <a:headEnd/>
            <a:tailEnd/>
          </a:ln>
        </p:spPr>
      </p:cxnSp>
      <p:sp>
        <p:nvSpPr>
          <p:cNvPr id="78852" name="TextBox 18"/>
          <p:cNvSpPr txBox="1">
            <a:spLocks noChangeArrowheads="1"/>
          </p:cNvSpPr>
          <p:nvPr/>
        </p:nvSpPr>
        <p:spPr bwMode="auto">
          <a:xfrm>
            <a:off x="3005138" y="1933575"/>
            <a:ext cx="3429000" cy="338138"/>
          </a:xfrm>
          <a:prstGeom prst="rect">
            <a:avLst/>
          </a:prstGeom>
          <a:solidFill>
            <a:schemeClr val="accent3"/>
          </a:solidFill>
          <a:ln w="19050">
            <a:noFill/>
            <a:miter lim="800000"/>
            <a:headEnd/>
            <a:tailEnd/>
          </a:ln>
        </p:spPr>
        <p:txBody>
          <a:bodyPr wrap="none">
            <a:spAutoFit/>
          </a:bodyPr>
          <a:lstStyle/>
          <a:p>
            <a:pPr algn="ctr" fontAlgn="auto">
              <a:spcBef>
                <a:spcPct val="10000"/>
              </a:spcBef>
              <a:buFont typeface="Arial" pitchFamily="34" charset="0"/>
              <a:buNone/>
              <a:defRPr/>
            </a:pPr>
            <a:r>
              <a:rPr lang="en-US" sz="1600" b="1" dirty="0">
                <a:solidFill>
                  <a:schemeClr val="bg2">
                    <a:lumMod val="10000"/>
                  </a:schemeClr>
                </a:solidFill>
                <a:latin typeface="+mn-lt"/>
                <a:cs typeface="Arial" pitchFamily="34" charset="0"/>
              </a:rPr>
              <a:t>Advanced-Stage NSCLC &amp; PS 0-1</a:t>
            </a:r>
          </a:p>
        </p:txBody>
      </p:sp>
      <p:cxnSp>
        <p:nvCxnSpPr>
          <p:cNvPr id="25608" name="Straight Connector 20"/>
          <p:cNvCxnSpPr>
            <a:cxnSpLocks noChangeShapeType="1"/>
          </p:cNvCxnSpPr>
          <p:nvPr/>
        </p:nvCxnSpPr>
        <p:spPr bwMode="auto">
          <a:xfrm flipV="1">
            <a:off x="1009650" y="2419350"/>
            <a:ext cx="6991350" cy="0"/>
          </a:xfrm>
          <a:prstGeom prst="line">
            <a:avLst/>
          </a:prstGeom>
          <a:noFill/>
          <a:ln w="28575" algn="ctr">
            <a:solidFill>
              <a:schemeClr val="tx1"/>
            </a:solidFill>
            <a:round/>
            <a:headEnd/>
            <a:tailEnd/>
          </a:ln>
        </p:spPr>
      </p:cxnSp>
      <p:sp>
        <p:nvSpPr>
          <p:cNvPr id="78855" name="TextBox 21"/>
          <p:cNvSpPr txBox="1">
            <a:spLocks noChangeArrowheads="1"/>
          </p:cNvSpPr>
          <p:nvPr/>
        </p:nvSpPr>
        <p:spPr bwMode="auto">
          <a:xfrm>
            <a:off x="4114800" y="2597150"/>
            <a:ext cx="2438400" cy="461963"/>
          </a:xfrm>
          <a:prstGeom prst="rect">
            <a:avLst/>
          </a:prstGeom>
          <a:solidFill>
            <a:schemeClr val="bg2"/>
          </a:solidFill>
          <a:ln w="19050">
            <a:noFill/>
            <a:miter lim="800000"/>
            <a:headEnd/>
            <a:tailEnd/>
          </a:ln>
        </p:spPr>
        <p:txBody>
          <a:bodyPr>
            <a:spAutoFit/>
          </a:bodyPr>
          <a:lstStyle/>
          <a:p>
            <a:pPr algn="ctr" fontAlgn="auto">
              <a:spcBef>
                <a:spcPct val="10000"/>
              </a:spcBef>
              <a:buFont typeface="Arial" pitchFamily="34" charset="0"/>
              <a:buNone/>
              <a:defRPr/>
            </a:pPr>
            <a:r>
              <a:rPr lang="en-US" sz="1200" b="1" dirty="0">
                <a:solidFill>
                  <a:schemeClr val="bg2">
                    <a:lumMod val="10000"/>
                  </a:schemeClr>
                </a:solidFill>
                <a:latin typeface="+mn-lt"/>
                <a:cs typeface="Arial" pitchFamily="34" charset="0"/>
              </a:rPr>
              <a:t>EFGR </a:t>
            </a:r>
            <a:r>
              <a:rPr lang="tr-TR" sz="1200" b="1" dirty="0">
                <a:solidFill>
                  <a:schemeClr val="bg2">
                    <a:lumMod val="10000"/>
                  </a:schemeClr>
                </a:solidFill>
                <a:latin typeface="+mn-lt"/>
                <a:cs typeface="Arial" pitchFamily="34" charset="0"/>
              </a:rPr>
              <a:t>ve </a:t>
            </a:r>
            <a:r>
              <a:rPr lang="en-US" sz="1200" b="1" dirty="0">
                <a:solidFill>
                  <a:schemeClr val="bg2">
                    <a:lumMod val="10000"/>
                  </a:schemeClr>
                </a:solidFill>
                <a:latin typeface="+mn-lt"/>
                <a:cs typeface="Arial" pitchFamily="34" charset="0"/>
              </a:rPr>
              <a:t>ALK </a:t>
            </a:r>
            <a:r>
              <a:rPr lang="tr-TR" sz="1200" b="1" dirty="0">
                <a:solidFill>
                  <a:schemeClr val="bg2">
                    <a:lumMod val="10000"/>
                  </a:schemeClr>
                </a:solidFill>
                <a:latin typeface="+mn-lt"/>
                <a:cs typeface="Arial" pitchFamily="34" charset="0"/>
              </a:rPr>
              <a:t>negatif ve </a:t>
            </a:r>
            <a:r>
              <a:rPr lang="en-US" sz="1200" b="1" dirty="0" err="1">
                <a:solidFill>
                  <a:schemeClr val="bg2">
                    <a:lumMod val="10000"/>
                  </a:schemeClr>
                </a:solidFill>
                <a:latin typeface="+mn-lt"/>
                <a:cs typeface="Arial" pitchFamily="34" charset="0"/>
              </a:rPr>
              <a:t>nons</a:t>
            </a:r>
            <a:r>
              <a:rPr lang="tr-TR" sz="1200" b="1" dirty="0">
                <a:solidFill>
                  <a:schemeClr val="bg2">
                    <a:lumMod val="10000"/>
                  </a:schemeClr>
                </a:solidFill>
                <a:latin typeface="+mn-lt"/>
                <a:cs typeface="Arial" pitchFamily="34" charset="0"/>
              </a:rPr>
              <a:t>k</a:t>
            </a:r>
            <a:r>
              <a:rPr lang="en-US" sz="1200" b="1" dirty="0" err="1">
                <a:solidFill>
                  <a:schemeClr val="bg2">
                    <a:lumMod val="10000"/>
                  </a:schemeClr>
                </a:solidFill>
                <a:latin typeface="+mn-lt"/>
                <a:cs typeface="Arial" pitchFamily="34" charset="0"/>
              </a:rPr>
              <a:t>uam</a:t>
            </a:r>
            <a:r>
              <a:rPr lang="tr-TR" sz="1200" b="1" dirty="0" err="1">
                <a:solidFill>
                  <a:schemeClr val="bg2">
                    <a:lumMod val="10000"/>
                  </a:schemeClr>
                </a:solidFill>
                <a:latin typeface="+mn-lt"/>
                <a:cs typeface="Arial" pitchFamily="34" charset="0"/>
              </a:rPr>
              <a:t>oz</a:t>
            </a:r>
            <a:endParaRPr lang="en-US" sz="1200" b="1" dirty="0">
              <a:solidFill>
                <a:schemeClr val="bg2">
                  <a:lumMod val="10000"/>
                </a:schemeClr>
              </a:solidFill>
              <a:latin typeface="+mn-lt"/>
              <a:cs typeface="Arial" pitchFamily="34" charset="0"/>
            </a:endParaRPr>
          </a:p>
        </p:txBody>
      </p:sp>
      <p:sp>
        <p:nvSpPr>
          <p:cNvPr id="78857" name="TextBox 23"/>
          <p:cNvSpPr txBox="1">
            <a:spLocks noChangeArrowheads="1"/>
          </p:cNvSpPr>
          <p:nvPr/>
        </p:nvSpPr>
        <p:spPr bwMode="auto">
          <a:xfrm>
            <a:off x="6858000" y="2592388"/>
            <a:ext cx="1990725" cy="461962"/>
          </a:xfrm>
          <a:prstGeom prst="rect">
            <a:avLst/>
          </a:prstGeom>
          <a:solidFill>
            <a:schemeClr val="bg2"/>
          </a:solidFill>
          <a:ln w="19050">
            <a:noFill/>
            <a:miter lim="800000"/>
            <a:headEnd/>
            <a:tailEnd/>
          </a:ln>
        </p:spPr>
        <p:txBody>
          <a:bodyPr>
            <a:spAutoFit/>
          </a:bodyPr>
          <a:lstStyle/>
          <a:p>
            <a:pPr algn="ctr" fontAlgn="auto">
              <a:spcBef>
                <a:spcPct val="10000"/>
              </a:spcBef>
              <a:buFont typeface="Arial" pitchFamily="34" charset="0"/>
              <a:buNone/>
              <a:defRPr/>
            </a:pPr>
            <a:r>
              <a:rPr lang="en-US" sz="1200" b="1" dirty="0">
                <a:solidFill>
                  <a:schemeClr val="bg2">
                    <a:lumMod val="10000"/>
                  </a:schemeClr>
                </a:solidFill>
                <a:latin typeface="Arial" charset="0"/>
                <a:cs typeface="Arial" pitchFamily="34" charset="0"/>
              </a:rPr>
              <a:t>EFGR </a:t>
            </a:r>
            <a:r>
              <a:rPr lang="tr-TR" sz="1200" b="1" dirty="0">
                <a:solidFill>
                  <a:schemeClr val="bg2">
                    <a:lumMod val="10000"/>
                  </a:schemeClr>
                </a:solidFill>
                <a:latin typeface="Arial" charset="0"/>
                <a:cs typeface="Arial" pitchFamily="34" charset="0"/>
              </a:rPr>
              <a:t>ve </a:t>
            </a:r>
            <a:r>
              <a:rPr lang="en-US" sz="1200" b="1" dirty="0">
                <a:solidFill>
                  <a:schemeClr val="bg2">
                    <a:lumMod val="10000"/>
                  </a:schemeClr>
                </a:solidFill>
                <a:latin typeface="Arial" charset="0"/>
                <a:cs typeface="Arial" pitchFamily="34" charset="0"/>
              </a:rPr>
              <a:t>ALK </a:t>
            </a:r>
            <a:r>
              <a:rPr lang="tr-TR" sz="1200" b="1" dirty="0">
                <a:solidFill>
                  <a:schemeClr val="bg2">
                    <a:lumMod val="10000"/>
                  </a:schemeClr>
                </a:solidFill>
                <a:latin typeface="Arial" charset="0"/>
                <a:cs typeface="Arial" pitchFamily="34" charset="0"/>
              </a:rPr>
              <a:t>negatif ve </a:t>
            </a:r>
            <a:r>
              <a:rPr lang="en-US" sz="1200" b="1" dirty="0">
                <a:solidFill>
                  <a:schemeClr val="bg2">
                    <a:lumMod val="10000"/>
                  </a:schemeClr>
                </a:solidFill>
                <a:latin typeface="Arial" charset="0"/>
                <a:cs typeface="Arial" pitchFamily="34" charset="0"/>
              </a:rPr>
              <a:t>s</a:t>
            </a:r>
            <a:r>
              <a:rPr lang="tr-TR" sz="1200" b="1" dirty="0">
                <a:solidFill>
                  <a:schemeClr val="bg2">
                    <a:lumMod val="10000"/>
                  </a:schemeClr>
                </a:solidFill>
                <a:latin typeface="Arial" charset="0"/>
                <a:cs typeface="Arial" pitchFamily="34" charset="0"/>
              </a:rPr>
              <a:t>k</a:t>
            </a:r>
            <a:r>
              <a:rPr lang="en-US" sz="1200" b="1" dirty="0" err="1">
                <a:solidFill>
                  <a:schemeClr val="bg2">
                    <a:lumMod val="10000"/>
                  </a:schemeClr>
                </a:solidFill>
                <a:latin typeface="Arial" charset="0"/>
                <a:cs typeface="Arial" pitchFamily="34" charset="0"/>
              </a:rPr>
              <a:t>uam</a:t>
            </a:r>
            <a:r>
              <a:rPr lang="tr-TR" sz="1200" b="1" dirty="0" err="1">
                <a:solidFill>
                  <a:schemeClr val="bg2">
                    <a:lumMod val="10000"/>
                  </a:schemeClr>
                </a:solidFill>
                <a:latin typeface="Arial" charset="0"/>
                <a:cs typeface="Arial" pitchFamily="34" charset="0"/>
              </a:rPr>
              <a:t>oz</a:t>
            </a:r>
            <a:endParaRPr lang="en-US" sz="1200" b="1" dirty="0">
              <a:solidFill>
                <a:schemeClr val="bg2">
                  <a:lumMod val="10000"/>
                </a:schemeClr>
              </a:solidFill>
              <a:latin typeface="Arial" charset="0"/>
              <a:cs typeface="Arial" pitchFamily="34" charset="0"/>
            </a:endParaRPr>
          </a:p>
        </p:txBody>
      </p:sp>
      <p:sp>
        <p:nvSpPr>
          <p:cNvPr id="78863" name="TextBox 29"/>
          <p:cNvSpPr txBox="1">
            <a:spLocks noChangeArrowheads="1"/>
          </p:cNvSpPr>
          <p:nvPr/>
        </p:nvSpPr>
        <p:spPr bwMode="auto">
          <a:xfrm>
            <a:off x="3657600" y="3787775"/>
            <a:ext cx="1527175" cy="461963"/>
          </a:xfrm>
          <a:prstGeom prst="rect">
            <a:avLst/>
          </a:prstGeom>
          <a:solidFill>
            <a:schemeClr val="tx2"/>
          </a:solidFill>
          <a:ln w="19050">
            <a:noFill/>
            <a:miter lim="800000"/>
            <a:headEnd/>
            <a:tailEnd/>
          </a:ln>
        </p:spPr>
        <p:txBody>
          <a:bodyPr>
            <a:spAutoFit/>
          </a:bodyPr>
          <a:lstStyle/>
          <a:p>
            <a:pPr algn="ctr" fontAlgn="auto">
              <a:spcBef>
                <a:spcPct val="10000"/>
              </a:spcBef>
              <a:buFont typeface="Arial" pitchFamily="34" charset="0"/>
              <a:buNone/>
              <a:defRPr/>
            </a:pPr>
            <a:r>
              <a:rPr lang="en-US" sz="1200" dirty="0">
                <a:solidFill>
                  <a:srgbClr val="FF0000"/>
                </a:solidFill>
                <a:latin typeface="+mn-lt"/>
                <a:cs typeface="Arial" pitchFamily="34" charset="0"/>
              </a:rPr>
              <a:t>Bevacizumab</a:t>
            </a:r>
            <a:r>
              <a:rPr lang="en-US" sz="1200" dirty="0">
                <a:solidFill>
                  <a:srgbClr val="FFFF00"/>
                </a:solidFill>
                <a:latin typeface="+mn-lt"/>
                <a:cs typeface="Arial" pitchFamily="34" charset="0"/>
              </a:rPr>
              <a:t> </a:t>
            </a:r>
            <a:r>
              <a:rPr lang="en-US" sz="1200" dirty="0">
                <a:solidFill>
                  <a:schemeClr val="bg2">
                    <a:lumMod val="10000"/>
                  </a:schemeClr>
                </a:solidFill>
                <a:latin typeface="+mn-lt"/>
                <a:cs typeface="Arial" pitchFamily="34" charset="0"/>
              </a:rPr>
              <a:t>appropriate</a:t>
            </a:r>
          </a:p>
        </p:txBody>
      </p:sp>
      <p:sp>
        <p:nvSpPr>
          <p:cNvPr id="78864" name="TextBox 30"/>
          <p:cNvSpPr txBox="1">
            <a:spLocks noChangeArrowheads="1"/>
          </p:cNvSpPr>
          <p:nvPr/>
        </p:nvSpPr>
        <p:spPr bwMode="auto">
          <a:xfrm>
            <a:off x="5259388" y="3787775"/>
            <a:ext cx="1522412" cy="461963"/>
          </a:xfrm>
          <a:prstGeom prst="rect">
            <a:avLst/>
          </a:prstGeom>
          <a:solidFill>
            <a:schemeClr val="tx2"/>
          </a:solidFill>
          <a:ln w="19050">
            <a:noFill/>
            <a:miter lim="800000"/>
            <a:headEnd/>
            <a:tailEnd/>
          </a:ln>
        </p:spPr>
        <p:txBody>
          <a:bodyPr>
            <a:spAutoFit/>
          </a:bodyPr>
          <a:lstStyle/>
          <a:p>
            <a:pPr algn="ctr" fontAlgn="auto">
              <a:spcBef>
                <a:spcPct val="10000"/>
              </a:spcBef>
              <a:buFont typeface="Arial" pitchFamily="34" charset="0"/>
              <a:buNone/>
              <a:defRPr/>
            </a:pPr>
            <a:r>
              <a:rPr lang="en-US" sz="1200" dirty="0">
                <a:solidFill>
                  <a:srgbClr val="FF0000"/>
                </a:solidFill>
                <a:latin typeface="+mn-lt"/>
                <a:cs typeface="Arial" pitchFamily="34" charset="0"/>
              </a:rPr>
              <a:t>Bevacizumab </a:t>
            </a:r>
            <a:r>
              <a:rPr lang="en-US" sz="1200" dirty="0">
                <a:solidFill>
                  <a:schemeClr val="bg2">
                    <a:lumMod val="10000"/>
                  </a:schemeClr>
                </a:solidFill>
                <a:latin typeface="+mn-lt"/>
                <a:cs typeface="Arial" pitchFamily="34" charset="0"/>
              </a:rPr>
              <a:t>inappropriate</a:t>
            </a:r>
          </a:p>
        </p:txBody>
      </p:sp>
      <p:cxnSp>
        <p:nvCxnSpPr>
          <p:cNvPr id="25613" name="Straight Connector 32"/>
          <p:cNvCxnSpPr>
            <a:cxnSpLocks noChangeShapeType="1"/>
          </p:cNvCxnSpPr>
          <p:nvPr/>
        </p:nvCxnSpPr>
        <p:spPr bwMode="auto">
          <a:xfrm>
            <a:off x="4733925" y="3597275"/>
            <a:ext cx="1295400" cy="0"/>
          </a:xfrm>
          <a:prstGeom prst="line">
            <a:avLst/>
          </a:prstGeom>
          <a:noFill/>
          <a:ln w="28575" algn="ctr">
            <a:solidFill>
              <a:schemeClr val="tx1"/>
            </a:solidFill>
            <a:round/>
            <a:headEnd/>
            <a:tailEnd/>
          </a:ln>
        </p:spPr>
      </p:cxnSp>
      <p:cxnSp>
        <p:nvCxnSpPr>
          <p:cNvPr id="25614" name="Straight Connector 33"/>
          <p:cNvCxnSpPr>
            <a:cxnSpLocks noChangeShapeType="1"/>
          </p:cNvCxnSpPr>
          <p:nvPr/>
        </p:nvCxnSpPr>
        <p:spPr bwMode="auto">
          <a:xfrm>
            <a:off x="4743450" y="3597275"/>
            <a:ext cx="0" cy="182563"/>
          </a:xfrm>
          <a:prstGeom prst="line">
            <a:avLst/>
          </a:prstGeom>
          <a:noFill/>
          <a:ln w="28575" algn="ctr">
            <a:solidFill>
              <a:schemeClr val="tx1"/>
            </a:solidFill>
            <a:round/>
            <a:headEnd/>
            <a:tailEnd/>
          </a:ln>
        </p:spPr>
      </p:cxnSp>
      <p:cxnSp>
        <p:nvCxnSpPr>
          <p:cNvPr id="25615" name="Straight Connector 34"/>
          <p:cNvCxnSpPr>
            <a:cxnSpLocks noChangeShapeType="1"/>
          </p:cNvCxnSpPr>
          <p:nvPr/>
        </p:nvCxnSpPr>
        <p:spPr bwMode="auto">
          <a:xfrm>
            <a:off x="6019800" y="3597275"/>
            <a:ext cx="0" cy="182563"/>
          </a:xfrm>
          <a:prstGeom prst="line">
            <a:avLst/>
          </a:prstGeom>
          <a:noFill/>
          <a:ln w="28575" algn="ctr">
            <a:solidFill>
              <a:schemeClr val="tx1"/>
            </a:solidFill>
            <a:round/>
            <a:headEnd/>
            <a:tailEnd/>
          </a:ln>
        </p:spPr>
      </p:cxnSp>
      <p:sp>
        <p:nvSpPr>
          <p:cNvPr id="78856" name="TextBox 22"/>
          <p:cNvSpPr txBox="1">
            <a:spLocks noChangeArrowheads="1"/>
          </p:cNvSpPr>
          <p:nvPr/>
        </p:nvSpPr>
        <p:spPr bwMode="auto">
          <a:xfrm>
            <a:off x="371475" y="2592388"/>
            <a:ext cx="1343025" cy="461962"/>
          </a:xfrm>
          <a:prstGeom prst="rect">
            <a:avLst/>
          </a:prstGeom>
          <a:solidFill>
            <a:schemeClr val="bg2"/>
          </a:solidFill>
          <a:ln w="19050">
            <a:noFill/>
            <a:miter lim="800000"/>
            <a:headEnd/>
            <a:tailEnd/>
          </a:ln>
        </p:spPr>
        <p:txBody>
          <a:bodyPr>
            <a:spAutoFit/>
          </a:bodyPr>
          <a:lstStyle/>
          <a:p>
            <a:pPr algn="ctr" fontAlgn="auto">
              <a:spcBef>
                <a:spcPct val="10000"/>
              </a:spcBef>
              <a:buFont typeface="Arial" pitchFamily="34" charset="0"/>
              <a:buNone/>
              <a:defRPr/>
            </a:pPr>
            <a:r>
              <a:rPr lang="en-US" sz="1200" b="1" dirty="0">
                <a:solidFill>
                  <a:schemeClr val="bg2">
                    <a:lumMod val="10000"/>
                  </a:schemeClr>
                </a:solidFill>
                <a:latin typeface="+mn-lt"/>
                <a:cs typeface="Arial" pitchFamily="34" charset="0"/>
              </a:rPr>
              <a:t>EGFR </a:t>
            </a:r>
            <a:r>
              <a:rPr lang="tr-TR" sz="1200" b="1" dirty="0">
                <a:solidFill>
                  <a:schemeClr val="bg2">
                    <a:lumMod val="10000"/>
                  </a:schemeClr>
                </a:solidFill>
                <a:latin typeface="+mn-lt"/>
                <a:cs typeface="Arial" pitchFamily="34" charset="0"/>
              </a:rPr>
              <a:t>mutasyon +</a:t>
            </a:r>
            <a:endParaRPr lang="en-US" sz="1200" b="1" dirty="0">
              <a:solidFill>
                <a:schemeClr val="bg2">
                  <a:lumMod val="10000"/>
                </a:schemeClr>
              </a:solidFill>
              <a:latin typeface="+mn-lt"/>
              <a:cs typeface="Arial" pitchFamily="34" charset="0"/>
            </a:endParaRPr>
          </a:p>
        </p:txBody>
      </p:sp>
      <p:sp>
        <p:nvSpPr>
          <p:cNvPr id="78875" name="TextBox 41"/>
          <p:cNvSpPr txBox="1">
            <a:spLocks noChangeArrowheads="1"/>
          </p:cNvSpPr>
          <p:nvPr/>
        </p:nvSpPr>
        <p:spPr bwMode="auto">
          <a:xfrm>
            <a:off x="371475" y="4400550"/>
            <a:ext cx="1371600" cy="609600"/>
          </a:xfrm>
          <a:prstGeom prst="rect">
            <a:avLst/>
          </a:prstGeom>
          <a:solidFill>
            <a:schemeClr val="accent1"/>
          </a:solidFill>
          <a:ln w="19050">
            <a:noFill/>
            <a:miter lim="800000"/>
            <a:headEnd/>
            <a:tailEnd/>
          </a:ln>
        </p:spPr>
        <p:txBody>
          <a:bodyPr>
            <a:spAutoFit/>
          </a:bodyPr>
          <a:lstStyle/>
          <a:p>
            <a:pPr algn="ctr" fontAlgn="auto">
              <a:lnSpc>
                <a:spcPct val="90000"/>
              </a:lnSpc>
              <a:spcBef>
                <a:spcPct val="10000"/>
              </a:spcBef>
              <a:buFont typeface="Arial" pitchFamily="34" charset="0"/>
              <a:buNone/>
              <a:defRPr/>
            </a:pPr>
            <a:r>
              <a:rPr lang="en-US" sz="1200" dirty="0" err="1">
                <a:solidFill>
                  <a:schemeClr val="bg1"/>
                </a:solidFill>
                <a:latin typeface="+mn-lt"/>
                <a:cs typeface="Arial" pitchFamily="34" charset="0"/>
              </a:rPr>
              <a:t>Erlotinib</a:t>
            </a:r>
            <a:r>
              <a:rPr lang="en-US" sz="1200" dirty="0">
                <a:solidFill>
                  <a:schemeClr val="bg1"/>
                </a:solidFill>
                <a:latin typeface="+mn-lt"/>
                <a:cs typeface="Arial" pitchFamily="34" charset="0"/>
              </a:rPr>
              <a:t> </a:t>
            </a:r>
            <a:r>
              <a:rPr lang="tr-TR" sz="1200" dirty="0">
                <a:solidFill>
                  <a:schemeClr val="bg1"/>
                </a:solidFill>
                <a:latin typeface="+mn-lt"/>
                <a:cs typeface="Arial" pitchFamily="34" charset="0"/>
              </a:rPr>
              <a:t> </a:t>
            </a:r>
            <a:r>
              <a:rPr lang="tr-TR" sz="1200" dirty="0">
                <a:latin typeface="+mn-lt"/>
                <a:cs typeface="Arial" pitchFamily="34" charset="0"/>
              </a:rPr>
              <a:t>veya</a:t>
            </a:r>
            <a:r>
              <a:rPr lang="tr-TR" sz="1200" dirty="0">
                <a:solidFill>
                  <a:schemeClr val="bg1"/>
                </a:solidFill>
                <a:latin typeface="+mn-lt"/>
                <a:cs typeface="Arial" pitchFamily="34" charset="0"/>
              </a:rPr>
              <a:t> </a:t>
            </a:r>
            <a:r>
              <a:rPr lang="en-US" sz="1200" dirty="0" err="1">
                <a:solidFill>
                  <a:schemeClr val="bg1"/>
                </a:solidFill>
                <a:latin typeface="+mn-lt"/>
                <a:cs typeface="Arial" pitchFamily="34" charset="0"/>
              </a:rPr>
              <a:t>gefitinib</a:t>
            </a:r>
            <a:endParaRPr lang="en-US" sz="1200" dirty="0">
              <a:solidFill>
                <a:schemeClr val="bg1"/>
              </a:solidFill>
              <a:latin typeface="+mn-lt"/>
              <a:cs typeface="Arial" pitchFamily="34" charset="0"/>
            </a:endParaRPr>
          </a:p>
          <a:p>
            <a:pPr algn="ctr" fontAlgn="auto">
              <a:lnSpc>
                <a:spcPct val="90000"/>
              </a:lnSpc>
              <a:spcBef>
                <a:spcPct val="10000"/>
              </a:spcBef>
              <a:buFont typeface="Arial" pitchFamily="34" charset="0"/>
              <a:buNone/>
              <a:defRPr/>
            </a:pPr>
            <a:r>
              <a:rPr lang="tr-TR" sz="1200" dirty="0">
                <a:solidFill>
                  <a:schemeClr val="bg2">
                    <a:lumMod val="10000"/>
                  </a:schemeClr>
                </a:solidFill>
                <a:latin typeface="+mn-lt"/>
                <a:cs typeface="Arial" pitchFamily="34" charset="0"/>
              </a:rPr>
              <a:t>İlk sırada</a:t>
            </a:r>
            <a:endParaRPr lang="en-US" sz="1200" dirty="0">
              <a:solidFill>
                <a:schemeClr val="bg2">
                  <a:lumMod val="10000"/>
                </a:schemeClr>
              </a:solidFill>
              <a:latin typeface="+mn-lt"/>
              <a:cs typeface="Arial" pitchFamily="34" charset="0"/>
            </a:endParaRPr>
          </a:p>
        </p:txBody>
      </p:sp>
      <p:sp>
        <p:nvSpPr>
          <p:cNvPr id="33" name="TextBox 42"/>
          <p:cNvSpPr txBox="1">
            <a:spLocks noChangeArrowheads="1"/>
          </p:cNvSpPr>
          <p:nvPr/>
        </p:nvSpPr>
        <p:spPr bwMode="auto">
          <a:xfrm>
            <a:off x="1828800" y="4400550"/>
            <a:ext cx="1536700" cy="877888"/>
          </a:xfrm>
          <a:prstGeom prst="rect">
            <a:avLst/>
          </a:prstGeom>
          <a:solidFill>
            <a:schemeClr val="accent1"/>
          </a:solidFill>
          <a:ln w="19050">
            <a:noFill/>
            <a:miter lim="800000"/>
            <a:headEnd/>
            <a:tailEnd/>
          </a:ln>
        </p:spPr>
        <p:txBody>
          <a:bodyPr>
            <a:spAutoFit/>
          </a:bodyPr>
          <a:lstStyle/>
          <a:p>
            <a:pPr algn="ctr" fontAlgn="auto">
              <a:lnSpc>
                <a:spcPct val="90000"/>
              </a:lnSpc>
              <a:spcBef>
                <a:spcPct val="10000"/>
              </a:spcBef>
              <a:buFont typeface="Arial" pitchFamily="34" charset="0"/>
              <a:buNone/>
              <a:defRPr/>
            </a:pPr>
            <a:r>
              <a:rPr lang="en-US" b="1" dirty="0" err="1">
                <a:solidFill>
                  <a:schemeClr val="bg1"/>
                </a:solidFill>
                <a:latin typeface="+mn-lt"/>
                <a:cs typeface="Arial" pitchFamily="34" charset="0"/>
              </a:rPr>
              <a:t>crizotinib</a:t>
            </a:r>
            <a:r>
              <a:rPr lang="en-US" b="1" dirty="0">
                <a:solidFill>
                  <a:schemeClr val="bg1"/>
                </a:solidFill>
                <a:latin typeface="+mn-lt"/>
                <a:cs typeface="Arial" pitchFamily="34" charset="0"/>
              </a:rPr>
              <a:t> </a:t>
            </a:r>
          </a:p>
          <a:p>
            <a:pPr algn="ctr" fontAlgn="auto">
              <a:lnSpc>
                <a:spcPct val="90000"/>
              </a:lnSpc>
              <a:spcBef>
                <a:spcPct val="10000"/>
              </a:spcBef>
              <a:buFont typeface="Arial" pitchFamily="34" charset="0"/>
              <a:buNone/>
              <a:defRPr/>
            </a:pPr>
            <a:r>
              <a:rPr lang="tr-TR" sz="1200" dirty="0">
                <a:latin typeface="+mn-lt"/>
                <a:cs typeface="Arial" pitchFamily="34" charset="0"/>
              </a:rPr>
              <a:t>İlk yada ikinci sırada</a:t>
            </a:r>
            <a:endParaRPr lang="en-US" sz="1200" dirty="0">
              <a:latin typeface="+mn-lt"/>
              <a:cs typeface="Arial" pitchFamily="34" charset="0"/>
            </a:endParaRPr>
          </a:p>
          <a:p>
            <a:pPr algn="ctr" fontAlgn="auto">
              <a:lnSpc>
                <a:spcPct val="90000"/>
              </a:lnSpc>
              <a:spcBef>
                <a:spcPct val="10000"/>
              </a:spcBef>
              <a:buFont typeface="Arial" pitchFamily="34" charset="0"/>
              <a:buNone/>
              <a:defRPr/>
            </a:pPr>
            <a:endParaRPr lang="en-US" sz="1200" dirty="0">
              <a:solidFill>
                <a:srgbClr val="FFFF00"/>
              </a:solidFill>
              <a:latin typeface="+mn-lt"/>
              <a:cs typeface="Arial" pitchFamily="34" charset="0"/>
            </a:endParaRPr>
          </a:p>
        </p:txBody>
      </p:sp>
      <p:sp>
        <p:nvSpPr>
          <p:cNvPr id="32" name="TextBox 24"/>
          <p:cNvSpPr txBox="1">
            <a:spLocks noChangeArrowheads="1"/>
          </p:cNvSpPr>
          <p:nvPr/>
        </p:nvSpPr>
        <p:spPr bwMode="auto">
          <a:xfrm>
            <a:off x="1841500" y="2592388"/>
            <a:ext cx="1371600" cy="276225"/>
          </a:xfrm>
          <a:prstGeom prst="rect">
            <a:avLst/>
          </a:prstGeom>
          <a:solidFill>
            <a:schemeClr val="bg2"/>
          </a:solidFill>
          <a:ln w="19050">
            <a:noFill/>
            <a:miter lim="800000"/>
            <a:headEnd/>
            <a:tailEnd/>
          </a:ln>
        </p:spPr>
        <p:txBody>
          <a:bodyPr>
            <a:spAutoFit/>
          </a:bodyPr>
          <a:lstStyle/>
          <a:p>
            <a:pPr algn="ctr" fontAlgn="auto">
              <a:spcBef>
                <a:spcPct val="10000"/>
              </a:spcBef>
              <a:buFont typeface="Arial" pitchFamily="34" charset="0"/>
              <a:buNone/>
              <a:defRPr/>
            </a:pPr>
            <a:r>
              <a:rPr lang="en-US" sz="1200" b="1" dirty="0">
                <a:solidFill>
                  <a:schemeClr val="bg2">
                    <a:lumMod val="10000"/>
                  </a:schemeClr>
                </a:solidFill>
                <a:latin typeface="+mn-lt"/>
                <a:cs typeface="Arial" pitchFamily="34" charset="0"/>
              </a:rPr>
              <a:t>ELM4-ALK </a:t>
            </a:r>
            <a:r>
              <a:rPr lang="tr-TR" sz="1200" b="1" dirty="0">
                <a:solidFill>
                  <a:schemeClr val="bg2">
                    <a:lumMod val="10000"/>
                  </a:schemeClr>
                </a:solidFill>
                <a:latin typeface="+mn-lt"/>
                <a:cs typeface="Arial" pitchFamily="34" charset="0"/>
              </a:rPr>
              <a:t>+</a:t>
            </a:r>
            <a:endParaRPr lang="en-US" sz="1200" b="1" dirty="0">
              <a:solidFill>
                <a:schemeClr val="bg2">
                  <a:lumMod val="10000"/>
                </a:schemeClr>
              </a:solidFill>
              <a:latin typeface="+mn-lt"/>
              <a:cs typeface="Arial" pitchFamily="34" charset="0"/>
            </a:endParaRPr>
          </a:p>
        </p:txBody>
      </p:sp>
      <p:cxnSp>
        <p:nvCxnSpPr>
          <p:cNvPr id="25620" name="Straight Connector 25"/>
          <p:cNvCxnSpPr>
            <a:cxnSpLocks noChangeShapeType="1"/>
          </p:cNvCxnSpPr>
          <p:nvPr/>
        </p:nvCxnSpPr>
        <p:spPr bwMode="auto">
          <a:xfrm>
            <a:off x="4724400" y="2266950"/>
            <a:ext cx="0" cy="161925"/>
          </a:xfrm>
          <a:prstGeom prst="line">
            <a:avLst/>
          </a:prstGeom>
          <a:noFill/>
          <a:ln w="28575" algn="ctr">
            <a:solidFill>
              <a:schemeClr val="tx1"/>
            </a:solidFill>
            <a:round/>
            <a:headEnd/>
            <a:tailEnd/>
          </a:ln>
        </p:spPr>
      </p:cxnSp>
      <p:cxnSp>
        <p:nvCxnSpPr>
          <p:cNvPr id="25621" name="Straight Connector 38"/>
          <p:cNvCxnSpPr>
            <a:cxnSpLocks noChangeShapeType="1"/>
          </p:cNvCxnSpPr>
          <p:nvPr/>
        </p:nvCxnSpPr>
        <p:spPr bwMode="auto">
          <a:xfrm>
            <a:off x="6257925" y="4259263"/>
            <a:ext cx="0" cy="209550"/>
          </a:xfrm>
          <a:prstGeom prst="line">
            <a:avLst/>
          </a:prstGeom>
          <a:noFill/>
          <a:ln w="28575" algn="ctr">
            <a:solidFill>
              <a:schemeClr val="tx1"/>
            </a:solidFill>
            <a:round/>
            <a:headEnd/>
            <a:tailEnd/>
          </a:ln>
        </p:spPr>
      </p:cxnSp>
      <p:sp>
        <p:nvSpPr>
          <p:cNvPr id="78870" name="TextBox 36"/>
          <p:cNvSpPr txBox="1">
            <a:spLocks noChangeArrowheads="1"/>
          </p:cNvSpPr>
          <p:nvPr/>
        </p:nvSpPr>
        <p:spPr bwMode="auto">
          <a:xfrm>
            <a:off x="3505200" y="4400550"/>
            <a:ext cx="1774825" cy="1163638"/>
          </a:xfrm>
          <a:prstGeom prst="rect">
            <a:avLst/>
          </a:prstGeom>
          <a:solidFill>
            <a:schemeClr val="accent1"/>
          </a:solidFill>
          <a:ln w="19050">
            <a:noFill/>
            <a:miter lim="800000"/>
            <a:headEnd/>
            <a:tailEnd/>
          </a:ln>
        </p:spPr>
        <p:txBody>
          <a:bodyPr>
            <a:spAutoFit/>
          </a:bodyPr>
          <a:lstStyle/>
          <a:p>
            <a:pPr algn="ctr" fontAlgn="auto">
              <a:lnSpc>
                <a:spcPct val="90000"/>
              </a:lnSpc>
              <a:spcBef>
                <a:spcPct val="10000"/>
              </a:spcBef>
              <a:buFont typeface="Arial" pitchFamily="34" charset="0"/>
              <a:buNone/>
              <a:defRPr/>
            </a:pPr>
            <a:endParaRPr lang="en-US" sz="1200" dirty="0">
              <a:solidFill>
                <a:schemeClr val="bg2">
                  <a:lumMod val="10000"/>
                </a:schemeClr>
              </a:solidFill>
              <a:latin typeface="+mn-lt"/>
              <a:cs typeface="Arial" pitchFamily="34" charset="0"/>
            </a:endParaRPr>
          </a:p>
          <a:p>
            <a:pPr algn="ctr" fontAlgn="auto">
              <a:lnSpc>
                <a:spcPct val="90000"/>
              </a:lnSpc>
              <a:spcBef>
                <a:spcPct val="10000"/>
              </a:spcBef>
              <a:buFont typeface="Arial" pitchFamily="34" charset="0"/>
              <a:buNone/>
              <a:defRPr/>
            </a:pPr>
            <a:r>
              <a:rPr lang="en-US" sz="1200" dirty="0">
                <a:latin typeface="+mn-lt"/>
                <a:cs typeface="Arial" pitchFamily="34" charset="0"/>
              </a:rPr>
              <a:t>carboplatin/paclitaxel + bevacizumab </a:t>
            </a:r>
          </a:p>
          <a:p>
            <a:pPr algn="ctr" fontAlgn="auto">
              <a:lnSpc>
                <a:spcPct val="90000"/>
              </a:lnSpc>
              <a:spcBef>
                <a:spcPct val="10000"/>
              </a:spcBef>
              <a:buFont typeface="Arial" pitchFamily="34" charset="0"/>
              <a:buNone/>
              <a:defRPr/>
            </a:pPr>
            <a:r>
              <a:rPr lang="tr-TR" sz="1200" dirty="0">
                <a:latin typeface="+mn-lt"/>
                <a:cs typeface="Arial" pitchFamily="34" charset="0"/>
              </a:rPr>
              <a:t>veya</a:t>
            </a:r>
            <a:endParaRPr lang="en-US" sz="1200" dirty="0">
              <a:latin typeface="+mn-lt"/>
              <a:cs typeface="Arial" pitchFamily="34" charset="0"/>
            </a:endParaRPr>
          </a:p>
          <a:p>
            <a:pPr algn="ctr" fontAlgn="auto">
              <a:lnSpc>
                <a:spcPct val="90000"/>
              </a:lnSpc>
              <a:spcBef>
                <a:spcPct val="10000"/>
              </a:spcBef>
              <a:buFont typeface="Arial" pitchFamily="34" charset="0"/>
              <a:buNone/>
              <a:defRPr/>
            </a:pPr>
            <a:r>
              <a:rPr lang="en-US" sz="1200" dirty="0">
                <a:latin typeface="+mn-lt"/>
                <a:cs typeface="Arial" pitchFamily="34" charset="0"/>
              </a:rPr>
              <a:t>cisplatin/pemetrexed</a:t>
            </a:r>
          </a:p>
          <a:p>
            <a:pPr algn="ctr" fontAlgn="auto">
              <a:lnSpc>
                <a:spcPct val="90000"/>
              </a:lnSpc>
              <a:spcBef>
                <a:spcPct val="10000"/>
              </a:spcBef>
              <a:buFont typeface="Arial" pitchFamily="34" charset="0"/>
              <a:buNone/>
              <a:defRPr/>
            </a:pPr>
            <a:r>
              <a:rPr lang="en-US" sz="1200" dirty="0">
                <a:latin typeface="+mn-lt"/>
                <a:cs typeface="Arial" pitchFamily="34" charset="0"/>
              </a:rPr>
              <a:t>± bevacizumab</a:t>
            </a:r>
          </a:p>
        </p:txBody>
      </p:sp>
      <p:sp>
        <p:nvSpPr>
          <p:cNvPr id="78874" name="TextBox 40"/>
          <p:cNvSpPr txBox="1">
            <a:spLocks noChangeArrowheads="1"/>
          </p:cNvSpPr>
          <p:nvPr/>
        </p:nvSpPr>
        <p:spPr bwMode="auto">
          <a:xfrm>
            <a:off x="7324725" y="4400550"/>
            <a:ext cx="1524000" cy="1993900"/>
          </a:xfrm>
          <a:prstGeom prst="rect">
            <a:avLst/>
          </a:prstGeom>
          <a:solidFill>
            <a:schemeClr val="accent1"/>
          </a:solidFill>
          <a:ln w="19050">
            <a:noFill/>
            <a:miter lim="800000"/>
            <a:headEnd/>
            <a:tailEnd/>
          </a:ln>
        </p:spPr>
        <p:txBody>
          <a:bodyPr>
            <a:spAutoFit/>
          </a:bodyPr>
          <a:lstStyle/>
          <a:p>
            <a:pPr algn="ctr" fontAlgn="auto">
              <a:lnSpc>
                <a:spcPct val="90000"/>
              </a:lnSpc>
              <a:spcBef>
                <a:spcPct val="10000"/>
              </a:spcBef>
              <a:buFont typeface="Arial" pitchFamily="34" charset="0"/>
              <a:buNone/>
              <a:defRPr/>
            </a:pPr>
            <a:endParaRPr lang="en-US" sz="1200" dirty="0">
              <a:solidFill>
                <a:schemeClr val="bg2">
                  <a:lumMod val="10000"/>
                </a:schemeClr>
              </a:solidFill>
              <a:latin typeface="+mn-lt"/>
              <a:cs typeface="Arial" pitchFamily="34" charset="0"/>
            </a:endParaRPr>
          </a:p>
          <a:p>
            <a:pPr marL="228600" indent="-228600" algn="ctr" fontAlgn="auto">
              <a:lnSpc>
                <a:spcPct val="90000"/>
              </a:lnSpc>
              <a:spcBef>
                <a:spcPct val="10000"/>
              </a:spcBef>
              <a:buFont typeface="Arial" pitchFamily="34" charset="0"/>
              <a:buAutoNum type="arabicPeriod"/>
              <a:defRPr/>
            </a:pPr>
            <a:r>
              <a:rPr lang="en-US" sz="1200" dirty="0" err="1">
                <a:solidFill>
                  <a:schemeClr val="tx2"/>
                </a:solidFill>
                <a:latin typeface="+mn-lt"/>
                <a:cs typeface="Arial" pitchFamily="34" charset="0"/>
              </a:rPr>
              <a:t>cisplatin</a:t>
            </a:r>
            <a:r>
              <a:rPr lang="en-US" sz="1200" dirty="0">
                <a:solidFill>
                  <a:schemeClr val="tx2"/>
                </a:solidFill>
                <a:latin typeface="+mn-lt"/>
                <a:cs typeface="Arial" pitchFamily="34" charset="0"/>
              </a:rPr>
              <a:t> </a:t>
            </a:r>
            <a:r>
              <a:rPr lang="tr-TR" sz="1200" dirty="0">
                <a:solidFill>
                  <a:schemeClr val="tx2"/>
                </a:solidFill>
                <a:latin typeface="+mn-lt"/>
                <a:cs typeface="Arial" pitchFamily="34" charset="0"/>
              </a:rPr>
              <a:t>veya </a:t>
            </a:r>
            <a:r>
              <a:rPr lang="en-US" sz="1200" dirty="0">
                <a:solidFill>
                  <a:schemeClr val="tx2"/>
                </a:solidFill>
                <a:latin typeface="+mn-lt"/>
                <a:cs typeface="Arial" pitchFamily="34" charset="0"/>
              </a:rPr>
              <a:t>carboplatin </a:t>
            </a:r>
            <a:endParaRPr lang="tr-TR" sz="1200" dirty="0">
              <a:solidFill>
                <a:schemeClr val="tx2"/>
              </a:solidFill>
              <a:latin typeface="+mn-lt"/>
              <a:cs typeface="Arial" pitchFamily="34" charset="0"/>
            </a:endParaRPr>
          </a:p>
          <a:p>
            <a:pPr algn="ctr" fontAlgn="auto">
              <a:lnSpc>
                <a:spcPct val="90000"/>
              </a:lnSpc>
              <a:spcBef>
                <a:spcPct val="10000"/>
              </a:spcBef>
              <a:defRPr/>
            </a:pPr>
            <a:r>
              <a:rPr lang="tr-TR" sz="1200" dirty="0">
                <a:solidFill>
                  <a:schemeClr val="bg2">
                    <a:lumMod val="10000"/>
                  </a:schemeClr>
                </a:solidFill>
                <a:latin typeface="+mn-lt"/>
                <a:cs typeface="Arial" pitchFamily="34" charset="0"/>
              </a:rPr>
              <a:t>+</a:t>
            </a:r>
          </a:p>
          <a:p>
            <a:pPr algn="ctr" fontAlgn="auto">
              <a:lnSpc>
                <a:spcPct val="90000"/>
              </a:lnSpc>
              <a:spcBef>
                <a:spcPct val="10000"/>
              </a:spcBef>
              <a:buFont typeface="Arial" pitchFamily="34" charset="0"/>
              <a:buNone/>
              <a:defRPr/>
            </a:pPr>
            <a:r>
              <a:rPr lang="en-US" sz="1200" dirty="0" err="1">
                <a:solidFill>
                  <a:schemeClr val="tx2"/>
                </a:solidFill>
                <a:latin typeface="+mn-lt"/>
                <a:cs typeface="Arial" pitchFamily="34" charset="0"/>
              </a:rPr>
              <a:t>docetaxel</a:t>
            </a:r>
            <a:r>
              <a:rPr lang="en-US" sz="1200" dirty="0">
                <a:solidFill>
                  <a:schemeClr val="tx2"/>
                </a:solidFill>
                <a:latin typeface="+mn-lt"/>
                <a:cs typeface="Arial" pitchFamily="34" charset="0"/>
              </a:rPr>
              <a:t> </a:t>
            </a:r>
            <a:r>
              <a:rPr lang="tr-TR" sz="1200" dirty="0">
                <a:solidFill>
                  <a:schemeClr val="tx2"/>
                </a:solidFill>
                <a:latin typeface="+mn-lt"/>
                <a:cs typeface="Arial" pitchFamily="34" charset="0"/>
              </a:rPr>
              <a:t>veya </a:t>
            </a:r>
            <a:r>
              <a:rPr lang="en-US" sz="1200" dirty="0">
                <a:solidFill>
                  <a:schemeClr val="tx2"/>
                </a:solidFill>
                <a:latin typeface="+mn-lt"/>
                <a:cs typeface="Arial" pitchFamily="34" charset="0"/>
              </a:rPr>
              <a:t>gemcitabine </a:t>
            </a:r>
            <a:r>
              <a:rPr lang="tr-TR" sz="1200" dirty="0">
                <a:solidFill>
                  <a:schemeClr val="tx2"/>
                </a:solidFill>
                <a:latin typeface="+mn-lt"/>
                <a:cs typeface="Arial" pitchFamily="34" charset="0"/>
              </a:rPr>
              <a:t>veya </a:t>
            </a:r>
            <a:r>
              <a:rPr lang="en-US" sz="1200" dirty="0">
                <a:solidFill>
                  <a:schemeClr val="tx2"/>
                </a:solidFill>
                <a:latin typeface="+mn-lt"/>
                <a:cs typeface="Arial" pitchFamily="34" charset="0"/>
              </a:rPr>
              <a:t>paclitaxel</a:t>
            </a:r>
            <a:endParaRPr lang="en-US" sz="1200" dirty="0">
              <a:latin typeface="+mn-lt"/>
              <a:cs typeface="Arial" pitchFamily="34" charset="0"/>
            </a:endParaRPr>
          </a:p>
          <a:p>
            <a:pPr algn="ctr" fontAlgn="auto">
              <a:lnSpc>
                <a:spcPct val="90000"/>
              </a:lnSpc>
              <a:spcBef>
                <a:spcPct val="10000"/>
              </a:spcBef>
              <a:buFont typeface="Arial" pitchFamily="34" charset="0"/>
              <a:buNone/>
              <a:defRPr/>
            </a:pPr>
            <a:r>
              <a:rPr lang="tr-TR" sz="1200" dirty="0">
                <a:solidFill>
                  <a:schemeClr val="bg2">
                    <a:lumMod val="10000"/>
                  </a:schemeClr>
                </a:solidFill>
                <a:latin typeface="+mn-lt"/>
                <a:cs typeface="Arial" pitchFamily="34" charset="0"/>
              </a:rPr>
              <a:t>yada</a:t>
            </a:r>
            <a:endParaRPr lang="en-US" sz="1200" dirty="0">
              <a:solidFill>
                <a:schemeClr val="bg2">
                  <a:lumMod val="10000"/>
                </a:schemeClr>
              </a:solidFill>
              <a:latin typeface="+mn-lt"/>
              <a:cs typeface="Arial" pitchFamily="34" charset="0"/>
            </a:endParaRPr>
          </a:p>
          <a:p>
            <a:pPr algn="ctr" fontAlgn="auto">
              <a:lnSpc>
                <a:spcPct val="90000"/>
              </a:lnSpc>
              <a:spcBef>
                <a:spcPts val="0"/>
              </a:spcBef>
              <a:spcAft>
                <a:spcPts val="0"/>
              </a:spcAft>
              <a:defRPr/>
            </a:pPr>
            <a:r>
              <a:rPr lang="tr-TR" sz="1200" dirty="0">
                <a:solidFill>
                  <a:schemeClr val="bg2">
                    <a:lumMod val="10000"/>
                  </a:schemeClr>
                </a:solidFill>
                <a:latin typeface="+mn-lt"/>
                <a:cs typeface="Arial" pitchFamily="34" charset="0"/>
              </a:rPr>
              <a:t>2. </a:t>
            </a:r>
            <a:r>
              <a:rPr lang="en-US" sz="1200" dirty="0" err="1">
                <a:solidFill>
                  <a:schemeClr val="bg2">
                    <a:lumMod val="10000"/>
                  </a:schemeClr>
                </a:solidFill>
                <a:latin typeface="+mn-lt"/>
                <a:cs typeface="Arial" pitchFamily="34" charset="0"/>
              </a:rPr>
              <a:t>cisplatin</a:t>
            </a:r>
            <a:r>
              <a:rPr lang="en-US" sz="1200" dirty="0">
                <a:solidFill>
                  <a:schemeClr val="bg2">
                    <a:lumMod val="10000"/>
                  </a:schemeClr>
                </a:solidFill>
                <a:latin typeface="+mn-lt"/>
                <a:cs typeface="Arial" pitchFamily="34" charset="0"/>
              </a:rPr>
              <a:t>/</a:t>
            </a:r>
            <a:r>
              <a:rPr lang="en-US" sz="1200" dirty="0" err="1">
                <a:solidFill>
                  <a:schemeClr val="bg2">
                    <a:lumMod val="10000"/>
                  </a:schemeClr>
                </a:solidFill>
                <a:latin typeface="+mn-lt"/>
                <a:cs typeface="Arial" pitchFamily="34" charset="0"/>
              </a:rPr>
              <a:t>vinorelbine</a:t>
            </a:r>
            <a:r>
              <a:rPr lang="en-US" sz="1200" dirty="0">
                <a:solidFill>
                  <a:schemeClr val="bg2">
                    <a:lumMod val="10000"/>
                  </a:schemeClr>
                </a:solidFill>
                <a:latin typeface="+mn-lt"/>
                <a:cs typeface="Arial" pitchFamily="34" charset="0"/>
              </a:rPr>
              <a:t> </a:t>
            </a:r>
          </a:p>
          <a:p>
            <a:pPr algn="ctr" fontAlgn="auto">
              <a:lnSpc>
                <a:spcPct val="90000"/>
              </a:lnSpc>
              <a:spcBef>
                <a:spcPts val="0"/>
              </a:spcBef>
              <a:spcAft>
                <a:spcPts val="0"/>
              </a:spcAft>
              <a:defRPr/>
            </a:pPr>
            <a:r>
              <a:rPr lang="en-US" sz="1200" dirty="0">
                <a:solidFill>
                  <a:schemeClr val="bg2">
                    <a:lumMod val="10000"/>
                  </a:schemeClr>
                </a:solidFill>
                <a:latin typeface="+mn-lt"/>
                <a:cs typeface="Arial" pitchFamily="34" charset="0"/>
              </a:rPr>
              <a:t>± cetuximab</a:t>
            </a:r>
          </a:p>
        </p:txBody>
      </p:sp>
      <p:sp>
        <p:nvSpPr>
          <p:cNvPr id="78871" name="TextBox 37"/>
          <p:cNvSpPr txBox="1">
            <a:spLocks noChangeArrowheads="1"/>
          </p:cNvSpPr>
          <p:nvPr/>
        </p:nvSpPr>
        <p:spPr bwMode="auto">
          <a:xfrm>
            <a:off x="5419725" y="4424363"/>
            <a:ext cx="1743075" cy="1643062"/>
          </a:xfrm>
          <a:prstGeom prst="rect">
            <a:avLst/>
          </a:prstGeom>
          <a:solidFill>
            <a:schemeClr val="accent1"/>
          </a:solidFill>
          <a:ln w="19050">
            <a:noFill/>
            <a:miter lim="800000"/>
            <a:headEnd/>
            <a:tailEnd/>
          </a:ln>
        </p:spPr>
        <p:txBody>
          <a:bodyPr>
            <a:spAutoFit/>
          </a:bodyPr>
          <a:lstStyle/>
          <a:p>
            <a:pPr marL="228600" indent="-228600" algn="ctr" fontAlgn="auto">
              <a:lnSpc>
                <a:spcPct val="90000"/>
              </a:lnSpc>
              <a:spcBef>
                <a:spcPct val="10000"/>
              </a:spcBef>
              <a:buFont typeface="Arial" pitchFamily="34" charset="0"/>
              <a:buAutoNum type="arabicPeriod"/>
              <a:defRPr/>
            </a:pPr>
            <a:r>
              <a:rPr lang="en-US" sz="1200" dirty="0" err="1">
                <a:solidFill>
                  <a:schemeClr val="tx2"/>
                </a:solidFill>
                <a:latin typeface="Arial" charset="0"/>
                <a:cs typeface="Arial" pitchFamily="34" charset="0"/>
              </a:rPr>
              <a:t>cisplatin</a:t>
            </a:r>
            <a:r>
              <a:rPr lang="en-US" sz="1200" dirty="0">
                <a:solidFill>
                  <a:schemeClr val="tx2"/>
                </a:solidFill>
                <a:latin typeface="Arial" charset="0"/>
                <a:cs typeface="Arial" pitchFamily="34" charset="0"/>
              </a:rPr>
              <a:t> </a:t>
            </a:r>
            <a:r>
              <a:rPr lang="tr-TR" sz="1200" dirty="0">
                <a:solidFill>
                  <a:schemeClr val="tx2"/>
                </a:solidFill>
                <a:latin typeface="Arial" charset="0"/>
                <a:cs typeface="Arial" pitchFamily="34" charset="0"/>
              </a:rPr>
              <a:t>veya </a:t>
            </a:r>
            <a:r>
              <a:rPr lang="en-US" sz="1200" dirty="0">
                <a:solidFill>
                  <a:schemeClr val="tx2"/>
                </a:solidFill>
                <a:latin typeface="Arial" charset="0"/>
                <a:cs typeface="Arial" pitchFamily="34" charset="0"/>
              </a:rPr>
              <a:t>carboplatin </a:t>
            </a:r>
            <a:endParaRPr lang="tr-TR" sz="1200" dirty="0">
              <a:solidFill>
                <a:schemeClr val="tx2"/>
              </a:solidFill>
              <a:latin typeface="Arial" charset="0"/>
              <a:cs typeface="Arial" pitchFamily="34" charset="0"/>
            </a:endParaRPr>
          </a:p>
          <a:p>
            <a:pPr algn="ctr" fontAlgn="auto">
              <a:lnSpc>
                <a:spcPct val="90000"/>
              </a:lnSpc>
              <a:spcBef>
                <a:spcPct val="10000"/>
              </a:spcBef>
              <a:defRPr/>
            </a:pPr>
            <a:r>
              <a:rPr lang="tr-TR" sz="1200" dirty="0">
                <a:solidFill>
                  <a:schemeClr val="bg2">
                    <a:lumMod val="10000"/>
                  </a:schemeClr>
                </a:solidFill>
                <a:latin typeface="Arial" charset="0"/>
                <a:cs typeface="Arial" pitchFamily="34" charset="0"/>
              </a:rPr>
              <a:t>+</a:t>
            </a:r>
          </a:p>
          <a:p>
            <a:pPr algn="ctr" fontAlgn="auto">
              <a:lnSpc>
                <a:spcPct val="90000"/>
              </a:lnSpc>
              <a:spcBef>
                <a:spcPct val="10000"/>
              </a:spcBef>
              <a:buFont typeface="Arial" pitchFamily="34" charset="0"/>
              <a:buNone/>
              <a:defRPr/>
            </a:pPr>
            <a:r>
              <a:rPr lang="en-US" sz="1200" dirty="0" err="1">
                <a:solidFill>
                  <a:schemeClr val="tx2"/>
                </a:solidFill>
                <a:latin typeface="Arial" charset="0"/>
                <a:cs typeface="Arial" pitchFamily="34" charset="0"/>
              </a:rPr>
              <a:t>docetaxel</a:t>
            </a:r>
            <a:r>
              <a:rPr lang="en-US" sz="1200" dirty="0">
                <a:solidFill>
                  <a:schemeClr val="tx2"/>
                </a:solidFill>
                <a:latin typeface="Arial" charset="0"/>
                <a:cs typeface="Arial" pitchFamily="34" charset="0"/>
              </a:rPr>
              <a:t> </a:t>
            </a:r>
            <a:r>
              <a:rPr lang="tr-TR" sz="1200" dirty="0">
                <a:solidFill>
                  <a:schemeClr val="tx2"/>
                </a:solidFill>
                <a:latin typeface="Arial" charset="0"/>
                <a:cs typeface="Arial" pitchFamily="34" charset="0"/>
              </a:rPr>
              <a:t>veya </a:t>
            </a:r>
            <a:r>
              <a:rPr lang="en-US" sz="1200" dirty="0">
                <a:solidFill>
                  <a:schemeClr val="tx2"/>
                </a:solidFill>
                <a:latin typeface="Arial" charset="0"/>
                <a:cs typeface="Arial" pitchFamily="34" charset="0"/>
              </a:rPr>
              <a:t>gemcitabine </a:t>
            </a:r>
            <a:r>
              <a:rPr lang="tr-TR" sz="1200" dirty="0">
                <a:solidFill>
                  <a:schemeClr val="tx2"/>
                </a:solidFill>
                <a:latin typeface="Arial" charset="0"/>
                <a:cs typeface="Arial" pitchFamily="34" charset="0"/>
              </a:rPr>
              <a:t>veya </a:t>
            </a:r>
            <a:r>
              <a:rPr lang="en-US" sz="1200" dirty="0">
                <a:solidFill>
                  <a:schemeClr val="tx2"/>
                </a:solidFill>
                <a:latin typeface="Arial" charset="0"/>
                <a:cs typeface="Arial" pitchFamily="34" charset="0"/>
              </a:rPr>
              <a:t>paclitaxel</a:t>
            </a:r>
            <a:endParaRPr lang="en-US" sz="1200" dirty="0">
              <a:latin typeface="Arial" charset="0"/>
              <a:cs typeface="Arial" pitchFamily="34" charset="0"/>
            </a:endParaRPr>
          </a:p>
          <a:p>
            <a:pPr algn="ctr" fontAlgn="auto">
              <a:lnSpc>
                <a:spcPct val="90000"/>
              </a:lnSpc>
              <a:spcBef>
                <a:spcPct val="10000"/>
              </a:spcBef>
              <a:buFont typeface="Arial" pitchFamily="34" charset="0"/>
              <a:buNone/>
              <a:defRPr/>
            </a:pPr>
            <a:r>
              <a:rPr lang="tr-TR" sz="1200" dirty="0">
                <a:solidFill>
                  <a:schemeClr val="bg2">
                    <a:lumMod val="10000"/>
                  </a:schemeClr>
                </a:solidFill>
                <a:latin typeface="Arial" charset="0"/>
                <a:cs typeface="Arial" pitchFamily="34" charset="0"/>
              </a:rPr>
              <a:t>yada</a:t>
            </a:r>
            <a:endParaRPr lang="en-US" sz="1200" dirty="0">
              <a:solidFill>
                <a:schemeClr val="bg2">
                  <a:lumMod val="10000"/>
                </a:schemeClr>
              </a:solidFill>
              <a:latin typeface="Arial" charset="0"/>
              <a:cs typeface="Arial" pitchFamily="34" charset="0"/>
            </a:endParaRPr>
          </a:p>
          <a:p>
            <a:pPr algn="ctr" fontAlgn="auto">
              <a:lnSpc>
                <a:spcPct val="90000"/>
              </a:lnSpc>
              <a:spcBef>
                <a:spcPts val="0"/>
              </a:spcBef>
              <a:spcAft>
                <a:spcPts val="0"/>
              </a:spcAft>
              <a:defRPr/>
            </a:pPr>
            <a:r>
              <a:rPr lang="tr-TR" sz="1200" dirty="0">
                <a:solidFill>
                  <a:schemeClr val="bg2">
                    <a:lumMod val="10000"/>
                  </a:schemeClr>
                </a:solidFill>
                <a:latin typeface="Arial" charset="0"/>
                <a:cs typeface="Arial" pitchFamily="34" charset="0"/>
              </a:rPr>
              <a:t>2. </a:t>
            </a:r>
            <a:r>
              <a:rPr lang="en-US" sz="1200" dirty="0" err="1">
                <a:solidFill>
                  <a:schemeClr val="bg2">
                    <a:lumMod val="10000"/>
                  </a:schemeClr>
                </a:solidFill>
                <a:latin typeface="Arial" charset="0"/>
                <a:cs typeface="Arial" pitchFamily="34" charset="0"/>
              </a:rPr>
              <a:t>cisplatin</a:t>
            </a:r>
            <a:r>
              <a:rPr lang="en-US" sz="1200" dirty="0">
                <a:solidFill>
                  <a:schemeClr val="bg2">
                    <a:lumMod val="10000"/>
                  </a:schemeClr>
                </a:solidFill>
                <a:latin typeface="Arial" charset="0"/>
                <a:cs typeface="Arial" pitchFamily="34" charset="0"/>
              </a:rPr>
              <a:t>/</a:t>
            </a:r>
            <a:r>
              <a:rPr lang="en-US" sz="1200" dirty="0" err="1">
                <a:solidFill>
                  <a:schemeClr val="bg2">
                    <a:lumMod val="10000"/>
                  </a:schemeClr>
                </a:solidFill>
                <a:latin typeface="Arial" charset="0"/>
                <a:cs typeface="Arial" pitchFamily="34" charset="0"/>
              </a:rPr>
              <a:t>vinorelbine</a:t>
            </a:r>
            <a:r>
              <a:rPr lang="en-US" sz="1200" dirty="0">
                <a:solidFill>
                  <a:schemeClr val="bg2">
                    <a:lumMod val="10000"/>
                  </a:schemeClr>
                </a:solidFill>
                <a:latin typeface="Arial" charset="0"/>
                <a:cs typeface="Arial" pitchFamily="34" charset="0"/>
              </a:rPr>
              <a:t> </a:t>
            </a:r>
          </a:p>
          <a:p>
            <a:pPr algn="ctr" fontAlgn="auto">
              <a:lnSpc>
                <a:spcPct val="90000"/>
              </a:lnSpc>
              <a:spcBef>
                <a:spcPts val="0"/>
              </a:spcBef>
              <a:spcAft>
                <a:spcPts val="0"/>
              </a:spcAft>
              <a:defRPr/>
            </a:pPr>
            <a:r>
              <a:rPr lang="en-US" sz="1200" dirty="0">
                <a:solidFill>
                  <a:schemeClr val="bg2">
                    <a:lumMod val="10000"/>
                  </a:schemeClr>
                </a:solidFill>
                <a:latin typeface="Arial" charset="0"/>
                <a:cs typeface="Arial" pitchFamily="34" charset="0"/>
              </a:rPr>
              <a:t>± </a:t>
            </a:r>
            <a:r>
              <a:rPr lang="en-US" sz="1200" dirty="0" err="1">
                <a:solidFill>
                  <a:schemeClr val="bg2">
                    <a:lumMod val="10000"/>
                  </a:schemeClr>
                </a:solidFill>
                <a:latin typeface="Arial" charset="0"/>
                <a:cs typeface="Arial" pitchFamily="34" charset="0"/>
              </a:rPr>
              <a:t>cetuximab</a:t>
            </a:r>
            <a:endParaRPr lang="en-US" sz="1200" dirty="0">
              <a:solidFill>
                <a:schemeClr val="bg2">
                  <a:lumMod val="10000"/>
                </a:schemeClr>
              </a:solidFill>
              <a:latin typeface="Arial" charset="0"/>
              <a:cs typeface="Arial" pitchFamily="34" charset="0"/>
            </a:endParaRPr>
          </a:p>
        </p:txBody>
      </p:sp>
      <p:sp>
        <p:nvSpPr>
          <p:cNvPr id="25625" name="Title 11"/>
          <p:cNvSpPr txBox="1">
            <a:spLocks/>
          </p:cNvSpPr>
          <p:nvPr/>
        </p:nvSpPr>
        <p:spPr bwMode="auto">
          <a:xfrm>
            <a:off x="609600" y="427038"/>
            <a:ext cx="8229600" cy="1143000"/>
          </a:xfrm>
          <a:prstGeom prst="rect">
            <a:avLst/>
          </a:prstGeom>
          <a:noFill/>
          <a:ln w="9525">
            <a:noFill/>
            <a:miter lim="800000"/>
            <a:headEnd/>
            <a:tailEnd/>
          </a:ln>
        </p:spPr>
        <p:txBody>
          <a:bodyPr anchor="ctr"/>
          <a:lstStyle/>
          <a:p>
            <a:pPr algn="ctr" eaLnBrk="0" hangingPunct="0"/>
            <a:r>
              <a:rPr lang="tr-TR" sz="3200" dirty="0">
                <a:latin typeface="Franklin Gothic Book" pitchFamily="34" charset="0"/>
              </a:rPr>
              <a:t>İleri evre </a:t>
            </a:r>
            <a:r>
              <a:rPr lang="en-US" sz="3200" dirty="0">
                <a:latin typeface="Franklin Gothic Book" pitchFamily="34" charset="0"/>
              </a:rPr>
              <a:t>NSCLC</a:t>
            </a:r>
            <a:r>
              <a:rPr lang="tr-TR" sz="3200" dirty="0">
                <a:latin typeface="Franklin Gothic Book" pitchFamily="34" charset="0"/>
              </a:rPr>
              <a:t>’de tedavi </a:t>
            </a:r>
            <a:r>
              <a:rPr lang="tr-TR" sz="3200" dirty="0" smtClean="0"/>
              <a:t>akış şeması </a:t>
            </a:r>
            <a:r>
              <a:rPr lang="en-US" sz="3200" dirty="0" smtClean="0">
                <a:latin typeface="Franklin Gothic Book" pitchFamily="34" charset="0"/>
              </a:rPr>
              <a:t>: </a:t>
            </a:r>
            <a:r>
              <a:rPr lang="en-US" sz="3200" dirty="0">
                <a:latin typeface="Franklin Gothic Book" pitchFamily="34" charset="0"/>
              </a:rPr>
              <a:t>20</a:t>
            </a:r>
            <a:r>
              <a:rPr lang="tr-TR" sz="3200" dirty="0">
                <a:latin typeface="Franklin Gothic Book" pitchFamily="34" charset="0"/>
              </a:rPr>
              <a:t>12</a:t>
            </a:r>
            <a:endParaRPr lang="en-US" sz="3200" dirty="0">
              <a:latin typeface="Franklin Gothic Book" pitchFamily="34" charset="0"/>
            </a:endParaRPr>
          </a:p>
        </p:txBody>
      </p:sp>
      <p:sp>
        <p:nvSpPr>
          <p:cNvPr id="2" name="Oval 1"/>
          <p:cNvSpPr/>
          <p:nvPr/>
        </p:nvSpPr>
        <p:spPr>
          <a:xfrm>
            <a:off x="1714500" y="2514600"/>
            <a:ext cx="1651000" cy="493713"/>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1371600" y="1992313"/>
            <a:ext cx="6019800" cy="2600325"/>
          </a:xfrm>
          <a:prstGeom prst="rect">
            <a:avLst/>
          </a:prstGeom>
          <a:noFill/>
          <a:ln w="12700" cap="sq">
            <a:noFill/>
            <a:miter lim="800000"/>
            <a:headEnd type="none" w="sm" len="sm"/>
            <a:tailEnd type="none" w="sm" len="sm"/>
          </a:ln>
        </p:spPr>
        <p:txBody>
          <a:bodyPr lIns="91430" tIns="45715" rIns="91430" bIns="45715">
            <a:spAutoFit/>
          </a:bodyPr>
          <a:lstStyle/>
          <a:p>
            <a:pPr algn="ctr">
              <a:spcBef>
                <a:spcPct val="50000"/>
              </a:spcBef>
            </a:pPr>
            <a:r>
              <a:rPr lang="tr-TR" sz="2400">
                <a:solidFill>
                  <a:srgbClr val="000066"/>
                </a:solidFill>
              </a:rPr>
              <a:t>ONKOGEN</a:t>
            </a:r>
          </a:p>
          <a:p>
            <a:pPr algn="ctr">
              <a:spcBef>
                <a:spcPts val="2175"/>
              </a:spcBef>
              <a:spcAft>
                <a:spcPts val="2175"/>
              </a:spcAft>
            </a:pPr>
            <a:r>
              <a:rPr lang="tr-TR" sz="7300" i="1">
                <a:solidFill>
                  <a:srgbClr val="000066"/>
                </a:solidFill>
                <a:latin typeface="Brush Script MT" pitchFamily="66" charset="0"/>
              </a:rPr>
              <a:t>vs</a:t>
            </a:r>
            <a:r>
              <a:rPr lang="tr-TR" sz="2400">
                <a:solidFill>
                  <a:srgbClr val="000066"/>
                </a:solidFill>
              </a:rPr>
              <a:t>.</a:t>
            </a:r>
          </a:p>
          <a:p>
            <a:pPr algn="ctr"/>
            <a:r>
              <a:rPr lang="tr-TR" sz="2400">
                <a:solidFill>
                  <a:srgbClr val="000066"/>
                </a:solidFill>
              </a:rPr>
              <a:t>TüMöR SUPRESOR GEN</a:t>
            </a:r>
            <a:endParaRPr lang="en-US" sz="2400">
              <a:solidFill>
                <a:srgbClr val="000066"/>
              </a:solidFil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srcRect/>
          <a:stretch>
            <a:fillRect/>
          </a:stretch>
        </p:blipFill>
        <p:spPr bwMode="auto">
          <a:xfrm>
            <a:off x="995363" y="819150"/>
            <a:ext cx="7153275" cy="5219700"/>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58204" cy="654032"/>
          </a:xfrm>
        </p:spPr>
        <p:txBody>
          <a:bodyPr/>
          <a:lstStyle/>
          <a:p>
            <a:r>
              <a:rPr lang="tr-TR" dirty="0" smtClean="0"/>
              <a:t/>
            </a:r>
            <a:br>
              <a:rPr lang="tr-TR" dirty="0" smtClean="0"/>
            </a:br>
            <a:r>
              <a:rPr lang="tr-TR" dirty="0" smtClean="0"/>
              <a:t/>
            </a:r>
            <a:br>
              <a:rPr lang="tr-TR" dirty="0" smtClean="0"/>
            </a:br>
            <a:r>
              <a:rPr lang="tr-TR" sz="3600" dirty="0" smtClean="0"/>
              <a:t>NCCN 2018</a:t>
            </a:r>
            <a:r>
              <a:rPr lang="tr-TR" dirty="0" smtClean="0"/>
              <a:t/>
            </a:r>
            <a:br>
              <a:rPr lang="tr-TR" dirty="0" smtClean="0"/>
            </a:br>
            <a:r>
              <a:rPr lang="tr-TR" dirty="0" smtClean="0"/>
              <a:t>  </a:t>
            </a:r>
            <a:br>
              <a:rPr lang="tr-TR" dirty="0" smtClean="0"/>
            </a:br>
            <a:r>
              <a:rPr lang="tr-TR" dirty="0" smtClean="0"/>
              <a:t/>
            </a:r>
            <a:br>
              <a:rPr lang="tr-TR" dirty="0" smtClean="0"/>
            </a:br>
            <a:endParaRPr lang="tr-TR" dirty="0"/>
          </a:p>
        </p:txBody>
      </p:sp>
      <p:sp>
        <p:nvSpPr>
          <p:cNvPr id="3" name="Content Placeholder 2"/>
          <p:cNvSpPr>
            <a:spLocks noGrp="1"/>
          </p:cNvSpPr>
          <p:nvPr>
            <p:ph sz="half" idx="1"/>
          </p:nvPr>
        </p:nvSpPr>
        <p:spPr>
          <a:xfrm>
            <a:off x="214282" y="857232"/>
            <a:ext cx="4500594" cy="5715040"/>
          </a:xfrm>
        </p:spPr>
        <p:txBody>
          <a:bodyPr/>
          <a:lstStyle/>
          <a:p>
            <a:r>
              <a:rPr lang="tr-TR" dirty="0" smtClean="0"/>
              <a:t>EGFR mutasyonu</a:t>
            </a:r>
          </a:p>
          <a:p>
            <a:pPr lvl="1"/>
            <a:r>
              <a:rPr lang="tr-TR" dirty="0" smtClean="0"/>
              <a:t>Birinci basamak</a:t>
            </a:r>
          </a:p>
          <a:p>
            <a:pPr lvl="2"/>
            <a:r>
              <a:rPr lang="tr-TR" sz="1800" dirty="0" smtClean="0"/>
              <a:t>Afatinib</a:t>
            </a:r>
          </a:p>
          <a:p>
            <a:pPr lvl="2"/>
            <a:r>
              <a:rPr lang="tr-TR" sz="1800" dirty="0" smtClean="0"/>
              <a:t>Erlotinib</a:t>
            </a:r>
          </a:p>
          <a:p>
            <a:pPr lvl="2"/>
            <a:r>
              <a:rPr lang="tr-TR" sz="1800" dirty="0" smtClean="0"/>
              <a:t>Gefitinib</a:t>
            </a:r>
          </a:p>
          <a:p>
            <a:pPr lvl="2"/>
            <a:r>
              <a:rPr lang="tr-TR" sz="1800" dirty="0" smtClean="0"/>
              <a:t>Osimertinib</a:t>
            </a:r>
          </a:p>
          <a:p>
            <a:pPr lvl="1"/>
            <a:r>
              <a:rPr lang="tr-TR" dirty="0" smtClean="0"/>
              <a:t>İzleyen tedaviler</a:t>
            </a:r>
          </a:p>
          <a:p>
            <a:pPr lvl="2"/>
            <a:r>
              <a:rPr lang="tr-TR" sz="1800" dirty="0" smtClean="0"/>
              <a:t>Osimertinib</a:t>
            </a:r>
          </a:p>
          <a:p>
            <a:r>
              <a:rPr lang="tr-TR" dirty="0" smtClean="0"/>
              <a:t>ALK yeniden düzenlenmesi</a:t>
            </a:r>
          </a:p>
          <a:p>
            <a:pPr lvl="1"/>
            <a:r>
              <a:rPr lang="tr-TR" dirty="0" smtClean="0"/>
              <a:t>Birinci basamak</a:t>
            </a:r>
          </a:p>
          <a:p>
            <a:pPr lvl="2"/>
            <a:r>
              <a:rPr lang="tr-TR" sz="1800" dirty="0" smtClean="0"/>
              <a:t>Alectinib</a:t>
            </a:r>
          </a:p>
          <a:p>
            <a:pPr lvl="2"/>
            <a:r>
              <a:rPr lang="tr-TR" sz="1800" dirty="0" smtClean="0"/>
              <a:t>Ceritinib</a:t>
            </a:r>
          </a:p>
          <a:p>
            <a:pPr lvl="2"/>
            <a:r>
              <a:rPr lang="tr-TR" sz="1800" dirty="0" smtClean="0"/>
              <a:t>Crizotinib</a:t>
            </a:r>
          </a:p>
          <a:p>
            <a:pPr lvl="1"/>
            <a:r>
              <a:rPr lang="tr-TR" dirty="0" smtClean="0"/>
              <a:t>İzleyen tedaviler....</a:t>
            </a:r>
          </a:p>
          <a:p>
            <a:pPr lvl="1"/>
            <a:endParaRPr lang="tr-TR" dirty="0"/>
          </a:p>
        </p:txBody>
      </p:sp>
      <p:sp>
        <p:nvSpPr>
          <p:cNvPr id="4" name="Content Placeholder 3"/>
          <p:cNvSpPr>
            <a:spLocks noGrp="1"/>
          </p:cNvSpPr>
          <p:nvPr>
            <p:ph sz="half" idx="2"/>
          </p:nvPr>
        </p:nvSpPr>
        <p:spPr>
          <a:xfrm>
            <a:off x="4286248" y="642918"/>
            <a:ext cx="4643470" cy="5197493"/>
          </a:xfrm>
        </p:spPr>
        <p:txBody>
          <a:bodyPr/>
          <a:lstStyle/>
          <a:p>
            <a:r>
              <a:rPr lang="tr-TR" dirty="0" smtClean="0"/>
              <a:t>ROS1 yeniden düzenlenmesi</a:t>
            </a:r>
          </a:p>
          <a:p>
            <a:pPr lvl="1"/>
            <a:r>
              <a:rPr lang="tr-TR" dirty="0" smtClean="0"/>
              <a:t>Birinci basamak</a:t>
            </a:r>
          </a:p>
          <a:p>
            <a:pPr lvl="2"/>
            <a:r>
              <a:rPr lang="tr-TR" sz="1800" dirty="0" smtClean="0"/>
              <a:t>Alectinib</a:t>
            </a:r>
          </a:p>
          <a:p>
            <a:pPr lvl="2"/>
            <a:r>
              <a:rPr lang="tr-TR" sz="1800" dirty="0" smtClean="0"/>
              <a:t>Ceritinib</a:t>
            </a:r>
          </a:p>
          <a:p>
            <a:pPr lvl="2"/>
            <a:r>
              <a:rPr lang="tr-TR" sz="1800" dirty="0" smtClean="0"/>
              <a:t>Crizotinib</a:t>
            </a:r>
            <a:endParaRPr lang="tr-TR" dirty="0" smtClean="0"/>
          </a:p>
          <a:p>
            <a:r>
              <a:rPr lang="tr-TR" dirty="0" smtClean="0"/>
              <a:t>BRAF V600E mutasuonu</a:t>
            </a:r>
          </a:p>
          <a:p>
            <a:pPr lvl="1"/>
            <a:r>
              <a:rPr lang="tr-TR" dirty="0" smtClean="0"/>
              <a:t>Birinci basamak/İzleyen tedaviler</a:t>
            </a:r>
          </a:p>
          <a:p>
            <a:pPr lvl="2"/>
            <a:r>
              <a:rPr lang="tr-TR" sz="1800" dirty="0" smtClean="0"/>
              <a:t>Dabrafenib/trametinib</a:t>
            </a:r>
          </a:p>
          <a:p>
            <a:r>
              <a:rPr lang="tr-TR" dirty="0" smtClean="0"/>
              <a:t>PDL1 ekspresyonu</a:t>
            </a:r>
          </a:p>
          <a:p>
            <a:pPr lvl="1"/>
            <a:r>
              <a:rPr lang="tr-TR" dirty="0" smtClean="0"/>
              <a:t>Birinci basamak</a:t>
            </a:r>
          </a:p>
          <a:p>
            <a:pPr lvl="2"/>
            <a:r>
              <a:rPr lang="tr-TR" dirty="0" smtClean="0"/>
              <a:t>Pembrolizumab</a:t>
            </a:r>
          </a:p>
          <a:p>
            <a:pPr lvl="1"/>
            <a:r>
              <a:rPr lang="tr-TR" dirty="0" smtClean="0"/>
              <a:t>İzleyen tedaviler...</a:t>
            </a:r>
          </a:p>
          <a:p>
            <a:pPr lvl="1"/>
            <a:endParaRPr lang="tr-TR"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nvGraphicFramePr>
        <p:xfrm>
          <a:off x="2591955" y="1752320"/>
          <a:ext cx="4048126" cy="4092965"/>
        </p:xfrm>
        <a:graphic>
          <a:graphicData uri="http://schemas.openxmlformats.org/drawingml/2006/table">
            <a:tbl>
              <a:tblPr/>
              <a:tblGrid>
                <a:gridCol w="966717"/>
                <a:gridCol w="1852683"/>
                <a:gridCol w="1228726"/>
              </a:tblGrid>
              <a:tr h="285053">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mj-lt"/>
                          <a:ea typeface="ＭＳ Ｐゴシック" charset="-128"/>
                        </a:rPr>
                        <a:t>Gen</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solidFill>
                      <a:schemeClr val="accent6"/>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mj-lt"/>
                          <a:ea typeface="ＭＳ Ｐゴシック" charset="-128"/>
                        </a:rPr>
                        <a:t>Değişim</a:t>
                      </a:r>
                      <a:endParaRPr kumimoji="0" lang="en-US" sz="1400" b="1" i="0" u="none" strike="noStrike" cap="none" normalizeH="0" baseline="0" dirty="0" smtClean="0">
                        <a:ln>
                          <a:noFill/>
                        </a:ln>
                        <a:solidFill>
                          <a:schemeClr val="tx1"/>
                        </a:solidFill>
                        <a:effectLst/>
                        <a:latin typeface="+mj-lt"/>
                        <a:ea typeface="ＭＳ Ｐゴシック" charset="-128"/>
                      </a:endParaRP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solidFill>
                      <a:schemeClr val="accent6"/>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mj-lt"/>
                          <a:ea typeface="ＭＳ Ｐゴシック" charset="-128"/>
                        </a:rPr>
                        <a:t>Sıklık</a:t>
                      </a:r>
                      <a:r>
                        <a:rPr kumimoji="0" lang="en-US" sz="1400" b="1" i="0" u="none" strike="noStrike" cap="none" normalizeH="0" baseline="0" dirty="0" smtClean="0">
                          <a:ln>
                            <a:noFill/>
                          </a:ln>
                          <a:solidFill>
                            <a:schemeClr val="tx1"/>
                          </a:solidFill>
                          <a:effectLst/>
                          <a:latin typeface="+mj-lt"/>
                          <a:ea typeface="ＭＳ Ｐゴシック" charset="-128"/>
                        </a:rPr>
                        <a:t> </a:t>
                      </a:r>
                      <a:r>
                        <a:rPr kumimoji="0" lang="tr-TR" sz="1400" b="1" i="0" u="none" strike="noStrike" cap="none" normalizeH="0" baseline="0" dirty="0" smtClean="0">
                          <a:ln>
                            <a:noFill/>
                          </a:ln>
                          <a:solidFill>
                            <a:schemeClr val="tx1"/>
                          </a:solidFill>
                          <a:effectLst/>
                          <a:latin typeface="+mj-lt"/>
                          <a:ea typeface="ＭＳ Ｐゴシック" charset="-128"/>
                        </a:rPr>
                        <a:t>(</a:t>
                      </a:r>
                      <a:r>
                        <a:rPr kumimoji="0" lang="en-US" sz="1400" b="1" i="0" u="none" strike="noStrike" cap="none" normalizeH="0" baseline="0" dirty="0" smtClean="0">
                          <a:ln>
                            <a:noFill/>
                          </a:ln>
                          <a:solidFill>
                            <a:schemeClr val="tx1"/>
                          </a:solidFill>
                          <a:effectLst/>
                          <a:latin typeface="+mj-lt"/>
                          <a:ea typeface="ＭＳ Ｐゴシック" charset="-128"/>
                        </a:rPr>
                        <a:t>%</a:t>
                      </a:r>
                      <a:r>
                        <a:rPr kumimoji="0" lang="tr-TR" sz="1400" b="1" i="0" u="none" strike="noStrike" cap="none" normalizeH="0" baseline="0" dirty="0" smtClean="0">
                          <a:ln>
                            <a:noFill/>
                          </a:ln>
                          <a:solidFill>
                            <a:schemeClr val="tx1"/>
                          </a:solidFill>
                          <a:effectLst/>
                          <a:latin typeface="+mj-lt"/>
                          <a:ea typeface="ＭＳ Ｐゴシック" charset="-128"/>
                        </a:rPr>
                        <a:t>)</a:t>
                      </a:r>
                      <a:endParaRPr kumimoji="0" lang="en-US" sz="1400" b="1" i="0" u="none" strike="noStrike" cap="none" normalizeH="0" baseline="0" dirty="0" smtClean="0">
                        <a:ln>
                          <a:noFill/>
                        </a:ln>
                        <a:solidFill>
                          <a:schemeClr val="tx1"/>
                        </a:solidFill>
                        <a:effectLst/>
                        <a:latin typeface="+mj-lt"/>
                        <a:ea typeface="ＭＳ Ｐゴシック" charset="-128"/>
                      </a:endParaRP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solidFill>
                      <a:schemeClr val="accent6"/>
                    </a:solidFill>
                  </a:tcPr>
                </a:tc>
              </a:tr>
              <a:tr h="285053">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1400" b="0" i="1" u="none" strike="noStrike" cap="none" normalizeH="0" baseline="0" dirty="0" smtClean="0">
                          <a:ln>
                            <a:noFill/>
                          </a:ln>
                          <a:solidFill>
                            <a:srgbClr val="000000"/>
                          </a:solidFill>
                          <a:effectLst/>
                          <a:latin typeface="+mj-lt"/>
                          <a:ea typeface="ＭＳ Ｐゴシック" charset="-128"/>
                        </a:rPr>
                        <a:t>FGFR1</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tr-TR" sz="1400" b="0" i="0" u="none" strike="noStrike" cap="none" normalizeH="0" baseline="0" dirty="0" err="1" smtClean="0">
                          <a:ln>
                            <a:noFill/>
                          </a:ln>
                          <a:solidFill>
                            <a:srgbClr val="000000"/>
                          </a:solidFill>
                          <a:effectLst/>
                          <a:latin typeface="+mj-lt"/>
                          <a:ea typeface="ＭＳ Ｐゴシック" charset="-128"/>
                        </a:rPr>
                        <a:t>Amplifikasyon</a:t>
                      </a:r>
                      <a:endParaRPr kumimoji="0" lang="en-US" sz="1400" b="0" i="0" u="none" strike="noStrike" cap="none" normalizeH="0" baseline="0" dirty="0" smtClean="0">
                        <a:ln>
                          <a:noFill/>
                        </a:ln>
                        <a:solidFill>
                          <a:srgbClr val="000000"/>
                        </a:solidFill>
                        <a:effectLst/>
                        <a:latin typeface="+mj-lt"/>
                        <a:ea typeface="ＭＳ Ｐゴシック" charset="-128"/>
                      </a:endParaRP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j-lt"/>
                          <a:ea typeface="ＭＳ Ｐゴシック" charset="-128"/>
                        </a:rPr>
                        <a:t>20-25</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r>
              <a:tr h="285053">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1400" b="0" i="1" u="none" strike="noStrike" cap="none" normalizeH="0" baseline="0" dirty="0" smtClean="0">
                          <a:ln>
                            <a:noFill/>
                          </a:ln>
                          <a:solidFill>
                            <a:srgbClr val="000000"/>
                          </a:solidFill>
                          <a:effectLst/>
                          <a:latin typeface="+mj-lt"/>
                          <a:ea typeface="ＭＳ Ｐゴシック" charset="-128"/>
                        </a:rPr>
                        <a:t>FGFR2</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tr-TR" sz="1400" b="0" i="0" u="none" strike="noStrike" cap="none" normalizeH="0" baseline="0" dirty="0" smtClean="0">
                          <a:ln>
                            <a:noFill/>
                          </a:ln>
                          <a:solidFill>
                            <a:srgbClr val="000000"/>
                          </a:solidFill>
                          <a:effectLst/>
                          <a:latin typeface="+mj-lt"/>
                          <a:ea typeface="ＭＳ Ｐゴシック" charset="-128"/>
                        </a:rPr>
                        <a:t>Mutasyon</a:t>
                      </a:r>
                      <a:endParaRPr kumimoji="0" lang="en-US" sz="1400" b="0" i="0" u="none" strike="noStrike" cap="none" normalizeH="0" baseline="0" dirty="0" smtClean="0">
                        <a:ln>
                          <a:noFill/>
                        </a:ln>
                        <a:solidFill>
                          <a:srgbClr val="000000"/>
                        </a:solidFill>
                        <a:effectLst/>
                        <a:latin typeface="+mj-lt"/>
                        <a:ea typeface="ＭＳ Ｐゴシック" charset="-128"/>
                      </a:endParaRP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j-lt"/>
                          <a:ea typeface="ＭＳ Ｐゴシック" charset="-128"/>
                        </a:rPr>
                        <a:t>5</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r>
              <a:tr h="285053">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1400" b="0" i="1" u="none" strike="noStrike" cap="none" normalizeH="0" baseline="0" dirty="0" smtClean="0">
                          <a:ln>
                            <a:noFill/>
                          </a:ln>
                          <a:solidFill>
                            <a:srgbClr val="000000"/>
                          </a:solidFill>
                          <a:effectLst/>
                          <a:latin typeface="+mj-lt"/>
                          <a:ea typeface="ＭＳ Ｐゴシック" charset="-128"/>
                        </a:rPr>
                        <a:t>PIK3CA</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tr-TR" sz="1400" b="0" i="0" u="none" strike="noStrike" kern="1200" cap="none" normalizeH="0" baseline="0" dirty="0" smtClean="0">
                          <a:ln>
                            <a:noFill/>
                          </a:ln>
                          <a:solidFill>
                            <a:srgbClr val="000000"/>
                          </a:solidFill>
                          <a:effectLst/>
                          <a:latin typeface="+mn-lt"/>
                          <a:ea typeface="ＭＳ Ｐゴシック" charset="-128"/>
                          <a:cs typeface="+mn-cs"/>
                        </a:rPr>
                        <a:t>Mutasyon</a:t>
                      </a:r>
                      <a:endParaRPr kumimoji="0" lang="en-US" sz="1400" b="0" i="0" u="none" strike="noStrike" cap="none" normalizeH="0" baseline="0" dirty="0" smtClean="0">
                        <a:ln>
                          <a:noFill/>
                        </a:ln>
                        <a:solidFill>
                          <a:srgbClr val="000000"/>
                        </a:solidFill>
                        <a:effectLst/>
                        <a:latin typeface="+mj-lt"/>
                        <a:ea typeface="ＭＳ Ｐゴシック" charset="-128"/>
                      </a:endParaRP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j-lt"/>
                          <a:ea typeface="ＭＳ Ｐゴシック" charset="-128"/>
                        </a:rPr>
                        <a:t>9</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r>
              <a:tr h="478691">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1400" b="0" i="1" u="none" strike="noStrike" cap="none" normalizeH="0" baseline="0" dirty="0" smtClean="0">
                          <a:ln>
                            <a:noFill/>
                          </a:ln>
                          <a:solidFill>
                            <a:srgbClr val="000000"/>
                          </a:solidFill>
                          <a:effectLst/>
                          <a:latin typeface="+mj-lt"/>
                          <a:ea typeface="ＭＳ Ｐゴシック" charset="-128"/>
                        </a:rPr>
                        <a:t>PTEN</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tr-TR" sz="1400" b="0" i="0" u="none" strike="noStrike" kern="1200" cap="none" normalizeH="0" baseline="0" dirty="0" smtClean="0">
                          <a:ln>
                            <a:noFill/>
                          </a:ln>
                          <a:solidFill>
                            <a:srgbClr val="000000"/>
                          </a:solidFill>
                          <a:effectLst/>
                          <a:latin typeface="+mn-lt"/>
                          <a:ea typeface="ＭＳ Ｐゴシック" charset="-128"/>
                          <a:cs typeface="+mn-cs"/>
                        </a:rPr>
                        <a:t>Mutasyon </a:t>
                      </a:r>
                    </a:p>
                    <a:p>
                      <a:pPr marL="0" marR="0" lvl="0" indent="0" algn="ctr" defTabSz="457200" rtl="0" eaLnBrk="1" fontAlgn="base" latinLnBrk="0" hangingPunct="1">
                        <a:lnSpc>
                          <a:spcPct val="90000"/>
                        </a:lnSpc>
                        <a:spcBef>
                          <a:spcPct val="0"/>
                        </a:spcBef>
                        <a:spcAft>
                          <a:spcPct val="0"/>
                        </a:spcAft>
                        <a:buClrTx/>
                        <a:buSzTx/>
                        <a:buFontTx/>
                        <a:buNone/>
                        <a:tabLst/>
                      </a:pPr>
                      <a:r>
                        <a:rPr kumimoji="0" lang="tr-TR" sz="1400" b="0" i="0" u="none" strike="noStrike" kern="1200" cap="none" normalizeH="0" baseline="0" dirty="0" err="1" smtClean="0">
                          <a:ln>
                            <a:noFill/>
                          </a:ln>
                          <a:solidFill>
                            <a:srgbClr val="000000"/>
                          </a:solidFill>
                          <a:effectLst/>
                          <a:latin typeface="+mn-lt"/>
                          <a:ea typeface="ＭＳ Ｐゴシック" charset="-128"/>
                          <a:cs typeface="+mn-cs"/>
                        </a:rPr>
                        <a:t>Delesyon</a:t>
                      </a:r>
                      <a:endParaRPr kumimoji="0" lang="en-US" sz="1400" b="0" i="0" u="none" strike="noStrike" cap="none" normalizeH="0" baseline="0" dirty="0" smtClean="0">
                        <a:ln>
                          <a:noFill/>
                        </a:ln>
                        <a:solidFill>
                          <a:srgbClr val="000000"/>
                        </a:solidFill>
                        <a:effectLst/>
                        <a:latin typeface="+mj-lt"/>
                        <a:ea typeface="ＭＳ Ｐゴシック" charset="-128"/>
                      </a:endParaRP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j-lt"/>
                          <a:ea typeface="ＭＳ Ｐゴシック" charset="-128"/>
                        </a:rPr>
                        <a:t>18</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r>
              <a:tr h="285053">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1400" b="0" i="1" u="none" strike="noStrike" cap="none" normalizeH="0" baseline="0" dirty="0" smtClean="0">
                          <a:ln>
                            <a:noFill/>
                          </a:ln>
                          <a:solidFill>
                            <a:srgbClr val="000000"/>
                          </a:solidFill>
                          <a:effectLst/>
                          <a:latin typeface="+mj-lt"/>
                          <a:ea typeface="ＭＳ Ｐゴシック" charset="-128"/>
                        </a:rPr>
                        <a:t>CCND1</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tr-TR" sz="1400" b="0" i="0" u="none" strike="noStrike" kern="1200" cap="none" normalizeH="0" baseline="0" dirty="0" err="1" smtClean="0">
                          <a:ln>
                            <a:noFill/>
                          </a:ln>
                          <a:solidFill>
                            <a:srgbClr val="000000"/>
                          </a:solidFill>
                          <a:effectLst/>
                          <a:latin typeface="+mn-lt"/>
                          <a:ea typeface="ＭＳ Ｐゴシック" charset="-128"/>
                          <a:cs typeface="+mn-cs"/>
                        </a:rPr>
                        <a:t>Amplifikasyon</a:t>
                      </a:r>
                      <a:endParaRPr kumimoji="0" lang="en-US" sz="1400" b="0" i="0" u="none" strike="noStrike" cap="none" normalizeH="0" baseline="0" dirty="0" smtClean="0">
                        <a:ln>
                          <a:noFill/>
                        </a:ln>
                        <a:solidFill>
                          <a:srgbClr val="000000"/>
                        </a:solidFill>
                        <a:effectLst/>
                        <a:latin typeface="+mj-lt"/>
                        <a:ea typeface="ＭＳ Ｐゴシック" charset="-128"/>
                      </a:endParaRP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j-lt"/>
                          <a:ea typeface="ＭＳ Ｐゴシック" charset="-128"/>
                        </a:rPr>
                        <a:t>8</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r>
              <a:tr h="285053">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1400" b="0" i="1" u="none" strike="noStrike" cap="none" normalizeH="0" baseline="0" dirty="0" smtClean="0">
                          <a:ln>
                            <a:noFill/>
                          </a:ln>
                          <a:solidFill>
                            <a:srgbClr val="000000"/>
                          </a:solidFill>
                          <a:effectLst/>
                          <a:latin typeface="+mj-lt"/>
                          <a:ea typeface="ＭＳ Ｐゴシック" charset="-128"/>
                        </a:rPr>
                        <a:t>CDKN2A</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j-lt"/>
                          <a:ea typeface="ＭＳ Ｐゴシック" charset="-128"/>
                        </a:rPr>
                        <a:t>Dele</a:t>
                      </a:r>
                      <a:r>
                        <a:rPr kumimoji="0" lang="tr-TR" sz="1400" b="0" i="0" u="none" strike="noStrike" cap="none" normalizeH="0" baseline="0" dirty="0" err="1" smtClean="0">
                          <a:ln>
                            <a:noFill/>
                          </a:ln>
                          <a:solidFill>
                            <a:srgbClr val="000000"/>
                          </a:solidFill>
                          <a:effectLst/>
                          <a:latin typeface="+mj-lt"/>
                          <a:ea typeface="ＭＳ Ｐゴシック" charset="-128"/>
                        </a:rPr>
                        <a:t>sy</a:t>
                      </a:r>
                      <a:r>
                        <a:rPr kumimoji="0" lang="en-US" sz="1400" b="0" i="0" u="none" strike="noStrike" cap="none" normalizeH="0" baseline="0" dirty="0" smtClean="0">
                          <a:ln>
                            <a:noFill/>
                          </a:ln>
                          <a:solidFill>
                            <a:srgbClr val="000000"/>
                          </a:solidFill>
                          <a:effectLst/>
                          <a:latin typeface="+mj-lt"/>
                          <a:ea typeface="ＭＳ Ｐゴシック" charset="-128"/>
                        </a:rPr>
                        <a:t>on/</a:t>
                      </a:r>
                      <a:r>
                        <a:rPr kumimoji="0" lang="tr-TR" sz="1400" b="0" i="0" u="none" strike="noStrike" kern="1200" cap="none" normalizeH="0" baseline="0" dirty="0" smtClean="0">
                          <a:ln>
                            <a:noFill/>
                          </a:ln>
                          <a:solidFill>
                            <a:srgbClr val="000000"/>
                          </a:solidFill>
                          <a:effectLst/>
                          <a:latin typeface="+mn-lt"/>
                          <a:ea typeface="ＭＳ Ｐゴシック" charset="-128"/>
                          <a:cs typeface="+mn-cs"/>
                        </a:rPr>
                        <a:t>Mutasyon</a:t>
                      </a:r>
                      <a:endParaRPr kumimoji="0" lang="en-US" sz="1400" b="0" i="0" u="none" strike="noStrike" cap="none" normalizeH="0" baseline="0" dirty="0" smtClean="0">
                        <a:ln>
                          <a:noFill/>
                        </a:ln>
                        <a:solidFill>
                          <a:srgbClr val="000000"/>
                        </a:solidFill>
                        <a:effectLst/>
                        <a:latin typeface="+mj-lt"/>
                        <a:ea typeface="ＭＳ Ｐゴシック" charset="-128"/>
                      </a:endParaRP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j-lt"/>
                          <a:ea typeface="ＭＳ Ｐゴシック" charset="-128"/>
                        </a:rPr>
                        <a:t>45</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r>
              <a:tr h="478691">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1400" b="0" i="1" u="none" strike="noStrike" cap="none" normalizeH="0" baseline="0" dirty="0" smtClean="0">
                          <a:ln>
                            <a:noFill/>
                          </a:ln>
                          <a:solidFill>
                            <a:srgbClr val="000000"/>
                          </a:solidFill>
                          <a:effectLst/>
                          <a:latin typeface="+mj-lt"/>
                          <a:ea typeface="ＭＳ Ｐゴシック" charset="-128"/>
                        </a:rPr>
                        <a:t>PDGFRA</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tr-TR" sz="1400" b="0" i="0" u="none" strike="noStrike" kern="1200" cap="none" normalizeH="0" baseline="0" dirty="0" err="1" smtClean="0">
                          <a:ln>
                            <a:noFill/>
                          </a:ln>
                          <a:solidFill>
                            <a:srgbClr val="000000"/>
                          </a:solidFill>
                          <a:effectLst/>
                          <a:latin typeface="+mn-lt"/>
                          <a:ea typeface="ＭＳ Ｐゴシック" charset="-128"/>
                          <a:cs typeface="+mn-cs"/>
                        </a:rPr>
                        <a:t>Amplifikasyon</a:t>
                      </a:r>
                      <a:endParaRPr kumimoji="0" lang="tr-TR" sz="1400" b="0" i="0" u="none" strike="noStrike" kern="1200" cap="none" normalizeH="0" baseline="0" dirty="0" smtClean="0">
                        <a:ln>
                          <a:noFill/>
                        </a:ln>
                        <a:solidFill>
                          <a:srgbClr val="000000"/>
                        </a:solidFill>
                        <a:effectLst/>
                        <a:latin typeface="+mn-lt"/>
                        <a:ea typeface="ＭＳ Ｐゴシック" charset="-128"/>
                        <a:cs typeface="+mn-cs"/>
                      </a:endParaRPr>
                    </a:p>
                    <a:p>
                      <a:pPr marL="0" marR="0" lvl="0" indent="0" algn="ctr" defTabSz="457200" rtl="0" eaLnBrk="1" fontAlgn="base" latinLnBrk="0" hangingPunct="1">
                        <a:lnSpc>
                          <a:spcPct val="90000"/>
                        </a:lnSpc>
                        <a:spcBef>
                          <a:spcPct val="0"/>
                        </a:spcBef>
                        <a:spcAft>
                          <a:spcPct val="0"/>
                        </a:spcAft>
                        <a:buClrTx/>
                        <a:buSzTx/>
                        <a:buFontTx/>
                        <a:buNone/>
                        <a:tabLst/>
                      </a:pPr>
                      <a:r>
                        <a:rPr kumimoji="0" lang="tr-TR" sz="1400" b="0" i="0" u="none" strike="noStrike" kern="1200" cap="none" normalizeH="0" baseline="0" dirty="0" smtClean="0">
                          <a:ln>
                            <a:noFill/>
                          </a:ln>
                          <a:solidFill>
                            <a:srgbClr val="000000"/>
                          </a:solidFill>
                          <a:effectLst/>
                          <a:latin typeface="+mn-lt"/>
                          <a:ea typeface="ＭＳ Ｐゴシック" charset="-128"/>
                          <a:cs typeface="+mn-cs"/>
                        </a:rPr>
                        <a:t>Mutasyon</a:t>
                      </a:r>
                      <a:endParaRPr kumimoji="0" lang="en-US" sz="1400" b="0" i="0" u="none" strike="noStrike" cap="none" normalizeH="0" baseline="0" dirty="0" smtClean="0">
                        <a:ln>
                          <a:noFill/>
                        </a:ln>
                        <a:solidFill>
                          <a:srgbClr val="000000"/>
                        </a:solidFill>
                        <a:effectLst/>
                        <a:latin typeface="+mj-lt"/>
                        <a:ea typeface="ＭＳ Ｐゴシック" charset="-128"/>
                      </a:endParaRP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j-lt"/>
                          <a:ea typeface="ＭＳ Ｐゴシック" charset="-128"/>
                        </a:rPr>
                        <a:t>9</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r>
              <a:tr h="285053">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1400" b="0" i="1" u="none" strike="noStrike" cap="none" normalizeH="0" baseline="0" dirty="0" smtClean="0">
                          <a:ln>
                            <a:noFill/>
                          </a:ln>
                          <a:solidFill>
                            <a:srgbClr val="000000"/>
                          </a:solidFill>
                          <a:effectLst/>
                          <a:latin typeface="+mj-lt"/>
                          <a:ea typeface="ＭＳ Ｐゴシック" charset="-128"/>
                        </a:rPr>
                        <a:t>EGFR</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tr-TR" sz="1400" b="0" i="0" u="none" strike="noStrike" kern="1200" cap="none" normalizeH="0" baseline="0" dirty="0" err="1" smtClean="0">
                          <a:ln>
                            <a:noFill/>
                          </a:ln>
                          <a:solidFill>
                            <a:srgbClr val="000000"/>
                          </a:solidFill>
                          <a:effectLst/>
                          <a:latin typeface="+mn-lt"/>
                          <a:ea typeface="ＭＳ Ｐゴシック" charset="-128"/>
                          <a:cs typeface="+mn-cs"/>
                        </a:rPr>
                        <a:t>Amplifikasyon</a:t>
                      </a:r>
                      <a:endParaRPr kumimoji="0" lang="en-US" sz="1400" b="0" i="0" u="none" strike="noStrike" cap="none" normalizeH="0" baseline="0" dirty="0" smtClean="0">
                        <a:ln>
                          <a:noFill/>
                        </a:ln>
                        <a:solidFill>
                          <a:srgbClr val="000000"/>
                        </a:solidFill>
                        <a:effectLst/>
                        <a:latin typeface="+mj-lt"/>
                        <a:ea typeface="ＭＳ Ｐゴシック" charset="-128"/>
                      </a:endParaRP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j-lt"/>
                          <a:ea typeface="ＭＳ Ｐゴシック" charset="-128"/>
                        </a:rPr>
                        <a:t>10</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r>
              <a:tr h="285053">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1400" b="0" i="1" u="none" strike="noStrike" cap="none" normalizeH="0" baseline="0" dirty="0" smtClean="0">
                          <a:ln>
                            <a:noFill/>
                          </a:ln>
                          <a:solidFill>
                            <a:srgbClr val="000000"/>
                          </a:solidFill>
                          <a:effectLst/>
                          <a:latin typeface="+mj-lt"/>
                          <a:ea typeface="ＭＳ Ｐゴシック" charset="-128"/>
                        </a:rPr>
                        <a:t>MCL1</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tr-TR" sz="1400" b="0" i="0" u="none" strike="noStrike" kern="1200" cap="none" normalizeH="0" baseline="0" dirty="0" err="1" smtClean="0">
                          <a:ln>
                            <a:noFill/>
                          </a:ln>
                          <a:solidFill>
                            <a:srgbClr val="000000"/>
                          </a:solidFill>
                          <a:effectLst/>
                          <a:latin typeface="+mn-lt"/>
                          <a:ea typeface="ＭＳ Ｐゴシック" charset="-128"/>
                          <a:cs typeface="+mn-cs"/>
                        </a:rPr>
                        <a:t>Amplifikasyon</a:t>
                      </a:r>
                      <a:endParaRPr kumimoji="0" lang="en-US" sz="1400" b="0" i="0" u="none" strike="noStrike" cap="none" normalizeH="0" baseline="0" dirty="0" smtClean="0">
                        <a:ln>
                          <a:noFill/>
                        </a:ln>
                        <a:solidFill>
                          <a:srgbClr val="000000"/>
                        </a:solidFill>
                        <a:effectLst/>
                        <a:latin typeface="+mj-lt"/>
                        <a:ea typeface="ＭＳ Ｐゴシック" charset="-128"/>
                      </a:endParaRP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j-lt"/>
                          <a:ea typeface="ＭＳ Ｐゴシック" charset="-128"/>
                        </a:rPr>
                        <a:t>10</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r>
              <a:tr h="285053">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1400" b="0" i="1" u="none" strike="noStrike" cap="none" normalizeH="0" baseline="0" dirty="0" smtClean="0">
                          <a:ln>
                            <a:noFill/>
                          </a:ln>
                          <a:solidFill>
                            <a:srgbClr val="000000"/>
                          </a:solidFill>
                          <a:effectLst/>
                          <a:latin typeface="+mj-lt"/>
                          <a:ea typeface="ＭＳ Ｐゴシック" charset="-128"/>
                        </a:rPr>
                        <a:t>BRAF</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tr-TR" sz="1400" b="0" i="0" u="none" strike="noStrike" kern="1200" cap="none" normalizeH="0" baseline="0" dirty="0" smtClean="0">
                          <a:ln>
                            <a:noFill/>
                          </a:ln>
                          <a:solidFill>
                            <a:srgbClr val="000000"/>
                          </a:solidFill>
                          <a:effectLst/>
                          <a:latin typeface="+mn-lt"/>
                          <a:ea typeface="ＭＳ Ｐゴシック" charset="-128"/>
                          <a:cs typeface="+mn-cs"/>
                        </a:rPr>
                        <a:t>Mutasyon</a:t>
                      </a:r>
                      <a:endParaRPr kumimoji="0" lang="en-US" sz="1400" b="0" i="0" u="none" strike="noStrike" cap="none" normalizeH="0" baseline="0" dirty="0" smtClean="0">
                        <a:ln>
                          <a:noFill/>
                        </a:ln>
                        <a:solidFill>
                          <a:srgbClr val="000000"/>
                        </a:solidFill>
                        <a:effectLst/>
                        <a:latin typeface="+mj-lt"/>
                        <a:ea typeface="ＭＳ Ｐゴシック" charset="-128"/>
                      </a:endParaRP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j-lt"/>
                          <a:ea typeface="ＭＳ Ｐゴシック" charset="-128"/>
                        </a:rPr>
                        <a:t>3</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r>
              <a:tr h="285053">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1400" b="0" i="1" u="none" strike="noStrike" cap="none" normalizeH="0" baseline="0" dirty="0" smtClean="0">
                          <a:ln>
                            <a:noFill/>
                          </a:ln>
                          <a:solidFill>
                            <a:srgbClr val="000000"/>
                          </a:solidFill>
                          <a:effectLst/>
                          <a:latin typeface="+mj-lt"/>
                          <a:ea typeface="ＭＳ Ｐゴシック" charset="-128"/>
                        </a:rPr>
                        <a:t>DDR2</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tr-TR" sz="1400" b="0" i="0" u="none" strike="noStrike" kern="1200" cap="none" normalizeH="0" baseline="0" dirty="0" smtClean="0">
                          <a:ln>
                            <a:noFill/>
                          </a:ln>
                          <a:solidFill>
                            <a:srgbClr val="000000"/>
                          </a:solidFill>
                          <a:effectLst/>
                          <a:latin typeface="+mn-lt"/>
                          <a:ea typeface="ＭＳ Ｐゴシック" charset="-128"/>
                          <a:cs typeface="+mn-cs"/>
                        </a:rPr>
                        <a:t>Mutasyon</a:t>
                      </a:r>
                      <a:endParaRPr kumimoji="0" lang="en-US" sz="1400" b="0" i="0" u="none" strike="noStrike" cap="none" normalizeH="0" baseline="0" dirty="0" smtClean="0">
                        <a:ln>
                          <a:noFill/>
                        </a:ln>
                        <a:solidFill>
                          <a:srgbClr val="000000"/>
                        </a:solidFill>
                        <a:effectLst/>
                        <a:latin typeface="+mj-lt"/>
                        <a:ea typeface="ＭＳ Ｐゴシック" charset="-128"/>
                      </a:endParaRP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j-lt"/>
                          <a:ea typeface="ＭＳ Ｐゴシック" charset="-128"/>
                        </a:rPr>
                        <a:t>4</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DE"/>
                    </a:solidFill>
                  </a:tcPr>
                </a:tc>
              </a:tr>
              <a:tr h="285053">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1400" b="0" i="1" u="none" strike="noStrike" cap="none" normalizeH="0" baseline="0" dirty="0" smtClean="0">
                          <a:ln>
                            <a:noFill/>
                          </a:ln>
                          <a:solidFill>
                            <a:srgbClr val="000000"/>
                          </a:solidFill>
                          <a:effectLst/>
                          <a:latin typeface="+mj-lt"/>
                          <a:ea typeface="ＭＳ Ｐゴシック" charset="-128"/>
                        </a:rPr>
                        <a:t>ERBB2</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tr-TR" sz="1400" b="0" i="0" u="none" strike="noStrike" kern="1200" cap="none" normalizeH="0" baseline="0" dirty="0" err="1" smtClean="0">
                          <a:ln>
                            <a:noFill/>
                          </a:ln>
                          <a:solidFill>
                            <a:srgbClr val="000000"/>
                          </a:solidFill>
                          <a:effectLst/>
                          <a:latin typeface="+mn-lt"/>
                          <a:ea typeface="ＭＳ Ｐゴシック" charset="-128"/>
                          <a:cs typeface="+mn-cs"/>
                        </a:rPr>
                        <a:t>Amplifikasyon</a:t>
                      </a:r>
                      <a:endParaRPr kumimoji="0" lang="en-US" sz="1400" b="0" i="0" u="none" strike="noStrike" cap="none" normalizeH="0" baseline="0" dirty="0" smtClean="0">
                        <a:ln>
                          <a:noFill/>
                        </a:ln>
                        <a:solidFill>
                          <a:srgbClr val="000000"/>
                        </a:solidFill>
                        <a:effectLst/>
                        <a:latin typeface="+mj-lt"/>
                        <a:ea typeface="ＭＳ Ｐゴシック" charset="-128"/>
                      </a:endParaRP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457200" rtl="0" eaLnBrk="1" fontAlgn="base" latinLnBrk="0" hangingPunct="1">
                        <a:lnSpc>
                          <a:spcPct val="9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j-lt"/>
                          <a:ea typeface="ＭＳ Ｐゴシック" charset="-128"/>
                        </a:rPr>
                        <a:t>2</a:t>
                      </a:r>
                    </a:p>
                  </a:txBody>
                  <a:tcPr marL="91428" marR="91428" marT="45708" marB="4570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8E8EF"/>
                    </a:solidFill>
                  </a:tcPr>
                </a:tc>
              </a:tr>
            </a:tbl>
          </a:graphicData>
        </a:graphic>
      </p:graphicFrame>
      <p:sp>
        <p:nvSpPr>
          <p:cNvPr id="10" name="Rectangle 9"/>
          <p:cNvSpPr txBox="1">
            <a:spLocks noChangeArrowheads="1"/>
          </p:cNvSpPr>
          <p:nvPr/>
        </p:nvSpPr>
        <p:spPr bwMode="auto">
          <a:xfrm>
            <a:off x="2590512" y="1143000"/>
            <a:ext cx="4023591" cy="599515"/>
          </a:xfrm>
          <a:prstGeom prst="rect">
            <a:avLst/>
          </a:prstGeom>
          <a:noFill/>
          <a:ln w="9525">
            <a:noFill/>
            <a:miter lim="800000"/>
            <a:headEnd/>
            <a:tailEnd/>
          </a:ln>
          <a:effectLst/>
        </p:spPr>
        <p:txBody>
          <a:bodyPr lIns="0" tIns="45714" rIns="91429" bIns="45714" anchor="b"/>
          <a:lstStyle/>
          <a:p>
            <a:pPr algn="ctr">
              <a:lnSpc>
                <a:spcPct val="90000"/>
              </a:lnSpc>
              <a:defRPr/>
            </a:pPr>
            <a:r>
              <a:rPr lang="en-US" kern="0" dirty="0">
                <a:latin typeface="+mj-lt"/>
                <a:ea typeface="+mj-ea"/>
                <a:cs typeface="+mj-cs"/>
              </a:rPr>
              <a:t>NSCLC-S</a:t>
            </a:r>
            <a:r>
              <a:rPr lang="tr-TR" kern="0" dirty="0">
                <a:latin typeface="+mj-lt"/>
                <a:ea typeface="+mj-ea"/>
                <a:cs typeface="+mj-cs"/>
              </a:rPr>
              <a:t>k</a:t>
            </a:r>
            <a:r>
              <a:rPr lang="en-US" kern="0" dirty="0" err="1">
                <a:latin typeface="+mj-lt"/>
                <a:ea typeface="+mj-ea"/>
                <a:cs typeface="+mj-cs"/>
              </a:rPr>
              <a:t>uamo</a:t>
            </a:r>
            <a:r>
              <a:rPr lang="tr-TR" kern="0" dirty="0">
                <a:latin typeface="+mj-lt"/>
                <a:ea typeface="+mj-ea"/>
                <a:cs typeface="+mj-cs"/>
              </a:rPr>
              <a:t>z tipte öncelikli hedefler</a:t>
            </a:r>
            <a:endParaRPr lang="en-US" kern="0" dirty="0">
              <a:latin typeface="+mj-lt"/>
              <a:ea typeface="+mj-ea"/>
              <a:cs typeface="+mj-cs"/>
            </a:endParaRPr>
          </a:p>
        </p:txBody>
      </p:sp>
      <p:sp>
        <p:nvSpPr>
          <p:cNvPr id="14" name="Rectangle 13"/>
          <p:cNvSpPr/>
          <p:nvPr/>
        </p:nvSpPr>
        <p:spPr>
          <a:xfrm>
            <a:off x="2590512" y="2028265"/>
            <a:ext cx="4049568" cy="5785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anchor="ctr"/>
          <a:lstStyle/>
          <a:p>
            <a:pPr algn="ctr">
              <a:defRPr/>
            </a:pPr>
            <a:endParaRPr lang="en-US" dirty="0"/>
          </a:p>
        </p:txBody>
      </p:sp>
      <p:sp>
        <p:nvSpPr>
          <p:cNvPr id="43052" name="Text Box 11"/>
          <p:cNvSpPr txBox="1">
            <a:spLocks noChangeArrowheads="1"/>
          </p:cNvSpPr>
          <p:nvPr/>
        </p:nvSpPr>
        <p:spPr bwMode="auto">
          <a:xfrm>
            <a:off x="285750" y="6137289"/>
            <a:ext cx="4286250" cy="523208"/>
          </a:xfrm>
          <a:prstGeom prst="rect">
            <a:avLst/>
          </a:prstGeom>
          <a:noFill/>
          <a:ln w="9525" algn="ctr">
            <a:noFill/>
            <a:miter lim="800000"/>
            <a:headEnd/>
            <a:tailEnd/>
          </a:ln>
        </p:spPr>
        <p:txBody>
          <a:bodyPr lIns="91429" tIns="45714" rIns="91429" bIns="45714" anchor="b">
            <a:spAutoFit/>
          </a:bodyPr>
          <a:lstStyle/>
          <a:p>
            <a:pPr eaLnBrk="1" hangingPunct="1"/>
            <a:r>
              <a:rPr lang="en-US" sz="1400" dirty="0">
                <a:solidFill>
                  <a:schemeClr val="bg2"/>
                </a:solidFill>
                <a:ea typeface="MS PGothic" pitchFamily="34" charset="-128"/>
              </a:rPr>
              <a:t>Kris MG, et al. ASCO 2011. </a:t>
            </a:r>
            <a:endParaRPr lang="tr-TR" sz="1400" dirty="0">
              <a:solidFill>
                <a:schemeClr val="bg2"/>
              </a:solidFill>
              <a:ea typeface="MS PGothic" pitchFamily="34" charset="-128"/>
            </a:endParaRPr>
          </a:p>
          <a:p>
            <a:pPr eaLnBrk="1" hangingPunct="1"/>
            <a:r>
              <a:rPr lang="en-US" sz="1400" dirty="0">
                <a:solidFill>
                  <a:schemeClr val="bg2"/>
                </a:solidFill>
                <a:ea typeface="MS PGothic" pitchFamily="34" charset="-128"/>
              </a:rPr>
              <a:t>Johnson</a:t>
            </a:r>
            <a:r>
              <a:rPr lang="tr-TR" sz="1400" dirty="0">
                <a:solidFill>
                  <a:schemeClr val="bg2"/>
                </a:solidFill>
                <a:ea typeface="MS PGothic" pitchFamily="34" charset="-128"/>
              </a:rPr>
              <a:t> </a:t>
            </a:r>
            <a:r>
              <a:rPr lang="en-US" sz="1400" dirty="0">
                <a:solidFill>
                  <a:schemeClr val="bg2"/>
                </a:solidFill>
                <a:ea typeface="MS PGothic" pitchFamily="34" charset="-128"/>
              </a:rPr>
              <a:t>BE, et al. IASLC WCLC 2011. </a:t>
            </a:r>
          </a:p>
        </p:txBody>
      </p:sp>
      <p:sp>
        <p:nvSpPr>
          <p:cNvPr id="43053" name="Title 15"/>
          <p:cNvSpPr>
            <a:spLocks noGrp="1"/>
          </p:cNvSpPr>
          <p:nvPr>
            <p:ph type="title"/>
          </p:nvPr>
        </p:nvSpPr>
        <p:spPr/>
        <p:txBody>
          <a:bodyPr/>
          <a:lstStyle/>
          <a:p>
            <a:r>
              <a:rPr lang="tr-TR" smtClean="0"/>
              <a:t>NSCLC’de olası hedefler</a:t>
            </a:r>
            <a:endParaRPr lang="en-US" smtClean="0"/>
          </a:p>
        </p:txBody>
      </p:sp>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092" name="Group 4"/>
          <p:cNvGraphicFramePr>
            <a:graphicFrameLocks noGrp="1"/>
          </p:cNvGraphicFramePr>
          <p:nvPr>
            <p:ph sz="half" idx="1"/>
          </p:nvPr>
        </p:nvGraphicFramePr>
        <p:xfrm>
          <a:off x="457200" y="1600200"/>
          <a:ext cx="8147050" cy="2836864"/>
        </p:xfrm>
        <a:graphic>
          <a:graphicData uri="http://schemas.openxmlformats.org/drawingml/2006/table">
            <a:tbl>
              <a:tblPr/>
              <a:tblGrid>
                <a:gridCol w="3522663"/>
                <a:gridCol w="2876550"/>
                <a:gridCol w="1747837"/>
              </a:tblGrid>
              <a:tr h="4746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dirty="0" smtClean="0">
                        <a:ln>
                          <a:noFill/>
                        </a:ln>
                        <a:solidFill>
                          <a:srgbClr val="000066"/>
                        </a:solidFill>
                        <a:effectLst/>
                        <a:latin typeface="Century Gothic"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0066"/>
                          </a:solidFill>
                          <a:effectLst/>
                          <a:latin typeface="Century Gothic" pitchFamily="34" charset="0"/>
                          <a:cs typeface="Arial" charset="0"/>
                        </a:rPr>
                        <a:t>Oligodendroglioma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rgbClr val="000066"/>
                          </a:solidFill>
                          <a:effectLst/>
                          <a:latin typeface="Century Gothic" pitchFamily="34" charset="0"/>
                          <a:cs typeface="Arial" charset="0"/>
                        </a:rPr>
                        <a:t>A</a:t>
                      </a:r>
                      <a:r>
                        <a:rPr kumimoji="0" lang="en-GB" sz="1600" b="0" i="0" u="none" strike="noStrike" cap="none" normalizeH="0" baseline="0" smtClean="0">
                          <a:ln>
                            <a:noFill/>
                          </a:ln>
                          <a:solidFill>
                            <a:srgbClr val="000066"/>
                          </a:solidFill>
                          <a:effectLst/>
                          <a:latin typeface="Century Gothic" pitchFamily="34" charset="0"/>
                          <a:cs typeface="Arial" charset="0"/>
                        </a:rPr>
                        <a:t>stro</a:t>
                      </a:r>
                      <a:r>
                        <a:rPr kumimoji="0" lang="tr-TR" sz="1600" b="0" i="0" u="none" strike="noStrike" cap="none" normalizeH="0" baseline="0" smtClean="0">
                          <a:ln>
                            <a:noFill/>
                          </a:ln>
                          <a:solidFill>
                            <a:srgbClr val="000066"/>
                          </a:solidFill>
                          <a:effectLst/>
                          <a:latin typeface="Century Gothic" pitchFamily="34" charset="0"/>
                          <a:cs typeface="Arial" charset="0"/>
                        </a:rPr>
                        <a:t>si</a:t>
                      </a:r>
                      <a:r>
                        <a:rPr kumimoji="0" lang="en-GB" sz="1600" b="0" i="0" u="none" strike="noStrike" cap="none" normalizeH="0" baseline="0" smtClean="0">
                          <a:ln>
                            <a:noFill/>
                          </a:ln>
                          <a:solidFill>
                            <a:srgbClr val="000066"/>
                          </a:solidFill>
                          <a:effectLst/>
                          <a:latin typeface="Century Gothic" pitchFamily="34" charset="0"/>
                          <a:cs typeface="Arial" charset="0"/>
                        </a:rPr>
                        <a:t>toma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dirty="0" smtClean="0">
                        <a:ln>
                          <a:noFill/>
                        </a:ln>
                        <a:solidFill>
                          <a:srgbClr val="000066"/>
                        </a:solidFill>
                        <a:effectLst/>
                        <a:latin typeface="Century Gothic" pitchFamily="34"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1" u="none" strike="noStrike" cap="none" normalizeH="0" baseline="0" dirty="0" smtClean="0">
                          <a:ln>
                            <a:noFill/>
                          </a:ln>
                          <a:solidFill>
                            <a:srgbClr val="000066"/>
                          </a:solidFill>
                          <a:effectLst/>
                          <a:latin typeface="Century Gothic" pitchFamily="34" charset="0"/>
                          <a:cs typeface="Arial" charset="0"/>
                        </a:rPr>
                        <a:t>MGMT </a:t>
                      </a:r>
                      <a:r>
                        <a:rPr kumimoji="0" lang="en-GB" sz="1600" b="0" i="0" u="none" strike="noStrike" cap="none" normalizeH="0" baseline="0" dirty="0" err="1" smtClean="0">
                          <a:ln>
                            <a:noFill/>
                          </a:ln>
                          <a:solidFill>
                            <a:srgbClr val="000066"/>
                          </a:solidFill>
                          <a:effectLst/>
                          <a:latin typeface="Century Gothic" pitchFamily="34" charset="0"/>
                          <a:cs typeface="Arial" charset="0"/>
                        </a:rPr>
                        <a:t>promot</a:t>
                      </a:r>
                      <a:r>
                        <a:rPr kumimoji="0" lang="tr-TR" sz="1600" b="0" i="0" u="none" strike="noStrike" cap="none" normalizeH="0" baseline="0" dirty="0" smtClean="0">
                          <a:ln>
                            <a:noFill/>
                          </a:ln>
                          <a:solidFill>
                            <a:srgbClr val="000066"/>
                          </a:solidFill>
                          <a:effectLst/>
                          <a:latin typeface="Century Gothic" pitchFamily="34" charset="0"/>
                          <a:cs typeface="Arial" charset="0"/>
                        </a:rPr>
                        <a:t>o</a:t>
                      </a:r>
                      <a:r>
                        <a:rPr kumimoji="0" lang="en-GB" sz="1600" b="0" i="0" u="none" strike="noStrike" cap="none" normalizeH="0" baseline="0" dirty="0" smtClean="0">
                          <a:ln>
                            <a:noFill/>
                          </a:ln>
                          <a:solidFill>
                            <a:srgbClr val="000066"/>
                          </a:solidFill>
                          <a:effectLst/>
                          <a:latin typeface="Century Gothic" pitchFamily="34" charset="0"/>
                          <a:cs typeface="Arial" charset="0"/>
                        </a:rPr>
                        <a:t>r met</a:t>
                      </a:r>
                      <a:r>
                        <a:rPr kumimoji="0" lang="tr-TR" sz="1600" b="0" i="0" u="none" strike="noStrike" cap="none" normalizeH="0" baseline="0" dirty="0" smtClean="0">
                          <a:ln>
                            <a:noFill/>
                          </a:ln>
                          <a:solidFill>
                            <a:srgbClr val="000066"/>
                          </a:solidFill>
                          <a:effectLst/>
                          <a:latin typeface="Century Gothic" pitchFamily="34" charset="0"/>
                          <a:cs typeface="Arial" charset="0"/>
                        </a:rPr>
                        <a:t>i</a:t>
                      </a:r>
                      <a:r>
                        <a:rPr kumimoji="0" lang="en-GB" sz="1600" b="0" i="0" u="none" strike="noStrike" cap="none" normalizeH="0" baseline="0" dirty="0" smtClean="0">
                          <a:ln>
                            <a:noFill/>
                          </a:ln>
                          <a:solidFill>
                            <a:srgbClr val="000066"/>
                          </a:solidFill>
                          <a:effectLst/>
                          <a:latin typeface="Century Gothic" pitchFamily="34" charset="0"/>
                          <a:cs typeface="Arial" charset="0"/>
                        </a:rPr>
                        <a:t>la</a:t>
                      </a:r>
                      <a:r>
                        <a:rPr kumimoji="0" lang="tr-TR" sz="1600" b="0" i="0" u="none" strike="noStrike" cap="none" normalizeH="0" baseline="0" dirty="0" smtClean="0">
                          <a:ln>
                            <a:noFill/>
                          </a:ln>
                          <a:solidFill>
                            <a:srgbClr val="000066"/>
                          </a:solidFill>
                          <a:effectLst/>
                          <a:latin typeface="Century Gothic" pitchFamily="34" charset="0"/>
                          <a:cs typeface="Arial" charset="0"/>
                        </a:rPr>
                        <a:t>sy</a:t>
                      </a:r>
                      <a:r>
                        <a:rPr kumimoji="0" lang="en-GB" sz="1600" b="0" i="0" u="none" strike="noStrike" cap="none" normalizeH="0" baseline="0" dirty="0" smtClean="0">
                          <a:ln>
                            <a:noFill/>
                          </a:ln>
                          <a:solidFill>
                            <a:srgbClr val="000066"/>
                          </a:solidFill>
                          <a:effectLst/>
                          <a:latin typeface="Century Gothic" pitchFamily="34" charset="0"/>
                          <a:cs typeface="Arial" charset="0"/>
                        </a:rPr>
                        <a:t>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rgbClr val="000066"/>
                          </a:solidFill>
                          <a:effectLst/>
                          <a:latin typeface="Century Gothic" pitchFamily="34" charset="0"/>
                          <a:cs typeface="Arial" charset="0"/>
                        </a:rPr>
                        <a:t>%60-70</a:t>
                      </a:r>
                      <a:endParaRPr kumimoji="0" lang="en-GB" sz="1600" b="0" i="0" u="none" strike="noStrike" cap="none" normalizeH="0" baseline="0" smtClean="0">
                        <a:ln>
                          <a:noFill/>
                        </a:ln>
                        <a:solidFill>
                          <a:srgbClr val="000066"/>
                        </a:solidFill>
                        <a:effectLst/>
                        <a:latin typeface="Century Gothic"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rgbClr val="000066"/>
                          </a:solidFill>
                          <a:effectLst/>
                          <a:latin typeface="Century Gothic" pitchFamily="34" charset="0"/>
                          <a:cs typeface="Arial" charset="0"/>
                        </a:rPr>
                        <a:t>%30-50</a:t>
                      </a:r>
                      <a:endParaRPr kumimoji="0" lang="en-GB" sz="1600" b="0" i="0" u="none" strike="noStrike" cap="none" normalizeH="0" baseline="0" smtClean="0">
                        <a:ln>
                          <a:noFill/>
                        </a:ln>
                        <a:solidFill>
                          <a:srgbClr val="000066"/>
                        </a:solidFill>
                        <a:effectLst/>
                        <a:latin typeface="Century Gothic" pitchFamily="34"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26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dirty="0" smtClean="0">
                          <a:ln>
                            <a:noFill/>
                          </a:ln>
                          <a:solidFill>
                            <a:srgbClr val="000066"/>
                          </a:solidFill>
                          <a:effectLst/>
                          <a:latin typeface="Century Gothic" pitchFamily="34" charset="0"/>
                          <a:cs typeface="Arial" charset="0"/>
                        </a:rPr>
                        <a:t>t(1;19)(q10;p10)</a:t>
                      </a:r>
                      <a:endParaRPr kumimoji="0" lang="en-GB" sz="1600" b="0" i="0" u="none" strike="noStrike" cap="none" normalizeH="0" baseline="0" dirty="0" smtClean="0">
                        <a:ln>
                          <a:noFill/>
                        </a:ln>
                        <a:solidFill>
                          <a:srgbClr val="000066"/>
                        </a:solidFill>
                        <a:effectLst/>
                        <a:latin typeface="Century Gothic"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rgbClr val="000066"/>
                          </a:solidFill>
                          <a:effectLst/>
                          <a:latin typeface="Century Gothic" pitchFamily="34" charset="0"/>
                          <a:cs typeface="Arial" charset="0"/>
                        </a:rPr>
                        <a:t>%69-80</a:t>
                      </a:r>
                      <a:endParaRPr kumimoji="0" lang="en-GB" sz="1600" b="0" i="0" u="none" strike="noStrike" cap="none" normalizeH="0" baseline="0" smtClean="0">
                        <a:ln>
                          <a:noFill/>
                        </a:ln>
                        <a:solidFill>
                          <a:srgbClr val="000066"/>
                        </a:solidFill>
                        <a:effectLst/>
                        <a:latin typeface="Century Gothic"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rgbClr val="000066"/>
                          </a:solidFill>
                          <a:effectLst/>
                          <a:latin typeface="Century Gothic" pitchFamily="34" charset="0"/>
                          <a:cs typeface="Arial" charset="0"/>
                        </a:rPr>
                        <a:t>%7</a:t>
                      </a:r>
                      <a:endParaRPr kumimoji="0" lang="en-GB" sz="1600" b="0" i="0" u="none" strike="noStrike" cap="none" normalizeH="0" baseline="0" smtClean="0">
                        <a:ln>
                          <a:noFill/>
                        </a:ln>
                        <a:solidFill>
                          <a:srgbClr val="000066"/>
                        </a:solidFill>
                        <a:effectLst/>
                        <a:latin typeface="Century Gothic" pitchFamily="34"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9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err="1" smtClean="0">
                          <a:ln>
                            <a:noFill/>
                          </a:ln>
                          <a:solidFill>
                            <a:srgbClr val="000066"/>
                          </a:solidFill>
                          <a:effectLst/>
                          <a:latin typeface="Century Gothic" pitchFamily="34" charset="0"/>
                          <a:cs typeface="Arial" charset="0"/>
                        </a:rPr>
                        <a:t>Temozolomid</a:t>
                      </a:r>
                      <a:r>
                        <a:rPr kumimoji="0" lang="tr-TR" sz="1600" b="0" i="0" u="none" strike="noStrike" cap="none" normalizeH="0" baseline="0" dirty="0" smtClean="0">
                          <a:ln>
                            <a:noFill/>
                          </a:ln>
                          <a:solidFill>
                            <a:srgbClr val="000066"/>
                          </a:solidFill>
                          <a:effectLst/>
                          <a:latin typeface="Century Gothic" pitchFamily="34" charset="0"/>
                          <a:cs typeface="Arial" charset="0"/>
                        </a:rPr>
                        <a:t> yanıtı</a:t>
                      </a:r>
                      <a:endParaRPr kumimoji="0" lang="en-GB" sz="1600" b="0" i="0" u="none" strike="noStrike" cap="none" normalizeH="0" baseline="0" dirty="0" smtClean="0">
                        <a:ln>
                          <a:noFill/>
                        </a:ln>
                        <a:solidFill>
                          <a:srgbClr val="000066"/>
                        </a:solidFill>
                        <a:effectLst/>
                        <a:latin typeface="Century Gothic"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smtClean="0">
                          <a:ln>
                            <a:noFill/>
                          </a:ln>
                          <a:solidFill>
                            <a:srgbClr val="000066"/>
                          </a:solidFill>
                          <a:effectLst/>
                          <a:latin typeface="Century Gothic" pitchFamily="34" charset="0"/>
                          <a:cs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rgbClr val="000066"/>
                          </a:solidFill>
                          <a:effectLst/>
                          <a:latin typeface="Century Gothic" pitchFamily="34" charset="0"/>
                          <a:cs typeface="Arial"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89116" name="Object 28"/>
          <p:cNvGraphicFramePr>
            <a:graphicFrameLocks noGrp="1" noChangeAspect="1"/>
          </p:cNvGraphicFramePr>
          <p:nvPr>
            <p:ph sz="quarter" idx="2"/>
          </p:nvPr>
        </p:nvGraphicFramePr>
        <p:xfrm>
          <a:off x="2555875" y="4724400"/>
          <a:ext cx="1752600" cy="1362075"/>
        </p:xfrm>
        <a:graphic>
          <a:graphicData uri="http://schemas.openxmlformats.org/presentationml/2006/ole">
            <p:oleObj spid="_x0000_s1028" name="Bitmap Image" r:id="rId4" imgW="1752381" imgH="1362265" progId="PBrush">
              <p:embed/>
            </p:oleObj>
          </a:graphicData>
        </a:graphic>
      </p:graphicFrame>
      <p:graphicFrame>
        <p:nvGraphicFramePr>
          <p:cNvPr id="89118" name="Object 30"/>
          <p:cNvGraphicFramePr>
            <a:graphicFrameLocks noGrp="1" noChangeAspect="1"/>
          </p:cNvGraphicFramePr>
          <p:nvPr>
            <p:ph sz="quarter" idx="3"/>
          </p:nvPr>
        </p:nvGraphicFramePr>
        <p:xfrm>
          <a:off x="4572000" y="4724400"/>
          <a:ext cx="1733550" cy="1333500"/>
        </p:xfrm>
        <a:graphic>
          <a:graphicData uri="http://schemas.openxmlformats.org/presentationml/2006/ole">
            <p:oleObj spid="_x0000_s1029" name="Bitmap Image" r:id="rId5" imgW="1733333" imgH="1333333" progId="PBrush">
              <p:embed/>
            </p:oleObj>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2456" name="Group 120"/>
          <p:cNvGraphicFramePr>
            <a:graphicFrameLocks noGrp="1"/>
          </p:cNvGraphicFramePr>
          <p:nvPr/>
        </p:nvGraphicFramePr>
        <p:xfrm>
          <a:off x="179388" y="1747838"/>
          <a:ext cx="8640762" cy="1992948"/>
        </p:xfrm>
        <a:graphic>
          <a:graphicData uri="http://schemas.openxmlformats.org/drawingml/2006/table">
            <a:tbl>
              <a:tblPr/>
              <a:tblGrid>
                <a:gridCol w="3313112"/>
                <a:gridCol w="1582738"/>
                <a:gridCol w="3744912"/>
              </a:tblGrid>
              <a:tr h="120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dirty="0" smtClean="0">
                          <a:ln>
                            <a:noFill/>
                          </a:ln>
                          <a:solidFill>
                            <a:schemeClr val="tx1"/>
                          </a:solidFill>
                          <a:effectLst/>
                          <a:latin typeface="Arial" charset="0"/>
                          <a:cs typeface="Arial" charset="0"/>
                        </a:rPr>
                        <a:t>DMT</a:t>
                      </a:r>
                      <a:r>
                        <a:rPr kumimoji="0" lang="tr-TR" sz="1400" b="0" i="0" u="none" strike="noStrike" cap="none" normalizeH="0" baseline="0" dirty="0" smtClean="0">
                          <a:ln>
                            <a:noFill/>
                          </a:ln>
                          <a:solidFill>
                            <a:schemeClr val="tx1"/>
                          </a:solidFill>
                          <a:effectLst/>
                          <a:latin typeface="Arial" charset="0"/>
                          <a:cs typeface="Arial" charset="0"/>
                        </a:rPr>
                        <a:t>i: 5</a:t>
                      </a:r>
                      <a:r>
                        <a:rPr kumimoji="0" lang="en-GB" sz="1400" b="0" i="0" u="none" strike="noStrike" cap="none" normalizeH="0" baseline="0" dirty="0" smtClean="0">
                          <a:ln>
                            <a:noFill/>
                          </a:ln>
                          <a:solidFill>
                            <a:schemeClr val="tx1"/>
                          </a:solidFill>
                          <a:effectLst/>
                          <a:latin typeface="Arial" charset="0"/>
                          <a:cs typeface="Arial" charset="0"/>
                        </a:rPr>
                        <a:t>-</a:t>
                      </a:r>
                      <a:r>
                        <a:rPr kumimoji="0" lang="en-GB" sz="1400" b="0" i="0" u="none" strike="noStrike" cap="none" normalizeH="0" baseline="0" dirty="0" err="1" smtClean="0">
                          <a:ln>
                            <a:noFill/>
                          </a:ln>
                          <a:solidFill>
                            <a:schemeClr val="tx1"/>
                          </a:solidFill>
                          <a:effectLst/>
                          <a:latin typeface="Arial" charset="0"/>
                          <a:cs typeface="Arial" charset="0"/>
                        </a:rPr>
                        <a:t>azacytidine</a:t>
                      </a:r>
                      <a:endParaRPr kumimoji="0" lang="en-GB" sz="1400" b="0" i="0" u="none" strike="noStrike" cap="none" normalizeH="0" baseline="0" dirty="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charset="0"/>
                          <a:cs typeface="Arial" charset="0"/>
                        </a:rPr>
                        <a:t>AZA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cs typeface="Arial" charset="0"/>
                        </a:rPr>
                        <a:t>İleri </a:t>
                      </a:r>
                      <a:r>
                        <a:rPr kumimoji="0" lang="en-GB" sz="1400" b="0" i="0" u="none" strike="noStrike" cap="none" normalizeH="0" baseline="0" smtClean="0">
                          <a:ln>
                            <a:noFill/>
                          </a:ln>
                          <a:solidFill>
                            <a:schemeClr val="tx1"/>
                          </a:solidFill>
                          <a:effectLst/>
                          <a:latin typeface="Arial" charset="0"/>
                          <a:cs typeface="Arial" charset="0"/>
                        </a:rPr>
                        <a:t>solid tumor</a:t>
                      </a:r>
                      <a:r>
                        <a:rPr kumimoji="0" lang="tr-TR" sz="1400" b="0" i="0" u="none" strike="noStrike" cap="none" normalizeH="0" baseline="0" smtClean="0">
                          <a:ln>
                            <a:noFill/>
                          </a:ln>
                          <a:solidFill>
                            <a:schemeClr val="tx1"/>
                          </a:solidFill>
                          <a:effectLst/>
                          <a:latin typeface="Arial" charset="0"/>
                          <a:cs typeface="Arial" charset="0"/>
                        </a:rPr>
                        <a:t>lerde</a:t>
                      </a:r>
                      <a:r>
                        <a:rPr kumimoji="0" lang="en-GB" sz="1400" b="0" i="0" u="none" strike="noStrike" cap="none" normalizeH="0" baseline="0" smtClean="0">
                          <a:ln>
                            <a:noFill/>
                          </a:ln>
                          <a:solidFill>
                            <a:schemeClr val="tx1"/>
                          </a:solidFill>
                          <a:effectLst/>
                          <a:latin typeface="Arial" charset="0"/>
                          <a:cs typeface="Arial" charset="0"/>
                        </a:rPr>
                        <a:t> erlotinib-mediated </a:t>
                      </a:r>
                      <a:r>
                        <a:rPr kumimoji="0" lang="tr-TR" sz="1400" b="0" i="0" u="none" strike="noStrike" cap="none" normalizeH="0" baseline="0" smtClean="0">
                          <a:ln>
                            <a:noFill/>
                          </a:ln>
                          <a:solidFill>
                            <a:schemeClr val="tx1"/>
                          </a:solidFill>
                          <a:effectLst/>
                          <a:latin typeface="Arial" charset="0"/>
                          <a:cs typeface="Arial" charset="0"/>
                        </a:rPr>
                        <a:t>etkiyi arttırır</a:t>
                      </a:r>
                      <a:endParaRPr kumimoji="0" lang="en-GB" sz="1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charset="0"/>
                          <a:cs typeface="Arial" charset="0"/>
                        </a:rPr>
                        <a:t>HDACi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charset="0"/>
                          <a:cs typeface="Arial" charset="0"/>
                        </a:rPr>
                        <a:t>SB939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cs typeface="Arial" charset="0"/>
                        </a:rPr>
                        <a:t>CRC</a:t>
                      </a:r>
                      <a:endParaRPr kumimoji="0" lang="en-GB" sz="1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99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dirty="0" err="1" smtClean="0">
                          <a:ln>
                            <a:noFill/>
                          </a:ln>
                          <a:solidFill>
                            <a:schemeClr val="tx1"/>
                          </a:solidFill>
                          <a:effectLst/>
                          <a:latin typeface="Arial" charset="0"/>
                          <a:cs typeface="Arial" charset="0"/>
                        </a:rPr>
                        <a:t>HDACi</a:t>
                      </a:r>
                      <a:r>
                        <a:rPr kumimoji="0" lang="en-GB" sz="1400" b="0" i="0" u="none" strike="noStrike" cap="none" normalizeH="0" baseline="0" dirty="0" smtClean="0">
                          <a:ln>
                            <a:noFill/>
                          </a:ln>
                          <a:solidFill>
                            <a:schemeClr val="tx1"/>
                          </a:solidFill>
                          <a:effectLst/>
                          <a:latin typeface="Arial" charset="0"/>
                          <a:cs typeface="Arial"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charset="0"/>
                          <a:cs typeface="Arial" charset="0"/>
                        </a:rPr>
                        <a:t>SNDX-275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1" i="0" u="none" strike="noStrike" cap="none" normalizeH="0" baseline="0" dirty="0" smtClean="0">
                          <a:ln>
                            <a:noFill/>
                          </a:ln>
                          <a:solidFill>
                            <a:srgbClr val="CC0000"/>
                          </a:solidFill>
                          <a:effectLst/>
                          <a:latin typeface="Arial" charset="0"/>
                          <a:cs typeface="Arial" charset="0"/>
                        </a:rPr>
                        <a:t>HER2-</a:t>
                      </a:r>
                      <a:r>
                        <a:rPr kumimoji="0" lang="en-GB" sz="1400" b="0" i="0" u="none" strike="noStrike" cap="none" normalizeH="0" baseline="0" dirty="0" smtClean="0">
                          <a:ln>
                            <a:noFill/>
                          </a:ln>
                          <a:solidFill>
                            <a:schemeClr val="tx1"/>
                          </a:solidFill>
                          <a:effectLst/>
                          <a:latin typeface="Arial" charset="0"/>
                          <a:cs typeface="Arial" charset="0"/>
                        </a:rPr>
                        <a:t>overexpressing</a:t>
                      </a:r>
                      <a:r>
                        <a:rPr kumimoji="0" lang="tr-TR" sz="1400" b="0" i="0" u="none" strike="noStrike" cap="none" normalizeH="0" baseline="0" dirty="0" smtClean="0">
                          <a:ln>
                            <a:noFill/>
                          </a:ln>
                          <a:solidFill>
                            <a:schemeClr val="tx1"/>
                          </a:solidFill>
                          <a:effectLst/>
                          <a:latin typeface="Arial" charset="0"/>
                          <a:cs typeface="Arial" charset="0"/>
                        </a:rPr>
                        <a:t> meme Ca hücrelerinde</a:t>
                      </a:r>
                      <a:r>
                        <a:rPr kumimoji="0" lang="en-GB" sz="1400" b="0" i="0" u="none" strike="noStrike" cap="none" normalizeH="0" baseline="0" dirty="0" smtClean="0">
                          <a:ln>
                            <a:noFill/>
                          </a:ln>
                          <a:solidFill>
                            <a:schemeClr val="tx1"/>
                          </a:solidFill>
                          <a:effectLst/>
                          <a:latin typeface="Arial" charset="0"/>
                          <a:cs typeface="Arial" charset="0"/>
                        </a:rPr>
                        <a:t> </a:t>
                      </a:r>
                      <a:r>
                        <a:rPr kumimoji="0" lang="en-GB" sz="1400" b="0" i="0" u="none" strike="noStrike" cap="none" normalizeH="0" baseline="0" dirty="0" err="1" smtClean="0">
                          <a:ln>
                            <a:noFill/>
                          </a:ln>
                          <a:solidFill>
                            <a:schemeClr val="tx1"/>
                          </a:solidFill>
                          <a:effectLst/>
                          <a:latin typeface="Arial" charset="0"/>
                          <a:cs typeface="Arial" charset="0"/>
                        </a:rPr>
                        <a:t>herceptin</a:t>
                      </a:r>
                      <a:r>
                        <a:rPr kumimoji="0" lang="en-GB" sz="1400" b="0" i="0" u="none" strike="noStrike" cap="none" normalizeH="0" baseline="0" dirty="0" smtClean="0">
                          <a:ln>
                            <a:noFill/>
                          </a:ln>
                          <a:solidFill>
                            <a:schemeClr val="tx1"/>
                          </a:solidFill>
                          <a:effectLst/>
                          <a:latin typeface="Arial" charset="0"/>
                          <a:cs typeface="Arial" charset="0"/>
                        </a:rPr>
                        <a:t>-mediated </a:t>
                      </a:r>
                      <a:r>
                        <a:rPr kumimoji="0" lang="tr-TR" sz="1400" b="0" i="0" u="none" strike="noStrike" cap="none" normalizeH="0" baseline="0" dirty="0" smtClean="0">
                          <a:ln>
                            <a:noFill/>
                          </a:ln>
                          <a:solidFill>
                            <a:schemeClr val="tx1"/>
                          </a:solidFill>
                          <a:effectLst/>
                          <a:latin typeface="Arial" charset="0"/>
                          <a:cs typeface="Arial" charset="0"/>
                        </a:rPr>
                        <a:t>etkiyi arttırır</a:t>
                      </a:r>
                      <a:endParaRPr kumimoji="0" lang="en-GB" sz="14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76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dirty="0" err="1" smtClean="0">
                          <a:ln>
                            <a:noFill/>
                          </a:ln>
                          <a:solidFill>
                            <a:schemeClr val="tx1"/>
                          </a:solidFill>
                          <a:effectLst/>
                          <a:latin typeface="Arial" charset="0"/>
                          <a:cs typeface="Arial" charset="0"/>
                        </a:rPr>
                        <a:t>hypomethylating</a:t>
                      </a:r>
                      <a:r>
                        <a:rPr kumimoji="0" lang="en-GB" sz="1400" b="0" i="0" u="none" strike="noStrike" cap="none" normalizeH="0" baseline="0" dirty="0" smtClean="0">
                          <a:ln>
                            <a:noFill/>
                          </a:ln>
                          <a:solidFill>
                            <a:schemeClr val="tx1"/>
                          </a:solidFill>
                          <a:effectLst/>
                          <a:latin typeface="Arial" charset="0"/>
                          <a:cs typeface="Arial" charset="0"/>
                        </a:rPr>
                        <a:t> </a:t>
                      </a:r>
                      <a:r>
                        <a:rPr kumimoji="0" lang="tr-TR" sz="1400" b="0" i="0" u="none" strike="noStrike" cap="none" normalizeH="0" baseline="0" dirty="0" smtClean="0">
                          <a:ln>
                            <a:noFill/>
                          </a:ln>
                          <a:solidFill>
                            <a:schemeClr val="tx1"/>
                          </a:solidFill>
                          <a:effectLst/>
                          <a:latin typeface="Arial" charset="0"/>
                          <a:cs typeface="Arial" charset="0"/>
                        </a:rPr>
                        <a:t>ajan</a:t>
                      </a:r>
                      <a:endParaRPr kumimoji="0" lang="en-GB" sz="1400" b="0" i="0" u="none" strike="noStrike" cap="none" normalizeH="0" baseline="0" dirty="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charset="0"/>
                          <a:cs typeface="Arial" charset="0"/>
                        </a:rPr>
                        <a:t>SGI-110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400" b="0" i="0" u="none" strike="noStrike" cap="none" normalizeH="0" baseline="0" dirty="0" smtClean="0">
                          <a:ln>
                            <a:noFill/>
                          </a:ln>
                          <a:solidFill>
                            <a:schemeClr val="tx1"/>
                          </a:solidFill>
                          <a:effectLst/>
                          <a:latin typeface="Arial" charset="0"/>
                          <a:cs typeface="Arial" charset="0"/>
                        </a:rPr>
                        <a:t>Hematolojik ve solid tümörler</a:t>
                      </a:r>
                      <a:endParaRPr kumimoji="0" lang="en-GB" sz="14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5864" name="Text Box 121"/>
          <p:cNvSpPr txBox="1">
            <a:spLocks noChangeArrowheads="1"/>
          </p:cNvSpPr>
          <p:nvPr/>
        </p:nvSpPr>
        <p:spPr bwMode="auto">
          <a:xfrm>
            <a:off x="2339975" y="981075"/>
            <a:ext cx="4248150" cy="336550"/>
          </a:xfrm>
          <a:prstGeom prst="rect">
            <a:avLst/>
          </a:prstGeom>
          <a:noFill/>
          <a:ln w="9525">
            <a:noFill/>
            <a:miter lim="800000"/>
            <a:headEnd/>
            <a:tailEnd/>
          </a:ln>
        </p:spPr>
        <p:txBody>
          <a:bodyPr>
            <a:spAutoFit/>
          </a:bodyPr>
          <a:lstStyle/>
          <a:p>
            <a:pPr algn="ctr">
              <a:spcBef>
                <a:spcPct val="50000"/>
              </a:spcBef>
            </a:pPr>
            <a:r>
              <a:rPr lang="tr-TR" sz="1600">
                <a:solidFill>
                  <a:srgbClr val="660033"/>
                </a:solidFill>
              </a:rPr>
              <a:t>EPİGENETİK TEDAVİ HEDEFLERİ</a:t>
            </a:r>
            <a:endParaRPr lang="en-GB" sz="1600">
              <a:solidFill>
                <a:srgbClr val="66003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26 Grup"/>
          <p:cNvGrpSpPr/>
          <p:nvPr/>
        </p:nvGrpSpPr>
        <p:grpSpPr>
          <a:xfrm>
            <a:off x="2939062" y="685377"/>
            <a:ext cx="1567620" cy="1502460"/>
            <a:chOff x="863848" y="323453"/>
            <a:chExt cx="1728192" cy="1656184"/>
          </a:xfrm>
          <a:solidFill>
            <a:schemeClr val="accent1">
              <a:lumMod val="20000"/>
              <a:lumOff val="80000"/>
            </a:schemeClr>
          </a:solidFill>
          <a:effectLst>
            <a:glow rad="228600">
              <a:schemeClr val="accent2">
                <a:satMod val="175000"/>
                <a:alpha val="40000"/>
              </a:schemeClr>
            </a:glow>
          </a:effectLst>
        </p:grpSpPr>
        <p:sp>
          <p:nvSpPr>
            <p:cNvPr id="26" name="25 Oval"/>
            <p:cNvSpPr/>
            <p:nvPr/>
          </p:nvSpPr>
          <p:spPr bwMode="auto">
            <a:xfrm>
              <a:off x="863848" y="323453"/>
              <a:ext cx="1728192" cy="1656184"/>
            </a:xfrm>
            <a:prstGeom prst="ellipse">
              <a:avLst/>
            </a:prstGeom>
            <a:grpFill/>
            <a:ln w="9525" cap="flat" cmpd="sng" algn="ctr">
              <a:solidFill>
                <a:schemeClr val="accent6"/>
              </a:solidFill>
              <a:prstDash val="solid"/>
              <a:round/>
              <a:headEnd type="none" w="med" len="med"/>
              <a:tailEnd type="none" w="med" len="med"/>
            </a:ln>
            <a:effectLst/>
            <a:scene3d>
              <a:camera prst="orthographicFront"/>
              <a:lightRig rig="threePt" dir="t"/>
            </a:scene3d>
            <a:sp3d>
              <a:bevelT w="152400" h="50800" prst="softRound"/>
            </a:sp3d>
          </p:spPr>
          <p:txBody>
            <a:bodyPr/>
            <a:lstStyle/>
            <a:p>
              <a:pPr hangingPunct="0">
                <a:lnSpc>
                  <a:spcPct val="93000"/>
                </a:lnSpc>
                <a:buClr>
                  <a:srgbClr val="000000"/>
                </a:buClr>
                <a:buSzPct val="45000"/>
                <a:buFont typeface="Wingdings" pitchFamily="2" charset="2"/>
                <a:buNone/>
                <a:defRPr/>
              </a:pPr>
              <a:endParaRPr lang="tr-TR">
                <a:cs typeface="Arial" pitchFamily="34" charset="0"/>
              </a:endParaRPr>
            </a:p>
          </p:txBody>
        </p:sp>
        <p:sp>
          <p:nvSpPr>
            <p:cNvPr id="6167" name="Line 4"/>
            <p:cNvSpPr>
              <a:spLocks noChangeShapeType="1"/>
            </p:cNvSpPr>
            <p:nvPr/>
          </p:nvSpPr>
          <p:spPr bwMode="ltGray">
            <a:xfrm>
              <a:off x="1583928" y="827509"/>
              <a:ext cx="0" cy="672208"/>
            </a:xfrm>
            <a:prstGeom prst="line">
              <a:avLst/>
            </a:prstGeom>
            <a:grpFill/>
            <a:ln w="57150">
              <a:solidFill>
                <a:schemeClr val="accent6"/>
              </a:solidFill>
              <a:round/>
              <a:headEnd/>
              <a:tailEnd/>
            </a:ln>
            <a:scene3d>
              <a:camera prst="orthographicFront"/>
              <a:lightRig rig="threePt" dir="t"/>
            </a:scene3d>
            <a:sp3d>
              <a:bevelT w="152400" h="50800" prst="softRound"/>
            </a:sp3d>
          </p:spPr>
          <p:txBody>
            <a:bodyPr wrap="none"/>
            <a:lstStyle/>
            <a:p>
              <a:pPr>
                <a:defRPr/>
              </a:pPr>
              <a:endParaRPr lang="tr-TR">
                <a:cs typeface="Arial" pitchFamily="34" charset="0"/>
              </a:endParaRPr>
            </a:p>
          </p:txBody>
        </p:sp>
        <p:sp>
          <p:nvSpPr>
            <p:cNvPr id="6168" name="Line 5"/>
            <p:cNvSpPr>
              <a:spLocks noChangeShapeType="1"/>
            </p:cNvSpPr>
            <p:nvPr/>
          </p:nvSpPr>
          <p:spPr bwMode="ltGray">
            <a:xfrm>
              <a:off x="1871960" y="827509"/>
              <a:ext cx="0" cy="672208"/>
            </a:xfrm>
            <a:prstGeom prst="line">
              <a:avLst/>
            </a:prstGeom>
            <a:grpFill/>
            <a:ln w="57150">
              <a:solidFill>
                <a:schemeClr val="accent6"/>
              </a:solidFill>
              <a:round/>
              <a:headEnd/>
              <a:tailEnd/>
            </a:ln>
            <a:scene3d>
              <a:camera prst="orthographicFront"/>
              <a:lightRig rig="threePt" dir="t"/>
            </a:scene3d>
            <a:sp3d>
              <a:bevelT w="152400" h="50800" prst="softRound"/>
            </a:sp3d>
          </p:spPr>
          <p:txBody>
            <a:bodyPr wrap="none"/>
            <a:lstStyle/>
            <a:p>
              <a:pPr>
                <a:defRPr/>
              </a:pPr>
              <a:endParaRPr lang="tr-TR">
                <a:cs typeface="Arial" pitchFamily="34" charset="0"/>
              </a:endParaRPr>
            </a:p>
          </p:txBody>
        </p:sp>
      </p:grpSp>
      <p:sp>
        <p:nvSpPr>
          <p:cNvPr id="15372" name="Text Box 12"/>
          <p:cNvSpPr txBox="1">
            <a:spLocks noChangeArrowheads="1"/>
          </p:cNvSpPr>
          <p:nvPr/>
        </p:nvSpPr>
        <p:spPr bwMode="ltGray">
          <a:xfrm>
            <a:off x="849313" y="227013"/>
            <a:ext cx="911225" cy="265112"/>
          </a:xfrm>
          <a:prstGeom prst="rect">
            <a:avLst/>
          </a:prstGeom>
          <a:noFill/>
          <a:ln w="9525">
            <a:noFill/>
            <a:miter lim="800000"/>
            <a:headEnd/>
            <a:tailEnd/>
          </a:ln>
        </p:spPr>
        <p:txBody>
          <a:bodyPr wrap="none" lIns="91430" tIns="45715" rIns="91430" bIns="45715">
            <a:spAutoFit/>
          </a:bodyPr>
          <a:lstStyle/>
          <a:p>
            <a:pPr algn="ctr" hangingPunct="0">
              <a:lnSpc>
                <a:spcPct val="93000"/>
              </a:lnSpc>
              <a:buClr>
                <a:srgbClr val="000000"/>
              </a:buClr>
              <a:buSzPct val="45000"/>
              <a:buFont typeface="Wingdings" pitchFamily="2" charset="2"/>
              <a:buNone/>
            </a:pPr>
            <a:r>
              <a:rPr lang="tr-TR">
                <a:solidFill>
                  <a:srgbClr val="C00000"/>
                </a:solidFill>
              </a:rPr>
              <a:t>Mutasyon</a:t>
            </a:r>
            <a:endParaRPr lang="en-US">
              <a:solidFill>
                <a:srgbClr val="C00000"/>
              </a:solidFill>
            </a:endParaRPr>
          </a:p>
        </p:txBody>
      </p:sp>
      <p:sp>
        <p:nvSpPr>
          <p:cNvPr id="15373" name="Text Box 13"/>
          <p:cNvSpPr txBox="1">
            <a:spLocks noChangeArrowheads="1"/>
          </p:cNvSpPr>
          <p:nvPr/>
        </p:nvSpPr>
        <p:spPr bwMode="ltGray">
          <a:xfrm>
            <a:off x="501650" y="3468688"/>
            <a:ext cx="2149475" cy="511175"/>
          </a:xfrm>
          <a:prstGeom prst="rect">
            <a:avLst/>
          </a:prstGeom>
          <a:noFill/>
          <a:ln w="9525">
            <a:noFill/>
            <a:miter lim="800000"/>
            <a:headEnd/>
            <a:tailEnd/>
          </a:ln>
        </p:spPr>
        <p:txBody>
          <a:bodyPr wrap="none" lIns="91430" tIns="45715" rIns="91430" bIns="45715">
            <a:spAutoFit/>
          </a:bodyPr>
          <a:lstStyle/>
          <a:p>
            <a:pPr algn="ctr" hangingPunct="0">
              <a:lnSpc>
                <a:spcPct val="80000"/>
              </a:lnSpc>
              <a:buClr>
                <a:srgbClr val="000000"/>
              </a:buClr>
              <a:buSzPct val="45000"/>
              <a:buFont typeface="Wingdings" pitchFamily="2" charset="2"/>
              <a:buNone/>
              <a:defRPr/>
            </a:pPr>
            <a:r>
              <a:rPr lang="tr-TR" sz="2000" dirty="0">
                <a:solidFill>
                  <a:schemeClr val="tx1">
                    <a:lumMod val="65000"/>
                    <a:lumOff val="35000"/>
                  </a:schemeClr>
                </a:solidFill>
                <a:cs typeface="Arial" pitchFamily="34" charset="0"/>
              </a:rPr>
              <a:t>Tek doz</a:t>
            </a:r>
          </a:p>
          <a:p>
            <a:pPr algn="ctr" hangingPunct="0">
              <a:lnSpc>
                <a:spcPct val="80000"/>
              </a:lnSpc>
              <a:buClr>
                <a:srgbClr val="000000"/>
              </a:buClr>
              <a:buSzPct val="45000"/>
              <a:buFont typeface="Wingdings" pitchFamily="2" charset="2"/>
              <a:buNone/>
              <a:defRPr/>
            </a:pPr>
            <a:r>
              <a:rPr lang="en-US" sz="1300" dirty="0" err="1">
                <a:solidFill>
                  <a:schemeClr val="tx1">
                    <a:lumMod val="65000"/>
                    <a:lumOff val="35000"/>
                  </a:schemeClr>
                </a:solidFill>
                <a:cs typeface="Arial" pitchFamily="34" charset="0"/>
              </a:rPr>
              <a:t>Spontan</a:t>
            </a:r>
            <a:r>
              <a:rPr lang="tr-TR" sz="1300" dirty="0">
                <a:solidFill>
                  <a:schemeClr val="tx1">
                    <a:lumMod val="65000"/>
                    <a:lumOff val="35000"/>
                  </a:schemeClr>
                </a:solidFill>
                <a:cs typeface="Arial" pitchFamily="34" charset="0"/>
              </a:rPr>
              <a:t> veya </a:t>
            </a:r>
            <a:r>
              <a:rPr lang="tr-TR" sz="1300" dirty="0" err="1">
                <a:solidFill>
                  <a:schemeClr val="tx1">
                    <a:lumMod val="65000"/>
                    <a:lumOff val="35000"/>
                  </a:schemeClr>
                </a:solidFill>
                <a:cs typeface="Arial" pitchFamily="34" charset="0"/>
              </a:rPr>
              <a:t>Germline</a:t>
            </a:r>
            <a:endParaRPr lang="en-US" sz="1300" dirty="0">
              <a:solidFill>
                <a:schemeClr val="tx1">
                  <a:lumMod val="65000"/>
                  <a:lumOff val="35000"/>
                </a:schemeClr>
              </a:solidFill>
              <a:cs typeface="Arial" pitchFamily="34" charset="0"/>
            </a:endParaRPr>
          </a:p>
        </p:txBody>
      </p:sp>
      <p:sp>
        <p:nvSpPr>
          <p:cNvPr id="15374" name="Text Box 14"/>
          <p:cNvSpPr txBox="1">
            <a:spLocks noChangeArrowheads="1"/>
          </p:cNvSpPr>
          <p:nvPr/>
        </p:nvSpPr>
        <p:spPr bwMode="ltGray">
          <a:xfrm>
            <a:off x="384175" y="5324475"/>
            <a:ext cx="2238375" cy="377825"/>
          </a:xfrm>
          <a:prstGeom prst="rect">
            <a:avLst/>
          </a:prstGeom>
          <a:noFill/>
          <a:ln w="9525">
            <a:noFill/>
            <a:miter lim="800000"/>
            <a:headEnd/>
            <a:tailEnd/>
          </a:ln>
        </p:spPr>
        <p:txBody>
          <a:bodyPr lIns="91430" tIns="45715" rIns="91430" bIns="45715">
            <a:spAutoFit/>
          </a:bodyPr>
          <a:lstStyle/>
          <a:p>
            <a:pPr algn="ctr" hangingPunct="0">
              <a:lnSpc>
                <a:spcPct val="93000"/>
              </a:lnSpc>
              <a:buClr>
                <a:srgbClr val="000000"/>
              </a:buClr>
              <a:buSzPct val="45000"/>
              <a:buFont typeface="Wingdings" pitchFamily="2" charset="2"/>
              <a:buNone/>
              <a:defRPr/>
            </a:pPr>
            <a:r>
              <a:rPr lang="tr-TR" sz="2000" dirty="0">
                <a:solidFill>
                  <a:schemeClr val="tx1">
                    <a:lumMod val="65000"/>
                    <a:lumOff val="35000"/>
                  </a:schemeClr>
                </a:solidFill>
                <a:cs typeface="Arial" pitchFamily="34" charset="0"/>
              </a:rPr>
              <a:t>İkinci </a:t>
            </a:r>
            <a:r>
              <a:rPr lang="tr-TR" sz="2000" dirty="0" err="1">
                <a:solidFill>
                  <a:schemeClr val="tx1">
                    <a:lumMod val="65000"/>
                    <a:lumOff val="35000"/>
                  </a:schemeClr>
                </a:solidFill>
                <a:cs typeface="Arial" pitchFamily="34" charset="0"/>
              </a:rPr>
              <a:t>allelde</a:t>
            </a:r>
            <a:endParaRPr lang="en-US" sz="2000" dirty="0">
              <a:solidFill>
                <a:schemeClr val="tx1">
                  <a:lumMod val="65000"/>
                  <a:lumOff val="35000"/>
                </a:schemeClr>
              </a:solidFill>
              <a:cs typeface="Arial" pitchFamily="34" charset="0"/>
            </a:endParaRPr>
          </a:p>
        </p:txBody>
      </p:sp>
      <p:sp>
        <p:nvSpPr>
          <p:cNvPr id="15375" name="AutoShape 15"/>
          <p:cNvSpPr>
            <a:spLocks noChangeArrowheads="1"/>
          </p:cNvSpPr>
          <p:nvPr/>
        </p:nvSpPr>
        <p:spPr bwMode="ltGray">
          <a:xfrm>
            <a:off x="4649788" y="1481138"/>
            <a:ext cx="1293812" cy="230187"/>
          </a:xfrm>
          <a:prstGeom prst="rightArrow">
            <a:avLst>
              <a:gd name="adj1" fmla="val 50000"/>
              <a:gd name="adj2" fmla="val 141326"/>
            </a:avLst>
          </a:prstGeom>
          <a:solidFill>
            <a:schemeClr val="accent6"/>
          </a:solidFill>
          <a:ln w="9525">
            <a:solidFill>
              <a:schemeClr val="accent6"/>
            </a:solidFill>
            <a:miter lim="800000"/>
            <a:headEnd/>
            <a:tailEnd/>
          </a:ln>
        </p:spPr>
        <p:txBody>
          <a:bodyPr wrap="none" lIns="91430" tIns="45715" rIns="91430" bIns="45715" anchor="ctr"/>
          <a:lstStyle/>
          <a:p>
            <a:pPr hangingPunct="0">
              <a:lnSpc>
                <a:spcPct val="93000"/>
              </a:lnSpc>
              <a:buClr>
                <a:srgbClr val="000000"/>
              </a:buClr>
              <a:buSzPct val="45000"/>
              <a:buFont typeface="Wingdings" pitchFamily="2" charset="2"/>
              <a:buNone/>
              <a:defRPr/>
            </a:pPr>
            <a:endParaRPr lang="tr-TR">
              <a:cs typeface="Arial" pitchFamily="34" charset="0"/>
            </a:endParaRPr>
          </a:p>
        </p:txBody>
      </p:sp>
      <p:sp>
        <p:nvSpPr>
          <p:cNvPr id="15376" name="AutoShape 16"/>
          <p:cNvSpPr>
            <a:spLocks noChangeArrowheads="1"/>
          </p:cNvSpPr>
          <p:nvPr/>
        </p:nvSpPr>
        <p:spPr bwMode="ltGray">
          <a:xfrm rot="-1187604">
            <a:off x="4610100" y="3055938"/>
            <a:ext cx="1346200" cy="161925"/>
          </a:xfrm>
          <a:prstGeom prst="rightArrow">
            <a:avLst>
              <a:gd name="adj1" fmla="val 50000"/>
              <a:gd name="adj2" fmla="val 141680"/>
            </a:avLst>
          </a:prstGeom>
          <a:solidFill>
            <a:srgbClr val="FF0000"/>
          </a:solidFill>
          <a:ln w="9525">
            <a:solidFill>
              <a:srgbClr val="C00000"/>
            </a:solidFill>
            <a:miter lim="800000"/>
            <a:headEnd/>
            <a:tailEnd/>
          </a:ln>
        </p:spPr>
        <p:txBody>
          <a:bodyPr wrap="none" lIns="91430" tIns="45715" rIns="91430" bIns="45715" anchor="ctr"/>
          <a:lstStyle/>
          <a:p>
            <a:pPr hangingPunct="0">
              <a:lnSpc>
                <a:spcPct val="93000"/>
              </a:lnSpc>
              <a:buClr>
                <a:srgbClr val="000000"/>
              </a:buClr>
              <a:buSzPct val="45000"/>
              <a:buFont typeface="Wingdings" pitchFamily="2" charset="2"/>
              <a:buNone/>
            </a:pPr>
            <a:endParaRPr lang="tr-TR"/>
          </a:p>
        </p:txBody>
      </p:sp>
      <p:sp>
        <p:nvSpPr>
          <p:cNvPr id="15378" name="Text Box 18"/>
          <p:cNvSpPr txBox="1">
            <a:spLocks noChangeArrowheads="1"/>
          </p:cNvSpPr>
          <p:nvPr/>
        </p:nvSpPr>
        <p:spPr bwMode="ltGray">
          <a:xfrm>
            <a:off x="5681663" y="239713"/>
            <a:ext cx="1131887" cy="265112"/>
          </a:xfrm>
          <a:prstGeom prst="rect">
            <a:avLst/>
          </a:prstGeom>
          <a:noFill/>
          <a:ln w="9525">
            <a:noFill/>
            <a:miter lim="800000"/>
            <a:headEnd/>
            <a:tailEnd/>
          </a:ln>
        </p:spPr>
        <p:txBody>
          <a:bodyPr wrap="none" lIns="91430" tIns="45715" rIns="91430" bIns="45715">
            <a:spAutoFit/>
          </a:bodyPr>
          <a:lstStyle/>
          <a:p>
            <a:pPr algn="ctr" hangingPunct="0">
              <a:lnSpc>
                <a:spcPct val="93000"/>
              </a:lnSpc>
              <a:buClr>
                <a:srgbClr val="000000"/>
              </a:buClr>
              <a:buSzPct val="45000"/>
              <a:buFont typeface="Wingdings" pitchFamily="2" charset="2"/>
              <a:buNone/>
            </a:pPr>
            <a:r>
              <a:rPr lang="tr-TR">
                <a:solidFill>
                  <a:srgbClr val="C00000"/>
                </a:solidFill>
              </a:rPr>
              <a:t>Proliferasyon</a:t>
            </a:r>
            <a:endParaRPr lang="en-US">
              <a:solidFill>
                <a:srgbClr val="C00000"/>
              </a:solidFill>
            </a:endParaRPr>
          </a:p>
        </p:txBody>
      </p:sp>
      <p:sp>
        <p:nvSpPr>
          <p:cNvPr id="15379" name="Text Box 19"/>
          <p:cNvSpPr txBox="1">
            <a:spLocks noChangeArrowheads="1"/>
          </p:cNvSpPr>
          <p:nvPr/>
        </p:nvSpPr>
        <p:spPr bwMode="ltGray">
          <a:xfrm>
            <a:off x="5911850" y="2787650"/>
            <a:ext cx="633413" cy="265113"/>
          </a:xfrm>
          <a:prstGeom prst="rect">
            <a:avLst/>
          </a:prstGeom>
          <a:noFill/>
          <a:ln w="9525">
            <a:noFill/>
            <a:miter lim="800000"/>
            <a:headEnd/>
            <a:tailEnd/>
          </a:ln>
        </p:spPr>
        <p:txBody>
          <a:bodyPr wrap="none" lIns="91430" tIns="45715" rIns="91430" bIns="45715">
            <a:spAutoFit/>
          </a:bodyPr>
          <a:lstStyle/>
          <a:p>
            <a:pPr algn="ctr" hangingPunct="0">
              <a:lnSpc>
                <a:spcPct val="93000"/>
              </a:lnSpc>
              <a:buClr>
                <a:srgbClr val="000000"/>
              </a:buClr>
              <a:buSzPct val="45000"/>
              <a:buFont typeface="Wingdings" pitchFamily="2" charset="2"/>
              <a:buNone/>
            </a:pPr>
            <a:r>
              <a:rPr lang="tr-TR"/>
              <a:t>Tümör</a:t>
            </a:r>
            <a:endParaRPr lang="en-US"/>
          </a:p>
        </p:txBody>
      </p:sp>
      <p:sp>
        <p:nvSpPr>
          <p:cNvPr id="15381" name="AutoShape 21"/>
          <p:cNvSpPr>
            <a:spLocks noChangeArrowheads="1"/>
          </p:cNvSpPr>
          <p:nvPr/>
        </p:nvSpPr>
        <p:spPr bwMode="ltGray">
          <a:xfrm>
            <a:off x="3657600" y="2330450"/>
            <a:ext cx="41275" cy="314325"/>
          </a:xfrm>
          <a:prstGeom prst="downArrow">
            <a:avLst>
              <a:gd name="adj1" fmla="val 50000"/>
              <a:gd name="adj2" fmla="val 150087"/>
            </a:avLst>
          </a:prstGeom>
          <a:solidFill>
            <a:srgbClr val="7030A0"/>
          </a:solidFill>
          <a:ln w="9525">
            <a:solidFill>
              <a:srgbClr val="7030A0"/>
            </a:solidFill>
            <a:miter lim="800000"/>
            <a:headEnd/>
            <a:tailEnd/>
          </a:ln>
        </p:spPr>
        <p:txBody>
          <a:bodyPr wrap="none" lIns="91430" tIns="45715" rIns="91430" bIns="45715" anchor="ctr"/>
          <a:lstStyle/>
          <a:p>
            <a:pPr hangingPunct="0">
              <a:lnSpc>
                <a:spcPct val="93000"/>
              </a:lnSpc>
              <a:buClr>
                <a:srgbClr val="000000"/>
              </a:buClr>
              <a:buSzPct val="45000"/>
              <a:buFont typeface="Wingdings" pitchFamily="2" charset="2"/>
              <a:buNone/>
            </a:pPr>
            <a:endParaRPr lang="tr-TR"/>
          </a:p>
        </p:txBody>
      </p:sp>
      <p:sp>
        <p:nvSpPr>
          <p:cNvPr id="15382" name="AutoShape 22"/>
          <p:cNvSpPr>
            <a:spLocks noChangeArrowheads="1"/>
          </p:cNvSpPr>
          <p:nvPr/>
        </p:nvSpPr>
        <p:spPr bwMode="ltGray">
          <a:xfrm>
            <a:off x="3657600" y="4538663"/>
            <a:ext cx="65088" cy="263525"/>
          </a:xfrm>
          <a:prstGeom prst="downArrow">
            <a:avLst>
              <a:gd name="adj1" fmla="val 50000"/>
              <a:gd name="adj2" fmla="val 151847"/>
            </a:avLst>
          </a:prstGeom>
          <a:solidFill>
            <a:srgbClr val="7030A0"/>
          </a:solidFill>
          <a:ln w="9525">
            <a:solidFill>
              <a:srgbClr val="7030A0"/>
            </a:solidFill>
            <a:miter lim="800000"/>
            <a:headEnd/>
            <a:tailEnd/>
          </a:ln>
        </p:spPr>
        <p:txBody>
          <a:bodyPr wrap="none" lIns="91430" tIns="45715" rIns="91430" bIns="45715" anchor="ctr"/>
          <a:lstStyle/>
          <a:p>
            <a:pPr hangingPunct="0">
              <a:lnSpc>
                <a:spcPct val="93000"/>
              </a:lnSpc>
              <a:buClr>
                <a:srgbClr val="000000"/>
              </a:buClr>
              <a:buSzPct val="45000"/>
              <a:buFont typeface="Wingdings" pitchFamily="2" charset="2"/>
              <a:buNone/>
            </a:pPr>
            <a:endParaRPr lang="tr-TR"/>
          </a:p>
        </p:txBody>
      </p:sp>
      <p:grpSp>
        <p:nvGrpSpPr>
          <p:cNvPr id="3" name="Group 42"/>
          <p:cNvGrpSpPr>
            <a:grpSpLocks/>
          </p:cNvGrpSpPr>
          <p:nvPr/>
        </p:nvGrpSpPr>
        <p:grpSpPr bwMode="auto">
          <a:xfrm>
            <a:off x="2857488" y="2857496"/>
            <a:ext cx="1568450" cy="1501775"/>
            <a:chOff x="3150835" y="3150084"/>
            <a:chExt cx="1728787" cy="1655762"/>
          </a:xfrm>
        </p:grpSpPr>
        <p:sp>
          <p:nvSpPr>
            <p:cNvPr id="30" name="29 Oval"/>
            <p:cNvSpPr/>
            <p:nvPr/>
          </p:nvSpPr>
          <p:spPr bwMode="auto">
            <a:xfrm>
              <a:off x="3150835" y="3150084"/>
              <a:ext cx="1728787" cy="1655762"/>
            </a:xfrm>
            <a:prstGeom prst="ellipse">
              <a:avLst/>
            </a:prstGeom>
            <a:solidFill>
              <a:schemeClr val="accent1">
                <a:lumMod val="20000"/>
                <a:lumOff val="80000"/>
              </a:schemeClr>
            </a:solidFill>
            <a:ln w="9525" cap="flat" cmpd="sng" algn="ctr">
              <a:solidFill>
                <a:schemeClr val="accent6"/>
              </a:solidFill>
              <a:prstDash val="solid"/>
              <a:round/>
              <a:headEnd type="none" w="med" len="med"/>
              <a:tailEnd type="none" w="med" len="med"/>
            </a:ln>
            <a:effectLst>
              <a:glow rad="228600">
                <a:schemeClr val="accent2">
                  <a:satMod val="175000"/>
                  <a:alpha val="40000"/>
                </a:schemeClr>
              </a:glow>
            </a:effectLst>
            <a:scene3d>
              <a:camera prst="orthographicFront"/>
              <a:lightRig rig="threePt" dir="t"/>
            </a:scene3d>
            <a:sp3d>
              <a:bevelT w="152400" h="50800" prst="softRound"/>
            </a:sp3d>
          </p:spPr>
          <p:txBody>
            <a:bodyPr/>
            <a:lstStyle/>
            <a:p>
              <a:pPr hangingPunct="0">
                <a:lnSpc>
                  <a:spcPct val="93000"/>
                </a:lnSpc>
                <a:buClr>
                  <a:srgbClr val="000000"/>
                </a:buClr>
                <a:buSzPct val="45000"/>
                <a:buFont typeface="Wingdings" pitchFamily="2" charset="2"/>
                <a:buNone/>
                <a:defRPr/>
              </a:pPr>
              <a:endParaRPr lang="tr-TR">
                <a:cs typeface="Arial" pitchFamily="34" charset="0"/>
              </a:endParaRPr>
            </a:p>
          </p:txBody>
        </p:sp>
        <p:sp>
          <p:nvSpPr>
            <p:cNvPr id="15386" name="Line 26"/>
            <p:cNvSpPr>
              <a:spLocks noChangeShapeType="1"/>
            </p:cNvSpPr>
            <p:nvPr/>
          </p:nvSpPr>
          <p:spPr bwMode="ltGray">
            <a:xfrm>
              <a:off x="4174466" y="3622662"/>
              <a:ext cx="0" cy="671341"/>
            </a:xfrm>
            <a:prstGeom prst="line">
              <a:avLst/>
            </a:prstGeom>
            <a:noFill/>
            <a:ln w="57150">
              <a:solidFill>
                <a:schemeClr val="accent6"/>
              </a:solidFill>
              <a:prstDash val="sysDot"/>
              <a:round/>
              <a:headEnd/>
              <a:tailEnd/>
            </a:ln>
            <a:scene3d>
              <a:camera prst="orthographicFront"/>
              <a:lightRig rig="threePt" dir="t"/>
            </a:scene3d>
            <a:sp3d>
              <a:bevelT w="152400" h="50800" prst="softRound"/>
            </a:sp3d>
          </p:spPr>
          <p:txBody>
            <a:bodyPr wrap="none" lIns="100794" tIns="50397" rIns="100794" bIns="50397"/>
            <a:lstStyle/>
            <a:p>
              <a:pPr>
                <a:defRPr/>
              </a:pPr>
              <a:endParaRPr lang="tr-TR">
                <a:cs typeface="Arial" pitchFamily="34" charset="0"/>
              </a:endParaRPr>
            </a:p>
          </p:txBody>
        </p:sp>
        <p:sp>
          <p:nvSpPr>
            <p:cNvPr id="32" name="Line 5"/>
            <p:cNvSpPr>
              <a:spLocks noChangeShapeType="1"/>
            </p:cNvSpPr>
            <p:nvPr/>
          </p:nvSpPr>
          <p:spPr bwMode="ltGray">
            <a:xfrm>
              <a:off x="3898356" y="3648766"/>
              <a:ext cx="0" cy="672037"/>
            </a:xfrm>
            <a:prstGeom prst="line">
              <a:avLst/>
            </a:prstGeom>
            <a:solidFill>
              <a:schemeClr val="accent1">
                <a:lumMod val="20000"/>
                <a:lumOff val="80000"/>
              </a:schemeClr>
            </a:solidFill>
            <a:ln w="57150">
              <a:solidFill>
                <a:schemeClr val="accent6"/>
              </a:solidFill>
              <a:prstDash val="sysDash"/>
              <a:round/>
              <a:headEnd/>
              <a:tailEnd/>
            </a:ln>
            <a:scene3d>
              <a:camera prst="orthographicFront"/>
              <a:lightRig rig="threePt" dir="t"/>
            </a:scene3d>
            <a:sp3d>
              <a:bevelT w="152400" h="50800" prst="softRound"/>
            </a:sp3d>
          </p:spPr>
          <p:txBody>
            <a:bodyPr wrap="none"/>
            <a:lstStyle/>
            <a:p>
              <a:pPr>
                <a:defRPr/>
              </a:pPr>
              <a:endParaRPr lang="tr-TR">
                <a:cs typeface="Arial" pitchFamily="34" charset="0"/>
              </a:endParaRPr>
            </a:p>
          </p:txBody>
        </p:sp>
      </p:grpSp>
      <p:sp>
        <p:nvSpPr>
          <p:cNvPr id="34" name="33 Dikdörtgen"/>
          <p:cNvSpPr>
            <a:spLocks noChangeArrowheads="1"/>
          </p:cNvSpPr>
          <p:nvPr/>
        </p:nvSpPr>
        <p:spPr bwMode="auto">
          <a:xfrm>
            <a:off x="5878513" y="1416050"/>
            <a:ext cx="754062" cy="268288"/>
          </a:xfrm>
          <a:prstGeom prst="rect">
            <a:avLst/>
          </a:prstGeom>
          <a:noFill/>
          <a:ln w="9525">
            <a:noFill/>
            <a:miter lim="800000"/>
            <a:headEnd/>
            <a:tailEnd/>
          </a:ln>
        </p:spPr>
        <p:txBody>
          <a:bodyPr wrap="none" lIns="82945" tIns="41473" rIns="82945" bIns="41473">
            <a:spAutoFit/>
          </a:bodyPr>
          <a:lstStyle/>
          <a:p>
            <a:r>
              <a:rPr lang="en-US"/>
              <a:t>Normal </a:t>
            </a:r>
            <a:endParaRPr lang="tr-TR"/>
          </a:p>
        </p:txBody>
      </p:sp>
      <p:sp>
        <p:nvSpPr>
          <p:cNvPr id="35" name="34 Dikdörtgen"/>
          <p:cNvSpPr>
            <a:spLocks noChangeArrowheads="1"/>
          </p:cNvSpPr>
          <p:nvPr/>
        </p:nvSpPr>
        <p:spPr bwMode="auto">
          <a:xfrm>
            <a:off x="5878513" y="4133850"/>
            <a:ext cx="754062" cy="268288"/>
          </a:xfrm>
          <a:prstGeom prst="rect">
            <a:avLst/>
          </a:prstGeom>
          <a:noFill/>
          <a:ln w="9525">
            <a:noFill/>
            <a:miter lim="800000"/>
            <a:headEnd/>
            <a:tailEnd/>
          </a:ln>
        </p:spPr>
        <p:txBody>
          <a:bodyPr wrap="none" lIns="82945" tIns="41473" rIns="82945" bIns="41473">
            <a:spAutoFit/>
          </a:bodyPr>
          <a:lstStyle/>
          <a:p>
            <a:r>
              <a:rPr lang="en-US"/>
              <a:t>Normal </a:t>
            </a:r>
            <a:endParaRPr lang="tr-TR"/>
          </a:p>
        </p:txBody>
      </p:sp>
      <p:sp>
        <p:nvSpPr>
          <p:cNvPr id="36" name="AutoShape 16"/>
          <p:cNvSpPr>
            <a:spLocks noChangeArrowheads="1"/>
          </p:cNvSpPr>
          <p:nvPr/>
        </p:nvSpPr>
        <p:spPr bwMode="ltGray">
          <a:xfrm rot="1927649">
            <a:off x="4557713" y="3929063"/>
            <a:ext cx="1346200" cy="161925"/>
          </a:xfrm>
          <a:prstGeom prst="rightArrow">
            <a:avLst>
              <a:gd name="adj1" fmla="val 50000"/>
              <a:gd name="adj2" fmla="val 141484"/>
            </a:avLst>
          </a:prstGeom>
          <a:solidFill>
            <a:schemeClr val="accent6"/>
          </a:solidFill>
          <a:ln w="9525">
            <a:solidFill>
              <a:schemeClr val="tx1"/>
            </a:solidFill>
            <a:miter lim="800000"/>
            <a:headEnd/>
            <a:tailEnd/>
          </a:ln>
        </p:spPr>
        <p:txBody>
          <a:bodyPr wrap="none" lIns="91430" tIns="45715" rIns="91430" bIns="45715" anchor="ctr"/>
          <a:lstStyle/>
          <a:p>
            <a:pPr hangingPunct="0">
              <a:lnSpc>
                <a:spcPct val="93000"/>
              </a:lnSpc>
              <a:buClr>
                <a:srgbClr val="000000"/>
              </a:buClr>
              <a:buSzPct val="45000"/>
              <a:buFont typeface="Wingdings" pitchFamily="2" charset="2"/>
              <a:buNone/>
              <a:defRPr/>
            </a:pPr>
            <a:endParaRPr lang="tr-TR">
              <a:cs typeface="Arial" pitchFamily="34" charset="0"/>
            </a:endParaRPr>
          </a:p>
        </p:txBody>
      </p:sp>
      <p:sp>
        <p:nvSpPr>
          <p:cNvPr id="37" name="AutoShape 15"/>
          <p:cNvSpPr>
            <a:spLocks noChangeArrowheads="1"/>
          </p:cNvSpPr>
          <p:nvPr/>
        </p:nvSpPr>
        <p:spPr bwMode="ltGray">
          <a:xfrm>
            <a:off x="4649788" y="5562600"/>
            <a:ext cx="1293812" cy="230188"/>
          </a:xfrm>
          <a:prstGeom prst="rightArrow">
            <a:avLst>
              <a:gd name="adj1" fmla="val 50000"/>
              <a:gd name="adj2" fmla="val 140517"/>
            </a:avLst>
          </a:prstGeom>
          <a:solidFill>
            <a:srgbClr val="FF0000"/>
          </a:solidFill>
          <a:ln w="9525">
            <a:solidFill>
              <a:srgbClr val="C00000"/>
            </a:solidFill>
            <a:miter lim="800000"/>
            <a:headEnd/>
            <a:tailEnd/>
          </a:ln>
        </p:spPr>
        <p:txBody>
          <a:bodyPr wrap="none" lIns="91430" tIns="45715" rIns="91430" bIns="45715" anchor="ctr"/>
          <a:lstStyle/>
          <a:p>
            <a:pPr hangingPunct="0">
              <a:lnSpc>
                <a:spcPct val="93000"/>
              </a:lnSpc>
              <a:buClr>
                <a:srgbClr val="000000"/>
              </a:buClr>
              <a:buSzPct val="45000"/>
              <a:buFont typeface="Wingdings" pitchFamily="2" charset="2"/>
              <a:buNone/>
            </a:pPr>
            <a:endParaRPr lang="tr-TR"/>
          </a:p>
        </p:txBody>
      </p:sp>
      <p:sp>
        <p:nvSpPr>
          <p:cNvPr id="38" name="Text Box 19"/>
          <p:cNvSpPr txBox="1">
            <a:spLocks noChangeArrowheads="1"/>
          </p:cNvSpPr>
          <p:nvPr/>
        </p:nvSpPr>
        <p:spPr bwMode="ltGray">
          <a:xfrm>
            <a:off x="5919788" y="5453063"/>
            <a:ext cx="633412" cy="265112"/>
          </a:xfrm>
          <a:prstGeom prst="rect">
            <a:avLst/>
          </a:prstGeom>
          <a:noFill/>
          <a:ln w="9525">
            <a:noFill/>
            <a:miter lim="800000"/>
            <a:headEnd/>
            <a:tailEnd/>
          </a:ln>
        </p:spPr>
        <p:txBody>
          <a:bodyPr wrap="none" lIns="91430" tIns="45715" rIns="91430" bIns="45715">
            <a:spAutoFit/>
          </a:bodyPr>
          <a:lstStyle/>
          <a:p>
            <a:pPr algn="ctr" hangingPunct="0">
              <a:lnSpc>
                <a:spcPct val="93000"/>
              </a:lnSpc>
              <a:buClr>
                <a:srgbClr val="000000"/>
              </a:buClr>
              <a:buSzPct val="45000"/>
              <a:buFont typeface="Wingdings" pitchFamily="2" charset="2"/>
              <a:buNone/>
            </a:pPr>
            <a:r>
              <a:rPr lang="tr-TR"/>
              <a:t>Tümör</a:t>
            </a:r>
            <a:endParaRPr lang="en-US"/>
          </a:p>
        </p:txBody>
      </p:sp>
      <p:sp>
        <p:nvSpPr>
          <p:cNvPr id="39" name="Text Box 14"/>
          <p:cNvSpPr txBox="1">
            <a:spLocks noChangeArrowheads="1"/>
          </p:cNvSpPr>
          <p:nvPr/>
        </p:nvSpPr>
        <p:spPr bwMode="ltGray">
          <a:xfrm>
            <a:off x="392113" y="1416050"/>
            <a:ext cx="2236787" cy="377825"/>
          </a:xfrm>
          <a:prstGeom prst="rect">
            <a:avLst/>
          </a:prstGeom>
          <a:noFill/>
          <a:ln w="9525">
            <a:noFill/>
            <a:miter lim="800000"/>
            <a:headEnd/>
            <a:tailEnd/>
          </a:ln>
        </p:spPr>
        <p:txBody>
          <a:bodyPr lIns="91430" tIns="45715" rIns="91430" bIns="45715">
            <a:spAutoFit/>
          </a:bodyPr>
          <a:lstStyle/>
          <a:p>
            <a:pPr algn="ctr" hangingPunct="0">
              <a:lnSpc>
                <a:spcPct val="93000"/>
              </a:lnSpc>
              <a:buClr>
                <a:srgbClr val="000000"/>
              </a:buClr>
              <a:buSzPct val="45000"/>
              <a:buFont typeface="Wingdings" pitchFamily="2" charset="2"/>
              <a:buNone/>
              <a:defRPr/>
            </a:pPr>
            <a:r>
              <a:rPr lang="tr-TR" sz="2000" dirty="0">
                <a:solidFill>
                  <a:schemeClr val="tx1">
                    <a:lumMod val="65000"/>
                    <a:lumOff val="35000"/>
                  </a:schemeClr>
                </a:solidFill>
                <a:cs typeface="Arial" pitchFamily="34" charset="0"/>
              </a:rPr>
              <a:t>Yok</a:t>
            </a:r>
            <a:endParaRPr lang="en-US" sz="2000" dirty="0">
              <a:solidFill>
                <a:schemeClr val="tx1">
                  <a:lumMod val="65000"/>
                  <a:lumOff val="35000"/>
                </a:schemeClr>
              </a:solidFill>
              <a:cs typeface="Arial" pitchFamily="34" charset="0"/>
            </a:endParaRPr>
          </a:p>
        </p:txBody>
      </p:sp>
      <p:sp>
        <p:nvSpPr>
          <p:cNvPr id="48" name="47 Sağ Ayraç"/>
          <p:cNvSpPr/>
          <p:nvPr/>
        </p:nvSpPr>
        <p:spPr bwMode="auto">
          <a:xfrm>
            <a:off x="6923088" y="1416050"/>
            <a:ext cx="587375" cy="1633538"/>
          </a:xfrm>
          <a:prstGeom prst="rightBrace">
            <a:avLst>
              <a:gd name="adj1" fmla="val 54746"/>
              <a:gd name="adj2" fmla="val 51537"/>
            </a:avLst>
          </a:prstGeom>
          <a:noFill/>
          <a:ln w="57150" cap="flat" cmpd="sng" algn="ctr">
            <a:solidFill>
              <a:schemeClr val="accent1">
                <a:lumMod val="75000"/>
              </a:schemeClr>
            </a:solidFill>
            <a:prstDash val="solid"/>
            <a:round/>
            <a:headEnd type="none" w="med" len="med"/>
            <a:tailEnd type="none" w="med" len="med"/>
          </a:ln>
          <a:effectLst/>
        </p:spPr>
        <p:txBody>
          <a:bodyPr lIns="82945" tIns="41473" rIns="82945" bIns="41473"/>
          <a:lstStyle/>
          <a:p>
            <a:pPr hangingPunct="0">
              <a:lnSpc>
                <a:spcPct val="93000"/>
              </a:lnSpc>
              <a:buClr>
                <a:srgbClr val="000000"/>
              </a:buClr>
              <a:buSzPct val="45000"/>
              <a:buFont typeface="Wingdings" pitchFamily="2" charset="2"/>
              <a:buNone/>
              <a:defRPr/>
            </a:pPr>
            <a:endParaRPr lang="tr-TR">
              <a:cs typeface="Arial" pitchFamily="34" charset="0"/>
            </a:endParaRPr>
          </a:p>
        </p:txBody>
      </p:sp>
      <p:sp>
        <p:nvSpPr>
          <p:cNvPr id="49" name="48 Sağ Ayraç"/>
          <p:cNvSpPr/>
          <p:nvPr/>
        </p:nvSpPr>
        <p:spPr bwMode="auto">
          <a:xfrm>
            <a:off x="6923088" y="4094163"/>
            <a:ext cx="587375" cy="1633537"/>
          </a:xfrm>
          <a:prstGeom prst="rightBrace">
            <a:avLst>
              <a:gd name="adj1" fmla="val 57137"/>
              <a:gd name="adj2" fmla="val 51537"/>
            </a:avLst>
          </a:prstGeom>
          <a:noFill/>
          <a:ln w="57150" cap="flat" cmpd="sng" algn="ctr">
            <a:solidFill>
              <a:schemeClr val="accent1">
                <a:lumMod val="75000"/>
              </a:schemeClr>
            </a:solidFill>
            <a:prstDash val="solid"/>
            <a:round/>
            <a:headEnd type="none" w="med" len="med"/>
            <a:tailEnd type="none" w="med" len="med"/>
          </a:ln>
          <a:effectLst/>
        </p:spPr>
        <p:txBody>
          <a:bodyPr lIns="82945" tIns="41473" rIns="82945" bIns="41473"/>
          <a:lstStyle/>
          <a:p>
            <a:pPr hangingPunct="0">
              <a:lnSpc>
                <a:spcPct val="93000"/>
              </a:lnSpc>
              <a:buClr>
                <a:srgbClr val="000000"/>
              </a:buClr>
              <a:buSzPct val="45000"/>
              <a:buFont typeface="Wingdings" pitchFamily="2" charset="2"/>
              <a:buNone/>
              <a:defRPr/>
            </a:pPr>
            <a:endParaRPr lang="tr-TR">
              <a:cs typeface="Arial" pitchFamily="34" charset="0"/>
            </a:endParaRPr>
          </a:p>
        </p:txBody>
      </p:sp>
      <p:sp>
        <p:nvSpPr>
          <p:cNvPr id="50" name="Text Box 12"/>
          <p:cNvSpPr txBox="1">
            <a:spLocks noChangeArrowheads="1"/>
          </p:cNvSpPr>
          <p:nvPr/>
        </p:nvSpPr>
        <p:spPr bwMode="ltGray">
          <a:xfrm>
            <a:off x="7621588" y="2055813"/>
            <a:ext cx="887412" cy="265112"/>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lIns="91430" tIns="45715" rIns="91430" bIns="45715">
            <a:spAutoFit/>
          </a:bodyPr>
          <a:lstStyle/>
          <a:p>
            <a:pPr algn="ctr" hangingPunct="0">
              <a:lnSpc>
                <a:spcPct val="93000"/>
              </a:lnSpc>
              <a:buClr>
                <a:srgbClr val="000000"/>
              </a:buClr>
              <a:buSzPct val="45000"/>
              <a:buFont typeface="Wingdings" pitchFamily="2" charset="2"/>
              <a:buNone/>
              <a:defRPr/>
            </a:pPr>
            <a:r>
              <a:rPr lang="tr-TR" dirty="0" err="1">
                <a:solidFill>
                  <a:srgbClr val="C00000"/>
                </a:solidFill>
                <a:latin typeface="Century Gothic" pitchFamily="34" charset="0"/>
              </a:rPr>
              <a:t>Onkogen</a:t>
            </a:r>
            <a:endParaRPr lang="en-US" dirty="0">
              <a:solidFill>
                <a:srgbClr val="C00000"/>
              </a:solidFill>
              <a:latin typeface="Century Gothic" pitchFamily="34" charset="0"/>
            </a:endParaRPr>
          </a:p>
        </p:txBody>
      </p:sp>
      <p:sp>
        <p:nvSpPr>
          <p:cNvPr id="51" name="Text Box 12"/>
          <p:cNvSpPr txBox="1">
            <a:spLocks noChangeArrowheads="1"/>
          </p:cNvSpPr>
          <p:nvPr/>
        </p:nvSpPr>
        <p:spPr bwMode="ltGray">
          <a:xfrm>
            <a:off x="7969250" y="4748213"/>
            <a:ext cx="458788" cy="263525"/>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lIns="91430" tIns="45715" rIns="91430" bIns="45715">
            <a:spAutoFit/>
          </a:bodyPr>
          <a:lstStyle/>
          <a:p>
            <a:pPr algn="ctr" hangingPunct="0">
              <a:lnSpc>
                <a:spcPct val="93000"/>
              </a:lnSpc>
              <a:buClr>
                <a:srgbClr val="000000"/>
              </a:buClr>
              <a:buSzPct val="45000"/>
              <a:buFont typeface="Wingdings" pitchFamily="2" charset="2"/>
              <a:buNone/>
              <a:defRPr/>
            </a:pPr>
            <a:r>
              <a:rPr lang="tr-TR" dirty="0">
                <a:solidFill>
                  <a:srgbClr val="C00000"/>
                </a:solidFill>
                <a:latin typeface="Century Gothic" pitchFamily="34" charset="0"/>
              </a:rPr>
              <a:t>TSG</a:t>
            </a:r>
            <a:endParaRPr lang="en-US" dirty="0">
              <a:solidFill>
                <a:srgbClr val="C00000"/>
              </a:solidFill>
              <a:latin typeface="Century Gothic" pitchFamily="34" charset="0"/>
            </a:endParaRPr>
          </a:p>
        </p:txBody>
      </p:sp>
      <p:sp>
        <p:nvSpPr>
          <p:cNvPr id="52" name="51 Şimşek İşareti"/>
          <p:cNvSpPr>
            <a:spLocks noChangeArrowheads="1"/>
          </p:cNvSpPr>
          <p:nvPr/>
        </p:nvSpPr>
        <p:spPr bwMode="auto">
          <a:xfrm>
            <a:off x="3214678" y="3429000"/>
            <a:ext cx="325438" cy="195262"/>
          </a:xfrm>
          <a:prstGeom prst="lightningBolt">
            <a:avLst/>
          </a:prstGeom>
          <a:solidFill>
            <a:srgbClr val="FF0000"/>
          </a:solidFill>
          <a:ln w="9525" algn="ctr">
            <a:solidFill>
              <a:schemeClr val="tx1"/>
            </a:solidFill>
            <a:round/>
            <a:headEnd/>
            <a:tailEnd/>
          </a:ln>
        </p:spPr>
        <p:txBody>
          <a:bodyPr lIns="82945" tIns="41473" rIns="82945" bIns="41473"/>
          <a:lstStyle/>
          <a:p>
            <a:pPr hangingPunct="0">
              <a:lnSpc>
                <a:spcPct val="93000"/>
              </a:lnSpc>
              <a:buClr>
                <a:srgbClr val="000000"/>
              </a:buClr>
              <a:buSzPct val="45000"/>
              <a:buFont typeface="Wingdings" pitchFamily="2" charset="2"/>
              <a:buNone/>
            </a:pPr>
            <a:endParaRPr lang="tr-TR"/>
          </a:p>
        </p:txBody>
      </p:sp>
      <p:grpSp>
        <p:nvGrpSpPr>
          <p:cNvPr id="4" name="55 Grup"/>
          <p:cNvGrpSpPr>
            <a:grpSpLocks/>
          </p:cNvGrpSpPr>
          <p:nvPr/>
        </p:nvGrpSpPr>
        <p:grpSpPr bwMode="auto">
          <a:xfrm>
            <a:off x="2938463" y="4943475"/>
            <a:ext cx="1568450" cy="1503363"/>
            <a:chOff x="3240112" y="5449243"/>
            <a:chExt cx="1728192" cy="1656184"/>
          </a:xfrm>
        </p:grpSpPr>
        <p:grpSp>
          <p:nvGrpSpPr>
            <p:cNvPr id="5" name="44 Grup"/>
            <p:cNvGrpSpPr/>
            <p:nvPr/>
          </p:nvGrpSpPr>
          <p:grpSpPr>
            <a:xfrm>
              <a:off x="3240112" y="5449243"/>
              <a:ext cx="1728192" cy="1656184"/>
              <a:chOff x="3240112" y="5796061"/>
              <a:chExt cx="1728192" cy="1656184"/>
            </a:xfrm>
            <a:effectLst>
              <a:glow rad="228600">
                <a:schemeClr val="accent2">
                  <a:satMod val="175000"/>
                  <a:alpha val="40000"/>
                </a:schemeClr>
              </a:glow>
            </a:effectLst>
          </p:grpSpPr>
          <p:sp>
            <p:nvSpPr>
              <p:cNvPr id="41" name="40 Oval"/>
              <p:cNvSpPr/>
              <p:nvPr/>
            </p:nvSpPr>
            <p:spPr bwMode="auto">
              <a:xfrm>
                <a:off x="3240112" y="5796061"/>
                <a:ext cx="1728192" cy="1656184"/>
              </a:xfrm>
              <a:prstGeom prst="ellipse">
                <a:avLst/>
              </a:prstGeom>
              <a:solidFill>
                <a:schemeClr val="accent1">
                  <a:lumMod val="20000"/>
                  <a:lumOff val="80000"/>
                </a:schemeClr>
              </a:solidFill>
              <a:ln w="9525" cap="flat" cmpd="sng" algn="ctr">
                <a:solidFill>
                  <a:schemeClr val="accent6"/>
                </a:solidFill>
                <a:prstDash val="solid"/>
                <a:round/>
                <a:headEnd type="none" w="med" len="med"/>
                <a:tailEnd type="none" w="med" len="med"/>
              </a:ln>
              <a:effectLst/>
              <a:scene3d>
                <a:camera prst="orthographicFront"/>
                <a:lightRig rig="threePt" dir="t"/>
              </a:scene3d>
              <a:sp3d>
                <a:bevelT w="152400" h="50800" prst="softRound"/>
              </a:sp3d>
            </p:spPr>
            <p:txBody>
              <a:bodyPr/>
              <a:lstStyle/>
              <a:p>
                <a:pPr hangingPunct="0">
                  <a:lnSpc>
                    <a:spcPct val="93000"/>
                  </a:lnSpc>
                  <a:buClr>
                    <a:srgbClr val="000000"/>
                  </a:buClr>
                  <a:buSzPct val="45000"/>
                  <a:buFont typeface="Wingdings" pitchFamily="2" charset="2"/>
                  <a:buNone/>
                  <a:defRPr/>
                </a:pPr>
                <a:endParaRPr lang="tr-TR">
                  <a:cs typeface="Arial" pitchFamily="34" charset="0"/>
                </a:endParaRPr>
              </a:p>
            </p:txBody>
          </p:sp>
          <p:sp>
            <p:nvSpPr>
              <p:cNvPr id="42" name="Line 26"/>
              <p:cNvSpPr>
                <a:spLocks noChangeShapeType="1"/>
              </p:cNvSpPr>
              <p:nvPr/>
            </p:nvSpPr>
            <p:spPr bwMode="ltGray">
              <a:xfrm>
                <a:off x="3960192" y="6300117"/>
                <a:ext cx="0" cy="671512"/>
              </a:xfrm>
              <a:prstGeom prst="line">
                <a:avLst/>
              </a:prstGeom>
              <a:noFill/>
              <a:ln w="57150">
                <a:solidFill>
                  <a:schemeClr val="accent6"/>
                </a:solidFill>
                <a:prstDash val="sysDot"/>
                <a:round/>
                <a:headEnd/>
                <a:tailEnd/>
              </a:ln>
              <a:scene3d>
                <a:camera prst="orthographicFront"/>
                <a:lightRig rig="threePt" dir="t"/>
              </a:scene3d>
              <a:sp3d>
                <a:bevelT w="152400" h="50800" prst="softRound"/>
              </a:sp3d>
            </p:spPr>
            <p:txBody>
              <a:bodyPr wrap="none" lIns="100794" tIns="50397" rIns="100794" bIns="50397"/>
              <a:lstStyle/>
              <a:p>
                <a:pPr>
                  <a:defRPr/>
                </a:pPr>
                <a:endParaRPr lang="tr-TR">
                  <a:cs typeface="Arial" pitchFamily="34" charset="0"/>
                </a:endParaRPr>
              </a:p>
            </p:txBody>
          </p:sp>
          <p:sp>
            <p:nvSpPr>
              <p:cNvPr id="44" name="Line 26"/>
              <p:cNvSpPr>
                <a:spLocks noChangeShapeType="1"/>
              </p:cNvSpPr>
              <p:nvPr/>
            </p:nvSpPr>
            <p:spPr bwMode="ltGray">
              <a:xfrm>
                <a:off x="4248224" y="6300117"/>
                <a:ext cx="0" cy="671512"/>
              </a:xfrm>
              <a:prstGeom prst="line">
                <a:avLst/>
              </a:prstGeom>
              <a:noFill/>
              <a:ln w="57150">
                <a:solidFill>
                  <a:schemeClr val="accent6"/>
                </a:solidFill>
                <a:prstDash val="sysDot"/>
                <a:round/>
                <a:headEnd/>
                <a:tailEnd/>
              </a:ln>
              <a:scene3d>
                <a:camera prst="orthographicFront"/>
                <a:lightRig rig="threePt" dir="t"/>
              </a:scene3d>
              <a:sp3d>
                <a:bevelT w="152400" h="50800" prst="softRound"/>
              </a:sp3d>
            </p:spPr>
            <p:txBody>
              <a:bodyPr wrap="none" lIns="100794" tIns="50397" rIns="100794" bIns="50397"/>
              <a:lstStyle/>
              <a:p>
                <a:pPr>
                  <a:defRPr/>
                </a:pPr>
                <a:endParaRPr lang="tr-TR">
                  <a:cs typeface="Arial" pitchFamily="34" charset="0"/>
                </a:endParaRPr>
              </a:p>
            </p:txBody>
          </p:sp>
        </p:grpSp>
        <p:sp>
          <p:nvSpPr>
            <p:cNvPr id="6171" name="52 Şimşek İşareti"/>
            <p:cNvSpPr>
              <a:spLocks noChangeArrowheads="1"/>
            </p:cNvSpPr>
            <p:nvPr/>
          </p:nvSpPr>
          <p:spPr bwMode="auto">
            <a:xfrm>
              <a:off x="3600152" y="6156101"/>
              <a:ext cx="360040" cy="216024"/>
            </a:xfrm>
            <a:prstGeom prst="lightningBolt">
              <a:avLst/>
            </a:prstGeom>
            <a:solidFill>
              <a:srgbClr val="FF0000"/>
            </a:solidFill>
            <a:ln w="9525" algn="ctr">
              <a:solidFill>
                <a:schemeClr val="tx1"/>
              </a:solidFill>
              <a:round/>
              <a:headEnd/>
              <a:tailEnd/>
            </a:ln>
          </p:spPr>
          <p:txBody>
            <a:bodyPr/>
            <a:lstStyle/>
            <a:p>
              <a:pPr hangingPunct="0">
                <a:lnSpc>
                  <a:spcPct val="93000"/>
                </a:lnSpc>
                <a:buClr>
                  <a:srgbClr val="000000"/>
                </a:buClr>
                <a:buSzPct val="45000"/>
                <a:buFont typeface="Wingdings" pitchFamily="2" charset="2"/>
                <a:buNone/>
              </a:pPr>
              <a:endParaRPr lang="tr-TR"/>
            </a:p>
          </p:txBody>
        </p:sp>
      </p:grpSp>
      <p:sp>
        <p:nvSpPr>
          <p:cNvPr id="54" name="53 Şimşek İşareti"/>
          <p:cNvSpPr>
            <a:spLocks noChangeArrowheads="1"/>
          </p:cNvSpPr>
          <p:nvPr/>
        </p:nvSpPr>
        <p:spPr bwMode="auto">
          <a:xfrm rot="5601663">
            <a:off x="3883819" y="5487194"/>
            <a:ext cx="266700" cy="312738"/>
          </a:xfrm>
          <a:prstGeom prst="lightningBolt">
            <a:avLst/>
          </a:prstGeom>
          <a:solidFill>
            <a:srgbClr val="FF0000"/>
          </a:solidFill>
          <a:ln w="9525" algn="ctr">
            <a:solidFill>
              <a:schemeClr val="tx1"/>
            </a:solidFill>
            <a:round/>
            <a:headEnd/>
            <a:tailEnd/>
          </a:ln>
        </p:spPr>
        <p:txBody>
          <a:bodyPr lIns="82945" tIns="41473" rIns="82945" bIns="41473"/>
          <a:lstStyle/>
          <a:p>
            <a:pPr hangingPunct="0">
              <a:lnSpc>
                <a:spcPct val="93000"/>
              </a:lnSpc>
              <a:buClr>
                <a:srgbClr val="000000"/>
              </a:buClr>
              <a:buSzPct val="45000"/>
              <a:buFont typeface="Wingdings" pitchFamily="2" charset="2"/>
              <a:buNone/>
            </a:pPr>
            <a:endParaRPr lang="tr-T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60"/>
          <p:cNvGrpSpPr>
            <a:grpSpLocks/>
          </p:cNvGrpSpPr>
          <p:nvPr/>
        </p:nvGrpSpPr>
        <p:grpSpPr bwMode="auto">
          <a:xfrm>
            <a:off x="0" y="333375"/>
            <a:ext cx="9036050" cy="6365875"/>
            <a:chOff x="0" y="333375"/>
            <a:chExt cx="9036050" cy="6365875"/>
          </a:xfrm>
        </p:grpSpPr>
        <p:sp>
          <p:nvSpPr>
            <p:cNvPr id="7176" name="Freeform 2"/>
            <p:cNvSpPr>
              <a:spLocks/>
            </p:cNvSpPr>
            <p:nvPr/>
          </p:nvSpPr>
          <p:spPr bwMode="auto">
            <a:xfrm>
              <a:off x="971550" y="1389063"/>
              <a:ext cx="7177088" cy="1319212"/>
            </a:xfrm>
            <a:custGeom>
              <a:avLst/>
              <a:gdLst>
                <a:gd name="T0" fmla="*/ 0 w 4521"/>
                <a:gd name="T1" fmla="*/ 2147483647 h 831"/>
                <a:gd name="T2" fmla="*/ 2147483647 w 4521"/>
                <a:gd name="T3" fmla="*/ 2147483647 h 831"/>
                <a:gd name="T4" fmla="*/ 2147483647 w 4521"/>
                <a:gd name="T5" fmla="*/ 2147483647 h 831"/>
                <a:gd name="T6" fmla="*/ 2147483647 w 4521"/>
                <a:gd name="T7" fmla="*/ 2147483647 h 831"/>
                <a:gd name="T8" fmla="*/ 2147483647 w 4521"/>
                <a:gd name="T9" fmla="*/ 2147483647 h 831"/>
                <a:gd name="T10" fmla="*/ 0 60000 65536"/>
                <a:gd name="T11" fmla="*/ 0 60000 65536"/>
                <a:gd name="T12" fmla="*/ 0 60000 65536"/>
                <a:gd name="T13" fmla="*/ 0 60000 65536"/>
                <a:gd name="T14" fmla="*/ 0 60000 65536"/>
                <a:gd name="T15" fmla="*/ 0 w 4521"/>
                <a:gd name="T16" fmla="*/ 0 h 831"/>
                <a:gd name="T17" fmla="*/ 4521 w 4521"/>
                <a:gd name="T18" fmla="*/ 831 h 831"/>
              </a:gdLst>
              <a:ahLst/>
              <a:cxnLst>
                <a:cxn ang="T10">
                  <a:pos x="T0" y="T1"/>
                </a:cxn>
                <a:cxn ang="T11">
                  <a:pos x="T2" y="T3"/>
                </a:cxn>
                <a:cxn ang="T12">
                  <a:pos x="T4" y="T5"/>
                </a:cxn>
                <a:cxn ang="T13">
                  <a:pos x="T6" y="T7"/>
                </a:cxn>
                <a:cxn ang="T14">
                  <a:pos x="T8" y="T9"/>
                </a:cxn>
              </a:cxnLst>
              <a:rect l="T15" t="T16" r="T17" b="T18"/>
              <a:pathLst>
                <a:path w="4521" h="831">
                  <a:moveTo>
                    <a:pt x="0" y="809"/>
                  </a:moveTo>
                  <a:cubicBezTo>
                    <a:pt x="30" y="574"/>
                    <a:pt x="61" y="340"/>
                    <a:pt x="636" y="219"/>
                  </a:cubicBezTo>
                  <a:cubicBezTo>
                    <a:pt x="1211" y="98"/>
                    <a:pt x="2828" y="0"/>
                    <a:pt x="3448" y="83"/>
                  </a:cubicBezTo>
                  <a:cubicBezTo>
                    <a:pt x="4068" y="166"/>
                    <a:pt x="4189" y="605"/>
                    <a:pt x="4355" y="718"/>
                  </a:cubicBezTo>
                  <a:cubicBezTo>
                    <a:pt x="4521" y="831"/>
                    <a:pt x="4483" y="797"/>
                    <a:pt x="4446" y="764"/>
                  </a:cubicBezTo>
                </a:path>
              </a:pathLst>
            </a:custGeom>
            <a:noFill/>
            <a:ln w="38100">
              <a:solidFill>
                <a:srgbClr val="000026"/>
              </a:solidFill>
              <a:round/>
              <a:headEnd/>
              <a:tailEnd/>
            </a:ln>
          </p:spPr>
          <p:txBody>
            <a:bodyPr/>
            <a:lstStyle/>
            <a:p>
              <a:endParaRPr lang="tr-TR"/>
            </a:p>
          </p:txBody>
        </p:sp>
        <p:sp>
          <p:nvSpPr>
            <p:cNvPr id="7177" name="Freeform 3"/>
            <p:cNvSpPr>
              <a:spLocks/>
            </p:cNvSpPr>
            <p:nvPr/>
          </p:nvSpPr>
          <p:spPr bwMode="auto">
            <a:xfrm>
              <a:off x="3708400" y="333375"/>
              <a:ext cx="320675" cy="1095375"/>
            </a:xfrm>
            <a:custGeom>
              <a:avLst/>
              <a:gdLst>
                <a:gd name="T0" fmla="*/ 2147483647 w 202"/>
                <a:gd name="T1" fmla="*/ 0 h 690"/>
                <a:gd name="T2" fmla="*/ 2147483647 w 202"/>
                <a:gd name="T3" fmla="*/ 2147483647 h 690"/>
                <a:gd name="T4" fmla="*/ 2147483647 w 202"/>
                <a:gd name="T5" fmla="*/ 2147483647 h 690"/>
                <a:gd name="T6" fmla="*/ 2147483647 w 202"/>
                <a:gd name="T7" fmla="*/ 2147483647 h 690"/>
                <a:gd name="T8" fmla="*/ 2147483647 w 202"/>
                <a:gd name="T9" fmla="*/ 2147483647 h 690"/>
                <a:gd name="T10" fmla="*/ 2147483647 w 202"/>
                <a:gd name="T11" fmla="*/ 2147483647 h 690"/>
                <a:gd name="T12" fmla="*/ 2147483647 w 202"/>
                <a:gd name="T13" fmla="*/ 2147483647 h 690"/>
                <a:gd name="T14" fmla="*/ 2147483647 w 202"/>
                <a:gd name="T15" fmla="*/ 2147483647 h 690"/>
                <a:gd name="T16" fmla="*/ 2147483647 w 202"/>
                <a:gd name="T17" fmla="*/ 2147483647 h 690"/>
                <a:gd name="T18" fmla="*/ 2147483647 w 202"/>
                <a:gd name="T19" fmla="*/ 2147483647 h 690"/>
                <a:gd name="T20" fmla="*/ 2147483647 w 202"/>
                <a:gd name="T21" fmla="*/ 2147483647 h 690"/>
                <a:gd name="T22" fmla="*/ 2147483647 w 202"/>
                <a:gd name="T23" fmla="*/ 2147483647 h 690"/>
                <a:gd name="T24" fmla="*/ 2147483647 w 202"/>
                <a:gd name="T25" fmla="*/ 2147483647 h 690"/>
                <a:gd name="T26" fmla="*/ 2147483647 w 202"/>
                <a:gd name="T27" fmla="*/ 2147483647 h 690"/>
                <a:gd name="T28" fmla="*/ 2147483647 w 202"/>
                <a:gd name="T29" fmla="*/ 2147483647 h 690"/>
                <a:gd name="T30" fmla="*/ 2147483647 w 202"/>
                <a:gd name="T31" fmla="*/ 2147483647 h 690"/>
                <a:gd name="T32" fmla="*/ 2147483647 w 202"/>
                <a:gd name="T33" fmla="*/ 2147483647 h 690"/>
                <a:gd name="T34" fmla="*/ 2147483647 w 202"/>
                <a:gd name="T35" fmla="*/ 2147483647 h 69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02"/>
                <a:gd name="T55" fmla="*/ 0 h 690"/>
                <a:gd name="T56" fmla="*/ 202 w 202"/>
                <a:gd name="T57" fmla="*/ 690 h 69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02" h="690">
                  <a:moveTo>
                    <a:pt x="150" y="0"/>
                  </a:moveTo>
                  <a:cubicBezTo>
                    <a:pt x="96" y="6"/>
                    <a:pt x="75" y="6"/>
                    <a:pt x="33" y="33"/>
                  </a:cubicBezTo>
                  <a:cubicBezTo>
                    <a:pt x="36" y="50"/>
                    <a:pt x="30" y="70"/>
                    <a:pt x="41" y="83"/>
                  </a:cubicBezTo>
                  <a:cubicBezTo>
                    <a:pt x="59" y="104"/>
                    <a:pt x="117" y="81"/>
                    <a:pt x="58" y="100"/>
                  </a:cubicBezTo>
                  <a:cubicBezTo>
                    <a:pt x="91" y="103"/>
                    <a:pt x="129" y="93"/>
                    <a:pt x="158" y="109"/>
                  </a:cubicBezTo>
                  <a:cubicBezTo>
                    <a:pt x="170" y="116"/>
                    <a:pt x="163" y="145"/>
                    <a:pt x="150" y="150"/>
                  </a:cubicBezTo>
                  <a:cubicBezTo>
                    <a:pt x="108" y="165"/>
                    <a:pt x="61" y="156"/>
                    <a:pt x="16" y="159"/>
                  </a:cubicBezTo>
                  <a:cubicBezTo>
                    <a:pt x="19" y="189"/>
                    <a:pt x="0" y="233"/>
                    <a:pt x="25" y="250"/>
                  </a:cubicBezTo>
                  <a:cubicBezTo>
                    <a:pt x="65" y="276"/>
                    <a:pt x="125" y="238"/>
                    <a:pt x="167" y="259"/>
                  </a:cubicBezTo>
                  <a:cubicBezTo>
                    <a:pt x="184" y="268"/>
                    <a:pt x="175" y="307"/>
                    <a:pt x="158" y="317"/>
                  </a:cubicBezTo>
                  <a:cubicBezTo>
                    <a:pt x="127" y="335"/>
                    <a:pt x="86" y="323"/>
                    <a:pt x="50" y="326"/>
                  </a:cubicBezTo>
                  <a:cubicBezTo>
                    <a:pt x="18" y="347"/>
                    <a:pt x="12" y="356"/>
                    <a:pt x="25" y="392"/>
                  </a:cubicBezTo>
                  <a:cubicBezTo>
                    <a:pt x="28" y="412"/>
                    <a:pt x="15" y="443"/>
                    <a:pt x="33" y="451"/>
                  </a:cubicBezTo>
                  <a:cubicBezTo>
                    <a:pt x="202" y="527"/>
                    <a:pt x="160" y="396"/>
                    <a:pt x="183" y="493"/>
                  </a:cubicBezTo>
                  <a:cubicBezTo>
                    <a:pt x="163" y="595"/>
                    <a:pt x="199" y="480"/>
                    <a:pt x="41" y="543"/>
                  </a:cubicBezTo>
                  <a:cubicBezTo>
                    <a:pt x="28" y="548"/>
                    <a:pt x="44" y="571"/>
                    <a:pt x="50" y="584"/>
                  </a:cubicBezTo>
                  <a:cubicBezTo>
                    <a:pt x="58" y="602"/>
                    <a:pt x="76" y="615"/>
                    <a:pt x="83" y="634"/>
                  </a:cubicBezTo>
                  <a:cubicBezTo>
                    <a:pt x="103" y="690"/>
                    <a:pt x="83" y="659"/>
                    <a:pt x="192" y="659"/>
                  </a:cubicBezTo>
                </a:path>
              </a:pathLst>
            </a:custGeom>
            <a:noFill/>
            <a:ln w="9525">
              <a:solidFill>
                <a:srgbClr val="660066"/>
              </a:solidFill>
              <a:round/>
              <a:headEnd/>
              <a:tailEnd/>
            </a:ln>
          </p:spPr>
          <p:txBody>
            <a:bodyPr/>
            <a:lstStyle/>
            <a:p>
              <a:endParaRPr lang="tr-TR"/>
            </a:p>
          </p:txBody>
        </p:sp>
        <p:sp>
          <p:nvSpPr>
            <p:cNvPr id="7178" name="Freeform 4"/>
            <p:cNvSpPr>
              <a:spLocks/>
            </p:cNvSpPr>
            <p:nvPr/>
          </p:nvSpPr>
          <p:spPr bwMode="auto">
            <a:xfrm flipH="1">
              <a:off x="4067175" y="333375"/>
              <a:ext cx="311150" cy="1081088"/>
            </a:xfrm>
            <a:custGeom>
              <a:avLst/>
              <a:gdLst>
                <a:gd name="T0" fmla="*/ 2147483647 w 202"/>
                <a:gd name="T1" fmla="*/ 0 h 690"/>
                <a:gd name="T2" fmla="*/ 2147483647 w 202"/>
                <a:gd name="T3" fmla="*/ 2147483647 h 690"/>
                <a:gd name="T4" fmla="*/ 2147483647 w 202"/>
                <a:gd name="T5" fmla="*/ 2147483647 h 690"/>
                <a:gd name="T6" fmla="*/ 2147483647 w 202"/>
                <a:gd name="T7" fmla="*/ 2147483647 h 690"/>
                <a:gd name="T8" fmla="*/ 2147483647 w 202"/>
                <a:gd name="T9" fmla="*/ 2147483647 h 690"/>
                <a:gd name="T10" fmla="*/ 2147483647 w 202"/>
                <a:gd name="T11" fmla="*/ 2147483647 h 690"/>
                <a:gd name="T12" fmla="*/ 2147483647 w 202"/>
                <a:gd name="T13" fmla="*/ 2147483647 h 690"/>
                <a:gd name="T14" fmla="*/ 2147483647 w 202"/>
                <a:gd name="T15" fmla="*/ 2147483647 h 690"/>
                <a:gd name="T16" fmla="*/ 2147483647 w 202"/>
                <a:gd name="T17" fmla="*/ 2147483647 h 690"/>
                <a:gd name="T18" fmla="*/ 2147483647 w 202"/>
                <a:gd name="T19" fmla="*/ 2147483647 h 690"/>
                <a:gd name="T20" fmla="*/ 2147483647 w 202"/>
                <a:gd name="T21" fmla="*/ 2147483647 h 690"/>
                <a:gd name="T22" fmla="*/ 2147483647 w 202"/>
                <a:gd name="T23" fmla="*/ 2147483647 h 690"/>
                <a:gd name="T24" fmla="*/ 2147483647 w 202"/>
                <a:gd name="T25" fmla="*/ 2147483647 h 690"/>
                <a:gd name="T26" fmla="*/ 2147483647 w 202"/>
                <a:gd name="T27" fmla="*/ 2147483647 h 690"/>
                <a:gd name="T28" fmla="*/ 2147483647 w 202"/>
                <a:gd name="T29" fmla="*/ 2147483647 h 690"/>
                <a:gd name="T30" fmla="*/ 2147483647 w 202"/>
                <a:gd name="T31" fmla="*/ 2147483647 h 690"/>
                <a:gd name="T32" fmla="*/ 2147483647 w 202"/>
                <a:gd name="T33" fmla="*/ 2147483647 h 690"/>
                <a:gd name="T34" fmla="*/ 2147483647 w 202"/>
                <a:gd name="T35" fmla="*/ 2147483647 h 69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02"/>
                <a:gd name="T55" fmla="*/ 0 h 690"/>
                <a:gd name="T56" fmla="*/ 202 w 202"/>
                <a:gd name="T57" fmla="*/ 690 h 69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02" h="690">
                  <a:moveTo>
                    <a:pt x="150" y="0"/>
                  </a:moveTo>
                  <a:cubicBezTo>
                    <a:pt x="96" y="6"/>
                    <a:pt x="75" y="6"/>
                    <a:pt x="33" y="33"/>
                  </a:cubicBezTo>
                  <a:cubicBezTo>
                    <a:pt x="36" y="50"/>
                    <a:pt x="30" y="70"/>
                    <a:pt x="41" y="83"/>
                  </a:cubicBezTo>
                  <a:cubicBezTo>
                    <a:pt x="59" y="104"/>
                    <a:pt x="117" y="81"/>
                    <a:pt x="58" y="100"/>
                  </a:cubicBezTo>
                  <a:cubicBezTo>
                    <a:pt x="91" y="103"/>
                    <a:pt x="129" y="93"/>
                    <a:pt x="158" y="109"/>
                  </a:cubicBezTo>
                  <a:cubicBezTo>
                    <a:pt x="170" y="116"/>
                    <a:pt x="163" y="145"/>
                    <a:pt x="150" y="150"/>
                  </a:cubicBezTo>
                  <a:cubicBezTo>
                    <a:pt x="108" y="165"/>
                    <a:pt x="61" y="156"/>
                    <a:pt x="16" y="159"/>
                  </a:cubicBezTo>
                  <a:cubicBezTo>
                    <a:pt x="19" y="189"/>
                    <a:pt x="0" y="233"/>
                    <a:pt x="25" y="250"/>
                  </a:cubicBezTo>
                  <a:cubicBezTo>
                    <a:pt x="65" y="276"/>
                    <a:pt x="125" y="238"/>
                    <a:pt x="167" y="259"/>
                  </a:cubicBezTo>
                  <a:cubicBezTo>
                    <a:pt x="184" y="268"/>
                    <a:pt x="175" y="307"/>
                    <a:pt x="158" y="317"/>
                  </a:cubicBezTo>
                  <a:cubicBezTo>
                    <a:pt x="127" y="335"/>
                    <a:pt x="86" y="323"/>
                    <a:pt x="50" y="326"/>
                  </a:cubicBezTo>
                  <a:cubicBezTo>
                    <a:pt x="18" y="347"/>
                    <a:pt x="12" y="356"/>
                    <a:pt x="25" y="392"/>
                  </a:cubicBezTo>
                  <a:cubicBezTo>
                    <a:pt x="28" y="412"/>
                    <a:pt x="15" y="443"/>
                    <a:pt x="33" y="451"/>
                  </a:cubicBezTo>
                  <a:cubicBezTo>
                    <a:pt x="202" y="527"/>
                    <a:pt x="160" y="396"/>
                    <a:pt x="183" y="493"/>
                  </a:cubicBezTo>
                  <a:cubicBezTo>
                    <a:pt x="163" y="595"/>
                    <a:pt x="199" y="480"/>
                    <a:pt x="41" y="543"/>
                  </a:cubicBezTo>
                  <a:cubicBezTo>
                    <a:pt x="28" y="548"/>
                    <a:pt x="44" y="571"/>
                    <a:pt x="50" y="584"/>
                  </a:cubicBezTo>
                  <a:cubicBezTo>
                    <a:pt x="58" y="602"/>
                    <a:pt x="76" y="615"/>
                    <a:pt x="83" y="634"/>
                  </a:cubicBezTo>
                  <a:cubicBezTo>
                    <a:pt x="103" y="690"/>
                    <a:pt x="83" y="659"/>
                    <a:pt x="192" y="659"/>
                  </a:cubicBezTo>
                </a:path>
              </a:pathLst>
            </a:custGeom>
            <a:noFill/>
            <a:ln w="9525">
              <a:solidFill>
                <a:srgbClr val="660066"/>
              </a:solidFill>
              <a:round/>
              <a:headEnd/>
              <a:tailEnd/>
            </a:ln>
          </p:spPr>
          <p:txBody>
            <a:bodyPr/>
            <a:lstStyle/>
            <a:p>
              <a:endParaRPr lang="tr-TR"/>
            </a:p>
          </p:txBody>
        </p:sp>
        <p:sp>
          <p:nvSpPr>
            <p:cNvPr id="7179" name="Line 5"/>
            <p:cNvSpPr>
              <a:spLocks noChangeShapeType="1"/>
            </p:cNvSpPr>
            <p:nvPr/>
          </p:nvSpPr>
          <p:spPr bwMode="auto">
            <a:xfrm>
              <a:off x="3995738" y="1341438"/>
              <a:ext cx="0" cy="1366837"/>
            </a:xfrm>
            <a:prstGeom prst="line">
              <a:avLst/>
            </a:prstGeom>
            <a:noFill/>
            <a:ln w="9525">
              <a:solidFill>
                <a:srgbClr val="660066"/>
              </a:solidFill>
              <a:round/>
              <a:headEnd/>
              <a:tailEnd/>
            </a:ln>
          </p:spPr>
          <p:txBody>
            <a:bodyPr/>
            <a:lstStyle/>
            <a:p>
              <a:endParaRPr lang="tr-TR"/>
            </a:p>
          </p:txBody>
        </p:sp>
        <p:sp>
          <p:nvSpPr>
            <p:cNvPr id="7180" name="Line 6"/>
            <p:cNvSpPr>
              <a:spLocks noChangeShapeType="1"/>
            </p:cNvSpPr>
            <p:nvPr/>
          </p:nvSpPr>
          <p:spPr bwMode="auto">
            <a:xfrm>
              <a:off x="4067175" y="1341438"/>
              <a:ext cx="0" cy="1366837"/>
            </a:xfrm>
            <a:prstGeom prst="line">
              <a:avLst/>
            </a:prstGeom>
            <a:noFill/>
            <a:ln w="9525">
              <a:solidFill>
                <a:srgbClr val="660066"/>
              </a:solidFill>
              <a:round/>
              <a:headEnd/>
              <a:tailEnd/>
            </a:ln>
          </p:spPr>
          <p:txBody>
            <a:bodyPr/>
            <a:lstStyle/>
            <a:p>
              <a:endParaRPr lang="tr-TR"/>
            </a:p>
          </p:txBody>
        </p:sp>
        <p:sp>
          <p:nvSpPr>
            <p:cNvPr id="7181" name="Rectangle 7"/>
            <p:cNvSpPr>
              <a:spLocks noChangeArrowheads="1"/>
            </p:cNvSpPr>
            <p:nvPr/>
          </p:nvSpPr>
          <p:spPr bwMode="auto">
            <a:xfrm>
              <a:off x="3924300" y="1844675"/>
              <a:ext cx="71438" cy="288925"/>
            </a:xfrm>
            <a:prstGeom prst="rect">
              <a:avLst/>
            </a:prstGeom>
            <a:solidFill>
              <a:srgbClr val="800000"/>
            </a:solidFill>
            <a:ln w="9525">
              <a:solidFill>
                <a:schemeClr val="tx1"/>
              </a:solidFill>
              <a:miter lim="800000"/>
              <a:headEnd/>
              <a:tailEnd/>
            </a:ln>
          </p:spPr>
          <p:txBody>
            <a:bodyPr wrap="none" anchor="ctr"/>
            <a:lstStyle/>
            <a:p>
              <a:endParaRPr lang="tr-TR" sz="2400">
                <a:latin typeface="Times New Roman" pitchFamily="18" charset="0"/>
              </a:endParaRPr>
            </a:p>
          </p:txBody>
        </p:sp>
        <p:sp>
          <p:nvSpPr>
            <p:cNvPr id="7182" name="Rectangle 8"/>
            <p:cNvSpPr>
              <a:spLocks noChangeArrowheads="1"/>
            </p:cNvSpPr>
            <p:nvPr/>
          </p:nvSpPr>
          <p:spPr bwMode="auto">
            <a:xfrm>
              <a:off x="4067175" y="1844675"/>
              <a:ext cx="71438" cy="288925"/>
            </a:xfrm>
            <a:prstGeom prst="rect">
              <a:avLst/>
            </a:prstGeom>
            <a:solidFill>
              <a:srgbClr val="800000"/>
            </a:solidFill>
            <a:ln w="9525">
              <a:solidFill>
                <a:schemeClr val="tx1"/>
              </a:solidFill>
              <a:miter lim="800000"/>
              <a:headEnd/>
              <a:tailEnd/>
            </a:ln>
          </p:spPr>
          <p:txBody>
            <a:bodyPr wrap="none" anchor="ctr"/>
            <a:lstStyle/>
            <a:p>
              <a:endParaRPr lang="tr-TR" sz="2400">
                <a:latin typeface="Times New Roman" pitchFamily="18" charset="0"/>
              </a:endParaRPr>
            </a:p>
          </p:txBody>
        </p:sp>
        <p:sp>
          <p:nvSpPr>
            <p:cNvPr id="7183" name="Rectangle 9"/>
            <p:cNvSpPr>
              <a:spLocks noChangeArrowheads="1"/>
            </p:cNvSpPr>
            <p:nvPr/>
          </p:nvSpPr>
          <p:spPr bwMode="auto">
            <a:xfrm>
              <a:off x="4067175" y="2276475"/>
              <a:ext cx="71438" cy="288925"/>
            </a:xfrm>
            <a:prstGeom prst="rect">
              <a:avLst/>
            </a:prstGeom>
            <a:solidFill>
              <a:srgbClr val="800000"/>
            </a:solidFill>
            <a:ln w="9525">
              <a:solidFill>
                <a:schemeClr val="tx1"/>
              </a:solidFill>
              <a:miter lim="800000"/>
              <a:headEnd/>
              <a:tailEnd/>
            </a:ln>
          </p:spPr>
          <p:txBody>
            <a:bodyPr wrap="none" anchor="ctr"/>
            <a:lstStyle/>
            <a:p>
              <a:endParaRPr lang="tr-TR" sz="2400">
                <a:latin typeface="Times New Roman" pitchFamily="18" charset="0"/>
              </a:endParaRPr>
            </a:p>
          </p:txBody>
        </p:sp>
        <p:sp>
          <p:nvSpPr>
            <p:cNvPr id="7184" name="Rectangle 10"/>
            <p:cNvSpPr>
              <a:spLocks noChangeArrowheads="1"/>
            </p:cNvSpPr>
            <p:nvPr/>
          </p:nvSpPr>
          <p:spPr bwMode="auto">
            <a:xfrm>
              <a:off x="3924300" y="2276475"/>
              <a:ext cx="71438" cy="288925"/>
            </a:xfrm>
            <a:prstGeom prst="rect">
              <a:avLst/>
            </a:prstGeom>
            <a:solidFill>
              <a:srgbClr val="800000"/>
            </a:solidFill>
            <a:ln w="9525">
              <a:solidFill>
                <a:schemeClr val="tx1"/>
              </a:solidFill>
              <a:miter lim="800000"/>
              <a:headEnd/>
              <a:tailEnd/>
            </a:ln>
          </p:spPr>
          <p:txBody>
            <a:bodyPr wrap="none" anchor="ctr"/>
            <a:lstStyle/>
            <a:p>
              <a:endParaRPr lang="tr-TR" sz="2400">
                <a:latin typeface="Times New Roman" pitchFamily="18" charset="0"/>
              </a:endParaRPr>
            </a:p>
          </p:txBody>
        </p:sp>
        <p:sp>
          <p:nvSpPr>
            <p:cNvPr id="7185" name="Oval 11"/>
            <p:cNvSpPr>
              <a:spLocks noChangeArrowheads="1"/>
            </p:cNvSpPr>
            <p:nvPr/>
          </p:nvSpPr>
          <p:spPr bwMode="auto">
            <a:xfrm>
              <a:off x="3349625" y="2438400"/>
              <a:ext cx="574675" cy="287338"/>
            </a:xfrm>
            <a:prstGeom prst="ellipse">
              <a:avLst/>
            </a:prstGeom>
            <a:solidFill>
              <a:srgbClr val="FFCCFF"/>
            </a:solidFill>
            <a:ln w="9525">
              <a:solidFill>
                <a:srgbClr val="FFCCFF"/>
              </a:solidFill>
              <a:round/>
              <a:headEnd/>
              <a:tailEnd/>
            </a:ln>
          </p:spPr>
          <p:txBody>
            <a:bodyPr wrap="none" anchor="ctr"/>
            <a:lstStyle/>
            <a:p>
              <a:endParaRPr lang="tr-TR" sz="2400">
                <a:latin typeface="Times New Roman" pitchFamily="18" charset="0"/>
              </a:endParaRPr>
            </a:p>
          </p:txBody>
        </p:sp>
        <p:sp>
          <p:nvSpPr>
            <p:cNvPr id="7186" name="Oval 12"/>
            <p:cNvSpPr>
              <a:spLocks noChangeArrowheads="1"/>
            </p:cNvSpPr>
            <p:nvPr/>
          </p:nvSpPr>
          <p:spPr bwMode="auto">
            <a:xfrm>
              <a:off x="2819400" y="2362200"/>
              <a:ext cx="574675" cy="361950"/>
            </a:xfrm>
            <a:prstGeom prst="ellipse">
              <a:avLst/>
            </a:prstGeom>
            <a:solidFill>
              <a:srgbClr val="FFCCFF"/>
            </a:solidFill>
            <a:ln w="9525">
              <a:solidFill>
                <a:srgbClr val="FFCCFF"/>
              </a:solidFill>
              <a:round/>
              <a:headEnd/>
              <a:tailEnd/>
            </a:ln>
          </p:spPr>
          <p:txBody>
            <a:bodyPr wrap="none" anchor="ctr"/>
            <a:lstStyle/>
            <a:p>
              <a:endParaRPr lang="tr-TR" sz="2400">
                <a:latin typeface="Times New Roman" pitchFamily="18" charset="0"/>
              </a:endParaRPr>
            </a:p>
          </p:txBody>
        </p:sp>
        <p:sp>
          <p:nvSpPr>
            <p:cNvPr id="7187" name="Oval 13"/>
            <p:cNvSpPr>
              <a:spLocks noChangeArrowheads="1"/>
            </p:cNvSpPr>
            <p:nvPr/>
          </p:nvSpPr>
          <p:spPr bwMode="auto">
            <a:xfrm>
              <a:off x="3121025" y="2667000"/>
              <a:ext cx="574675" cy="287338"/>
            </a:xfrm>
            <a:prstGeom prst="ellipse">
              <a:avLst/>
            </a:prstGeom>
            <a:solidFill>
              <a:srgbClr val="FFCCFF"/>
            </a:solidFill>
            <a:ln w="9525">
              <a:solidFill>
                <a:srgbClr val="FFCCFF"/>
              </a:solidFill>
              <a:round/>
              <a:headEnd/>
              <a:tailEnd/>
            </a:ln>
          </p:spPr>
          <p:txBody>
            <a:bodyPr wrap="none" anchor="ctr"/>
            <a:lstStyle/>
            <a:p>
              <a:endParaRPr lang="tr-TR" sz="2400">
                <a:latin typeface="Times New Roman" pitchFamily="18" charset="0"/>
              </a:endParaRPr>
            </a:p>
          </p:txBody>
        </p:sp>
        <p:sp>
          <p:nvSpPr>
            <p:cNvPr id="7188" name="Oval 14"/>
            <p:cNvSpPr>
              <a:spLocks noChangeArrowheads="1"/>
            </p:cNvSpPr>
            <p:nvPr/>
          </p:nvSpPr>
          <p:spPr bwMode="auto">
            <a:xfrm>
              <a:off x="2971800" y="2057400"/>
              <a:ext cx="574675" cy="287338"/>
            </a:xfrm>
            <a:prstGeom prst="ellipse">
              <a:avLst/>
            </a:prstGeom>
            <a:solidFill>
              <a:srgbClr val="FFCCFF"/>
            </a:solidFill>
            <a:ln w="9525">
              <a:solidFill>
                <a:srgbClr val="FFCCFF"/>
              </a:solidFill>
              <a:round/>
              <a:headEnd/>
              <a:tailEnd/>
            </a:ln>
          </p:spPr>
          <p:txBody>
            <a:bodyPr wrap="none" anchor="ctr"/>
            <a:lstStyle/>
            <a:p>
              <a:endParaRPr lang="tr-TR" sz="2400">
                <a:latin typeface="Times New Roman" pitchFamily="18" charset="0"/>
              </a:endParaRPr>
            </a:p>
          </p:txBody>
        </p:sp>
        <p:sp>
          <p:nvSpPr>
            <p:cNvPr id="7189" name="Oval 15"/>
            <p:cNvSpPr>
              <a:spLocks noChangeArrowheads="1"/>
            </p:cNvSpPr>
            <p:nvPr/>
          </p:nvSpPr>
          <p:spPr bwMode="auto">
            <a:xfrm>
              <a:off x="1866900" y="3225800"/>
              <a:ext cx="574675" cy="287338"/>
            </a:xfrm>
            <a:prstGeom prst="ellipse">
              <a:avLst/>
            </a:prstGeom>
            <a:solidFill>
              <a:srgbClr val="FF66FF"/>
            </a:solidFill>
            <a:ln w="9525">
              <a:solidFill>
                <a:srgbClr val="FF66FF"/>
              </a:solidFill>
              <a:round/>
              <a:headEnd/>
              <a:tailEnd/>
            </a:ln>
          </p:spPr>
          <p:txBody>
            <a:bodyPr wrap="none" anchor="ctr"/>
            <a:lstStyle/>
            <a:p>
              <a:endParaRPr lang="tr-TR" sz="2400">
                <a:latin typeface="Times New Roman" pitchFamily="18" charset="0"/>
              </a:endParaRPr>
            </a:p>
          </p:txBody>
        </p:sp>
        <p:sp>
          <p:nvSpPr>
            <p:cNvPr id="7190" name="Oval 16"/>
            <p:cNvSpPr>
              <a:spLocks noChangeArrowheads="1"/>
            </p:cNvSpPr>
            <p:nvPr/>
          </p:nvSpPr>
          <p:spPr bwMode="auto">
            <a:xfrm>
              <a:off x="2339975" y="3644900"/>
              <a:ext cx="574675" cy="287338"/>
            </a:xfrm>
            <a:prstGeom prst="ellipse">
              <a:avLst/>
            </a:prstGeom>
            <a:solidFill>
              <a:srgbClr val="FF66FF"/>
            </a:solidFill>
            <a:ln w="9525">
              <a:solidFill>
                <a:srgbClr val="FF66FF"/>
              </a:solidFill>
              <a:round/>
              <a:headEnd/>
              <a:tailEnd/>
            </a:ln>
          </p:spPr>
          <p:txBody>
            <a:bodyPr wrap="none" anchor="ctr"/>
            <a:lstStyle/>
            <a:p>
              <a:endParaRPr lang="tr-TR" sz="2400">
                <a:latin typeface="Times New Roman" pitchFamily="18" charset="0"/>
              </a:endParaRPr>
            </a:p>
          </p:txBody>
        </p:sp>
        <p:sp>
          <p:nvSpPr>
            <p:cNvPr id="7191" name="Oval 17"/>
            <p:cNvSpPr>
              <a:spLocks noChangeArrowheads="1"/>
            </p:cNvSpPr>
            <p:nvPr/>
          </p:nvSpPr>
          <p:spPr bwMode="auto">
            <a:xfrm>
              <a:off x="3614738" y="4437063"/>
              <a:ext cx="574675" cy="287337"/>
            </a:xfrm>
            <a:prstGeom prst="ellipse">
              <a:avLst/>
            </a:prstGeom>
            <a:solidFill>
              <a:srgbClr val="FF66FF"/>
            </a:solidFill>
            <a:ln w="9525">
              <a:solidFill>
                <a:srgbClr val="FF66FF"/>
              </a:solidFill>
              <a:round/>
              <a:headEnd/>
              <a:tailEnd/>
            </a:ln>
          </p:spPr>
          <p:txBody>
            <a:bodyPr wrap="none" anchor="ctr"/>
            <a:lstStyle/>
            <a:p>
              <a:endParaRPr lang="tr-TR" sz="2400">
                <a:latin typeface="Times New Roman" pitchFamily="18" charset="0"/>
              </a:endParaRPr>
            </a:p>
          </p:txBody>
        </p:sp>
        <p:sp>
          <p:nvSpPr>
            <p:cNvPr id="7192" name="Oval 18"/>
            <p:cNvSpPr>
              <a:spLocks noChangeArrowheads="1"/>
            </p:cNvSpPr>
            <p:nvPr/>
          </p:nvSpPr>
          <p:spPr bwMode="auto">
            <a:xfrm>
              <a:off x="1482725" y="2835275"/>
              <a:ext cx="574675" cy="287338"/>
            </a:xfrm>
            <a:prstGeom prst="ellipse">
              <a:avLst/>
            </a:prstGeom>
            <a:solidFill>
              <a:srgbClr val="FF66FF"/>
            </a:solidFill>
            <a:ln w="9525">
              <a:solidFill>
                <a:srgbClr val="FF66FF"/>
              </a:solidFill>
              <a:round/>
              <a:headEnd/>
              <a:tailEnd/>
            </a:ln>
          </p:spPr>
          <p:txBody>
            <a:bodyPr wrap="none" anchor="ctr"/>
            <a:lstStyle/>
            <a:p>
              <a:endParaRPr lang="tr-TR" sz="2400">
                <a:latin typeface="Times New Roman" pitchFamily="18" charset="0"/>
              </a:endParaRPr>
            </a:p>
          </p:txBody>
        </p:sp>
        <p:sp>
          <p:nvSpPr>
            <p:cNvPr id="7193" name="Oval 19"/>
            <p:cNvSpPr>
              <a:spLocks noChangeArrowheads="1"/>
            </p:cNvSpPr>
            <p:nvPr/>
          </p:nvSpPr>
          <p:spPr bwMode="auto">
            <a:xfrm>
              <a:off x="1476375" y="3933825"/>
              <a:ext cx="574675" cy="287338"/>
            </a:xfrm>
            <a:prstGeom prst="ellipse">
              <a:avLst/>
            </a:prstGeom>
            <a:solidFill>
              <a:srgbClr val="9966FF"/>
            </a:solidFill>
            <a:ln w="9525">
              <a:solidFill>
                <a:srgbClr val="9966FF"/>
              </a:solidFill>
              <a:round/>
              <a:headEnd/>
              <a:tailEnd/>
            </a:ln>
          </p:spPr>
          <p:txBody>
            <a:bodyPr wrap="none" anchor="ctr"/>
            <a:lstStyle/>
            <a:p>
              <a:endParaRPr lang="tr-TR" sz="2400">
                <a:latin typeface="Times New Roman" pitchFamily="18" charset="0"/>
              </a:endParaRPr>
            </a:p>
          </p:txBody>
        </p:sp>
        <p:sp>
          <p:nvSpPr>
            <p:cNvPr id="7194" name="Oval 20"/>
            <p:cNvSpPr>
              <a:spLocks noChangeArrowheads="1"/>
            </p:cNvSpPr>
            <p:nvPr/>
          </p:nvSpPr>
          <p:spPr bwMode="auto">
            <a:xfrm>
              <a:off x="1258888" y="4581525"/>
              <a:ext cx="574675" cy="287338"/>
            </a:xfrm>
            <a:prstGeom prst="ellipse">
              <a:avLst/>
            </a:prstGeom>
            <a:solidFill>
              <a:srgbClr val="9966FF"/>
            </a:solidFill>
            <a:ln w="9525">
              <a:solidFill>
                <a:srgbClr val="9966FF"/>
              </a:solidFill>
              <a:round/>
              <a:headEnd/>
              <a:tailEnd/>
            </a:ln>
          </p:spPr>
          <p:txBody>
            <a:bodyPr wrap="none" anchor="ctr"/>
            <a:lstStyle/>
            <a:p>
              <a:endParaRPr lang="tr-TR" sz="2400">
                <a:latin typeface="Times New Roman" pitchFamily="18" charset="0"/>
              </a:endParaRPr>
            </a:p>
          </p:txBody>
        </p:sp>
        <p:sp>
          <p:nvSpPr>
            <p:cNvPr id="7195" name="Oval 21"/>
            <p:cNvSpPr>
              <a:spLocks noChangeArrowheads="1"/>
            </p:cNvSpPr>
            <p:nvPr/>
          </p:nvSpPr>
          <p:spPr bwMode="auto">
            <a:xfrm>
              <a:off x="6443663" y="4652963"/>
              <a:ext cx="574675" cy="287337"/>
            </a:xfrm>
            <a:prstGeom prst="ellipse">
              <a:avLst/>
            </a:prstGeom>
            <a:solidFill>
              <a:srgbClr val="71BFC5"/>
            </a:solidFill>
            <a:ln w="9525">
              <a:solidFill>
                <a:schemeClr val="accent1"/>
              </a:solidFill>
              <a:round/>
              <a:headEnd/>
              <a:tailEnd/>
            </a:ln>
          </p:spPr>
          <p:txBody>
            <a:bodyPr wrap="none" anchor="ctr"/>
            <a:lstStyle/>
            <a:p>
              <a:endParaRPr lang="tr-TR" sz="2400">
                <a:latin typeface="Times New Roman" pitchFamily="18" charset="0"/>
              </a:endParaRPr>
            </a:p>
          </p:txBody>
        </p:sp>
        <p:sp>
          <p:nvSpPr>
            <p:cNvPr id="7196" name="Oval 22"/>
            <p:cNvSpPr>
              <a:spLocks noChangeArrowheads="1"/>
            </p:cNvSpPr>
            <p:nvPr/>
          </p:nvSpPr>
          <p:spPr bwMode="auto">
            <a:xfrm>
              <a:off x="6443663" y="4365625"/>
              <a:ext cx="574675" cy="287338"/>
            </a:xfrm>
            <a:prstGeom prst="ellipse">
              <a:avLst/>
            </a:prstGeom>
            <a:solidFill>
              <a:srgbClr val="71BFC5"/>
            </a:solidFill>
            <a:ln w="9525">
              <a:solidFill>
                <a:schemeClr val="accent1"/>
              </a:solidFill>
              <a:round/>
              <a:headEnd/>
              <a:tailEnd/>
            </a:ln>
          </p:spPr>
          <p:txBody>
            <a:bodyPr wrap="none" anchor="ctr"/>
            <a:lstStyle/>
            <a:p>
              <a:endParaRPr lang="tr-TR" sz="2400">
                <a:latin typeface="Times New Roman" pitchFamily="18" charset="0"/>
              </a:endParaRPr>
            </a:p>
          </p:txBody>
        </p:sp>
        <p:sp>
          <p:nvSpPr>
            <p:cNvPr id="7197" name="Oval 23"/>
            <p:cNvSpPr>
              <a:spLocks noChangeArrowheads="1"/>
            </p:cNvSpPr>
            <p:nvPr/>
          </p:nvSpPr>
          <p:spPr bwMode="auto">
            <a:xfrm>
              <a:off x="4716463" y="2852738"/>
              <a:ext cx="574675" cy="287337"/>
            </a:xfrm>
            <a:prstGeom prst="ellipse">
              <a:avLst/>
            </a:prstGeom>
            <a:solidFill>
              <a:srgbClr val="71BFC5"/>
            </a:solidFill>
            <a:ln w="9525">
              <a:solidFill>
                <a:schemeClr val="accent1"/>
              </a:solidFill>
              <a:round/>
              <a:headEnd/>
              <a:tailEnd/>
            </a:ln>
          </p:spPr>
          <p:txBody>
            <a:bodyPr wrap="none" anchor="ctr"/>
            <a:lstStyle/>
            <a:p>
              <a:endParaRPr lang="tr-TR" sz="2400">
                <a:latin typeface="Times New Roman" pitchFamily="18" charset="0"/>
              </a:endParaRPr>
            </a:p>
          </p:txBody>
        </p:sp>
        <p:sp>
          <p:nvSpPr>
            <p:cNvPr id="7198" name="Oval 24"/>
            <p:cNvSpPr>
              <a:spLocks noChangeArrowheads="1"/>
            </p:cNvSpPr>
            <p:nvPr/>
          </p:nvSpPr>
          <p:spPr bwMode="auto">
            <a:xfrm>
              <a:off x="4643438" y="2565400"/>
              <a:ext cx="574675" cy="287338"/>
            </a:xfrm>
            <a:prstGeom prst="ellipse">
              <a:avLst/>
            </a:prstGeom>
            <a:solidFill>
              <a:srgbClr val="71BFC5"/>
            </a:solidFill>
            <a:ln w="9525">
              <a:solidFill>
                <a:schemeClr val="accent1"/>
              </a:solidFill>
              <a:round/>
              <a:headEnd/>
              <a:tailEnd/>
            </a:ln>
          </p:spPr>
          <p:txBody>
            <a:bodyPr wrap="none" anchor="ctr"/>
            <a:lstStyle/>
            <a:p>
              <a:endParaRPr lang="tr-TR" sz="2400">
                <a:latin typeface="Times New Roman" pitchFamily="18" charset="0"/>
              </a:endParaRPr>
            </a:p>
          </p:txBody>
        </p:sp>
        <p:sp>
          <p:nvSpPr>
            <p:cNvPr id="7199" name="Oval 25"/>
            <p:cNvSpPr>
              <a:spLocks noChangeArrowheads="1"/>
            </p:cNvSpPr>
            <p:nvPr/>
          </p:nvSpPr>
          <p:spPr bwMode="auto">
            <a:xfrm>
              <a:off x="0" y="5013325"/>
              <a:ext cx="574675" cy="287338"/>
            </a:xfrm>
            <a:prstGeom prst="ellipse">
              <a:avLst/>
            </a:prstGeom>
            <a:solidFill>
              <a:srgbClr val="9966FF"/>
            </a:solidFill>
            <a:ln w="9525">
              <a:solidFill>
                <a:srgbClr val="9966FF"/>
              </a:solidFill>
              <a:round/>
              <a:headEnd/>
              <a:tailEnd/>
            </a:ln>
          </p:spPr>
          <p:txBody>
            <a:bodyPr wrap="none" anchor="ctr"/>
            <a:lstStyle/>
            <a:p>
              <a:endParaRPr lang="tr-TR" sz="2400">
                <a:latin typeface="Times New Roman" pitchFamily="18" charset="0"/>
              </a:endParaRPr>
            </a:p>
          </p:txBody>
        </p:sp>
        <p:sp>
          <p:nvSpPr>
            <p:cNvPr id="7200" name="Oval 26"/>
            <p:cNvSpPr>
              <a:spLocks noChangeArrowheads="1"/>
            </p:cNvSpPr>
            <p:nvPr/>
          </p:nvSpPr>
          <p:spPr bwMode="auto">
            <a:xfrm>
              <a:off x="468313" y="5229225"/>
              <a:ext cx="574675" cy="287338"/>
            </a:xfrm>
            <a:prstGeom prst="ellipse">
              <a:avLst/>
            </a:prstGeom>
            <a:solidFill>
              <a:srgbClr val="9966FF"/>
            </a:solidFill>
            <a:ln w="9525">
              <a:solidFill>
                <a:srgbClr val="9966FF"/>
              </a:solidFill>
              <a:round/>
              <a:headEnd/>
              <a:tailEnd/>
            </a:ln>
          </p:spPr>
          <p:txBody>
            <a:bodyPr wrap="none" anchor="ctr"/>
            <a:lstStyle/>
            <a:p>
              <a:endParaRPr lang="tr-TR" sz="2400">
                <a:latin typeface="Times New Roman" pitchFamily="18" charset="0"/>
              </a:endParaRPr>
            </a:p>
          </p:txBody>
        </p:sp>
        <p:sp>
          <p:nvSpPr>
            <p:cNvPr id="7201" name="Oval 27"/>
            <p:cNvSpPr>
              <a:spLocks noChangeArrowheads="1"/>
            </p:cNvSpPr>
            <p:nvPr/>
          </p:nvSpPr>
          <p:spPr bwMode="auto">
            <a:xfrm>
              <a:off x="971550" y="5445125"/>
              <a:ext cx="574675" cy="287338"/>
            </a:xfrm>
            <a:prstGeom prst="ellipse">
              <a:avLst/>
            </a:prstGeom>
            <a:solidFill>
              <a:srgbClr val="9966FF"/>
            </a:solidFill>
            <a:ln w="9525">
              <a:solidFill>
                <a:srgbClr val="9966FF"/>
              </a:solidFill>
              <a:round/>
              <a:headEnd/>
              <a:tailEnd/>
            </a:ln>
          </p:spPr>
          <p:txBody>
            <a:bodyPr wrap="none" anchor="ctr"/>
            <a:lstStyle/>
            <a:p>
              <a:endParaRPr lang="tr-TR" sz="2400">
                <a:latin typeface="Times New Roman" pitchFamily="18" charset="0"/>
              </a:endParaRPr>
            </a:p>
          </p:txBody>
        </p:sp>
        <p:sp>
          <p:nvSpPr>
            <p:cNvPr id="7202" name="Oval 28"/>
            <p:cNvSpPr>
              <a:spLocks noChangeArrowheads="1"/>
            </p:cNvSpPr>
            <p:nvPr/>
          </p:nvSpPr>
          <p:spPr bwMode="auto">
            <a:xfrm>
              <a:off x="1476375" y="5589588"/>
              <a:ext cx="574675" cy="287337"/>
            </a:xfrm>
            <a:prstGeom prst="ellipse">
              <a:avLst/>
            </a:prstGeom>
            <a:solidFill>
              <a:srgbClr val="9966FF"/>
            </a:solidFill>
            <a:ln w="9525">
              <a:solidFill>
                <a:srgbClr val="9966FF"/>
              </a:solidFill>
              <a:round/>
              <a:headEnd/>
              <a:tailEnd/>
            </a:ln>
          </p:spPr>
          <p:txBody>
            <a:bodyPr wrap="none" anchor="ctr"/>
            <a:lstStyle/>
            <a:p>
              <a:endParaRPr lang="tr-TR" sz="2400">
                <a:latin typeface="Times New Roman" pitchFamily="18" charset="0"/>
              </a:endParaRPr>
            </a:p>
          </p:txBody>
        </p:sp>
        <p:sp>
          <p:nvSpPr>
            <p:cNvPr id="7203" name="Oval 29"/>
            <p:cNvSpPr>
              <a:spLocks noChangeArrowheads="1"/>
            </p:cNvSpPr>
            <p:nvPr/>
          </p:nvSpPr>
          <p:spPr bwMode="auto">
            <a:xfrm>
              <a:off x="2051050" y="5445125"/>
              <a:ext cx="574675" cy="287338"/>
            </a:xfrm>
            <a:prstGeom prst="ellipse">
              <a:avLst/>
            </a:prstGeom>
            <a:solidFill>
              <a:srgbClr val="9966FF"/>
            </a:solidFill>
            <a:ln w="9525">
              <a:solidFill>
                <a:srgbClr val="9966FF"/>
              </a:solidFill>
              <a:round/>
              <a:headEnd/>
              <a:tailEnd/>
            </a:ln>
          </p:spPr>
          <p:txBody>
            <a:bodyPr wrap="none" anchor="ctr"/>
            <a:lstStyle/>
            <a:p>
              <a:endParaRPr lang="tr-TR" sz="2400">
                <a:latin typeface="Times New Roman" pitchFamily="18" charset="0"/>
              </a:endParaRPr>
            </a:p>
          </p:txBody>
        </p:sp>
        <p:sp>
          <p:nvSpPr>
            <p:cNvPr id="7204" name="Oval 30"/>
            <p:cNvSpPr>
              <a:spLocks noChangeArrowheads="1"/>
            </p:cNvSpPr>
            <p:nvPr/>
          </p:nvSpPr>
          <p:spPr bwMode="auto">
            <a:xfrm>
              <a:off x="2555875" y="5229225"/>
              <a:ext cx="574675" cy="287338"/>
            </a:xfrm>
            <a:prstGeom prst="ellipse">
              <a:avLst/>
            </a:prstGeom>
            <a:solidFill>
              <a:srgbClr val="9966FF"/>
            </a:solidFill>
            <a:ln w="9525">
              <a:solidFill>
                <a:srgbClr val="9966FF"/>
              </a:solidFill>
              <a:round/>
              <a:headEnd/>
              <a:tailEnd/>
            </a:ln>
          </p:spPr>
          <p:txBody>
            <a:bodyPr wrap="none" anchor="ctr"/>
            <a:lstStyle/>
            <a:p>
              <a:endParaRPr lang="tr-TR" sz="2400">
                <a:latin typeface="Times New Roman" pitchFamily="18" charset="0"/>
              </a:endParaRPr>
            </a:p>
          </p:txBody>
        </p:sp>
        <p:sp>
          <p:nvSpPr>
            <p:cNvPr id="7205" name="Oval 31"/>
            <p:cNvSpPr>
              <a:spLocks noChangeArrowheads="1"/>
            </p:cNvSpPr>
            <p:nvPr/>
          </p:nvSpPr>
          <p:spPr bwMode="auto">
            <a:xfrm>
              <a:off x="2843213" y="4941888"/>
              <a:ext cx="574675" cy="287337"/>
            </a:xfrm>
            <a:prstGeom prst="ellipse">
              <a:avLst/>
            </a:prstGeom>
            <a:solidFill>
              <a:srgbClr val="9966FF"/>
            </a:solidFill>
            <a:ln w="9525">
              <a:solidFill>
                <a:srgbClr val="9966FF"/>
              </a:solidFill>
              <a:round/>
              <a:headEnd/>
              <a:tailEnd/>
            </a:ln>
          </p:spPr>
          <p:txBody>
            <a:bodyPr wrap="none" anchor="ctr"/>
            <a:lstStyle/>
            <a:p>
              <a:endParaRPr lang="tr-TR" sz="2400">
                <a:latin typeface="Times New Roman" pitchFamily="18" charset="0"/>
              </a:endParaRPr>
            </a:p>
          </p:txBody>
        </p:sp>
        <p:sp>
          <p:nvSpPr>
            <p:cNvPr id="7206" name="Oval 32"/>
            <p:cNvSpPr>
              <a:spLocks noChangeArrowheads="1"/>
            </p:cNvSpPr>
            <p:nvPr/>
          </p:nvSpPr>
          <p:spPr bwMode="auto">
            <a:xfrm>
              <a:off x="900113" y="6237288"/>
              <a:ext cx="574675" cy="287337"/>
            </a:xfrm>
            <a:prstGeom prst="ellipse">
              <a:avLst/>
            </a:prstGeom>
            <a:solidFill>
              <a:srgbClr val="9966FF"/>
            </a:solidFill>
            <a:ln w="9525">
              <a:solidFill>
                <a:srgbClr val="9966FF"/>
              </a:solidFill>
              <a:round/>
              <a:headEnd/>
              <a:tailEnd/>
            </a:ln>
          </p:spPr>
          <p:txBody>
            <a:bodyPr wrap="none" anchor="ctr"/>
            <a:lstStyle/>
            <a:p>
              <a:endParaRPr lang="tr-TR" sz="2400">
                <a:latin typeface="Times New Roman" pitchFamily="18" charset="0"/>
              </a:endParaRPr>
            </a:p>
          </p:txBody>
        </p:sp>
        <p:sp>
          <p:nvSpPr>
            <p:cNvPr id="7207" name="Oval 33"/>
            <p:cNvSpPr>
              <a:spLocks noChangeArrowheads="1"/>
            </p:cNvSpPr>
            <p:nvPr/>
          </p:nvSpPr>
          <p:spPr bwMode="auto">
            <a:xfrm>
              <a:off x="1476375" y="6237288"/>
              <a:ext cx="574675" cy="287337"/>
            </a:xfrm>
            <a:prstGeom prst="ellipse">
              <a:avLst/>
            </a:prstGeom>
            <a:solidFill>
              <a:srgbClr val="9966FF"/>
            </a:solidFill>
            <a:ln w="9525">
              <a:solidFill>
                <a:srgbClr val="9966FF"/>
              </a:solidFill>
              <a:round/>
              <a:headEnd/>
              <a:tailEnd/>
            </a:ln>
          </p:spPr>
          <p:txBody>
            <a:bodyPr wrap="none" anchor="ctr"/>
            <a:lstStyle/>
            <a:p>
              <a:endParaRPr lang="tr-TR" sz="2400">
                <a:latin typeface="Times New Roman" pitchFamily="18" charset="0"/>
              </a:endParaRPr>
            </a:p>
          </p:txBody>
        </p:sp>
        <p:sp>
          <p:nvSpPr>
            <p:cNvPr id="7208" name="Oval 34"/>
            <p:cNvSpPr>
              <a:spLocks noChangeArrowheads="1"/>
            </p:cNvSpPr>
            <p:nvPr/>
          </p:nvSpPr>
          <p:spPr bwMode="auto">
            <a:xfrm>
              <a:off x="900113" y="3933825"/>
              <a:ext cx="574675" cy="287338"/>
            </a:xfrm>
            <a:prstGeom prst="ellipse">
              <a:avLst/>
            </a:prstGeom>
            <a:solidFill>
              <a:srgbClr val="9966FF"/>
            </a:solidFill>
            <a:ln w="9525">
              <a:solidFill>
                <a:srgbClr val="9966FF"/>
              </a:solidFill>
              <a:round/>
              <a:headEnd/>
              <a:tailEnd/>
            </a:ln>
          </p:spPr>
          <p:txBody>
            <a:bodyPr wrap="none" anchor="ctr"/>
            <a:lstStyle/>
            <a:p>
              <a:endParaRPr lang="tr-TR" sz="2400">
                <a:latin typeface="Times New Roman" pitchFamily="18" charset="0"/>
              </a:endParaRPr>
            </a:p>
          </p:txBody>
        </p:sp>
        <p:sp>
          <p:nvSpPr>
            <p:cNvPr id="7209" name="Oval 35"/>
            <p:cNvSpPr>
              <a:spLocks noChangeArrowheads="1"/>
            </p:cNvSpPr>
            <p:nvPr/>
          </p:nvSpPr>
          <p:spPr bwMode="auto">
            <a:xfrm>
              <a:off x="4643438" y="5000636"/>
              <a:ext cx="714379" cy="357190"/>
            </a:xfrm>
            <a:prstGeom prst="ellipse">
              <a:avLst/>
            </a:prstGeom>
            <a:solidFill>
              <a:srgbClr val="FFFF00"/>
            </a:solidFill>
            <a:ln w="9525">
              <a:solidFill>
                <a:schemeClr val="hlink"/>
              </a:solidFill>
              <a:round/>
              <a:headEnd/>
              <a:tailEnd/>
            </a:ln>
          </p:spPr>
          <p:txBody>
            <a:bodyPr wrap="none" anchor="ctr"/>
            <a:lstStyle/>
            <a:p>
              <a:endParaRPr lang="tr-TR" sz="2400">
                <a:latin typeface="Times New Roman" pitchFamily="18" charset="0"/>
              </a:endParaRPr>
            </a:p>
          </p:txBody>
        </p:sp>
        <p:sp>
          <p:nvSpPr>
            <p:cNvPr id="7210" name="Oval 36"/>
            <p:cNvSpPr>
              <a:spLocks noChangeArrowheads="1"/>
            </p:cNvSpPr>
            <p:nvPr/>
          </p:nvSpPr>
          <p:spPr bwMode="auto">
            <a:xfrm>
              <a:off x="5076825" y="4714884"/>
              <a:ext cx="638183" cy="369879"/>
            </a:xfrm>
            <a:prstGeom prst="ellipse">
              <a:avLst/>
            </a:prstGeom>
            <a:solidFill>
              <a:srgbClr val="FFFF00"/>
            </a:solidFill>
            <a:ln w="9525">
              <a:solidFill>
                <a:schemeClr val="hlink"/>
              </a:solidFill>
              <a:round/>
              <a:headEnd/>
              <a:tailEnd/>
            </a:ln>
          </p:spPr>
          <p:txBody>
            <a:bodyPr wrap="none" anchor="ctr"/>
            <a:lstStyle/>
            <a:p>
              <a:endParaRPr lang="tr-TR" sz="2400">
                <a:latin typeface="Times New Roman" pitchFamily="18" charset="0"/>
              </a:endParaRPr>
            </a:p>
          </p:txBody>
        </p:sp>
        <p:pic>
          <p:nvPicPr>
            <p:cNvPr id="7211" name="Picture 37"/>
            <p:cNvPicPr>
              <a:picLocks noChangeAspect="1" noChangeArrowheads="1"/>
            </p:cNvPicPr>
            <p:nvPr/>
          </p:nvPicPr>
          <p:blipFill>
            <a:blip r:embed="rId3" cstate="print"/>
            <a:srcRect/>
            <a:stretch>
              <a:fillRect/>
            </a:stretch>
          </p:blipFill>
          <p:spPr bwMode="auto">
            <a:xfrm>
              <a:off x="5867400" y="5300663"/>
              <a:ext cx="936625" cy="808037"/>
            </a:xfrm>
            <a:prstGeom prst="rect">
              <a:avLst/>
            </a:prstGeom>
            <a:noFill/>
            <a:ln w="9525">
              <a:noFill/>
              <a:miter lim="800000"/>
              <a:headEnd/>
              <a:tailEnd/>
            </a:ln>
          </p:spPr>
        </p:pic>
        <p:sp>
          <p:nvSpPr>
            <p:cNvPr id="7212" name="Freeform 38"/>
            <p:cNvSpPr>
              <a:spLocks/>
            </p:cNvSpPr>
            <p:nvPr/>
          </p:nvSpPr>
          <p:spPr bwMode="auto">
            <a:xfrm>
              <a:off x="5651500" y="5805488"/>
              <a:ext cx="1008063" cy="719137"/>
            </a:xfrm>
            <a:custGeom>
              <a:avLst/>
              <a:gdLst>
                <a:gd name="T0" fmla="*/ 2147483647 w 635"/>
                <a:gd name="T1" fmla="*/ 0 h 453"/>
                <a:gd name="T2" fmla="*/ 2147483647 w 635"/>
                <a:gd name="T3" fmla="*/ 2147483647 h 453"/>
                <a:gd name="T4" fmla="*/ 2147483647 w 635"/>
                <a:gd name="T5" fmla="*/ 2147483647 h 453"/>
                <a:gd name="T6" fmla="*/ 2147483647 w 635"/>
                <a:gd name="T7" fmla="*/ 2147483647 h 453"/>
                <a:gd name="T8" fmla="*/ 2147483647 w 635"/>
                <a:gd name="T9" fmla="*/ 2147483647 h 453"/>
                <a:gd name="T10" fmla="*/ 0 w 635"/>
                <a:gd name="T11" fmla="*/ 2147483647 h 453"/>
                <a:gd name="T12" fmla="*/ 0 60000 65536"/>
                <a:gd name="T13" fmla="*/ 0 60000 65536"/>
                <a:gd name="T14" fmla="*/ 0 60000 65536"/>
                <a:gd name="T15" fmla="*/ 0 60000 65536"/>
                <a:gd name="T16" fmla="*/ 0 60000 65536"/>
                <a:gd name="T17" fmla="*/ 0 60000 65536"/>
                <a:gd name="T18" fmla="*/ 0 w 635"/>
                <a:gd name="T19" fmla="*/ 0 h 453"/>
                <a:gd name="T20" fmla="*/ 635 w 635"/>
                <a:gd name="T21" fmla="*/ 453 h 453"/>
              </a:gdLst>
              <a:ahLst/>
              <a:cxnLst>
                <a:cxn ang="T12">
                  <a:pos x="T0" y="T1"/>
                </a:cxn>
                <a:cxn ang="T13">
                  <a:pos x="T2" y="T3"/>
                </a:cxn>
                <a:cxn ang="T14">
                  <a:pos x="T4" y="T5"/>
                </a:cxn>
                <a:cxn ang="T15">
                  <a:pos x="T6" y="T7"/>
                </a:cxn>
                <a:cxn ang="T16">
                  <a:pos x="T8" y="T9"/>
                </a:cxn>
                <a:cxn ang="T17">
                  <a:pos x="T10" y="T11"/>
                </a:cxn>
              </a:cxnLst>
              <a:rect l="T18" t="T19" r="T20" b="T21"/>
              <a:pathLst>
                <a:path w="635" h="453">
                  <a:moveTo>
                    <a:pt x="635" y="0"/>
                  </a:moveTo>
                  <a:cubicBezTo>
                    <a:pt x="593" y="45"/>
                    <a:pt x="552" y="91"/>
                    <a:pt x="545" y="136"/>
                  </a:cubicBezTo>
                  <a:cubicBezTo>
                    <a:pt x="538" y="181"/>
                    <a:pt x="628" y="234"/>
                    <a:pt x="590" y="272"/>
                  </a:cubicBezTo>
                  <a:cubicBezTo>
                    <a:pt x="552" y="310"/>
                    <a:pt x="401" y="333"/>
                    <a:pt x="318" y="363"/>
                  </a:cubicBezTo>
                  <a:cubicBezTo>
                    <a:pt x="235" y="393"/>
                    <a:pt x="144" y="453"/>
                    <a:pt x="91" y="453"/>
                  </a:cubicBezTo>
                  <a:cubicBezTo>
                    <a:pt x="38" y="453"/>
                    <a:pt x="15" y="378"/>
                    <a:pt x="0" y="363"/>
                  </a:cubicBezTo>
                </a:path>
              </a:pathLst>
            </a:custGeom>
            <a:noFill/>
            <a:ln w="57150">
              <a:solidFill>
                <a:srgbClr val="CC0000"/>
              </a:solidFill>
              <a:round/>
              <a:headEnd/>
              <a:tailEnd/>
            </a:ln>
          </p:spPr>
          <p:txBody>
            <a:bodyPr/>
            <a:lstStyle/>
            <a:p>
              <a:endParaRPr lang="tr-TR"/>
            </a:p>
          </p:txBody>
        </p:sp>
        <p:sp>
          <p:nvSpPr>
            <p:cNvPr id="7213" name="Rectangle 39"/>
            <p:cNvSpPr>
              <a:spLocks noChangeArrowheads="1"/>
            </p:cNvSpPr>
            <p:nvPr/>
          </p:nvSpPr>
          <p:spPr bwMode="auto">
            <a:xfrm>
              <a:off x="2209800" y="2438400"/>
              <a:ext cx="346075" cy="198438"/>
            </a:xfrm>
            <a:prstGeom prst="rect">
              <a:avLst/>
            </a:prstGeom>
            <a:solidFill>
              <a:schemeClr val="accent1"/>
            </a:solidFill>
            <a:ln w="9525">
              <a:solidFill>
                <a:schemeClr val="tx1"/>
              </a:solidFill>
              <a:miter lim="800000"/>
              <a:headEnd/>
              <a:tailEnd/>
            </a:ln>
          </p:spPr>
          <p:txBody>
            <a:bodyPr wrap="none" anchor="ctr"/>
            <a:lstStyle/>
            <a:p>
              <a:endParaRPr lang="tr-TR" sz="2400">
                <a:latin typeface="Times New Roman" pitchFamily="18" charset="0"/>
              </a:endParaRPr>
            </a:p>
          </p:txBody>
        </p:sp>
        <p:sp>
          <p:nvSpPr>
            <p:cNvPr id="7214" name="Rectangle 40"/>
            <p:cNvSpPr>
              <a:spLocks noChangeArrowheads="1"/>
            </p:cNvSpPr>
            <p:nvPr/>
          </p:nvSpPr>
          <p:spPr bwMode="auto">
            <a:xfrm>
              <a:off x="2209800" y="2667000"/>
              <a:ext cx="346075" cy="258763"/>
            </a:xfrm>
            <a:prstGeom prst="rect">
              <a:avLst/>
            </a:prstGeom>
            <a:solidFill>
              <a:schemeClr val="accent1"/>
            </a:solidFill>
            <a:ln w="9525">
              <a:solidFill>
                <a:schemeClr val="tx1"/>
              </a:solidFill>
              <a:miter lim="800000"/>
              <a:headEnd/>
              <a:tailEnd/>
            </a:ln>
          </p:spPr>
          <p:txBody>
            <a:bodyPr wrap="none" anchor="ctr"/>
            <a:lstStyle/>
            <a:p>
              <a:endParaRPr lang="tr-TR" sz="2400">
                <a:latin typeface="Times New Roman" pitchFamily="18" charset="0"/>
              </a:endParaRPr>
            </a:p>
          </p:txBody>
        </p:sp>
        <p:sp>
          <p:nvSpPr>
            <p:cNvPr id="7215" name="AutoShape 41"/>
            <p:cNvSpPr>
              <a:spLocks noChangeArrowheads="1"/>
            </p:cNvSpPr>
            <p:nvPr/>
          </p:nvSpPr>
          <p:spPr bwMode="auto">
            <a:xfrm>
              <a:off x="1908175" y="2438400"/>
              <a:ext cx="215900" cy="431800"/>
            </a:xfrm>
            <a:prstGeom prst="curvedRightArrow">
              <a:avLst>
                <a:gd name="adj1" fmla="val 40000"/>
                <a:gd name="adj2" fmla="val 80000"/>
                <a:gd name="adj3" fmla="val 33333"/>
              </a:avLst>
            </a:prstGeom>
            <a:solidFill>
              <a:schemeClr val="accent1"/>
            </a:solidFill>
            <a:ln w="9525">
              <a:solidFill>
                <a:schemeClr val="tx1"/>
              </a:solidFill>
              <a:miter lim="800000"/>
              <a:headEnd/>
              <a:tailEnd/>
            </a:ln>
          </p:spPr>
          <p:txBody>
            <a:bodyPr wrap="none" anchor="ctr"/>
            <a:lstStyle/>
            <a:p>
              <a:endParaRPr lang="tr-TR" sz="2400">
                <a:latin typeface="Times New Roman" pitchFamily="18" charset="0"/>
              </a:endParaRPr>
            </a:p>
          </p:txBody>
        </p:sp>
        <p:sp>
          <p:nvSpPr>
            <p:cNvPr id="7216" name="Line 42"/>
            <p:cNvSpPr>
              <a:spLocks noChangeShapeType="1"/>
            </p:cNvSpPr>
            <p:nvPr/>
          </p:nvSpPr>
          <p:spPr bwMode="auto">
            <a:xfrm>
              <a:off x="1866900" y="3081338"/>
              <a:ext cx="144463" cy="144462"/>
            </a:xfrm>
            <a:prstGeom prst="line">
              <a:avLst/>
            </a:prstGeom>
            <a:noFill/>
            <a:ln w="9525">
              <a:solidFill>
                <a:schemeClr val="tx1"/>
              </a:solidFill>
              <a:round/>
              <a:headEnd/>
              <a:tailEnd type="triangle" w="med" len="med"/>
            </a:ln>
          </p:spPr>
          <p:txBody>
            <a:bodyPr/>
            <a:lstStyle/>
            <a:p>
              <a:endParaRPr lang="tr-TR"/>
            </a:p>
          </p:txBody>
        </p:sp>
        <p:sp>
          <p:nvSpPr>
            <p:cNvPr id="7217" name="Line 43"/>
            <p:cNvSpPr>
              <a:spLocks noChangeShapeType="1"/>
            </p:cNvSpPr>
            <p:nvPr/>
          </p:nvSpPr>
          <p:spPr bwMode="auto">
            <a:xfrm>
              <a:off x="2362200" y="3505200"/>
              <a:ext cx="152400" cy="152400"/>
            </a:xfrm>
            <a:prstGeom prst="line">
              <a:avLst/>
            </a:prstGeom>
            <a:noFill/>
            <a:ln w="9525">
              <a:solidFill>
                <a:schemeClr val="tx1"/>
              </a:solidFill>
              <a:round/>
              <a:headEnd/>
              <a:tailEnd type="triangle" w="med" len="med"/>
            </a:ln>
          </p:spPr>
          <p:txBody>
            <a:bodyPr/>
            <a:lstStyle/>
            <a:p>
              <a:endParaRPr lang="tr-TR"/>
            </a:p>
          </p:txBody>
        </p:sp>
        <p:sp>
          <p:nvSpPr>
            <p:cNvPr id="7218" name="Line 44"/>
            <p:cNvSpPr>
              <a:spLocks noChangeShapeType="1"/>
            </p:cNvSpPr>
            <p:nvPr/>
          </p:nvSpPr>
          <p:spPr bwMode="auto">
            <a:xfrm>
              <a:off x="2895600" y="3886200"/>
              <a:ext cx="215900" cy="142875"/>
            </a:xfrm>
            <a:prstGeom prst="line">
              <a:avLst/>
            </a:prstGeom>
            <a:noFill/>
            <a:ln w="9525">
              <a:solidFill>
                <a:schemeClr val="tx1"/>
              </a:solidFill>
              <a:round/>
              <a:headEnd/>
              <a:tailEnd type="triangle" w="med" len="med"/>
            </a:ln>
          </p:spPr>
          <p:txBody>
            <a:bodyPr/>
            <a:lstStyle/>
            <a:p>
              <a:endParaRPr lang="tr-TR"/>
            </a:p>
          </p:txBody>
        </p:sp>
        <p:sp>
          <p:nvSpPr>
            <p:cNvPr id="7219" name="Line 45"/>
            <p:cNvSpPr>
              <a:spLocks noChangeShapeType="1"/>
            </p:cNvSpPr>
            <p:nvPr/>
          </p:nvSpPr>
          <p:spPr bwMode="auto">
            <a:xfrm>
              <a:off x="4114800" y="4724401"/>
              <a:ext cx="914400" cy="228600"/>
            </a:xfrm>
            <a:prstGeom prst="line">
              <a:avLst/>
            </a:prstGeom>
            <a:noFill/>
            <a:ln w="9525">
              <a:solidFill>
                <a:schemeClr val="tx1"/>
              </a:solidFill>
              <a:round/>
              <a:headEnd/>
              <a:tailEnd type="triangle" w="med" len="med"/>
            </a:ln>
          </p:spPr>
          <p:txBody>
            <a:bodyPr/>
            <a:lstStyle/>
            <a:p>
              <a:endParaRPr lang="tr-TR"/>
            </a:p>
          </p:txBody>
        </p:sp>
        <p:sp>
          <p:nvSpPr>
            <p:cNvPr id="7220" name="Line 46"/>
            <p:cNvSpPr>
              <a:spLocks noChangeShapeType="1"/>
            </p:cNvSpPr>
            <p:nvPr/>
          </p:nvSpPr>
          <p:spPr bwMode="auto">
            <a:xfrm>
              <a:off x="5257800" y="5334000"/>
              <a:ext cx="466725" cy="327025"/>
            </a:xfrm>
            <a:prstGeom prst="line">
              <a:avLst/>
            </a:prstGeom>
            <a:noFill/>
            <a:ln w="9525">
              <a:solidFill>
                <a:schemeClr val="tx1"/>
              </a:solidFill>
              <a:round/>
              <a:headEnd/>
              <a:tailEnd type="triangle" w="med" len="med"/>
            </a:ln>
          </p:spPr>
          <p:txBody>
            <a:bodyPr/>
            <a:lstStyle/>
            <a:p>
              <a:endParaRPr lang="tr-TR"/>
            </a:p>
          </p:txBody>
        </p:sp>
        <p:sp>
          <p:nvSpPr>
            <p:cNvPr id="7221" name="Line 47"/>
            <p:cNvSpPr>
              <a:spLocks noChangeShapeType="1"/>
            </p:cNvSpPr>
            <p:nvPr/>
          </p:nvSpPr>
          <p:spPr bwMode="auto">
            <a:xfrm flipV="1">
              <a:off x="2195513" y="6021388"/>
              <a:ext cx="3529012" cy="360362"/>
            </a:xfrm>
            <a:prstGeom prst="line">
              <a:avLst/>
            </a:prstGeom>
            <a:noFill/>
            <a:ln w="9525">
              <a:solidFill>
                <a:schemeClr val="tx1"/>
              </a:solidFill>
              <a:round/>
              <a:headEnd/>
              <a:tailEnd type="triangle" w="med" len="med"/>
            </a:ln>
          </p:spPr>
          <p:txBody>
            <a:bodyPr/>
            <a:lstStyle/>
            <a:p>
              <a:endParaRPr lang="tr-TR"/>
            </a:p>
          </p:txBody>
        </p:sp>
        <p:sp>
          <p:nvSpPr>
            <p:cNvPr id="7222" name="Line 48"/>
            <p:cNvSpPr>
              <a:spLocks noChangeShapeType="1"/>
            </p:cNvSpPr>
            <p:nvPr/>
          </p:nvSpPr>
          <p:spPr bwMode="auto">
            <a:xfrm>
              <a:off x="684213" y="5589588"/>
              <a:ext cx="647700" cy="503237"/>
            </a:xfrm>
            <a:prstGeom prst="line">
              <a:avLst/>
            </a:prstGeom>
            <a:noFill/>
            <a:ln w="9525">
              <a:solidFill>
                <a:schemeClr val="tx1"/>
              </a:solidFill>
              <a:round/>
              <a:headEnd/>
              <a:tailEnd type="triangle" w="med" len="med"/>
            </a:ln>
          </p:spPr>
          <p:txBody>
            <a:bodyPr/>
            <a:lstStyle/>
            <a:p>
              <a:endParaRPr lang="tr-TR"/>
            </a:p>
          </p:txBody>
        </p:sp>
        <p:sp>
          <p:nvSpPr>
            <p:cNvPr id="7223" name="Line 49"/>
            <p:cNvSpPr>
              <a:spLocks noChangeShapeType="1"/>
            </p:cNvSpPr>
            <p:nvPr/>
          </p:nvSpPr>
          <p:spPr bwMode="auto">
            <a:xfrm flipH="1">
              <a:off x="539750" y="4797425"/>
              <a:ext cx="647700" cy="215900"/>
            </a:xfrm>
            <a:prstGeom prst="line">
              <a:avLst/>
            </a:prstGeom>
            <a:noFill/>
            <a:ln w="9525">
              <a:solidFill>
                <a:schemeClr val="tx1"/>
              </a:solidFill>
              <a:round/>
              <a:headEnd/>
              <a:tailEnd type="triangle" w="med" len="med"/>
            </a:ln>
          </p:spPr>
          <p:txBody>
            <a:bodyPr/>
            <a:lstStyle/>
            <a:p>
              <a:endParaRPr lang="tr-TR"/>
            </a:p>
          </p:txBody>
        </p:sp>
        <p:sp>
          <p:nvSpPr>
            <p:cNvPr id="7224" name="Line 50"/>
            <p:cNvSpPr>
              <a:spLocks noChangeShapeType="1"/>
            </p:cNvSpPr>
            <p:nvPr/>
          </p:nvSpPr>
          <p:spPr bwMode="auto">
            <a:xfrm flipH="1">
              <a:off x="971550" y="4868863"/>
              <a:ext cx="287338" cy="288925"/>
            </a:xfrm>
            <a:prstGeom prst="line">
              <a:avLst/>
            </a:prstGeom>
            <a:noFill/>
            <a:ln w="9525">
              <a:solidFill>
                <a:schemeClr val="tx1"/>
              </a:solidFill>
              <a:round/>
              <a:headEnd/>
              <a:tailEnd type="triangle" w="med" len="med"/>
            </a:ln>
          </p:spPr>
          <p:txBody>
            <a:bodyPr/>
            <a:lstStyle/>
            <a:p>
              <a:endParaRPr lang="tr-TR"/>
            </a:p>
          </p:txBody>
        </p:sp>
        <p:sp>
          <p:nvSpPr>
            <p:cNvPr id="7225" name="Line 51"/>
            <p:cNvSpPr>
              <a:spLocks noChangeShapeType="1"/>
            </p:cNvSpPr>
            <p:nvPr/>
          </p:nvSpPr>
          <p:spPr bwMode="auto">
            <a:xfrm flipH="1">
              <a:off x="1331913" y="5013325"/>
              <a:ext cx="144462" cy="360363"/>
            </a:xfrm>
            <a:prstGeom prst="line">
              <a:avLst/>
            </a:prstGeom>
            <a:noFill/>
            <a:ln w="9525">
              <a:solidFill>
                <a:schemeClr val="tx1"/>
              </a:solidFill>
              <a:round/>
              <a:headEnd/>
              <a:tailEnd type="triangle" w="med" len="med"/>
            </a:ln>
          </p:spPr>
          <p:txBody>
            <a:bodyPr/>
            <a:lstStyle/>
            <a:p>
              <a:endParaRPr lang="tr-TR"/>
            </a:p>
          </p:txBody>
        </p:sp>
        <p:sp>
          <p:nvSpPr>
            <p:cNvPr id="7226" name="Line 52"/>
            <p:cNvSpPr>
              <a:spLocks noChangeShapeType="1"/>
            </p:cNvSpPr>
            <p:nvPr/>
          </p:nvSpPr>
          <p:spPr bwMode="auto">
            <a:xfrm>
              <a:off x="1692275" y="5013325"/>
              <a:ext cx="71438" cy="431800"/>
            </a:xfrm>
            <a:prstGeom prst="line">
              <a:avLst/>
            </a:prstGeom>
            <a:noFill/>
            <a:ln w="9525">
              <a:solidFill>
                <a:schemeClr val="tx1"/>
              </a:solidFill>
              <a:round/>
              <a:headEnd/>
              <a:tailEnd type="triangle" w="med" len="med"/>
            </a:ln>
          </p:spPr>
          <p:txBody>
            <a:bodyPr/>
            <a:lstStyle/>
            <a:p>
              <a:endParaRPr lang="tr-TR"/>
            </a:p>
          </p:txBody>
        </p:sp>
        <p:sp>
          <p:nvSpPr>
            <p:cNvPr id="7227" name="Line 53"/>
            <p:cNvSpPr>
              <a:spLocks noChangeShapeType="1"/>
            </p:cNvSpPr>
            <p:nvPr/>
          </p:nvSpPr>
          <p:spPr bwMode="auto">
            <a:xfrm>
              <a:off x="1908175" y="4941888"/>
              <a:ext cx="360363" cy="431800"/>
            </a:xfrm>
            <a:prstGeom prst="line">
              <a:avLst/>
            </a:prstGeom>
            <a:noFill/>
            <a:ln w="9525">
              <a:solidFill>
                <a:schemeClr val="tx1"/>
              </a:solidFill>
              <a:round/>
              <a:headEnd/>
              <a:tailEnd type="triangle" w="med" len="med"/>
            </a:ln>
          </p:spPr>
          <p:txBody>
            <a:bodyPr/>
            <a:lstStyle/>
            <a:p>
              <a:endParaRPr lang="tr-TR"/>
            </a:p>
          </p:txBody>
        </p:sp>
        <p:sp>
          <p:nvSpPr>
            <p:cNvPr id="7228" name="Line 54"/>
            <p:cNvSpPr>
              <a:spLocks noChangeShapeType="1"/>
            </p:cNvSpPr>
            <p:nvPr/>
          </p:nvSpPr>
          <p:spPr bwMode="auto">
            <a:xfrm>
              <a:off x="1979613" y="4868863"/>
              <a:ext cx="576262" cy="288925"/>
            </a:xfrm>
            <a:prstGeom prst="line">
              <a:avLst/>
            </a:prstGeom>
            <a:noFill/>
            <a:ln w="9525">
              <a:solidFill>
                <a:schemeClr val="tx1"/>
              </a:solidFill>
              <a:round/>
              <a:headEnd/>
              <a:tailEnd type="triangle" w="med" len="med"/>
            </a:ln>
          </p:spPr>
          <p:txBody>
            <a:bodyPr/>
            <a:lstStyle/>
            <a:p>
              <a:endParaRPr lang="tr-TR"/>
            </a:p>
          </p:txBody>
        </p:sp>
        <p:sp>
          <p:nvSpPr>
            <p:cNvPr id="7229" name="Line 55"/>
            <p:cNvSpPr>
              <a:spLocks noChangeShapeType="1"/>
            </p:cNvSpPr>
            <p:nvPr/>
          </p:nvSpPr>
          <p:spPr bwMode="auto">
            <a:xfrm>
              <a:off x="1979613" y="4724400"/>
              <a:ext cx="720725" cy="144463"/>
            </a:xfrm>
            <a:prstGeom prst="line">
              <a:avLst/>
            </a:prstGeom>
            <a:noFill/>
            <a:ln w="9525">
              <a:solidFill>
                <a:schemeClr val="tx1"/>
              </a:solidFill>
              <a:round/>
              <a:headEnd/>
              <a:tailEnd type="triangle" w="med" len="med"/>
            </a:ln>
          </p:spPr>
          <p:txBody>
            <a:bodyPr/>
            <a:lstStyle/>
            <a:p>
              <a:endParaRPr lang="tr-TR"/>
            </a:p>
          </p:txBody>
        </p:sp>
        <p:sp>
          <p:nvSpPr>
            <p:cNvPr id="7230" name="Line 56"/>
            <p:cNvSpPr>
              <a:spLocks noChangeShapeType="1"/>
            </p:cNvSpPr>
            <p:nvPr/>
          </p:nvSpPr>
          <p:spPr bwMode="auto">
            <a:xfrm>
              <a:off x="1547813" y="4292600"/>
              <a:ext cx="0" cy="215900"/>
            </a:xfrm>
            <a:prstGeom prst="line">
              <a:avLst/>
            </a:prstGeom>
            <a:noFill/>
            <a:ln w="9525">
              <a:solidFill>
                <a:schemeClr val="tx1"/>
              </a:solidFill>
              <a:round/>
              <a:headEnd/>
              <a:tailEnd type="triangle" w="med" len="med"/>
            </a:ln>
          </p:spPr>
          <p:txBody>
            <a:bodyPr/>
            <a:lstStyle/>
            <a:p>
              <a:endParaRPr lang="tr-TR"/>
            </a:p>
          </p:txBody>
        </p:sp>
        <p:sp>
          <p:nvSpPr>
            <p:cNvPr id="7231" name="Line 57"/>
            <p:cNvSpPr>
              <a:spLocks noChangeShapeType="1"/>
            </p:cNvSpPr>
            <p:nvPr/>
          </p:nvSpPr>
          <p:spPr bwMode="auto">
            <a:xfrm>
              <a:off x="4284663" y="2565400"/>
              <a:ext cx="287337" cy="142875"/>
            </a:xfrm>
            <a:prstGeom prst="line">
              <a:avLst/>
            </a:prstGeom>
            <a:noFill/>
            <a:ln w="9525">
              <a:solidFill>
                <a:schemeClr val="tx1"/>
              </a:solidFill>
              <a:round/>
              <a:headEnd/>
              <a:tailEnd type="triangle" w="med" len="med"/>
            </a:ln>
          </p:spPr>
          <p:txBody>
            <a:bodyPr/>
            <a:lstStyle/>
            <a:p>
              <a:endParaRPr lang="tr-TR"/>
            </a:p>
          </p:txBody>
        </p:sp>
        <p:sp>
          <p:nvSpPr>
            <p:cNvPr id="7232" name="Line 58"/>
            <p:cNvSpPr>
              <a:spLocks noChangeShapeType="1"/>
            </p:cNvSpPr>
            <p:nvPr/>
          </p:nvSpPr>
          <p:spPr bwMode="auto">
            <a:xfrm>
              <a:off x="5292725" y="3284538"/>
              <a:ext cx="1150938" cy="792162"/>
            </a:xfrm>
            <a:prstGeom prst="line">
              <a:avLst/>
            </a:prstGeom>
            <a:noFill/>
            <a:ln w="9525">
              <a:solidFill>
                <a:schemeClr val="tx1"/>
              </a:solidFill>
              <a:round/>
              <a:headEnd/>
              <a:tailEnd type="triangle" w="med" len="med"/>
            </a:ln>
          </p:spPr>
          <p:txBody>
            <a:bodyPr/>
            <a:lstStyle/>
            <a:p>
              <a:endParaRPr lang="tr-TR"/>
            </a:p>
          </p:txBody>
        </p:sp>
        <p:sp>
          <p:nvSpPr>
            <p:cNvPr id="7233" name="Line 59"/>
            <p:cNvSpPr>
              <a:spLocks noChangeShapeType="1"/>
            </p:cNvSpPr>
            <p:nvPr/>
          </p:nvSpPr>
          <p:spPr bwMode="auto">
            <a:xfrm flipV="1">
              <a:off x="6804025" y="5734050"/>
              <a:ext cx="720725" cy="503238"/>
            </a:xfrm>
            <a:prstGeom prst="line">
              <a:avLst/>
            </a:prstGeom>
            <a:noFill/>
            <a:ln w="9525">
              <a:solidFill>
                <a:schemeClr val="tx1"/>
              </a:solidFill>
              <a:round/>
              <a:headEnd/>
              <a:tailEnd type="triangle" w="med" len="med"/>
            </a:ln>
          </p:spPr>
          <p:txBody>
            <a:bodyPr/>
            <a:lstStyle/>
            <a:p>
              <a:endParaRPr lang="tr-TR"/>
            </a:p>
          </p:txBody>
        </p:sp>
        <p:sp>
          <p:nvSpPr>
            <p:cNvPr id="7234" name="Line 60"/>
            <p:cNvSpPr>
              <a:spLocks noChangeShapeType="1"/>
            </p:cNvSpPr>
            <p:nvPr/>
          </p:nvSpPr>
          <p:spPr bwMode="auto">
            <a:xfrm>
              <a:off x="6877050" y="6381750"/>
              <a:ext cx="719138" cy="215900"/>
            </a:xfrm>
            <a:prstGeom prst="line">
              <a:avLst/>
            </a:prstGeom>
            <a:noFill/>
            <a:ln w="9525">
              <a:solidFill>
                <a:schemeClr val="tx1"/>
              </a:solidFill>
              <a:round/>
              <a:headEnd/>
              <a:tailEnd type="triangle" w="med" len="med"/>
            </a:ln>
          </p:spPr>
          <p:txBody>
            <a:bodyPr/>
            <a:lstStyle/>
            <a:p>
              <a:endParaRPr lang="tr-TR"/>
            </a:p>
          </p:txBody>
        </p:sp>
        <p:sp>
          <p:nvSpPr>
            <p:cNvPr id="7235" name="Oval 61"/>
            <p:cNvSpPr>
              <a:spLocks noChangeArrowheads="1"/>
            </p:cNvSpPr>
            <p:nvPr/>
          </p:nvSpPr>
          <p:spPr bwMode="auto">
            <a:xfrm>
              <a:off x="5292725" y="2565400"/>
              <a:ext cx="215900" cy="215900"/>
            </a:xfrm>
            <a:prstGeom prst="ellipse">
              <a:avLst/>
            </a:prstGeom>
            <a:solidFill>
              <a:schemeClr val="accent1"/>
            </a:solidFill>
            <a:ln w="9525">
              <a:solidFill>
                <a:schemeClr val="tx1"/>
              </a:solidFill>
              <a:round/>
              <a:headEnd/>
              <a:tailEnd/>
            </a:ln>
          </p:spPr>
          <p:txBody>
            <a:bodyPr wrap="none" anchor="ctr"/>
            <a:lstStyle/>
            <a:p>
              <a:endParaRPr lang="tr-TR" sz="2400">
                <a:latin typeface="Times New Roman" pitchFamily="18" charset="0"/>
              </a:endParaRPr>
            </a:p>
          </p:txBody>
        </p:sp>
        <p:sp>
          <p:nvSpPr>
            <p:cNvPr id="7236" name="Oval 62"/>
            <p:cNvSpPr>
              <a:spLocks noChangeArrowheads="1"/>
            </p:cNvSpPr>
            <p:nvPr/>
          </p:nvSpPr>
          <p:spPr bwMode="auto">
            <a:xfrm>
              <a:off x="5364163" y="2924175"/>
              <a:ext cx="215900" cy="215900"/>
            </a:xfrm>
            <a:prstGeom prst="ellipse">
              <a:avLst/>
            </a:prstGeom>
            <a:solidFill>
              <a:schemeClr val="accent1"/>
            </a:solidFill>
            <a:ln w="9525">
              <a:solidFill>
                <a:schemeClr val="tx1"/>
              </a:solidFill>
              <a:round/>
              <a:headEnd/>
              <a:tailEnd/>
            </a:ln>
          </p:spPr>
          <p:txBody>
            <a:bodyPr wrap="none" anchor="ctr"/>
            <a:lstStyle/>
            <a:p>
              <a:endParaRPr lang="tr-TR" sz="2400">
                <a:latin typeface="Times New Roman" pitchFamily="18" charset="0"/>
              </a:endParaRPr>
            </a:p>
          </p:txBody>
        </p:sp>
        <p:sp>
          <p:nvSpPr>
            <p:cNvPr id="7237" name="Oval 63"/>
            <p:cNvSpPr>
              <a:spLocks noChangeArrowheads="1"/>
            </p:cNvSpPr>
            <p:nvPr/>
          </p:nvSpPr>
          <p:spPr bwMode="auto">
            <a:xfrm>
              <a:off x="7092950" y="4724400"/>
              <a:ext cx="215900" cy="215900"/>
            </a:xfrm>
            <a:prstGeom prst="ellipse">
              <a:avLst/>
            </a:prstGeom>
            <a:solidFill>
              <a:schemeClr val="accent1"/>
            </a:solidFill>
            <a:ln w="9525">
              <a:solidFill>
                <a:schemeClr val="tx1"/>
              </a:solidFill>
              <a:round/>
              <a:headEnd/>
              <a:tailEnd/>
            </a:ln>
          </p:spPr>
          <p:txBody>
            <a:bodyPr wrap="none" anchor="ctr"/>
            <a:lstStyle/>
            <a:p>
              <a:endParaRPr lang="tr-TR" sz="2400">
                <a:latin typeface="Times New Roman" pitchFamily="18" charset="0"/>
              </a:endParaRPr>
            </a:p>
          </p:txBody>
        </p:sp>
        <p:sp>
          <p:nvSpPr>
            <p:cNvPr id="7238" name="Oval 64"/>
            <p:cNvSpPr>
              <a:spLocks noChangeArrowheads="1"/>
            </p:cNvSpPr>
            <p:nvPr/>
          </p:nvSpPr>
          <p:spPr bwMode="auto">
            <a:xfrm>
              <a:off x="7092950" y="4365625"/>
              <a:ext cx="215900" cy="215900"/>
            </a:xfrm>
            <a:prstGeom prst="ellipse">
              <a:avLst/>
            </a:prstGeom>
            <a:solidFill>
              <a:schemeClr val="accent1"/>
            </a:solidFill>
            <a:ln w="9525">
              <a:solidFill>
                <a:schemeClr val="tx1"/>
              </a:solidFill>
              <a:round/>
              <a:headEnd/>
              <a:tailEnd/>
            </a:ln>
          </p:spPr>
          <p:txBody>
            <a:bodyPr wrap="none" anchor="ctr"/>
            <a:lstStyle/>
            <a:p>
              <a:endParaRPr lang="tr-TR" sz="2400">
                <a:latin typeface="Times New Roman" pitchFamily="18" charset="0"/>
              </a:endParaRPr>
            </a:p>
          </p:txBody>
        </p:sp>
        <p:sp>
          <p:nvSpPr>
            <p:cNvPr id="7239" name="Line 65"/>
            <p:cNvSpPr>
              <a:spLocks noChangeShapeType="1"/>
            </p:cNvSpPr>
            <p:nvPr/>
          </p:nvSpPr>
          <p:spPr bwMode="auto">
            <a:xfrm>
              <a:off x="5219700" y="2708275"/>
              <a:ext cx="73025" cy="0"/>
            </a:xfrm>
            <a:prstGeom prst="line">
              <a:avLst/>
            </a:prstGeom>
            <a:noFill/>
            <a:ln w="9525">
              <a:solidFill>
                <a:schemeClr val="tx1"/>
              </a:solidFill>
              <a:round/>
              <a:headEnd/>
              <a:tailEnd/>
            </a:ln>
          </p:spPr>
          <p:txBody>
            <a:bodyPr/>
            <a:lstStyle/>
            <a:p>
              <a:endParaRPr lang="tr-TR"/>
            </a:p>
          </p:txBody>
        </p:sp>
        <p:sp>
          <p:nvSpPr>
            <p:cNvPr id="7240" name="Line 66"/>
            <p:cNvSpPr>
              <a:spLocks noChangeShapeType="1"/>
            </p:cNvSpPr>
            <p:nvPr/>
          </p:nvSpPr>
          <p:spPr bwMode="auto">
            <a:xfrm>
              <a:off x="5292725" y="2997200"/>
              <a:ext cx="71438" cy="0"/>
            </a:xfrm>
            <a:prstGeom prst="line">
              <a:avLst/>
            </a:prstGeom>
            <a:noFill/>
            <a:ln w="9525">
              <a:solidFill>
                <a:schemeClr val="tx1"/>
              </a:solidFill>
              <a:round/>
              <a:headEnd/>
              <a:tailEnd/>
            </a:ln>
          </p:spPr>
          <p:txBody>
            <a:bodyPr/>
            <a:lstStyle/>
            <a:p>
              <a:endParaRPr lang="tr-TR"/>
            </a:p>
          </p:txBody>
        </p:sp>
        <p:sp>
          <p:nvSpPr>
            <p:cNvPr id="7241" name="Line 67"/>
            <p:cNvSpPr>
              <a:spLocks noChangeShapeType="1"/>
            </p:cNvSpPr>
            <p:nvPr/>
          </p:nvSpPr>
          <p:spPr bwMode="auto">
            <a:xfrm>
              <a:off x="7019925" y="4508500"/>
              <a:ext cx="73025" cy="0"/>
            </a:xfrm>
            <a:prstGeom prst="line">
              <a:avLst/>
            </a:prstGeom>
            <a:noFill/>
            <a:ln w="9525">
              <a:solidFill>
                <a:schemeClr val="tx1"/>
              </a:solidFill>
              <a:round/>
              <a:headEnd/>
              <a:tailEnd/>
            </a:ln>
          </p:spPr>
          <p:txBody>
            <a:bodyPr/>
            <a:lstStyle/>
            <a:p>
              <a:endParaRPr lang="tr-TR"/>
            </a:p>
          </p:txBody>
        </p:sp>
        <p:sp>
          <p:nvSpPr>
            <p:cNvPr id="7242" name="Line 68"/>
            <p:cNvSpPr>
              <a:spLocks noChangeShapeType="1"/>
            </p:cNvSpPr>
            <p:nvPr/>
          </p:nvSpPr>
          <p:spPr bwMode="auto">
            <a:xfrm>
              <a:off x="7019925" y="4797425"/>
              <a:ext cx="73025" cy="0"/>
            </a:xfrm>
            <a:prstGeom prst="line">
              <a:avLst/>
            </a:prstGeom>
            <a:noFill/>
            <a:ln w="9525">
              <a:solidFill>
                <a:schemeClr val="tx1"/>
              </a:solidFill>
              <a:round/>
              <a:headEnd/>
              <a:tailEnd/>
            </a:ln>
          </p:spPr>
          <p:txBody>
            <a:bodyPr/>
            <a:lstStyle/>
            <a:p>
              <a:endParaRPr lang="tr-TR"/>
            </a:p>
          </p:txBody>
        </p:sp>
        <p:sp>
          <p:nvSpPr>
            <p:cNvPr id="7243" name="Text Box 69"/>
            <p:cNvSpPr txBox="1">
              <a:spLocks noChangeArrowheads="1"/>
            </p:cNvSpPr>
            <p:nvPr/>
          </p:nvSpPr>
          <p:spPr bwMode="auto">
            <a:xfrm>
              <a:off x="2124075" y="2708275"/>
              <a:ext cx="431800" cy="214313"/>
            </a:xfrm>
            <a:prstGeom prst="rect">
              <a:avLst/>
            </a:prstGeom>
            <a:noFill/>
            <a:ln w="9525">
              <a:noFill/>
              <a:miter lim="800000"/>
              <a:headEnd/>
              <a:tailEnd/>
            </a:ln>
          </p:spPr>
          <p:txBody>
            <a:bodyPr>
              <a:spAutoFit/>
            </a:bodyPr>
            <a:lstStyle/>
            <a:p>
              <a:pPr>
                <a:spcBef>
                  <a:spcPct val="50000"/>
                </a:spcBef>
              </a:pPr>
              <a:r>
                <a:rPr lang="tr-TR" sz="800"/>
                <a:t>GTP</a:t>
              </a:r>
              <a:endParaRPr lang="en-GB" sz="800"/>
            </a:p>
          </p:txBody>
        </p:sp>
        <p:sp>
          <p:nvSpPr>
            <p:cNvPr id="7244" name="Text Box 70"/>
            <p:cNvSpPr txBox="1">
              <a:spLocks noChangeArrowheads="1"/>
            </p:cNvSpPr>
            <p:nvPr/>
          </p:nvSpPr>
          <p:spPr bwMode="auto">
            <a:xfrm>
              <a:off x="2124075" y="2422525"/>
              <a:ext cx="431800" cy="214313"/>
            </a:xfrm>
            <a:prstGeom prst="rect">
              <a:avLst/>
            </a:prstGeom>
            <a:noFill/>
            <a:ln w="9525">
              <a:noFill/>
              <a:miter lim="800000"/>
              <a:headEnd/>
              <a:tailEnd/>
            </a:ln>
          </p:spPr>
          <p:txBody>
            <a:bodyPr>
              <a:spAutoFit/>
            </a:bodyPr>
            <a:lstStyle/>
            <a:p>
              <a:pPr>
                <a:spcBef>
                  <a:spcPct val="50000"/>
                </a:spcBef>
              </a:pPr>
              <a:r>
                <a:rPr lang="tr-TR" sz="800"/>
                <a:t>GDP</a:t>
              </a:r>
              <a:endParaRPr lang="en-GB" sz="800"/>
            </a:p>
          </p:txBody>
        </p:sp>
        <p:sp>
          <p:nvSpPr>
            <p:cNvPr id="7245" name="Text Box 71"/>
            <p:cNvSpPr txBox="1">
              <a:spLocks noChangeArrowheads="1"/>
            </p:cNvSpPr>
            <p:nvPr/>
          </p:nvSpPr>
          <p:spPr bwMode="auto">
            <a:xfrm>
              <a:off x="3349625" y="2514600"/>
              <a:ext cx="685800" cy="215900"/>
            </a:xfrm>
            <a:prstGeom prst="rect">
              <a:avLst/>
            </a:prstGeom>
            <a:noFill/>
            <a:ln w="9525">
              <a:solidFill>
                <a:schemeClr val="bg1"/>
              </a:solidFill>
              <a:miter lim="800000"/>
              <a:headEnd/>
              <a:tailEnd/>
            </a:ln>
          </p:spPr>
          <p:txBody>
            <a:bodyPr>
              <a:spAutoFit/>
            </a:bodyPr>
            <a:lstStyle/>
            <a:p>
              <a:pPr>
                <a:spcBef>
                  <a:spcPct val="50000"/>
                </a:spcBef>
              </a:pPr>
              <a:r>
                <a:rPr lang="tr-TR" sz="800"/>
                <a:t>GRB2</a:t>
              </a:r>
              <a:endParaRPr lang="en-GB" sz="800"/>
            </a:p>
          </p:txBody>
        </p:sp>
        <p:sp>
          <p:nvSpPr>
            <p:cNvPr id="7246" name="Text Box 72"/>
            <p:cNvSpPr txBox="1">
              <a:spLocks noChangeArrowheads="1"/>
            </p:cNvSpPr>
            <p:nvPr/>
          </p:nvSpPr>
          <p:spPr bwMode="auto">
            <a:xfrm>
              <a:off x="2819400" y="2438400"/>
              <a:ext cx="576263" cy="215444"/>
            </a:xfrm>
            <a:prstGeom prst="rect">
              <a:avLst/>
            </a:prstGeom>
            <a:solidFill>
              <a:srgbClr val="FFCCFF"/>
            </a:solidFill>
            <a:ln w="9525">
              <a:solidFill>
                <a:srgbClr val="FFCCFF"/>
              </a:solidFill>
              <a:miter lim="800000"/>
              <a:headEnd/>
              <a:tailEnd/>
            </a:ln>
          </p:spPr>
          <p:txBody>
            <a:bodyPr>
              <a:spAutoFit/>
            </a:bodyPr>
            <a:lstStyle/>
            <a:p>
              <a:pPr>
                <a:spcBef>
                  <a:spcPct val="50000"/>
                </a:spcBef>
              </a:pPr>
              <a:r>
                <a:rPr lang="tr-TR" sz="800"/>
                <a:t>GAB1/2</a:t>
              </a:r>
              <a:endParaRPr lang="en-GB" sz="800"/>
            </a:p>
          </p:txBody>
        </p:sp>
        <p:sp>
          <p:nvSpPr>
            <p:cNvPr id="7247" name="Text Box 73"/>
            <p:cNvSpPr txBox="1">
              <a:spLocks noChangeArrowheads="1"/>
            </p:cNvSpPr>
            <p:nvPr/>
          </p:nvSpPr>
          <p:spPr bwMode="auto">
            <a:xfrm>
              <a:off x="3197225" y="2667000"/>
              <a:ext cx="431800" cy="214313"/>
            </a:xfrm>
            <a:prstGeom prst="rect">
              <a:avLst/>
            </a:prstGeom>
            <a:solidFill>
              <a:srgbClr val="FFCCFF"/>
            </a:solidFill>
            <a:ln w="9525">
              <a:solidFill>
                <a:srgbClr val="FFCCFF"/>
              </a:solidFill>
              <a:miter lim="800000"/>
              <a:headEnd/>
              <a:tailEnd/>
            </a:ln>
          </p:spPr>
          <p:txBody>
            <a:bodyPr>
              <a:spAutoFit/>
            </a:bodyPr>
            <a:lstStyle/>
            <a:p>
              <a:pPr>
                <a:spcBef>
                  <a:spcPct val="50000"/>
                </a:spcBef>
              </a:pPr>
              <a:r>
                <a:rPr lang="tr-TR" sz="800"/>
                <a:t>SOS</a:t>
              </a:r>
              <a:endParaRPr lang="en-GB" sz="800"/>
            </a:p>
          </p:txBody>
        </p:sp>
        <p:sp>
          <p:nvSpPr>
            <p:cNvPr id="7248" name="Text Box 74"/>
            <p:cNvSpPr txBox="1">
              <a:spLocks noChangeArrowheads="1"/>
            </p:cNvSpPr>
            <p:nvPr/>
          </p:nvSpPr>
          <p:spPr bwMode="auto">
            <a:xfrm>
              <a:off x="3044825" y="2128838"/>
              <a:ext cx="431800" cy="214312"/>
            </a:xfrm>
            <a:prstGeom prst="rect">
              <a:avLst/>
            </a:prstGeom>
            <a:solidFill>
              <a:srgbClr val="FFCCFF"/>
            </a:solidFill>
            <a:ln w="9525">
              <a:solidFill>
                <a:srgbClr val="FFCCFF"/>
              </a:solidFill>
              <a:miter lim="800000"/>
              <a:headEnd/>
              <a:tailEnd/>
            </a:ln>
          </p:spPr>
          <p:txBody>
            <a:bodyPr>
              <a:spAutoFit/>
            </a:bodyPr>
            <a:lstStyle/>
            <a:p>
              <a:pPr>
                <a:spcBef>
                  <a:spcPct val="50000"/>
                </a:spcBef>
              </a:pPr>
              <a:r>
                <a:rPr lang="tr-TR" sz="800"/>
                <a:t>SHC</a:t>
              </a:r>
              <a:endParaRPr lang="en-GB" sz="800"/>
            </a:p>
          </p:txBody>
        </p:sp>
        <p:sp>
          <p:nvSpPr>
            <p:cNvPr id="7249" name="Text Box 75"/>
            <p:cNvSpPr txBox="1">
              <a:spLocks noChangeArrowheads="1"/>
            </p:cNvSpPr>
            <p:nvPr/>
          </p:nvSpPr>
          <p:spPr bwMode="auto">
            <a:xfrm>
              <a:off x="1938338" y="3297238"/>
              <a:ext cx="431800" cy="214312"/>
            </a:xfrm>
            <a:prstGeom prst="rect">
              <a:avLst/>
            </a:prstGeom>
            <a:noFill/>
            <a:ln w="9525">
              <a:noFill/>
              <a:miter lim="800000"/>
              <a:headEnd/>
              <a:tailEnd/>
            </a:ln>
          </p:spPr>
          <p:txBody>
            <a:bodyPr>
              <a:spAutoFit/>
            </a:bodyPr>
            <a:lstStyle/>
            <a:p>
              <a:pPr>
                <a:spcBef>
                  <a:spcPct val="50000"/>
                </a:spcBef>
              </a:pPr>
              <a:r>
                <a:rPr lang="tr-TR" sz="800"/>
                <a:t>BRAF</a:t>
              </a:r>
              <a:endParaRPr lang="en-GB" sz="800"/>
            </a:p>
          </p:txBody>
        </p:sp>
        <p:sp>
          <p:nvSpPr>
            <p:cNvPr id="7250" name="Text Box 76"/>
            <p:cNvSpPr txBox="1">
              <a:spLocks noChangeArrowheads="1"/>
            </p:cNvSpPr>
            <p:nvPr/>
          </p:nvSpPr>
          <p:spPr bwMode="auto">
            <a:xfrm>
              <a:off x="1554163" y="2908300"/>
              <a:ext cx="501650" cy="215900"/>
            </a:xfrm>
            <a:prstGeom prst="rect">
              <a:avLst/>
            </a:prstGeom>
            <a:noFill/>
            <a:ln w="9525">
              <a:noFill/>
              <a:miter lim="800000"/>
              <a:headEnd/>
              <a:tailEnd/>
            </a:ln>
          </p:spPr>
          <p:txBody>
            <a:bodyPr>
              <a:spAutoFit/>
            </a:bodyPr>
            <a:lstStyle/>
            <a:p>
              <a:pPr>
                <a:spcBef>
                  <a:spcPct val="50000"/>
                </a:spcBef>
              </a:pPr>
              <a:r>
                <a:rPr lang="tr-TR" sz="800"/>
                <a:t>KRAS</a:t>
              </a:r>
              <a:endParaRPr lang="en-GB" sz="800"/>
            </a:p>
          </p:txBody>
        </p:sp>
        <p:sp>
          <p:nvSpPr>
            <p:cNvPr id="7251" name="Text Box 77"/>
            <p:cNvSpPr txBox="1">
              <a:spLocks noChangeArrowheads="1"/>
            </p:cNvSpPr>
            <p:nvPr/>
          </p:nvSpPr>
          <p:spPr bwMode="auto">
            <a:xfrm>
              <a:off x="971550" y="4006850"/>
              <a:ext cx="431800" cy="214313"/>
            </a:xfrm>
            <a:prstGeom prst="rect">
              <a:avLst/>
            </a:prstGeom>
            <a:noFill/>
            <a:ln w="9525">
              <a:noFill/>
              <a:miter lim="800000"/>
              <a:headEnd/>
              <a:tailEnd/>
            </a:ln>
          </p:spPr>
          <p:txBody>
            <a:bodyPr>
              <a:spAutoFit/>
            </a:bodyPr>
            <a:lstStyle/>
            <a:p>
              <a:pPr>
                <a:spcBef>
                  <a:spcPct val="50000"/>
                </a:spcBef>
              </a:pPr>
              <a:r>
                <a:rPr lang="tr-TR" sz="800"/>
                <a:t>p110</a:t>
              </a:r>
              <a:endParaRPr lang="en-GB" sz="800"/>
            </a:p>
          </p:txBody>
        </p:sp>
        <p:sp>
          <p:nvSpPr>
            <p:cNvPr id="7252" name="Text Box 78"/>
            <p:cNvSpPr txBox="1">
              <a:spLocks noChangeArrowheads="1"/>
            </p:cNvSpPr>
            <p:nvPr/>
          </p:nvSpPr>
          <p:spPr bwMode="auto">
            <a:xfrm>
              <a:off x="1547813" y="4006850"/>
              <a:ext cx="431800" cy="214313"/>
            </a:xfrm>
            <a:prstGeom prst="rect">
              <a:avLst/>
            </a:prstGeom>
            <a:noFill/>
            <a:ln w="9525">
              <a:noFill/>
              <a:miter lim="800000"/>
              <a:headEnd/>
              <a:tailEnd/>
            </a:ln>
          </p:spPr>
          <p:txBody>
            <a:bodyPr>
              <a:spAutoFit/>
            </a:bodyPr>
            <a:lstStyle/>
            <a:p>
              <a:pPr>
                <a:spcBef>
                  <a:spcPct val="50000"/>
                </a:spcBef>
              </a:pPr>
              <a:r>
                <a:rPr lang="tr-TR" sz="800"/>
                <a:t>p85</a:t>
              </a:r>
              <a:endParaRPr lang="en-GB" sz="800"/>
            </a:p>
          </p:txBody>
        </p:sp>
        <p:sp>
          <p:nvSpPr>
            <p:cNvPr id="7253" name="Text Box 79"/>
            <p:cNvSpPr txBox="1">
              <a:spLocks noChangeArrowheads="1"/>
            </p:cNvSpPr>
            <p:nvPr/>
          </p:nvSpPr>
          <p:spPr bwMode="auto">
            <a:xfrm>
              <a:off x="3686175" y="4510088"/>
              <a:ext cx="504825" cy="214312"/>
            </a:xfrm>
            <a:prstGeom prst="rect">
              <a:avLst/>
            </a:prstGeom>
            <a:noFill/>
            <a:ln w="9525">
              <a:noFill/>
              <a:miter lim="800000"/>
              <a:headEnd/>
              <a:tailEnd/>
            </a:ln>
          </p:spPr>
          <p:txBody>
            <a:bodyPr>
              <a:spAutoFit/>
            </a:bodyPr>
            <a:lstStyle/>
            <a:p>
              <a:pPr>
                <a:spcBef>
                  <a:spcPct val="50000"/>
                </a:spcBef>
              </a:pPr>
              <a:r>
                <a:rPr lang="tr-TR" sz="800"/>
                <a:t>MAPK</a:t>
              </a:r>
              <a:endParaRPr lang="en-GB" sz="800"/>
            </a:p>
          </p:txBody>
        </p:sp>
        <p:sp>
          <p:nvSpPr>
            <p:cNvPr id="7254" name="Text Box 80"/>
            <p:cNvSpPr txBox="1">
              <a:spLocks noChangeArrowheads="1"/>
            </p:cNvSpPr>
            <p:nvPr/>
          </p:nvSpPr>
          <p:spPr bwMode="auto">
            <a:xfrm>
              <a:off x="2411413" y="3719513"/>
              <a:ext cx="504825" cy="214312"/>
            </a:xfrm>
            <a:prstGeom prst="rect">
              <a:avLst/>
            </a:prstGeom>
            <a:noFill/>
            <a:ln w="9525">
              <a:noFill/>
              <a:miter lim="800000"/>
              <a:headEnd/>
              <a:tailEnd/>
            </a:ln>
          </p:spPr>
          <p:txBody>
            <a:bodyPr>
              <a:spAutoFit/>
            </a:bodyPr>
            <a:lstStyle/>
            <a:p>
              <a:pPr>
                <a:spcBef>
                  <a:spcPct val="50000"/>
                </a:spcBef>
              </a:pPr>
              <a:r>
                <a:rPr lang="tr-TR" sz="800"/>
                <a:t>MEK</a:t>
              </a:r>
              <a:endParaRPr lang="en-GB" sz="800"/>
            </a:p>
          </p:txBody>
        </p:sp>
        <p:sp>
          <p:nvSpPr>
            <p:cNvPr id="7255" name="Text Box 81"/>
            <p:cNvSpPr txBox="1">
              <a:spLocks noChangeArrowheads="1"/>
            </p:cNvSpPr>
            <p:nvPr/>
          </p:nvSpPr>
          <p:spPr bwMode="auto">
            <a:xfrm>
              <a:off x="1331913" y="4583113"/>
              <a:ext cx="431800" cy="214312"/>
            </a:xfrm>
            <a:prstGeom prst="rect">
              <a:avLst/>
            </a:prstGeom>
            <a:noFill/>
            <a:ln w="9525">
              <a:noFill/>
              <a:miter lim="800000"/>
              <a:headEnd/>
              <a:tailEnd/>
            </a:ln>
          </p:spPr>
          <p:txBody>
            <a:bodyPr>
              <a:spAutoFit/>
            </a:bodyPr>
            <a:lstStyle/>
            <a:p>
              <a:pPr>
                <a:spcBef>
                  <a:spcPct val="50000"/>
                </a:spcBef>
              </a:pPr>
              <a:r>
                <a:rPr lang="tr-TR" sz="800"/>
                <a:t>Akt</a:t>
              </a:r>
              <a:endParaRPr lang="en-GB" sz="800"/>
            </a:p>
          </p:txBody>
        </p:sp>
        <p:sp>
          <p:nvSpPr>
            <p:cNvPr id="7256" name="Text Box 82"/>
            <p:cNvSpPr txBox="1">
              <a:spLocks noChangeArrowheads="1"/>
            </p:cNvSpPr>
            <p:nvPr/>
          </p:nvSpPr>
          <p:spPr bwMode="auto">
            <a:xfrm>
              <a:off x="2916238" y="5013325"/>
              <a:ext cx="503237" cy="214313"/>
            </a:xfrm>
            <a:prstGeom prst="rect">
              <a:avLst/>
            </a:prstGeom>
            <a:noFill/>
            <a:ln w="9525">
              <a:noFill/>
              <a:miter lim="800000"/>
              <a:headEnd/>
              <a:tailEnd/>
            </a:ln>
          </p:spPr>
          <p:txBody>
            <a:bodyPr>
              <a:spAutoFit/>
            </a:bodyPr>
            <a:lstStyle/>
            <a:p>
              <a:pPr>
                <a:spcBef>
                  <a:spcPct val="50000"/>
                </a:spcBef>
              </a:pPr>
              <a:r>
                <a:rPr lang="tr-TR" sz="800"/>
                <a:t>mTOR</a:t>
              </a:r>
              <a:endParaRPr lang="en-GB" sz="800"/>
            </a:p>
          </p:txBody>
        </p:sp>
        <p:sp>
          <p:nvSpPr>
            <p:cNvPr id="7257" name="Text Box 83"/>
            <p:cNvSpPr txBox="1">
              <a:spLocks noChangeArrowheads="1"/>
            </p:cNvSpPr>
            <p:nvPr/>
          </p:nvSpPr>
          <p:spPr bwMode="auto">
            <a:xfrm>
              <a:off x="2627313" y="5302250"/>
              <a:ext cx="431800" cy="214313"/>
            </a:xfrm>
            <a:prstGeom prst="rect">
              <a:avLst/>
            </a:prstGeom>
            <a:noFill/>
            <a:ln w="9525">
              <a:noFill/>
              <a:miter lim="800000"/>
              <a:headEnd/>
              <a:tailEnd/>
            </a:ln>
          </p:spPr>
          <p:txBody>
            <a:bodyPr>
              <a:spAutoFit/>
            </a:bodyPr>
            <a:lstStyle/>
            <a:p>
              <a:pPr>
                <a:spcBef>
                  <a:spcPct val="50000"/>
                </a:spcBef>
              </a:pPr>
              <a:r>
                <a:rPr lang="tr-TR" sz="800"/>
                <a:t>p21</a:t>
              </a:r>
              <a:endParaRPr lang="en-GB" sz="800"/>
            </a:p>
          </p:txBody>
        </p:sp>
        <p:sp>
          <p:nvSpPr>
            <p:cNvPr id="7258" name="Text Box 84"/>
            <p:cNvSpPr txBox="1">
              <a:spLocks noChangeArrowheads="1"/>
            </p:cNvSpPr>
            <p:nvPr/>
          </p:nvSpPr>
          <p:spPr bwMode="auto">
            <a:xfrm>
              <a:off x="2124075" y="5519738"/>
              <a:ext cx="503238" cy="214312"/>
            </a:xfrm>
            <a:prstGeom prst="rect">
              <a:avLst/>
            </a:prstGeom>
            <a:noFill/>
            <a:ln w="9525">
              <a:noFill/>
              <a:miter lim="800000"/>
              <a:headEnd/>
              <a:tailEnd/>
            </a:ln>
          </p:spPr>
          <p:txBody>
            <a:bodyPr>
              <a:spAutoFit/>
            </a:bodyPr>
            <a:lstStyle/>
            <a:p>
              <a:pPr>
                <a:spcBef>
                  <a:spcPct val="50000"/>
                </a:spcBef>
              </a:pPr>
              <a:r>
                <a:rPr lang="tr-TR" sz="800"/>
                <a:t>GSK3</a:t>
              </a:r>
              <a:endParaRPr lang="en-GB" sz="800"/>
            </a:p>
          </p:txBody>
        </p:sp>
        <p:sp>
          <p:nvSpPr>
            <p:cNvPr id="7259" name="Text Box 85"/>
            <p:cNvSpPr txBox="1">
              <a:spLocks noChangeArrowheads="1"/>
            </p:cNvSpPr>
            <p:nvPr/>
          </p:nvSpPr>
          <p:spPr bwMode="auto">
            <a:xfrm>
              <a:off x="1547813" y="5662613"/>
              <a:ext cx="431800" cy="214312"/>
            </a:xfrm>
            <a:prstGeom prst="rect">
              <a:avLst/>
            </a:prstGeom>
            <a:noFill/>
            <a:ln w="9525">
              <a:noFill/>
              <a:miter lim="800000"/>
              <a:headEnd/>
              <a:tailEnd/>
            </a:ln>
          </p:spPr>
          <p:txBody>
            <a:bodyPr>
              <a:spAutoFit/>
            </a:bodyPr>
            <a:lstStyle/>
            <a:p>
              <a:pPr>
                <a:spcBef>
                  <a:spcPct val="50000"/>
                </a:spcBef>
              </a:pPr>
              <a:r>
                <a:rPr lang="tr-TR" sz="800"/>
                <a:t>FKHR</a:t>
              </a:r>
              <a:endParaRPr lang="en-GB" sz="800"/>
            </a:p>
          </p:txBody>
        </p:sp>
        <p:sp>
          <p:nvSpPr>
            <p:cNvPr id="7260" name="Text Box 86"/>
            <p:cNvSpPr txBox="1">
              <a:spLocks noChangeArrowheads="1"/>
            </p:cNvSpPr>
            <p:nvPr/>
          </p:nvSpPr>
          <p:spPr bwMode="auto">
            <a:xfrm>
              <a:off x="971550" y="5519738"/>
              <a:ext cx="504825" cy="214312"/>
            </a:xfrm>
            <a:prstGeom prst="rect">
              <a:avLst/>
            </a:prstGeom>
            <a:noFill/>
            <a:ln w="9525">
              <a:noFill/>
              <a:miter lim="800000"/>
              <a:headEnd/>
              <a:tailEnd/>
            </a:ln>
          </p:spPr>
          <p:txBody>
            <a:bodyPr>
              <a:spAutoFit/>
            </a:bodyPr>
            <a:lstStyle/>
            <a:p>
              <a:pPr>
                <a:spcBef>
                  <a:spcPct val="50000"/>
                </a:spcBef>
              </a:pPr>
              <a:r>
                <a:rPr lang="tr-TR" sz="800"/>
                <a:t>casp9</a:t>
              </a:r>
              <a:endParaRPr lang="en-GB" sz="800"/>
            </a:p>
          </p:txBody>
        </p:sp>
        <p:sp>
          <p:nvSpPr>
            <p:cNvPr id="7261" name="Text Box 87"/>
            <p:cNvSpPr txBox="1">
              <a:spLocks noChangeArrowheads="1"/>
            </p:cNvSpPr>
            <p:nvPr/>
          </p:nvSpPr>
          <p:spPr bwMode="auto">
            <a:xfrm>
              <a:off x="539750" y="5300663"/>
              <a:ext cx="431800" cy="214312"/>
            </a:xfrm>
            <a:prstGeom prst="rect">
              <a:avLst/>
            </a:prstGeom>
            <a:noFill/>
            <a:ln w="9525">
              <a:noFill/>
              <a:miter lim="800000"/>
              <a:headEnd/>
              <a:tailEnd/>
            </a:ln>
          </p:spPr>
          <p:txBody>
            <a:bodyPr>
              <a:spAutoFit/>
            </a:bodyPr>
            <a:lstStyle/>
            <a:p>
              <a:pPr>
                <a:spcBef>
                  <a:spcPct val="50000"/>
                </a:spcBef>
              </a:pPr>
              <a:r>
                <a:rPr lang="tr-TR" sz="800"/>
                <a:t>IKK</a:t>
              </a:r>
              <a:endParaRPr lang="en-GB" sz="800"/>
            </a:p>
          </p:txBody>
        </p:sp>
        <p:sp>
          <p:nvSpPr>
            <p:cNvPr id="7262" name="Text Box 88"/>
            <p:cNvSpPr txBox="1">
              <a:spLocks noChangeArrowheads="1"/>
            </p:cNvSpPr>
            <p:nvPr/>
          </p:nvSpPr>
          <p:spPr bwMode="auto">
            <a:xfrm>
              <a:off x="107950" y="5014913"/>
              <a:ext cx="431800" cy="214312"/>
            </a:xfrm>
            <a:prstGeom prst="rect">
              <a:avLst/>
            </a:prstGeom>
            <a:noFill/>
            <a:ln w="9525">
              <a:noFill/>
              <a:miter lim="800000"/>
              <a:headEnd/>
              <a:tailEnd/>
            </a:ln>
          </p:spPr>
          <p:txBody>
            <a:bodyPr>
              <a:spAutoFit/>
            </a:bodyPr>
            <a:lstStyle/>
            <a:p>
              <a:pPr>
                <a:spcBef>
                  <a:spcPct val="50000"/>
                </a:spcBef>
              </a:pPr>
              <a:r>
                <a:rPr lang="tr-TR" sz="800"/>
                <a:t>Bad</a:t>
              </a:r>
              <a:endParaRPr lang="en-GB" sz="800"/>
            </a:p>
          </p:txBody>
        </p:sp>
        <p:sp>
          <p:nvSpPr>
            <p:cNvPr id="7263" name="Text Box 89"/>
            <p:cNvSpPr txBox="1">
              <a:spLocks noChangeArrowheads="1"/>
            </p:cNvSpPr>
            <p:nvPr/>
          </p:nvSpPr>
          <p:spPr bwMode="auto">
            <a:xfrm>
              <a:off x="4211638" y="1989138"/>
              <a:ext cx="792162" cy="214312"/>
            </a:xfrm>
            <a:prstGeom prst="rect">
              <a:avLst/>
            </a:prstGeom>
            <a:noFill/>
            <a:ln w="9525">
              <a:noFill/>
              <a:miter lim="800000"/>
              <a:headEnd/>
              <a:tailEnd/>
            </a:ln>
          </p:spPr>
          <p:txBody>
            <a:bodyPr>
              <a:spAutoFit/>
            </a:bodyPr>
            <a:lstStyle/>
            <a:p>
              <a:pPr>
                <a:spcBef>
                  <a:spcPct val="50000"/>
                </a:spcBef>
              </a:pPr>
              <a:r>
                <a:rPr lang="tr-TR" sz="800"/>
                <a:t>Kinaz </a:t>
              </a:r>
              <a:endParaRPr lang="en-GB" sz="800"/>
            </a:p>
          </p:txBody>
        </p:sp>
        <p:sp>
          <p:nvSpPr>
            <p:cNvPr id="7264" name="Text Box 90"/>
            <p:cNvSpPr txBox="1">
              <a:spLocks noChangeArrowheads="1"/>
            </p:cNvSpPr>
            <p:nvPr/>
          </p:nvSpPr>
          <p:spPr bwMode="auto">
            <a:xfrm>
              <a:off x="4787900" y="6453188"/>
              <a:ext cx="1295400" cy="214312"/>
            </a:xfrm>
            <a:prstGeom prst="rect">
              <a:avLst/>
            </a:prstGeom>
            <a:noFill/>
            <a:ln w="9525">
              <a:noFill/>
              <a:miter lim="800000"/>
              <a:headEnd/>
              <a:tailEnd/>
            </a:ln>
          </p:spPr>
          <p:txBody>
            <a:bodyPr>
              <a:spAutoFit/>
            </a:bodyPr>
            <a:lstStyle/>
            <a:p>
              <a:pPr>
                <a:spcBef>
                  <a:spcPct val="50000"/>
                </a:spcBef>
              </a:pPr>
              <a:r>
                <a:rPr lang="tr-TR" sz="800"/>
                <a:t>Transkripsiyon</a:t>
              </a:r>
              <a:endParaRPr lang="en-GB" sz="800"/>
            </a:p>
          </p:txBody>
        </p:sp>
        <p:sp>
          <p:nvSpPr>
            <p:cNvPr id="7265" name="Text Box 91"/>
            <p:cNvSpPr txBox="1">
              <a:spLocks noChangeArrowheads="1"/>
            </p:cNvSpPr>
            <p:nvPr/>
          </p:nvSpPr>
          <p:spPr bwMode="auto">
            <a:xfrm>
              <a:off x="1295400" y="3733800"/>
              <a:ext cx="576262" cy="214312"/>
            </a:xfrm>
            <a:prstGeom prst="rect">
              <a:avLst/>
            </a:prstGeom>
            <a:noFill/>
            <a:ln w="9525">
              <a:noFill/>
              <a:miter lim="800000"/>
              <a:headEnd/>
              <a:tailEnd/>
            </a:ln>
          </p:spPr>
          <p:txBody>
            <a:bodyPr>
              <a:spAutoFit/>
            </a:bodyPr>
            <a:lstStyle/>
            <a:p>
              <a:pPr>
                <a:spcBef>
                  <a:spcPct val="50000"/>
                </a:spcBef>
              </a:pPr>
              <a:r>
                <a:rPr lang="tr-TR" sz="800"/>
                <a:t>PI3-K</a:t>
              </a:r>
              <a:endParaRPr lang="en-GB" sz="800"/>
            </a:p>
          </p:txBody>
        </p:sp>
        <p:sp>
          <p:nvSpPr>
            <p:cNvPr id="7266" name="Text Box 92"/>
            <p:cNvSpPr txBox="1">
              <a:spLocks noChangeArrowheads="1"/>
            </p:cNvSpPr>
            <p:nvPr/>
          </p:nvSpPr>
          <p:spPr bwMode="auto">
            <a:xfrm>
              <a:off x="7669213" y="5591175"/>
              <a:ext cx="1295400" cy="244475"/>
            </a:xfrm>
            <a:prstGeom prst="rect">
              <a:avLst/>
            </a:prstGeom>
            <a:noFill/>
            <a:ln w="9525">
              <a:noFill/>
              <a:miter lim="800000"/>
              <a:headEnd/>
              <a:tailEnd/>
            </a:ln>
          </p:spPr>
          <p:txBody>
            <a:bodyPr>
              <a:spAutoFit/>
            </a:bodyPr>
            <a:lstStyle/>
            <a:p>
              <a:pPr>
                <a:spcBef>
                  <a:spcPct val="50000"/>
                </a:spcBef>
              </a:pPr>
              <a:r>
                <a:rPr lang="tr-TR" sz="1000"/>
                <a:t>Hücre büyümesi</a:t>
              </a:r>
              <a:endParaRPr lang="en-GB" sz="1000"/>
            </a:p>
          </p:txBody>
        </p:sp>
        <p:sp>
          <p:nvSpPr>
            <p:cNvPr id="7267" name="Text Box 93"/>
            <p:cNvSpPr txBox="1">
              <a:spLocks noChangeArrowheads="1"/>
            </p:cNvSpPr>
            <p:nvPr/>
          </p:nvSpPr>
          <p:spPr bwMode="auto">
            <a:xfrm>
              <a:off x="971550" y="6310313"/>
              <a:ext cx="431800" cy="214312"/>
            </a:xfrm>
            <a:prstGeom prst="rect">
              <a:avLst/>
            </a:prstGeom>
            <a:noFill/>
            <a:ln w="9525">
              <a:noFill/>
              <a:miter lim="800000"/>
              <a:headEnd/>
              <a:tailEnd/>
            </a:ln>
          </p:spPr>
          <p:txBody>
            <a:bodyPr>
              <a:spAutoFit/>
            </a:bodyPr>
            <a:lstStyle/>
            <a:p>
              <a:pPr>
                <a:spcBef>
                  <a:spcPct val="50000"/>
                </a:spcBef>
              </a:pPr>
              <a:r>
                <a:rPr lang="tr-TR" sz="800"/>
                <a:t>I</a:t>
              </a:r>
              <a:r>
                <a:rPr lang="el-GR" sz="800"/>
                <a:t>κ</a:t>
              </a:r>
              <a:r>
                <a:rPr lang="tr-TR" sz="800"/>
                <a:t>B</a:t>
              </a:r>
              <a:endParaRPr lang="el-GR" sz="800"/>
            </a:p>
          </p:txBody>
        </p:sp>
        <p:sp>
          <p:nvSpPr>
            <p:cNvPr id="7268" name="Text Box 94"/>
            <p:cNvSpPr txBox="1">
              <a:spLocks noChangeArrowheads="1"/>
            </p:cNvSpPr>
            <p:nvPr/>
          </p:nvSpPr>
          <p:spPr bwMode="auto">
            <a:xfrm>
              <a:off x="4500563" y="549275"/>
              <a:ext cx="1008062" cy="766763"/>
            </a:xfrm>
            <a:prstGeom prst="rect">
              <a:avLst/>
            </a:prstGeom>
            <a:noFill/>
            <a:ln w="9525">
              <a:noFill/>
              <a:miter lim="800000"/>
              <a:headEnd/>
              <a:tailEnd/>
            </a:ln>
          </p:spPr>
          <p:txBody>
            <a:bodyPr>
              <a:spAutoFit/>
            </a:bodyPr>
            <a:lstStyle/>
            <a:p>
              <a:pPr>
                <a:spcBef>
                  <a:spcPct val="50000"/>
                </a:spcBef>
              </a:pPr>
              <a:r>
                <a:rPr lang="tr-TR" sz="800"/>
                <a:t>RTKlar:</a:t>
              </a:r>
            </a:p>
            <a:p>
              <a:pPr>
                <a:spcBef>
                  <a:spcPct val="50000"/>
                </a:spcBef>
              </a:pPr>
              <a:r>
                <a:rPr lang="tr-TR" sz="800"/>
                <a:t>KIT</a:t>
              </a:r>
            </a:p>
            <a:p>
              <a:pPr>
                <a:spcBef>
                  <a:spcPct val="50000"/>
                </a:spcBef>
              </a:pPr>
              <a:r>
                <a:rPr lang="tr-TR" sz="800"/>
                <a:t>PDGFR</a:t>
              </a:r>
            </a:p>
            <a:p>
              <a:pPr>
                <a:spcBef>
                  <a:spcPct val="50000"/>
                </a:spcBef>
              </a:pPr>
              <a:r>
                <a:rPr lang="tr-TR" sz="800"/>
                <a:t>FGFR</a:t>
              </a:r>
              <a:endParaRPr lang="en-GB" sz="800"/>
            </a:p>
          </p:txBody>
        </p:sp>
        <p:sp>
          <p:nvSpPr>
            <p:cNvPr id="7269" name="Text Box 95"/>
            <p:cNvSpPr txBox="1">
              <a:spLocks noChangeArrowheads="1"/>
            </p:cNvSpPr>
            <p:nvPr/>
          </p:nvSpPr>
          <p:spPr bwMode="auto">
            <a:xfrm>
              <a:off x="5364163" y="2924175"/>
              <a:ext cx="431800" cy="214313"/>
            </a:xfrm>
            <a:prstGeom prst="rect">
              <a:avLst/>
            </a:prstGeom>
            <a:noFill/>
            <a:ln w="9525">
              <a:noFill/>
              <a:miter lim="800000"/>
              <a:headEnd/>
              <a:tailEnd/>
            </a:ln>
          </p:spPr>
          <p:txBody>
            <a:bodyPr>
              <a:spAutoFit/>
            </a:bodyPr>
            <a:lstStyle/>
            <a:p>
              <a:pPr>
                <a:spcBef>
                  <a:spcPct val="50000"/>
                </a:spcBef>
              </a:pPr>
              <a:r>
                <a:rPr lang="tr-TR" sz="800"/>
                <a:t>P</a:t>
              </a:r>
              <a:endParaRPr lang="en-GB" sz="800"/>
            </a:p>
          </p:txBody>
        </p:sp>
        <p:sp>
          <p:nvSpPr>
            <p:cNvPr id="7270" name="Text Box 96"/>
            <p:cNvSpPr txBox="1">
              <a:spLocks noChangeArrowheads="1"/>
            </p:cNvSpPr>
            <p:nvPr/>
          </p:nvSpPr>
          <p:spPr bwMode="auto">
            <a:xfrm>
              <a:off x="5211770" y="4786322"/>
              <a:ext cx="431800" cy="214313"/>
            </a:xfrm>
            <a:prstGeom prst="rect">
              <a:avLst/>
            </a:prstGeom>
            <a:noFill/>
            <a:ln w="9525">
              <a:noFill/>
              <a:miter lim="800000"/>
              <a:headEnd/>
              <a:tailEnd/>
            </a:ln>
          </p:spPr>
          <p:txBody>
            <a:bodyPr>
              <a:spAutoFit/>
            </a:bodyPr>
            <a:lstStyle/>
            <a:p>
              <a:pPr>
                <a:spcBef>
                  <a:spcPct val="50000"/>
                </a:spcBef>
              </a:pPr>
              <a:r>
                <a:rPr lang="tr-TR" sz="800"/>
                <a:t>JNK</a:t>
              </a:r>
              <a:endParaRPr lang="en-GB" sz="800"/>
            </a:p>
          </p:txBody>
        </p:sp>
        <p:sp>
          <p:nvSpPr>
            <p:cNvPr id="7271" name="Text Box 97"/>
            <p:cNvSpPr txBox="1">
              <a:spLocks noChangeArrowheads="1"/>
            </p:cNvSpPr>
            <p:nvPr/>
          </p:nvSpPr>
          <p:spPr bwMode="auto">
            <a:xfrm>
              <a:off x="4787900" y="5053012"/>
              <a:ext cx="431800" cy="214313"/>
            </a:xfrm>
            <a:prstGeom prst="rect">
              <a:avLst/>
            </a:prstGeom>
            <a:solidFill>
              <a:srgbClr val="FFFF00"/>
            </a:solidFill>
            <a:ln w="9525">
              <a:noFill/>
              <a:miter lim="800000"/>
              <a:headEnd/>
              <a:tailEnd/>
            </a:ln>
          </p:spPr>
          <p:txBody>
            <a:bodyPr>
              <a:spAutoFit/>
            </a:bodyPr>
            <a:lstStyle/>
            <a:p>
              <a:pPr>
                <a:spcBef>
                  <a:spcPct val="50000"/>
                </a:spcBef>
              </a:pPr>
              <a:r>
                <a:rPr lang="tr-TR" sz="800"/>
                <a:t>AP-1</a:t>
              </a:r>
              <a:endParaRPr lang="en-GB" sz="800"/>
            </a:p>
          </p:txBody>
        </p:sp>
        <p:sp>
          <p:nvSpPr>
            <p:cNvPr id="7272" name="Text Box 98"/>
            <p:cNvSpPr txBox="1">
              <a:spLocks noChangeArrowheads="1"/>
            </p:cNvSpPr>
            <p:nvPr/>
          </p:nvSpPr>
          <p:spPr bwMode="auto">
            <a:xfrm>
              <a:off x="4716463" y="2636838"/>
              <a:ext cx="503237" cy="214312"/>
            </a:xfrm>
            <a:prstGeom prst="rect">
              <a:avLst/>
            </a:prstGeom>
            <a:noFill/>
            <a:ln w="9525">
              <a:noFill/>
              <a:miter lim="800000"/>
              <a:headEnd/>
              <a:tailEnd/>
            </a:ln>
          </p:spPr>
          <p:txBody>
            <a:bodyPr>
              <a:spAutoFit/>
            </a:bodyPr>
            <a:lstStyle/>
            <a:p>
              <a:pPr>
                <a:spcBef>
                  <a:spcPct val="50000"/>
                </a:spcBef>
              </a:pPr>
              <a:r>
                <a:rPr lang="tr-TR" sz="800"/>
                <a:t>STATs</a:t>
              </a:r>
              <a:endParaRPr lang="en-GB" sz="800"/>
            </a:p>
          </p:txBody>
        </p:sp>
        <p:sp>
          <p:nvSpPr>
            <p:cNvPr id="7273" name="Text Box 99"/>
            <p:cNvSpPr txBox="1">
              <a:spLocks noChangeArrowheads="1"/>
            </p:cNvSpPr>
            <p:nvPr/>
          </p:nvSpPr>
          <p:spPr bwMode="auto">
            <a:xfrm>
              <a:off x="4787900" y="2852738"/>
              <a:ext cx="503238" cy="214312"/>
            </a:xfrm>
            <a:prstGeom prst="rect">
              <a:avLst/>
            </a:prstGeom>
            <a:noFill/>
            <a:ln w="9525">
              <a:noFill/>
              <a:miter lim="800000"/>
              <a:headEnd/>
              <a:tailEnd/>
            </a:ln>
          </p:spPr>
          <p:txBody>
            <a:bodyPr>
              <a:spAutoFit/>
            </a:bodyPr>
            <a:lstStyle/>
            <a:p>
              <a:pPr>
                <a:spcBef>
                  <a:spcPct val="50000"/>
                </a:spcBef>
              </a:pPr>
              <a:r>
                <a:rPr lang="tr-TR" sz="800"/>
                <a:t>STATs</a:t>
              </a:r>
              <a:endParaRPr lang="en-GB" sz="800"/>
            </a:p>
          </p:txBody>
        </p:sp>
        <p:sp>
          <p:nvSpPr>
            <p:cNvPr id="7274" name="Text Box 100"/>
            <p:cNvSpPr txBox="1">
              <a:spLocks noChangeArrowheads="1"/>
            </p:cNvSpPr>
            <p:nvPr/>
          </p:nvSpPr>
          <p:spPr bwMode="auto">
            <a:xfrm>
              <a:off x="6516688" y="4437063"/>
              <a:ext cx="503237" cy="214312"/>
            </a:xfrm>
            <a:prstGeom prst="rect">
              <a:avLst/>
            </a:prstGeom>
            <a:noFill/>
            <a:ln w="9525">
              <a:noFill/>
              <a:miter lim="800000"/>
              <a:headEnd/>
              <a:tailEnd/>
            </a:ln>
          </p:spPr>
          <p:txBody>
            <a:bodyPr>
              <a:spAutoFit/>
            </a:bodyPr>
            <a:lstStyle/>
            <a:p>
              <a:pPr>
                <a:spcBef>
                  <a:spcPct val="50000"/>
                </a:spcBef>
              </a:pPr>
              <a:r>
                <a:rPr lang="tr-TR" sz="800"/>
                <a:t>STATs</a:t>
              </a:r>
              <a:endParaRPr lang="en-GB" sz="800"/>
            </a:p>
          </p:txBody>
        </p:sp>
        <p:sp>
          <p:nvSpPr>
            <p:cNvPr id="7275" name="Text Box 101"/>
            <p:cNvSpPr txBox="1">
              <a:spLocks noChangeArrowheads="1"/>
            </p:cNvSpPr>
            <p:nvPr/>
          </p:nvSpPr>
          <p:spPr bwMode="auto">
            <a:xfrm>
              <a:off x="6516688" y="4724400"/>
              <a:ext cx="503237" cy="214313"/>
            </a:xfrm>
            <a:prstGeom prst="rect">
              <a:avLst/>
            </a:prstGeom>
            <a:noFill/>
            <a:ln w="9525">
              <a:noFill/>
              <a:miter lim="800000"/>
              <a:headEnd/>
              <a:tailEnd/>
            </a:ln>
          </p:spPr>
          <p:txBody>
            <a:bodyPr>
              <a:spAutoFit/>
            </a:bodyPr>
            <a:lstStyle/>
            <a:p>
              <a:pPr>
                <a:spcBef>
                  <a:spcPct val="50000"/>
                </a:spcBef>
              </a:pPr>
              <a:r>
                <a:rPr lang="tr-TR" sz="800"/>
                <a:t>STATs</a:t>
              </a:r>
              <a:endParaRPr lang="en-GB" sz="800"/>
            </a:p>
          </p:txBody>
        </p:sp>
        <p:sp>
          <p:nvSpPr>
            <p:cNvPr id="7276" name="Text Box 102"/>
            <p:cNvSpPr txBox="1">
              <a:spLocks noChangeArrowheads="1"/>
            </p:cNvSpPr>
            <p:nvPr/>
          </p:nvSpPr>
          <p:spPr bwMode="auto">
            <a:xfrm>
              <a:off x="5292725" y="2565400"/>
              <a:ext cx="431800" cy="214313"/>
            </a:xfrm>
            <a:prstGeom prst="rect">
              <a:avLst/>
            </a:prstGeom>
            <a:noFill/>
            <a:ln w="9525">
              <a:noFill/>
              <a:miter lim="800000"/>
              <a:headEnd/>
              <a:tailEnd/>
            </a:ln>
          </p:spPr>
          <p:txBody>
            <a:bodyPr>
              <a:spAutoFit/>
            </a:bodyPr>
            <a:lstStyle/>
            <a:p>
              <a:pPr>
                <a:spcBef>
                  <a:spcPct val="50000"/>
                </a:spcBef>
              </a:pPr>
              <a:r>
                <a:rPr lang="tr-TR" sz="800"/>
                <a:t>P</a:t>
              </a:r>
              <a:endParaRPr lang="en-GB" sz="800"/>
            </a:p>
          </p:txBody>
        </p:sp>
        <p:sp>
          <p:nvSpPr>
            <p:cNvPr id="7277" name="Text Box 103"/>
            <p:cNvSpPr txBox="1">
              <a:spLocks noChangeArrowheads="1"/>
            </p:cNvSpPr>
            <p:nvPr/>
          </p:nvSpPr>
          <p:spPr bwMode="auto">
            <a:xfrm>
              <a:off x="7092950" y="4727575"/>
              <a:ext cx="431800" cy="214313"/>
            </a:xfrm>
            <a:prstGeom prst="rect">
              <a:avLst/>
            </a:prstGeom>
            <a:noFill/>
            <a:ln w="9525">
              <a:noFill/>
              <a:miter lim="800000"/>
              <a:headEnd/>
              <a:tailEnd/>
            </a:ln>
          </p:spPr>
          <p:txBody>
            <a:bodyPr>
              <a:spAutoFit/>
            </a:bodyPr>
            <a:lstStyle/>
            <a:p>
              <a:pPr>
                <a:spcBef>
                  <a:spcPct val="50000"/>
                </a:spcBef>
              </a:pPr>
              <a:r>
                <a:rPr lang="tr-TR" sz="800"/>
                <a:t>P</a:t>
              </a:r>
              <a:endParaRPr lang="en-GB" sz="800"/>
            </a:p>
          </p:txBody>
        </p:sp>
        <p:sp>
          <p:nvSpPr>
            <p:cNvPr id="7278" name="Text Box 104"/>
            <p:cNvSpPr txBox="1">
              <a:spLocks noChangeArrowheads="1"/>
            </p:cNvSpPr>
            <p:nvPr/>
          </p:nvSpPr>
          <p:spPr bwMode="auto">
            <a:xfrm>
              <a:off x="7092950" y="4367213"/>
              <a:ext cx="431800" cy="214312"/>
            </a:xfrm>
            <a:prstGeom prst="rect">
              <a:avLst/>
            </a:prstGeom>
            <a:noFill/>
            <a:ln w="9525">
              <a:noFill/>
              <a:miter lim="800000"/>
              <a:headEnd/>
              <a:tailEnd/>
            </a:ln>
          </p:spPr>
          <p:txBody>
            <a:bodyPr>
              <a:spAutoFit/>
            </a:bodyPr>
            <a:lstStyle/>
            <a:p>
              <a:pPr>
                <a:spcBef>
                  <a:spcPct val="50000"/>
                </a:spcBef>
              </a:pPr>
              <a:r>
                <a:rPr lang="tr-TR" sz="800"/>
                <a:t>P</a:t>
              </a:r>
              <a:endParaRPr lang="en-GB" sz="800"/>
            </a:p>
          </p:txBody>
        </p:sp>
        <p:sp>
          <p:nvSpPr>
            <p:cNvPr id="7279" name="Text Box 105"/>
            <p:cNvSpPr txBox="1">
              <a:spLocks noChangeArrowheads="1"/>
            </p:cNvSpPr>
            <p:nvPr/>
          </p:nvSpPr>
          <p:spPr bwMode="auto">
            <a:xfrm>
              <a:off x="1476375" y="6310313"/>
              <a:ext cx="574675" cy="214312"/>
            </a:xfrm>
            <a:prstGeom prst="rect">
              <a:avLst/>
            </a:prstGeom>
            <a:noFill/>
            <a:ln w="9525">
              <a:noFill/>
              <a:miter lim="800000"/>
              <a:headEnd/>
              <a:tailEnd/>
            </a:ln>
          </p:spPr>
          <p:txBody>
            <a:bodyPr>
              <a:spAutoFit/>
            </a:bodyPr>
            <a:lstStyle/>
            <a:p>
              <a:pPr>
                <a:spcBef>
                  <a:spcPct val="50000"/>
                </a:spcBef>
              </a:pPr>
              <a:r>
                <a:rPr lang="tr-TR" sz="800"/>
                <a:t>NF-</a:t>
              </a:r>
              <a:r>
                <a:rPr lang="el-GR" sz="800"/>
                <a:t>κ</a:t>
              </a:r>
              <a:r>
                <a:rPr lang="tr-TR" sz="800"/>
                <a:t>B</a:t>
              </a:r>
              <a:endParaRPr lang="el-GR" sz="800"/>
            </a:p>
          </p:txBody>
        </p:sp>
        <p:sp>
          <p:nvSpPr>
            <p:cNvPr id="7280" name="Text Box 106"/>
            <p:cNvSpPr txBox="1">
              <a:spLocks noChangeArrowheads="1"/>
            </p:cNvSpPr>
            <p:nvPr/>
          </p:nvSpPr>
          <p:spPr bwMode="auto">
            <a:xfrm>
              <a:off x="7667625" y="6454775"/>
              <a:ext cx="1295400" cy="244475"/>
            </a:xfrm>
            <a:prstGeom prst="rect">
              <a:avLst/>
            </a:prstGeom>
            <a:noFill/>
            <a:ln w="9525">
              <a:noFill/>
              <a:miter lim="800000"/>
              <a:headEnd/>
              <a:tailEnd/>
            </a:ln>
          </p:spPr>
          <p:txBody>
            <a:bodyPr>
              <a:spAutoFit/>
            </a:bodyPr>
            <a:lstStyle/>
            <a:p>
              <a:pPr>
                <a:spcBef>
                  <a:spcPct val="50000"/>
                </a:spcBef>
              </a:pPr>
              <a:r>
                <a:rPr lang="tr-TR" sz="1000"/>
                <a:t>Hücre yaşaması</a:t>
              </a:r>
              <a:endParaRPr lang="en-GB" sz="1000"/>
            </a:p>
          </p:txBody>
        </p:sp>
        <p:sp>
          <p:nvSpPr>
            <p:cNvPr id="7281" name="Freeform 107"/>
            <p:cNvSpPr>
              <a:spLocks/>
            </p:cNvSpPr>
            <p:nvPr/>
          </p:nvSpPr>
          <p:spPr bwMode="auto">
            <a:xfrm>
              <a:off x="3419475" y="3597275"/>
              <a:ext cx="5616575" cy="3071813"/>
            </a:xfrm>
            <a:custGeom>
              <a:avLst/>
              <a:gdLst>
                <a:gd name="T0" fmla="*/ 0 w 3538"/>
                <a:gd name="T1" fmla="*/ 2147483647 h 1935"/>
                <a:gd name="T2" fmla="*/ 2147483647 w 3538"/>
                <a:gd name="T3" fmla="*/ 2147483647 h 1935"/>
                <a:gd name="T4" fmla="*/ 2147483647 w 3538"/>
                <a:gd name="T5" fmla="*/ 2147483647 h 1935"/>
                <a:gd name="T6" fmla="*/ 2147483647 w 3538"/>
                <a:gd name="T7" fmla="*/ 2147483647 h 1935"/>
                <a:gd name="T8" fmla="*/ 2147483647 w 3538"/>
                <a:gd name="T9" fmla="*/ 2147483647 h 1935"/>
                <a:gd name="T10" fmla="*/ 0 60000 65536"/>
                <a:gd name="T11" fmla="*/ 0 60000 65536"/>
                <a:gd name="T12" fmla="*/ 0 60000 65536"/>
                <a:gd name="T13" fmla="*/ 0 60000 65536"/>
                <a:gd name="T14" fmla="*/ 0 60000 65536"/>
                <a:gd name="T15" fmla="*/ 0 w 3538"/>
                <a:gd name="T16" fmla="*/ 0 h 1935"/>
                <a:gd name="T17" fmla="*/ 3538 w 3538"/>
                <a:gd name="T18" fmla="*/ 1935 h 1935"/>
              </a:gdLst>
              <a:ahLst/>
              <a:cxnLst>
                <a:cxn ang="T10">
                  <a:pos x="T0" y="T1"/>
                </a:cxn>
                <a:cxn ang="T11">
                  <a:pos x="T2" y="T3"/>
                </a:cxn>
                <a:cxn ang="T12">
                  <a:pos x="T4" y="T5"/>
                </a:cxn>
                <a:cxn ang="T13">
                  <a:pos x="T6" y="T7"/>
                </a:cxn>
                <a:cxn ang="T14">
                  <a:pos x="T8" y="T9"/>
                </a:cxn>
              </a:cxnLst>
              <a:rect l="T15" t="T16" r="T17" b="T18"/>
              <a:pathLst>
                <a:path w="3538" h="1935">
                  <a:moveTo>
                    <a:pt x="0" y="1935"/>
                  </a:moveTo>
                  <a:cubicBezTo>
                    <a:pt x="72" y="1523"/>
                    <a:pt x="144" y="1111"/>
                    <a:pt x="545" y="801"/>
                  </a:cubicBezTo>
                  <a:cubicBezTo>
                    <a:pt x="946" y="491"/>
                    <a:pt x="1935" y="150"/>
                    <a:pt x="2404" y="75"/>
                  </a:cubicBezTo>
                  <a:cubicBezTo>
                    <a:pt x="2873" y="0"/>
                    <a:pt x="3176" y="310"/>
                    <a:pt x="3357" y="348"/>
                  </a:cubicBezTo>
                  <a:cubicBezTo>
                    <a:pt x="3538" y="386"/>
                    <a:pt x="3470" y="310"/>
                    <a:pt x="3493" y="302"/>
                  </a:cubicBezTo>
                </a:path>
              </a:pathLst>
            </a:custGeom>
            <a:noFill/>
            <a:ln w="28575">
              <a:solidFill>
                <a:srgbClr val="003366"/>
              </a:solidFill>
              <a:round/>
              <a:headEnd/>
              <a:tailEnd/>
            </a:ln>
          </p:spPr>
          <p:txBody>
            <a:bodyPr/>
            <a:lstStyle/>
            <a:p>
              <a:endParaRPr lang="tr-TR"/>
            </a:p>
          </p:txBody>
        </p:sp>
        <p:sp>
          <p:nvSpPr>
            <p:cNvPr id="7282" name="Line 108"/>
            <p:cNvSpPr>
              <a:spLocks noChangeShapeType="1"/>
            </p:cNvSpPr>
            <p:nvPr/>
          </p:nvSpPr>
          <p:spPr bwMode="auto">
            <a:xfrm>
              <a:off x="7019925" y="5084763"/>
              <a:ext cx="0" cy="0"/>
            </a:xfrm>
            <a:prstGeom prst="line">
              <a:avLst/>
            </a:prstGeom>
            <a:noFill/>
            <a:ln w="9525">
              <a:solidFill>
                <a:schemeClr val="tx1"/>
              </a:solidFill>
              <a:round/>
              <a:headEnd/>
              <a:tailEnd type="triangle" w="med" len="med"/>
            </a:ln>
          </p:spPr>
          <p:txBody>
            <a:bodyPr/>
            <a:lstStyle/>
            <a:p>
              <a:endParaRPr lang="tr-TR"/>
            </a:p>
          </p:txBody>
        </p:sp>
        <p:sp>
          <p:nvSpPr>
            <p:cNvPr id="7283" name="Line 109"/>
            <p:cNvSpPr>
              <a:spLocks noChangeShapeType="1"/>
            </p:cNvSpPr>
            <p:nvPr/>
          </p:nvSpPr>
          <p:spPr bwMode="auto">
            <a:xfrm flipH="1">
              <a:off x="6443663" y="5013325"/>
              <a:ext cx="215900" cy="215900"/>
            </a:xfrm>
            <a:prstGeom prst="line">
              <a:avLst/>
            </a:prstGeom>
            <a:noFill/>
            <a:ln w="9525">
              <a:solidFill>
                <a:schemeClr val="tx1"/>
              </a:solidFill>
              <a:round/>
              <a:headEnd/>
              <a:tailEnd type="triangle" w="med" len="med"/>
            </a:ln>
          </p:spPr>
          <p:txBody>
            <a:bodyPr/>
            <a:lstStyle/>
            <a:p>
              <a:endParaRPr lang="tr-TR"/>
            </a:p>
          </p:txBody>
        </p:sp>
        <p:sp>
          <p:nvSpPr>
            <p:cNvPr id="7284" name="Oval 17"/>
            <p:cNvSpPr>
              <a:spLocks noChangeArrowheads="1"/>
            </p:cNvSpPr>
            <p:nvPr/>
          </p:nvSpPr>
          <p:spPr bwMode="auto">
            <a:xfrm>
              <a:off x="3081338" y="3979863"/>
              <a:ext cx="574675" cy="287337"/>
            </a:xfrm>
            <a:prstGeom prst="ellipse">
              <a:avLst/>
            </a:prstGeom>
            <a:solidFill>
              <a:srgbClr val="FF66FF"/>
            </a:solidFill>
            <a:ln w="9525">
              <a:solidFill>
                <a:srgbClr val="FF66FF"/>
              </a:solidFill>
              <a:round/>
              <a:headEnd/>
              <a:tailEnd/>
            </a:ln>
          </p:spPr>
          <p:txBody>
            <a:bodyPr wrap="none" anchor="ctr"/>
            <a:lstStyle/>
            <a:p>
              <a:endParaRPr lang="tr-TR" sz="2400">
                <a:latin typeface="Times New Roman" pitchFamily="18" charset="0"/>
              </a:endParaRPr>
            </a:p>
          </p:txBody>
        </p:sp>
        <p:sp>
          <p:nvSpPr>
            <p:cNvPr id="7285" name="Text Box 79"/>
            <p:cNvSpPr txBox="1">
              <a:spLocks noChangeArrowheads="1"/>
            </p:cNvSpPr>
            <p:nvPr/>
          </p:nvSpPr>
          <p:spPr bwMode="auto">
            <a:xfrm>
              <a:off x="3152775" y="4052888"/>
              <a:ext cx="504825" cy="214312"/>
            </a:xfrm>
            <a:prstGeom prst="rect">
              <a:avLst/>
            </a:prstGeom>
            <a:noFill/>
            <a:ln w="9525">
              <a:noFill/>
              <a:miter lim="800000"/>
              <a:headEnd/>
              <a:tailEnd/>
            </a:ln>
          </p:spPr>
          <p:txBody>
            <a:bodyPr>
              <a:spAutoFit/>
            </a:bodyPr>
            <a:lstStyle/>
            <a:p>
              <a:pPr>
                <a:spcBef>
                  <a:spcPct val="50000"/>
                </a:spcBef>
              </a:pPr>
              <a:r>
                <a:rPr lang="tr-TR" sz="800"/>
                <a:t>ERK</a:t>
              </a:r>
              <a:endParaRPr lang="en-GB" sz="800"/>
            </a:p>
          </p:txBody>
        </p:sp>
        <p:sp>
          <p:nvSpPr>
            <p:cNvPr id="7286" name="Line 44"/>
            <p:cNvSpPr>
              <a:spLocks noChangeShapeType="1"/>
            </p:cNvSpPr>
            <p:nvPr/>
          </p:nvSpPr>
          <p:spPr bwMode="auto">
            <a:xfrm>
              <a:off x="3594100" y="4267200"/>
              <a:ext cx="215900" cy="142875"/>
            </a:xfrm>
            <a:prstGeom prst="line">
              <a:avLst/>
            </a:prstGeom>
            <a:noFill/>
            <a:ln w="9525">
              <a:solidFill>
                <a:schemeClr val="tx1"/>
              </a:solidFill>
              <a:round/>
              <a:headEnd/>
              <a:tailEnd type="triangle" w="med" len="med"/>
            </a:ln>
          </p:spPr>
          <p:txBody>
            <a:bodyPr/>
            <a:lstStyle/>
            <a:p>
              <a:endParaRPr lang="tr-TR"/>
            </a:p>
          </p:txBody>
        </p:sp>
        <p:sp>
          <p:nvSpPr>
            <p:cNvPr id="7287" name="Line 44"/>
            <p:cNvSpPr>
              <a:spLocks noChangeShapeType="1"/>
            </p:cNvSpPr>
            <p:nvPr/>
          </p:nvSpPr>
          <p:spPr bwMode="auto">
            <a:xfrm flipH="1">
              <a:off x="1981200" y="2819400"/>
              <a:ext cx="1143000" cy="228600"/>
            </a:xfrm>
            <a:prstGeom prst="line">
              <a:avLst/>
            </a:prstGeom>
            <a:noFill/>
            <a:ln w="9525">
              <a:solidFill>
                <a:schemeClr val="tx1"/>
              </a:solidFill>
              <a:round/>
              <a:headEnd/>
              <a:tailEnd type="triangle" w="med" len="med"/>
            </a:ln>
          </p:spPr>
          <p:txBody>
            <a:bodyPr/>
            <a:lstStyle/>
            <a:p>
              <a:endParaRPr lang="tr-TR"/>
            </a:p>
          </p:txBody>
        </p:sp>
        <p:sp>
          <p:nvSpPr>
            <p:cNvPr id="7288" name="Line 5"/>
            <p:cNvSpPr>
              <a:spLocks noChangeShapeType="1"/>
            </p:cNvSpPr>
            <p:nvPr/>
          </p:nvSpPr>
          <p:spPr bwMode="auto">
            <a:xfrm>
              <a:off x="2052638" y="762000"/>
              <a:ext cx="0" cy="1366837"/>
            </a:xfrm>
            <a:prstGeom prst="line">
              <a:avLst/>
            </a:prstGeom>
            <a:noFill/>
            <a:ln w="9525">
              <a:solidFill>
                <a:srgbClr val="660066"/>
              </a:solidFill>
              <a:round/>
              <a:headEnd/>
              <a:tailEnd/>
            </a:ln>
          </p:spPr>
          <p:txBody>
            <a:bodyPr/>
            <a:lstStyle/>
            <a:p>
              <a:endParaRPr lang="tr-TR"/>
            </a:p>
          </p:txBody>
        </p:sp>
        <p:sp>
          <p:nvSpPr>
            <p:cNvPr id="7289" name="Line 6"/>
            <p:cNvSpPr>
              <a:spLocks noChangeShapeType="1"/>
            </p:cNvSpPr>
            <p:nvPr/>
          </p:nvSpPr>
          <p:spPr bwMode="auto">
            <a:xfrm>
              <a:off x="2124075" y="762000"/>
              <a:ext cx="0" cy="1366837"/>
            </a:xfrm>
            <a:prstGeom prst="line">
              <a:avLst/>
            </a:prstGeom>
            <a:noFill/>
            <a:ln w="9525">
              <a:solidFill>
                <a:srgbClr val="660066"/>
              </a:solidFill>
              <a:round/>
              <a:headEnd/>
              <a:tailEnd/>
            </a:ln>
          </p:spPr>
          <p:txBody>
            <a:bodyPr/>
            <a:lstStyle/>
            <a:p>
              <a:endParaRPr lang="tr-TR"/>
            </a:p>
          </p:txBody>
        </p:sp>
        <p:sp>
          <p:nvSpPr>
            <p:cNvPr id="7290" name="Rectangle 7"/>
            <p:cNvSpPr>
              <a:spLocks noChangeArrowheads="1"/>
            </p:cNvSpPr>
            <p:nvPr/>
          </p:nvSpPr>
          <p:spPr bwMode="auto">
            <a:xfrm>
              <a:off x="1981200" y="1265237"/>
              <a:ext cx="71438" cy="288925"/>
            </a:xfrm>
            <a:prstGeom prst="rect">
              <a:avLst/>
            </a:prstGeom>
            <a:solidFill>
              <a:srgbClr val="800000"/>
            </a:solidFill>
            <a:ln w="9525">
              <a:solidFill>
                <a:schemeClr val="tx1"/>
              </a:solidFill>
              <a:miter lim="800000"/>
              <a:headEnd/>
              <a:tailEnd/>
            </a:ln>
          </p:spPr>
          <p:txBody>
            <a:bodyPr wrap="none" anchor="ctr"/>
            <a:lstStyle/>
            <a:p>
              <a:endParaRPr lang="tr-TR" sz="2400">
                <a:latin typeface="Times New Roman" pitchFamily="18" charset="0"/>
              </a:endParaRPr>
            </a:p>
          </p:txBody>
        </p:sp>
        <p:sp>
          <p:nvSpPr>
            <p:cNvPr id="7291" name="Rectangle 8"/>
            <p:cNvSpPr>
              <a:spLocks noChangeArrowheads="1"/>
            </p:cNvSpPr>
            <p:nvPr/>
          </p:nvSpPr>
          <p:spPr bwMode="auto">
            <a:xfrm>
              <a:off x="2124075" y="1265237"/>
              <a:ext cx="71438" cy="288925"/>
            </a:xfrm>
            <a:prstGeom prst="rect">
              <a:avLst/>
            </a:prstGeom>
            <a:solidFill>
              <a:srgbClr val="800000"/>
            </a:solidFill>
            <a:ln w="9525">
              <a:solidFill>
                <a:schemeClr val="tx1"/>
              </a:solidFill>
              <a:miter lim="800000"/>
              <a:headEnd/>
              <a:tailEnd/>
            </a:ln>
          </p:spPr>
          <p:txBody>
            <a:bodyPr wrap="none" anchor="ctr"/>
            <a:lstStyle/>
            <a:p>
              <a:endParaRPr lang="tr-TR" sz="2400">
                <a:latin typeface="Times New Roman" pitchFamily="18" charset="0"/>
              </a:endParaRPr>
            </a:p>
          </p:txBody>
        </p:sp>
        <p:sp>
          <p:nvSpPr>
            <p:cNvPr id="7292" name="Rectangle 9"/>
            <p:cNvSpPr>
              <a:spLocks noChangeArrowheads="1"/>
            </p:cNvSpPr>
            <p:nvPr/>
          </p:nvSpPr>
          <p:spPr bwMode="auto">
            <a:xfrm>
              <a:off x="2124075" y="1697037"/>
              <a:ext cx="71438" cy="288925"/>
            </a:xfrm>
            <a:prstGeom prst="rect">
              <a:avLst/>
            </a:prstGeom>
            <a:solidFill>
              <a:srgbClr val="800000"/>
            </a:solidFill>
            <a:ln w="9525">
              <a:solidFill>
                <a:schemeClr val="tx1"/>
              </a:solidFill>
              <a:miter lim="800000"/>
              <a:headEnd/>
              <a:tailEnd/>
            </a:ln>
          </p:spPr>
          <p:txBody>
            <a:bodyPr wrap="none" anchor="ctr"/>
            <a:lstStyle/>
            <a:p>
              <a:endParaRPr lang="tr-TR" sz="2400">
                <a:latin typeface="Times New Roman" pitchFamily="18" charset="0"/>
              </a:endParaRPr>
            </a:p>
          </p:txBody>
        </p:sp>
        <p:sp>
          <p:nvSpPr>
            <p:cNvPr id="7293" name="Rectangle 10"/>
            <p:cNvSpPr>
              <a:spLocks noChangeArrowheads="1"/>
            </p:cNvSpPr>
            <p:nvPr/>
          </p:nvSpPr>
          <p:spPr bwMode="auto">
            <a:xfrm>
              <a:off x="1981200" y="1697037"/>
              <a:ext cx="71438" cy="288925"/>
            </a:xfrm>
            <a:prstGeom prst="rect">
              <a:avLst/>
            </a:prstGeom>
            <a:solidFill>
              <a:srgbClr val="800000"/>
            </a:solidFill>
            <a:ln w="9525">
              <a:solidFill>
                <a:schemeClr val="tx1"/>
              </a:solidFill>
              <a:miter lim="800000"/>
              <a:headEnd/>
              <a:tailEnd/>
            </a:ln>
          </p:spPr>
          <p:txBody>
            <a:bodyPr wrap="none" anchor="ctr"/>
            <a:lstStyle/>
            <a:p>
              <a:endParaRPr lang="tr-TR" sz="2400">
                <a:latin typeface="Times New Roman" pitchFamily="18" charset="0"/>
              </a:endParaRPr>
            </a:p>
          </p:txBody>
        </p:sp>
        <p:sp>
          <p:nvSpPr>
            <p:cNvPr id="7294" name="Text Box 89"/>
            <p:cNvSpPr txBox="1">
              <a:spLocks noChangeArrowheads="1"/>
            </p:cNvSpPr>
            <p:nvPr/>
          </p:nvSpPr>
          <p:spPr bwMode="auto">
            <a:xfrm>
              <a:off x="2209800" y="1905000"/>
              <a:ext cx="792162" cy="214312"/>
            </a:xfrm>
            <a:prstGeom prst="rect">
              <a:avLst/>
            </a:prstGeom>
            <a:noFill/>
            <a:ln w="9525">
              <a:noFill/>
              <a:miter lim="800000"/>
              <a:headEnd/>
              <a:tailEnd/>
            </a:ln>
          </p:spPr>
          <p:txBody>
            <a:bodyPr>
              <a:spAutoFit/>
            </a:bodyPr>
            <a:lstStyle/>
            <a:p>
              <a:pPr>
                <a:spcBef>
                  <a:spcPct val="50000"/>
                </a:spcBef>
              </a:pPr>
              <a:r>
                <a:rPr lang="tr-TR" sz="800"/>
                <a:t>ALK</a:t>
              </a:r>
              <a:endParaRPr lang="en-GB" sz="800"/>
            </a:p>
          </p:txBody>
        </p:sp>
        <p:cxnSp>
          <p:nvCxnSpPr>
            <p:cNvPr id="125" name="Straight Arrow Connector 124"/>
            <p:cNvCxnSpPr/>
            <p:nvPr/>
          </p:nvCxnSpPr>
          <p:spPr>
            <a:xfrm rot="5400000">
              <a:off x="1752600" y="2209800"/>
              <a:ext cx="6096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8" name="Oval 36"/>
            <p:cNvSpPr>
              <a:spLocks noChangeArrowheads="1"/>
            </p:cNvSpPr>
            <p:nvPr/>
          </p:nvSpPr>
          <p:spPr bwMode="auto">
            <a:xfrm>
              <a:off x="533400" y="3200400"/>
              <a:ext cx="574675" cy="363538"/>
            </a:xfrm>
            <a:prstGeom prst="ellipse">
              <a:avLst/>
            </a:prstGeom>
            <a:solidFill>
              <a:schemeClr val="accent1">
                <a:lumMod val="20000"/>
                <a:lumOff val="80000"/>
              </a:schemeClr>
            </a:solidFill>
            <a:ln w="9525">
              <a:solidFill>
                <a:schemeClr val="accent1">
                  <a:lumMod val="20000"/>
                  <a:lumOff val="80000"/>
                </a:schemeClr>
              </a:solidFill>
              <a:round/>
              <a:headEnd/>
              <a:tailEnd/>
            </a:ln>
          </p:spPr>
          <p:txBody>
            <a:bodyPr wrap="none" anchor="ctr"/>
            <a:lstStyle/>
            <a:p>
              <a:pPr>
                <a:defRPr/>
              </a:pPr>
              <a:endParaRPr lang="tr-TR" sz="2400">
                <a:latin typeface="Times New Roman" pitchFamily="18" charset="0"/>
              </a:endParaRPr>
            </a:p>
          </p:txBody>
        </p:sp>
        <p:sp>
          <p:nvSpPr>
            <p:cNvPr id="129" name="Text Box 96"/>
            <p:cNvSpPr txBox="1">
              <a:spLocks noChangeArrowheads="1"/>
            </p:cNvSpPr>
            <p:nvPr/>
          </p:nvSpPr>
          <p:spPr bwMode="auto">
            <a:xfrm>
              <a:off x="571472" y="3286124"/>
              <a:ext cx="536604" cy="215444"/>
            </a:xfrm>
            <a:prstGeom prst="rect">
              <a:avLst/>
            </a:prstGeom>
            <a:solidFill>
              <a:schemeClr val="accent1">
                <a:lumMod val="20000"/>
                <a:lumOff val="80000"/>
              </a:schemeClr>
            </a:solidFill>
            <a:ln w="9525">
              <a:solidFill>
                <a:schemeClr val="accent5">
                  <a:lumMod val="40000"/>
                  <a:lumOff val="60000"/>
                </a:schemeClr>
              </a:solidFill>
              <a:miter lim="800000"/>
              <a:headEnd/>
              <a:tailEnd/>
            </a:ln>
          </p:spPr>
          <p:txBody>
            <a:bodyPr wrap="square">
              <a:spAutoFit/>
            </a:bodyPr>
            <a:lstStyle/>
            <a:p>
              <a:pPr>
                <a:spcBef>
                  <a:spcPct val="50000"/>
                </a:spcBef>
                <a:defRPr/>
              </a:pPr>
              <a:r>
                <a:rPr lang="tr-TR" sz="800" dirty="0"/>
                <a:t>PTEN</a:t>
              </a:r>
              <a:endParaRPr lang="en-GB" sz="800" dirty="0"/>
            </a:p>
          </p:txBody>
        </p:sp>
        <p:cxnSp>
          <p:nvCxnSpPr>
            <p:cNvPr id="131" name="Straight Connector 130"/>
            <p:cNvCxnSpPr/>
            <p:nvPr/>
          </p:nvCxnSpPr>
          <p:spPr>
            <a:xfrm rot="16200000" flipH="1">
              <a:off x="419100" y="3771900"/>
              <a:ext cx="990600" cy="6096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rot="5400000">
              <a:off x="1143000" y="4495800"/>
              <a:ext cx="152400" cy="1524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066800" y="3429000"/>
              <a:ext cx="1981200" cy="8382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rot="5400000">
              <a:off x="2934494" y="4228306"/>
              <a:ext cx="228600"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a:stCxn id="7248" idx="1"/>
              <a:endCxn id="128" idx="0"/>
            </p:cNvCxnSpPr>
            <p:nvPr/>
          </p:nvCxnSpPr>
          <p:spPr>
            <a:xfrm rot="10800000" flipV="1">
              <a:off x="820738" y="2236788"/>
              <a:ext cx="2224087" cy="96361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rot="10800000" flipH="1" flipV="1">
              <a:off x="3044825" y="2159000"/>
              <a:ext cx="61913" cy="12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51" name="Rectangle 40"/>
            <p:cNvSpPr>
              <a:spLocks noChangeArrowheads="1"/>
            </p:cNvSpPr>
            <p:nvPr/>
          </p:nvSpPr>
          <p:spPr bwMode="auto">
            <a:xfrm>
              <a:off x="3170238" y="1798638"/>
              <a:ext cx="346075" cy="258762"/>
            </a:xfrm>
            <a:prstGeom prst="rect">
              <a:avLst/>
            </a:prstGeom>
            <a:solidFill>
              <a:schemeClr val="accent3">
                <a:lumMod val="60000"/>
                <a:lumOff val="40000"/>
              </a:schemeClr>
            </a:solidFill>
            <a:ln w="9525">
              <a:solidFill>
                <a:schemeClr val="tx1"/>
              </a:solidFill>
              <a:miter lim="800000"/>
              <a:headEnd/>
              <a:tailEnd/>
            </a:ln>
          </p:spPr>
          <p:txBody>
            <a:bodyPr wrap="none" anchor="ctr"/>
            <a:lstStyle/>
            <a:p>
              <a:pPr>
                <a:defRPr/>
              </a:pPr>
              <a:endParaRPr lang="tr-TR" sz="2400">
                <a:latin typeface="Times New Roman" pitchFamily="18" charset="0"/>
              </a:endParaRPr>
            </a:p>
          </p:txBody>
        </p:sp>
        <p:sp>
          <p:nvSpPr>
            <p:cNvPr id="7305" name="Text Box 89"/>
            <p:cNvSpPr txBox="1">
              <a:spLocks noChangeArrowheads="1"/>
            </p:cNvSpPr>
            <p:nvPr/>
          </p:nvSpPr>
          <p:spPr bwMode="auto">
            <a:xfrm>
              <a:off x="3170238" y="1798637"/>
              <a:ext cx="792162" cy="214312"/>
            </a:xfrm>
            <a:prstGeom prst="rect">
              <a:avLst/>
            </a:prstGeom>
            <a:noFill/>
            <a:ln w="9525">
              <a:noFill/>
              <a:miter lim="800000"/>
              <a:headEnd/>
              <a:tailEnd/>
            </a:ln>
          </p:spPr>
          <p:txBody>
            <a:bodyPr>
              <a:spAutoFit/>
            </a:bodyPr>
            <a:lstStyle/>
            <a:p>
              <a:pPr>
                <a:spcBef>
                  <a:spcPct val="50000"/>
                </a:spcBef>
              </a:pPr>
              <a:r>
                <a:rPr lang="tr-TR" sz="800"/>
                <a:t>RET</a:t>
              </a:r>
              <a:endParaRPr lang="en-GB" sz="800"/>
            </a:p>
          </p:txBody>
        </p:sp>
        <p:cxnSp>
          <p:nvCxnSpPr>
            <p:cNvPr id="154" name="Straight Arrow Connector 153"/>
            <p:cNvCxnSpPr/>
            <p:nvPr/>
          </p:nvCxnSpPr>
          <p:spPr>
            <a:xfrm rot="16200000" flipH="1">
              <a:off x="3009900" y="2476500"/>
              <a:ext cx="25146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5" name="Straight Arrow Connector 154"/>
            <p:cNvCxnSpPr/>
            <p:nvPr/>
          </p:nvCxnSpPr>
          <p:spPr>
            <a:xfrm rot="10800000" flipV="1">
              <a:off x="1524000" y="2667000"/>
              <a:ext cx="2362200" cy="1087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7171" name="Oval 35"/>
          <p:cNvSpPr>
            <a:spLocks noChangeArrowheads="1"/>
          </p:cNvSpPr>
          <p:nvPr/>
        </p:nvSpPr>
        <p:spPr bwMode="auto">
          <a:xfrm>
            <a:off x="4648200" y="5351463"/>
            <a:ext cx="638175" cy="363537"/>
          </a:xfrm>
          <a:prstGeom prst="ellipse">
            <a:avLst/>
          </a:prstGeom>
          <a:solidFill>
            <a:srgbClr val="FFFF00"/>
          </a:solidFill>
          <a:ln w="9525">
            <a:solidFill>
              <a:schemeClr val="hlink"/>
            </a:solidFill>
            <a:round/>
            <a:headEnd/>
            <a:tailEnd/>
          </a:ln>
        </p:spPr>
        <p:txBody>
          <a:bodyPr wrap="none" anchor="ctr"/>
          <a:lstStyle/>
          <a:p>
            <a:endParaRPr lang="tr-TR" sz="2400">
              <a:latin typeface="Times New Roman" pitchFamily="18" charset="0"/>
            </a:endParaRPr>
          </a:p>
        </p:txBody>
      </p:sp>
      <p:sp>
        <p:nvSpPr>
          <p:cNvPr id="7172" name="Text Box 97"/>
          <p:cNvSpPr txBox="1">
            <a:spLocks noChangeArrowheads="1"/>
          </p:cNvSpPr>
          <p:nvPr/>
        </p:nvSpPr>
        <p:spPr bwMode="auto">
          <a:xfrm>
            <a:off x="4786313" y="5427663"/>
            <a:ext cx="428625" cy="215900"/>
          </a:xfrm>
          <a:prstGeom prst="rect">
            <a:avLst/>
          </a:prstGeom>
          <a:solidFill>
            <a:srgbClr val="FFFF00"/>
          </a:solidFill>
          <a:ln w="9525">
            <a:noFill/>
            <a:miter lim="800000"/>
            <a:headEnd/>
            <a:tailEnd/>
          </a:ln>
        </p:spPr>
        <p:txBody>
          <a:bodyPr>
            <a:spAutoFit/>
          </a:bodyPr>
          <a:lstStyle/>
          <a:p>
            <a:pPr>
              <a:spcBef>
                <a:spcPct val="50000"/>
              </a:spcBef>
            </a:pPr>
            <a:r>
              <a:rPr lang="tr-TR" sz="800"/>
              <a:t>ETS?</a:t>
            </a:r>
            <a:endParaRPr lang="en-GB" sz="800"/>
          </a:p>
        </p:txBody>
      </p:sp>
      <p:cxnSp>
        <p:nvCxnSpPr>
          <p:cNvPr id="144" name="143 Düz Ok Bağlayıcısı"/>
          <p:cNvCxnSpPr>
            <a:stCxn id="7250" idx="1"/>
            <a:endCxn id="7208" idx="0"/>
          </p:cNvCxnSpPr>
          <p:nvPr/>
        </p:nvCxnSpPr>
        <p:spPr>
          <a:xfrm rot="10800000" flipV="1">
            <a:off x="1187450" y="3016250"/>
            <a:ext cx="366713" cy="9175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174" name="Oval 14"/>
          <p:cNvSpPr>
            <a:spLocks noChangeArrowheads="1"/>
          </p:cNvSpPr>
          <p:nvPr/>
        </p:nvSpPr>
        <p:spPr bwMode="auto">
          <a:xfrm>
            <a:off x="3505200" y="2011363"/>
            <a:ext cx="574675" cy="287337"/>
          </a:xfrm>
          <a:prstGeom prst="ellipse">
            <a:avLst/>
          </a:prstGeom>
          <a:solidFill>
            <a:srgbClr val="FFCCFF"/>
          </a:solidFill>
          <a:ln w="9525">
            <a:solidFill>
              <a:srgbClr val="FFCCFF"/>
            </a:solidFill>
            <a:round/>
            <a:headEnd/>
            <a:tailEnd/>
          </a:ln>
        </p:spPr>
        <p:txBody>
          <a:bodyPr wrap="none" anchor="ctr"/>
          <a:lstStyle/>
          <a:p>
            <a:endParaRPr lang="tr-TR" sz="2400">
              <a:latin typeface="Times New Roman" pitchFamily="18" charset="0"/>
            </a:endParaRPr>
          </a:p>
        </p:txBody>
      </p:sp>
      <p:sp>
        <p:nvSpPr>
          <p:cNvPr id="7175" name="Text Box 74"/>
          <p:cNvSpPr txBox="1">
            <a:spLocks noChangeArrowheads="1"/>
          </p:cNvSpPr>
          <p:nvPr/>
        </p:nvSpPr>
        <p:spPr bwMode="auto">
          <a:xfrm>
            <a:off x="3578225" y="2082800"/>
            <a:ext cx="841375" cy="338138"/>
          </a:xfrm>
          <a:prstGeom prst="rect">
            <a:avLst/>
          </a:prstGeom>
          <a:solidFill>
            <a:srgbClr val="FFCCFF"/>
          </a:solidFill>
          <a:ln w="9525">
            <a:solidFill>
              <a:srgbClr val="FFCCFF"/>
            </a:solidFill>
            <a:miter lim="800000"/>
            <a:headEnd/>
            <a:tailEnd/>
          </a:ln>
        </p:spPr>
        <p:txBody>
          <a:bodyPr>
            <a:spAutoFit/>
          </a:bodyPr>
          <a:lstStyle/>
          <a:p>
            <a:pPr>
              <a:spcBef>
                <a:spcPct val="50000"/>
              </a:spcBef>
            </a:pPr>
            <a:r>
              <a:rPr lang="tr-TR" sz="800"/>
              <a:t>PTPN11 (SHP2)</a:t>
            </a:r>
            <a:endParaRPr lang="en-GB" sz="8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5"/>
          <p:cNvGrpSpPr>
            <a:grpSpLocks/>
          </p:cNvGrpSpPr>
          <p:nvPr/>
        </p:nvGrpSpPr>
        <p:grpSpPr bwMode="auto">
          <a:xfrm>
            <a:off x="34925" y="620713"/>
            <a:ext cx="9074150" cy="5767387"/>
            <a:chOff x="35278" y="620714"/>
            <a:chExt cx="9073445" cy="5767386"/>
          </a:xfrm>
        </p:grpSpPr>
        <p:grpSp>
          <p:nvGrpSpPr>
            <p:cNvPr id="3" name="Group 67"/>
            <p:cNvGrpSpPr>
              <a:grpSpLocks/>
            </p:cNvGrpSpPr>
            <p:nvPr/>
          </p:nvGrpSpPr>
          <p:grpSpPr bwMode="auto">
            <a:xfrm>
              <a:off x="35278" y="1484314"/>
              <a:ext cx="1800578" cy="504825"/>
              <a:chOff x="1202" y="2205"/>
              <a:chExt cx="680" cy="318"/>
            </a:xfrm>
            <a:solidFill>
              <a:srgbClr val="FF66FF"/>
            </a:solidFill>
          </p:grpSpPr>
          <p:sp>
            <p:nvSpPr>
              <p:cNvPr id="291908" name="Oval 68"/>
              <p:cNvSpPr>
                <a:spLocks noChangeArrowheads="1"/>
              </p:cNvSpPr>
              <p:nvPr/>
            </p:nvSpPr>
            <p:spPr bwMode="auto">
              <a:xfrm>
                <a:off x="1202" y="2205"/>
                <a:ext cx="680" cy="318"/>
              </a:xfrm>
              <a:prstGeom prst="ellipse">
                <a:avLst/>
              </a:prstGeom>
              <a:grpFill/>
              <a:ln w="9525">
                <a:solidFill>
                  <a:schemeClr val="tx1"/>
                </a:solidFill>
                <a:round/>
                <a:headEnd/>
                <a:tailEnd/>
              </a:ln>
              <a:effectLst/>
            </p:spPr>
            <p:txBody>
              <a:bodyPr wrap="none" anchor="ctr"/>
              <a:lstStyle/>
              <a:p>
                <a:pPr>
                  <a:defRPr/>
                </a:pPr>
                <a:endParaRPr lang="tr-TR"/>
              </a:p>
            </p:txBody>
          </p:sp>
          <p:sp>
            <p:nvSpPr>
              <p:cNvPr id="291909" name="Text Box 69"/>
              <p:cNvSpPr txBox="1">
                <a:spLocks noChangeArrowheads="1"/>
              </p:cNvSpPr>
              <p:nvPr/>
            </p:nvSpPr>
            <p:spPr bwMode="auto">
              <a:xfrm>
                <a:off x="1337" y="2251"/>
                <a:ext cx="409" cy="237"/>
              </a:xfrm>
              <a:prstGeom prst="rect">
                <a:avLst/>
              </a:prstGeom>
              <a:grpFill/>
              <a:ln w="9525">
                <a:solidFill>
                  <a:srgbClr val="FF66FF"/>
                </a:solidFill>
                <a:miter lim="800000"/>
                <a:headEnd/>
                <a:tailEnd/>
              </a:ln>
              <a:effectLst/>
            </p:spPr>
            <p:txBody>
              <a:bodyPr>
                <a:spAutoFit/>
              </a:bodyPr>
              <a:lstStyle/>
              <a:p>
                <a:pPr>
                  <a:spcBef>
                    <a:spcPct val="50000"/>
                  </a:spcBef>
                  <a:defRPr/>
                </a:pPr>
                <a:r>
                  <a:rPr lang="tr-TR" dirty="0">
                    <a:solidFill>
                      <a:schemeClr val="tx2"/>
                    </a:solidFill>
                    <a:latin typeface="Arial" pitchFamily="34" charset="0"/>
                  </a:rPr>
                  <a:t>PTEN</a:t>
                </a:r>
                <a:endParaRPr lang="en-GB" dirty="0">
                  <a:solidFill>
                    <a:schemeClr val="tx2"/>
                  </a:solidFill>
                  <a:latin typeface="Arial" pitchFamily="34" charset="0"/>
                </a:endParaRPr>
              </a:p>
            </p:txBody>
          </p:sp>
        </p:grpSp>
        <p:grpSp>
          <p:nvGrpSpPr>
            <p:cNvPr id="4" name="Group 104"/>
            <p:cNvGrpSpPr>
              <a:grpSpLocks/>
            </p:cNvGrpSpPr>
            <p:nvPr/>
          </p:nvGrpSpPr>
          <p:grpSpPr bwMode="auto">
            <a:xfrm>
              <a:off x="827088" y="620714"/>
              <a:ext cx="8281635" cy="5767386"/>
              <a:chOff x="827088" y="620714"/>
              <a:chExt cx="8281635" cy="5767386"/>
            </a:xfrm>
          </p:grpSpPr>
          <p:grpSp>
            <p:nvGrpSpPr>
              <p:cNvPr id="5" name="Group 2"/>
              <p:cNvGrpSpPr>
                <a:grpSpLocks/>
              </p:cNvGrpSpPr>
              <p:nvPr/>
            </p:nvGrpSpPr>
            <p:grpSpPr bwMode="auto">
              <a:xfrm>
                <a:off x="2627489" y="620714"/>
                <a:ext cx="1079500" cy="504825"/>
                <a:chOff x="1202" y="2205"/>
                <a:chExt cx="680" cy="318"/>
              </a:xfrm>
              <a:solidFill>
                <a:schemeClr val="accent1">
                  <a:lumMod val="20000"/>
                  <a:lumOff val="80000"/>
                </a:schemeClr>
              </a:solidFill>
            </p:grpSpPr>
            <p:sp>
              <p:nvSpPr>
                <p:cNvPr id="291843" name="Oval 3"/>
                <p:cNvSpPr>
                  <a:spLocks noChangeArrowheads="1"/>
                </p:cNvSpPr>
                <p:nvPr/>
              </p:nvSpPr>
              <p:spPr bwMode="auto">
                <a:xfrm>
                  <a:off x="1202" y="2205"/>
                  <a:ext cx="680" cy="318"/>
                </a:xfrm>
                <a:prstGeom prst="ellipse">
                  <a:avLst/>
                </a:prstGeom>
                <a:grpFill/>
                <a:ln w="9525">
                  <a:solidFill>
                    <a:schemeClr val="tx1"/>
                  </a:solidFill>
                  <a:round/>
                  <a:headEnd/>
                  <a:tailEnd/>
                </a:ln>
                <a:effectLst/>
              </p:spPr>
              <p:txBody>
                <a:bodyPr wrap="none" anchor="ctr"/>
                <a:lstStyle/>
                <a:p>
                  <a:pPr>
                    <a:defRPr/>
                  </a:pPr>
                  <a:endParaRPr lang="tr-TR">
                    <a:solidFill>
                      <a:schemeClr val="tx2"/>
                    </a:solidFill>
                  </a:endParaRPr>
                </a:p>
              </p:txBody>
            </p:sp>
            <p:sp>
              <p:nvSpPr>
                <p:cNvPr id="291844" name="Text Box 4"/>
                <p:cNvSpPr txBox="1">
                  <a:spLocks noChangeArrowheads="1"/>
                </p:cNvSpPr>
                <p:nvPr/>
              </p:nvSpPr>
              <p:spPr bwMode="auto">
                <a:xfrm>
                  <a:off x="1337" y="2251"/>
                  <a:ext cx="409" cy="231"/>
                </a:xfrm>
                <a:prstGeom prst="rect">
                  <a:avLst/>
                </a:prstGeom>
                <a:grpFill/>
                <a:ln w="9525">
                  <a:noFill/>
                  <a:miter lim="800000"/>
                  <a:headEnd/>
                  <a:tailEnd/>
                </a:ln>
                <a:effectLst/>
              </p:spPr>
              <p:txBody>
                <a:bodyPr>
                  <a:spAutoFit/>
                </a:bodyPr>
                <a:lstStyle/>
                <a:p>
                  <a:pPr>
                    <a:spcBef>
                      <a:spcPct val="50000"/>
                    </a:spcBef>
                    <a:defRPr/>
                  </a:pPr>
                  <a:r>
                    <a:rPr lang="tr-TR">
                      <a:solidFill>
                        <a:schemeClr val="tx2"/>
                      </a:solidFill>
                      <a:latin typeface="Arial" pitchFamily="34" charset="0"/>
                    </a:rPr>
                    <a:t>ATR</a:t>
                  </a:r>
                  <a:endParaRPr lang="en-GB">
                    <a:solidFill>
                      <a:schemeClr val="tx2"/>
                    </a:solidFill>
                    <a:latin typeface="Arial" pitchFamily="34" charset="0"/>
                  </a:endParaRPr>
                </a:p>
              </p:txBody>
            </p:sp>
          </p:grpSp>
          <p:grpSp>
            <p:nvGrpSpPr>
              <p:cNvPr id="6" name="Group 5"/>
              <p:cNvGrpSpPr>
                <a:grpSpLocks/>
              </p:cNvGrpSpPr>
              <p:nvPr/>
            </p:nvGrpSpPr>
            <p:grpSpPr bwMode="auto">
              <a:xfrm>
                <a:off x="3780367" y="979489"/>
                <a:ext cx="1151467" cy="504825"/>
                <a:chOff x="1202" y="2205"/>
                <a:chExt cx="680" cy="318"/>
              </a:xfrm>
              <a:solidFill>
                <a:srgbClr val="FF66FF"/>
              </a:solidFill>
            </p:grpSpPr>
            <p:sp>
              <p:nvSpPr>
                <p:cNvPr id="291846" name="Oval 6"/>
                <p:cNvSpPr>
                  <a:spLocks noChangeArrowheads="1"/>
                </p:cNvSpPr>
                <p:nvPr/>
              </p:nvSpPr>
              <p:spPr bwMode="auto">
                <a:xfrm>
                  <a:off x="1202" y="2205"/>
                  <a:ext cx="680" cy="318"/>
                </a:xfrm>
                <a:prstGeom prst="ellipse">
                  <a:avLst/>
                </a:prstGeom>
                <a:grpFill/>
                <a:ln w="9525">
                  <a:solidFill>
                    <a:schemeClr val="tx1"/>
                  </a:solidFill>
                  <a:round/>
                  <a:headEnd/>
                  <a:tailEnd/>
                </a:ln>
                <a:effectLst/>
              </p:spPr>
              <p:txBody>
                <a:bodyPr wrap="none" anchor="ctr"/>
                <a:lstStyle/>
                <a:p>
                  <a:pPr>
                    <a:defRPr/>
                  </a:pPr>
                  <a:endParaRPr lang="tr-TR">
                    <a:solidFill>
                      <a:schemeClr val="tx2"/>
                    </a:solidFill>
                  </a:endParaRPr>
                </a:p>
              </p:txBody>
            </p:sp>
            <p:sp>
              <p:nvSpPr>
                <p:cNvPr id="291847" name="Text Box 7"/>
                <p:cNvSpPr txBox="1">
                  <a:spLocks noChangeArrowheads="1"/>
                </p:cNvSpPr>
                <p:nvPr/>
              </p:nvSpPr>
              <p:spPr bwMode="auto">
                <a:xfrm>
                  <a:off x="1337" y="2251"/>
                  <a:ext cx="409" cy="231"/>
                </a:xfrm>
                <a:prstGeom prst="rect">
                  <a:avLst/>
                </a:prstGeom>
                <a:grpFill/>
                <a:ln w="9525">
                  <a:noFill/>
                  <a:miter lim="800000"/>
                  <a:headEnd/>
                  <a:tailEnd/>
                </a:ln>
                <a:effectLst/>
              </p:spPr>
              <p:txBody>
                <a:bodyPr>
                  <a:spAutoFit/>
                </a:bodyPr>
                <a:lstStyle/>
                <a:p>
                  <a:pPr>
                    <a:spcBef>
                      <a:spcPct val="50000"/>
                    </a:spcBef>
                    <a:defRPr/>
                  </a:pPr>
                  <a:r>
                    <a:rPr lang="tr-TR">
                      <a:solidFill>
                        <a:schemeClr val="tx2"/>
                      </a:solidFill>
                      <a:latin typeface="Arial" pitchFamily="34" charset="0"/>
                    </a:rPr>
                    <a:t>ATM</a:t>
                  </a:r>
                  <a:endParaRPr lang="en-GB">
                    <a:solidFill>
                      <a:schemeClr val="tx2"/>
                    </a:solidFill>
                    <a:latin typeface="Arial" pitchFamily="34" charset="0"/>
                  </a:endParaRPr>
                </a:p>
              </p:txBody>
            </p:sp>
          </p:grpSp>
          <p:grpSp>
            <p:nvGrpSpPr>
              <p:cNvPr id="7" name="Group 8"/>
              <p:cNvGrpSpPr>
                <a:grpSpLocks/>
              </p:cNvGrpSpPr>
              <p:nvPr/>
            </p:nvGrpSpPr>
            <p:grpSpPr bwMode="auto">
              <a:xfrm>
                <a:off x="1763889" y="1916114"/>
                <a:ext cx="1223434" cy="504825"/>
                <a:chOff x="1202" y="2205"/>
                <a:chExt cx="680" cy="318"/>
              </a:xfrm>
              <a:solidFill>
                <a:schemeClr val="accent1">
                  <a:lumMod val="20000"/>
                  <a:lumOff val="80000"/>
                </a:schemeClr>
              </a:solidFill>
            </p:grpSpPr>
            <p:sp>
              <p:nvSpPr>
                <p:cNvPr id="291849" name="Oval 9"/>
                <p:cNvSpPr>
                  <a:spLocks noChangeArrowheads="1"/>
                </p:cNvSpPr>
                <p:nvPr/>
              </p:nvSpPr>
              <p:spPr bwMode="auto">
                <a:xfrm>
                  <a:off x="1202" y="2205"/>
                  <a:ext cx="680" cy="318"/>
                </a:xfrm>
                <a:prstGeom prst="ellipse">
                  <a:avLst/>
                </a:prstGeom>
                <a:grpFill/>
                <a:ln w="9525">
                  <a:solidFill>
                    <a:schemeClr val="tx1"/>
                  </a:solidFill>
                  <a:round/>
                  <a:headEnd/>
                  <a:tailEnd/>
                </a:ln>
                <a:effectLst/>
              </p:spPr>
              <p:txBody>
                <a:bodyPr wrap="none" anchor="ctr"/>
                <a:lstStyle/>
                <a:p>
                  <a:pPr>
                    <a:defRPr/>
                  </a:pPr>
                  <a:endParaRPr lang="tr-TR">
                    <a:solidFill>
                      <a:schemeClr val="tx2"/>
                    </a:solidFill>
                  </a:endParaRPr>
                </a:p>
              </p:txBody>
            </p:sp>
            <p:sp>
              <p:nvSpPr>
                <p:cNvPr id="291850" name="Text Box 10"/>
                <p:cNvSpPr txBox="1">
                  <a:spLocks noChangeArrowheads="1"/>
                </p:cNvSpPr>
                <p:nvPr/>
              </p:nvSpPr>
              <p:spPr bwMode="auto">
                <a:xfrm>
                  <a:off x="1337" y="2251"/>
                  <a:ext cx="409" cy="231"/>
                </a:xfrm>
                <a:prstGeom prst="rect">
                  <a:avLst/>
                </a:prstGeom>
                <a:grpFill/>
                <a:ln w="9525">
                  <a:noFill/>
                  <a:miter lim="800000"/>
                  <a:headEnd/>
                  <a:tailEnd/>
                </a:ln>
                <a:effectLst/>
              </p:spPr>
              <p:txBody>
                <a:bodyPr>
                  <a:spAutoFit/>
                </a:bodyPr>
                <a:lstStyle/>
                <a:p>
                  <a:pPr>
                    <a:spcBef>
                      <a:spcPct val="50000"/>
                    </a:spcBef>
                    <a:defRPr/>
                  </a:pPr>
                  <a:r>
                    <a:rPr lang="tr-TR">
                      <a:solidFill>
                        <a:schemeClr val="tx2"/>
                      </a:solidFill>
                      <a:latin typeface="Arial" pitchFamily="34" charset="0"/>
                    </a:rPr>
                    <a:t>Chk1</a:t>
                  </a:r>
                  <a:endParaRPr lang="en-GB">
                    <a:solidFill>
                      <a:schemeClr val="tx2"/>
                    </a:solidFill>
                    <a:latin typeface="Arial" pitchFamily="34" charset="0"/>
                  </a:endParaRPr>
                </a:p>
              </p:txBody>
            </p:sp>
          </p:grpSp>
          <p:grpSp>
            <p:nvGrpSpPr>
              <p:cNvPr id="8" name="Group 11"/>
              <p:cNvGrpSpPr>
                <a:grpSpLocks/>
              </p:cNvGrpSpPr>
              <p:nvPr/>
            </p:nvGrpSpPr>
            <p:grpSpPr bwMode="auto">
              <a:xfrm>
                <a:off x="3780367" y="3284539"/>
                <a:ext cx="1296811" cy="504825"/>
                <a:chOff x="1202" y="2205"/>
                <a:chExt cx="680" cy="318"/>
              </a:xfrm>
              <a:solidFill>
                <a:schemeClr val="accent1">
                  <a:lumMod val="20000"/>
                  <a:lumOff val="80000"/>
                </a:schemeClr>
              </a:solidFill>
            </p:grpSpPr>
            <p:sp>
              <p:nvSpPr>
                <p:cNvPr id="291852" name="Oval 12"/>
                <p:cNvSpPr>
                  <a:spLocks noChangeArrowheads="1"/>
                </p:cNvSpPr>
                <p:nvPr/>
              </p:nvSpPr>
              <p:spPr bwMode="auto">
                <a:xfrm>
                  <a:off x="1202" y="2205"/>
                  <a:ext cx="680" cy="318"/>
                </a:xfrm>
                <a:prstGeom prst="ellipse">
                  <a:avLst/>
                </a:prstGeom>
                <a:grpFill/>
                <a:ln w="9525">
                  <a:solidFill>
                    <a:schemeClr val="tx1"/>
                  </a:solidFill>
                  <a:round/>
                  <a:headEnd/>
                  <a:tailEnd/>
                </a:ln>
                <a:effectLst/>
              </p:spPr>
              <p:txBody>
                <a:bodyPr wrap="none" anchor="ctr"/>
                <a:lstStyle/>
                <a:p>
                  <a:pPr>
                    <a:defRPr/>
                  </a:pPr>
                  <a:endParaRPr lang="tr-TR">
                    <a:solidFill>
                      <a:schemeClr val="tx2"/>
                    </a:solidFill>
                  </a:endParaRPr>
                </a:p>
              </p:txBody>
            </p:sp>
            <p:sp>
              <p:nvSpPr>
                <p:cNvPr id="291853" name="Text Box 13"/>
                <p:cNvSpPr txBox="1">
                  <a:spLocks noChangeArrowheads="1"/>
                </p:cNvSpPr>
                <p:nvPr/>
              </p:nvSpPr>
              <p:spPr bwMode="auto">
                <a:xfrm>
                  <a:off x="1337" y="2251"/>
                  <a:ext cx="409" cy="231"/>
                </a:xfrm>
                <a:prstGeom prst="rect">
                  <a:avLst/>
                </a:prstGeom>
                <a:grpFill/>
                <a:ln w="9525">
                  <a:noFill/>
                  <a:miter lim="800000"/>
                  <a:headEnd/>
                  <a:tailEnd/>
                </a:ln>
                <a:effectLst/>
              </p:spPr>
              <p:txBody>
                <a:bodyPr>
                  <a:spAutoFit/>
                </a:bodyPr>
                <a:lstStyle/>
                <a:p>
                  <a:pPr>
                    <a:spcBef>
                      <a:spcPct val="50000"/>
                    </a:spcBef>
                    <a:defRPr/>
                  </a:pPr>
                  <a:r>
                    <a:rPr lang="tr-TR">
                      <a:solidFill>
                        <a:schemeClr val="tx2"/>
                      </a:solidFill>
                      <a:latin typeface="Arial" pitchFamily="34" charset="0"/>
                    </a:rPr>
                    <a:t>NBS1</a:t>
                  </a:r>
                  <a:endParaRPr lang="en-GB">
                    <a:solidFill>
                      <a:schemeClr val="tx2"/>
                    </a:solidFill>
                    <a:latin typeface="Arial" pitchFamily="34" charset="0"/>
                  </a:endParaRPr>
                </a:p>
              </p:txBody>
            </p:sp>
          </p:grpSp>
          <p:grpSp>
            <p:nvGrpSpPr>
              <p:cNvPr id="9" name="Group 14"/>
              <p:cNvGrpSpPr>
                <a:grpSpLocks/>
              </p:cNvGrpSpPr>
              <p:nvPr/>
            </p:nvGrpSpPr>
            <p:grpSpPr bwMode="auto">
              <a:xfrm>
                <a:off x="4715934" y="3068639"/>
                <a:ext cx="1658056" cy="504825"/>
                <a:chOff x="1202" y="2205"/>
                <a:chExt cx="680" cy="318"/>
              </a:xfrm>
              <a:solidFill>
                <a:schemeClr val="accent1">
                  <a:lumMod val="20000"/>
                  <a:lumOff val="80000"/>
                </a:schemeClr>
              </a:solidFill>
            </p:grpSpPr>
            <p:sp>
              <p:nvSpPr>
                <p:cNvPr id="291855" name="Oval 15"/>
                <p:cNvSpPr>
                  <a:spLocks noChangeArrowheads="1"/>
                </p:cNvSpPr>
                <p:nvPr/>
              </p:nvSpPr>
              <p:spPr bwMode="auto">
                <a:xfrm>
                  <a:off x="1202" y="2205"/>
                  <a:ext cx="680" cy="318"/>
                </a:xfrm>
                <a:prstGeom prst="ellipse">
                  <a:avLst/>
                </a:prstGeom>
                <a:grpFill/>
                <a:ln w="9525">
                  <a:solidFill>
                    <a:schemeClr val="tx1"/>
                  </a:solidFill>
                  <a:round/>
                  <a:headEnd/>
                  <a:tailEnd/>
                </a:ln>
                <a:effectLst/>
              </p:spPr>
              <p:txBody>
                <a:bodyPr wrap="none" anchor="ctr"/>
                <a:lstStyle/>
                <a:p>
                  <a:pPr>
                    <a:defRPr/>
                  </a:pPr>
                  <a:endParaRPr lang="tr-TR">
                    <a:solidFill>
                      <a:schemeClr val="tx2"/>
                    </a:solidFill>
                  </a:endParaRPr>
                </a:p>
              </p:txBody>
            </p:sp>
            <p:sp>
              <p:nvSpPr>
                <p:cNvPr id="291856" name="Text Box 16"/>
                <p:cNvSpPr txBox="1">
                  <a:spLocks noChangeArrowheads="1"/>
                </p:cNvSpPr>
                <p:nvPr/>
              </p:nvSpPr>
              <p:spPr bwMode="auto">
                <a:xfrm>
                  <a:off x="1337" y="2251"/>
                  <a:ext cx="409" cy="231"/>
                </a:xfrm>
                <a:prstGeom prst="rect">
                  <a:avLst/>
                </a:prstGeom>
                <a:grpFill/>
                <a:ln w="9525">
                  <a:noFill/>
                  <a:miter lim="800000"/>
                  <a:headEnd/>
                  <a:tailEnd/>
                </a:ln>
                <a:effectLst/>
              </p:spPr>
              <p:txBody>
                <a:bodyPr>
                  <a:spAutoFit/>
                </a:bodyPr>
                <a:lstStyle/>
                <a:p>
                  <a:pPr>
                    <a:spcBef>
                      <a:spcPct val="50000"/>
                    </a:spcBef>
                    <a:defRPr/>
                  </a:pPr>
                  <a:r>
                    <a:rPr lang="tr-TR">
                      <a:solidFill>
                        <a:schemeClr val="tx2"/>
                      </a:solidFill>
                      <a:latin typeface="Arial" pitchFamily="34" charset="0"/>
                    </a:rPr>
                    <a:t>MRE11</a:t>
                  </a:r>
                  <a:endParaRPr lang="en-GB">
                    <a:solidFill>
                      <a:schemeClr val="tx2"/>
                    </a:solidFill>
                    <a:latin typeface="Arial" pitchFamily="34" charset="0"/>
                  </a:endParaRPr>
                </a:p>
              </p:txBody>
            </p:sp>
          </p:grpSp>
          <p:grpSp>
            <p:nvGrpSpPr>
              <p:cNvPr id="10" name="Group 17"/>
              <p:cNvGrpSpPr>
                <a:grpSpLocks/>
              </p:cNvGrpSpPr>
              <p:nvPr/>
            </p:nvGrpSpPr>
            <p:grpSpPr bwMode="auto">
              <a:xfrm>
                <a:off x="4787900" y="3427414"/>
                <a:ext cx="1586089" cy="504825"/>
                <a:chOff x="1202" y="2205"/>
                <a:chExt cx="680" cy="318"/>
              </a:xfrm>
              <a:solidFill>
                <a:schemeClr val="accent1">
                  <a:lumMod val="20000"/>
                  <a:lumOff val="80000"/>
                </a:schemeClr>
              </a:solidFill>
            </p:grpSpPr>
            <p:sp>
              <p:nvSpPr>
                <p:cNvPr id="291858" name="Oval 18"/>
                <p:cNvSpPr>
                  <a:spLocks noChangeArrowheads="1"/>
                </p:cNvSpPr>
                <p:nvPr/>
              </p:nvSpPr>
              <p:spPr bwMode="auto">
                <a:xfrm>
                  <a:off x="1202" y="2205"/>
                  <a:ext cx="680" cy="318"/>
                </a:xfrm>
                <a:prstGeom prst="ellipse">
                  <a:avLst/>
                </a:prstGeom>
                <a:grpFill/>
                <a:ln w="9525">
                  <a:solidFill>
                    <a:schemeClr val="tx1"/>
                  </a:solidFill>
                  <a:round/>
                  <a:headEnd/>
                  <a:tailEnd/>
                </a:ln>
                <a:effectLst/>
              </p:spPr>
              <p:txBody>
                <a:bodyPr wrap="none" anchor="ctr"/>
                <a:lstStyle/>
                <a:p>
                  <a:pPr>
                    <a:defRPr/>
                  </a:pPr>
                  <a:endParaRPr lang="tr-TR">
                    <a:solidFill>
                      <a:schemeClr val="tx2"/>
                    </a:solidFill>
                  </a:endParaRPr>
                </a:p>
              </p:txBody>
            </p:sp>
            <p:sp>
              <p:nvSpPr>
                <p:cNvPr id="291859" name="Text Box 19"/>
                <p:cNvSpPr txBox="1">
                  <a:spLocks noChangeArrowheads="1"/>
                </p:cNvSpPr>
                <p:nvPr/>
              </p:nvSpPr>
              <p:spPr bwMode="auto">
                <a:xfrm>
                  <a:off x="1337" y="2251"/>
                  <a:ext cx="409" cy="231"/>
                </a:xfrm>
                <a:prstGeom prst="rect">
                  <a:avLst/>
                </a:prstGeom>
                <a:grpFill/>
                <a:ln w="9525">
                  <a:noFill/>
                  <a:miter lim="800000"/>
                  <a:headEnd/>
                  <a:tailEnd/>
                </a:ln>
                <a:effectLst/>
              </p:spPr>
              <p:txBody>
                <a:bodyPr>
                  <a:spAutoFit/>
                </a:bodyPr>
                <a:lstStyle/>
                <a:p>
                  <a:pPr>
                    <a:spcBef>
                      <a:spcPct val="50000"/>
                    </a:spcBef>
                    <a:defRPr/>
                  </a:pPr>
                  <a:r>
                    <a:rPr lang="tr-TR">
                      <a:solidFill>
                        <a:schemeClr val="tx2"/>
                      </a:solidFill>
                      <a:latin typeface="Arial" pitchFamily="34" charset="0"/>
                    </a:rPr>
                    <a:t>RAD50</a:t>
                  </a:r>
                  <a:endParaRPr lang="en-GB">
                    <a:solidFill>
                      <a:schemeClr val="tx2"/>
                    </a:solidFill>
                    <a:latin typeface="Arial" pitchFamily="34" charset="0"/>
                  </a:endParaRPr>
                </a:p>
              </p:txBody>
            </p:sp>
          </p:grpSp>
          <p:grpSp>
            <p:nvGrpSpPr>
              <p:cNvPr id="11" name="Group 20"/>
              <p:cNvGrpSpPr>
                <a:grpSpLocks/>
              </p:cNvGrpSpPr>
              <p:nvPr/>
            </p:nvGrpSpPr>
            <p:grpSpPr bwMode="auto">
              <a:xfrm>
                <a:off x="6804378" y="2060576"/>
                <a:ext cx="1296812" cy="504825"/>
                <a:chOff x="1202" y="2205"/>
                <a:chExt cx="680" cy="318"/>
              </a:xfrm>
              <a:solidFill>
                <a:schemeClr val="accent1">
                  <a:lumMod val="20000"/>
                  <a:lumOff val="80000"/>
                </a:schemeClr>
              </a:solidFill>
            </p:grpSpPr>
            <p:sp>
              <p:nvSpPr>
                <p:cNvPr id="291861" name="Oval 21"/>
                <p:cNvSpPr>
                  <a:spLocks noChangeArrowheads="1"/>
                </p:cNvSpPr>
                <p:nvPr/>
              </p:nvSpPr>
              <p:spPr bwMode="auto">
                <a:xfrm>
                  <a:off x="1202" y="2205"/>
                  <a:ext cx="680" cy="318"/>
                </a:xfrm>
                <a:prstGeom prst="ellipse">
                  <a:avLst/>
                </a:prstGeom>
                <a:grpFill/>
                <a:ln w="9525">
                  <a:solidFill>
                    <a:schemeClr val="tx1"/>
                  </a:solidFill>
                  <a:round/>
                  <a:headEnd/>
                  <a:tailEnd/>
                </a:ln>
                <a:effectLst/>
              </p:spPr>
              <p:txBody>
                <a:bodyPr wrap="none" anchor="ctr"/>
                <a:lstStyle/>
                <a:p>
                  <a:pPr>
                    <a:defRPr/>
                  </a:pPr>
                  <a:endParaRPr lang="tr-TR">
                    <a:solidFill>
                      <a:schemeClr val="tx2"/>
                    </a:solidFill>
                  </a:endParaRPr>
                </a:p>
              </p:txBody>
            </p:sp>
            <p:sp>
              <p:nvSpPr>
                <p:cNvPr id="291862" name="Text Box 22"/>
                <p:cNvSpPr txBox="1">
                  <a:spLocks noChangeArrowheads="1"/>
                </p:cNvSpPr>
                <p:nvPr/>
              </p:nvSpPr>
              <p:spPr bwMode="auto">
                <a:xfrm>
                  <a:off x="1337" y="2251"/>
                  <a:ext cx="409" cy="231"/>
                </a:xfrm>
                <a:prstGeom prst="rect">
                  <a:avLst/>
                </a:prstGeom>
                <a:grpFill/>
                <a:ln w="9525">
                  <a:noFill/>
                  <a:miter lim="800000"/>
                  <a:headEnd/>
                  <a:tailEnd/>
                </a:ln>
                <a:effectLst/>
              </p:spPr>
              <p:txBody>
                <a:bodyPr>
                  <a:spAutoFit/>
                </a:bodyPr>
                <a:lstStyle/>
                <a:p>
                  <a:pPr>
                    <a:spcBef>
                      <a:spcPct val="50000"/>
                    </a:spcBef>
                    <a:defRPr/>
                  </a:pPr>
                  <a:r>
                    <a:rPr lang="tr-TR">
                      <a:solidFill>
                        <a:schemeClr val="tx2"/>
                      </a:solidFill>
                      <a:latin typeface="Arial" pitchFamily="34" charset="0"/>
                    </a:rPr>
                    <a:t>BLM</a:t>
                  </a:r>
                  <a:endParaRPr lang="en-GB">
                    <a:solidFill>
                      <a:schemeClr val="tx2"/>
                    </a:solidFill>
                    <a:latin typeface="Arial" pitchFamily="34" charset="0"/>
                  </a:endParaRPr>
                </a:p>
              </p:txBody>
            </p:sp>
          </p:grpSp>
          <p:grpSp>
            <p:nvGrpSpPr>
              <p:cNvPr id="12" name="Group 23"/>
              <p:cNvGrpSpPr>
                <a:grpSpLocks/>
              </p:cNvGrpSpPr>
              <p:nvPr/>
            </p:nvGrpSpPr>
            <p:grpSpPr bwMode="auto">
              <a:xfrm>
                <a:off x="6877756" y="2852739"/>
                <a:ext cx="1653822" cy="555625"/>
                <a:chOff x="1202" y="2205"/>
                <a:chExt cx="680" cy="318"/>
              </a:xfrm>
              <a:solidFill>
                <a:srgbClr val="FF66FF"/>
              </a:solidFill>
            </p:grpSpPr>
            <p:sp>
              <p:nvSpPr>
                <p:cNvPr id="291864" name="Oval 24"/>
                <p:cNvSpPr>
                  <a:spLocks noChangeArrowheads="1"/>
                </p:cNvSpPr>
                <p:nvPr/>
              </p:nvSpPr>
              <p:spPr bwMode="auto">
                <a:xfrm>
                  <a:off x="1202" y="2205"/>
                  <a:ext cx="680" cy="318"/>
                </a:xfrm>
                <a:prstGeom prst="ellipse">
                  <a:avLst/>
                </a:prstGeom>
                <a:grpFill/>
                <a:ln w="9525">
                  <a:solidFill>
                    <a:schemeClr val="tx1"/>
                  </a:solidFill>
                  <a:round/>
                  <a:headEnd/>
                  <a:tailEnd/>
                </a:ln>
                <a:effectLst/>
              </p:spPr>
              <p:txBody>
                <a:bodyPr wrap="none" anchor="ctr"/>
                <a:lstStyle/>
                <a:p>
                  <a:pPr>
                    <a:defRPr/>
                  </a:pPr>
                  <a:endParaRPr lang="tr-TR">
                    <a:solidFill>
                      <a:schemeClr val="tx2"/>
                    </a:solidFill>
                  </a:endParaRPr>
                </a:p>
              </p:txBody>
            </p:sp>
            <p:sp>
              <p:nvSpPr>
                <p:cNvPr id="291865" name="Text Box 25"/>
                <p:cNvSpPr txBox="1">
                  <a:spLocks noChangeArrowheads="1"/>
                </p:cNvSpPr>
                <p:nvPr/>
              </p:nvSpPr>
              <p:spPr bwMode="auto">
                <a:xfrm>
                  <a:off x="1337" y="2251"/>
                  <a:ext cx="409" cy="210"/>
                </a:xfrm>
                <a:prstGeom prst="rect">
                  <a:avLst/>
                </a:prstGeom>
                <a:grpFill/>
                <a:ln w="9525">
                  <a:noFill/>
                  <a:miter lim="800000"/>
                  <a:headEnd/>
                  <a:tailEnd/>
                </a:ln>
                <a:effectLst/>
              </p:spPr>
              <p:txBody>
                <a:bodyPr>
                  <a:spAutoFit/>
                </a:bodyPr>
                <a:lstStyle/>
                <a:p>
                  <a:pPr>
                    <a:spcBef>
                      <a:spcPct val="50000"/>
                    </a:spcBef>
                    <a:defRPr/>
                  </a:pPr>
                  <a:r>
                    <a:rPr lang="tr-TR">
                      <a:solidFill>
                        <a:schemeClr val="tx2"/>
                      </a:solidFill>
                      <a:latin typeface="Arial" pitchFamily="34" charset="0"/>
                    </a:rPr>
                    <a:t>BRCA1</a:t>
                  </a:r>
                  <a:endParaRPr lang="en-GB">
                    <a:solidFill>
                      <a:schemeClr val="tx2"/>
                    </a:solidFill>
                    <a:latin typeface="Arial" pitchFamily="34" charset="0"/>
                  </a:endParaRPr>
                </a:p>
              </p:txBody>
            </p:sp>
          </p:grpSp>
          <p:grpSp>
            <p:nvGrpSpPr>
              <p:cNvPr id="13" name="Group 26"/>
              <p:cNvGrpSpPr>
                <a:grpSpLocks/>
              </p:cNvGrpSpPr>
              <p:nvPr/>
            </p:nvGrpSpPr>
            <p:grpSpPr bwMode="auto">
              <a:xfrm>
                <a:off x="7020278" y="3357564"/>
                <a:ext cx="1691922" cy="504825"/>
                <a:chOff x="1202" y="2205"/>
                <a:chExt cx="680" cy="318"/>
              </a:xfrm>
              <a:solidFill>
                <a:schemeClr val="accent1">
                  <a:lumMod val="20000"/>
                  <a:lumOff val="80000"/>
                </a:schemeClr>
              </a:solidFill>
            </p:grpSpPr>
            <p:sp>
              <p:nvSpPr>
                <p:cNvPr id="291867" name="Oval 27"/>
                <p:cNvSpPr>
                  <a:spLocks noChangeArrowheads="1"/>
                </p:cNvSpPr>
                <p:nvPr/>
              </p:nvSpPr>
              <p:spPr bwMode="auto">
                <a:xfrm>
                  <a:off x="1202" y="2205"/>
                  <a:ext cx="680" cy="318"/>
                </a:xfrm>
                <a:prstGeom prst="ellipse">
                  <a:avLst/>
                </a:prstGeom>
                <a:grpFill/>
                <a:ln w="9525">
                  <a:solidFill>
                    <a:schemeClr val="tx1"/>
                  </a:solidFill>
                  <a:round/>
                  <a:headEnd/>
                  <a:tailEnd/>
                </a:ln>
                <a:effectLst/>
              </p:spPr>
              <p:txBody>
                <a:bodyPr wrap="none" anchor="ctr"/>
                <a:lstStyle/>
                <a:p>
                  <a:pPr>
                    <a:defRPr/>
                  </a:pPr>
                  <a:endParaRPr lang="tr-TR">
                    <a:solidFill>
                      <a:schemeClr val="tx2"/>
                    </a:solidFill>
                  </a:endParaRPr>
                </a:p>
              </p:txBody>
            </p:sp>
            <p:sp>
              <p:nvSpPr>
                <p:cNvPr id="291868" name="Text Box 28"/>
                <p:cNvSpPr txBox="1">
                  <a:spLocks noChangeArrowheads="1"/>
                </p:cNvSpPr>
                <p:nvPr/>
              </p:nvSpPr>
              <p:spPr bwMode="auto">
                <a:xfrm>
                  <a:off x="1337" y="2251"/>
                  <a:ext cx="409" cy="231"/>
                </a:xfrm>
                <a:prstGeom prst="rect">
                  <a:avLst/>
                </a:prstGeom>
                <a:grpFill/>
                <a:ln w="9525">
                  <a:noFill/>
                  <a:miter lim="800000"/>
                  <a:headEnd/>
                  <a:tailEnd/>
                </a:ln>
                <a:effectLst/>
              </p:spPr>
              <p:txBody>
                <a:bodyPr>
                  <a:spAutoFit/>
                </a:bodyPr>
                <a:lstStyle/>
                <a:p>
                  <a:pPr>
                    <a:spcBef>
                      <a:spcPct val="50000"/>
                    </a:spcBef>
                    <a:defRPr/>
                  </a:pPr>
                  <a:r>
                    <a:rPr lang="tr-TR">
                      <a:solidFill>
                        <a:schemeClr val="tx2"/>
                      </a:solidFill>
                      <a:latin typeface="Arial" pitchFamily="34" charset="0"/>
                    </a:rPr>
                    <a:t>FANCJ</a:t>
                  </a:r>
                  <a:endParaRPr lang="en-GB">
                    <a:solidFill>
                      <a:schemeClr val="tx2"/>
                    </a:solidFill>
                    <a:latin typeface="Arial" pitchFamily="34" charset="0"/>
                  </a:endParaRPr>
                </a:p>
              </p:txBody>
            </p:sp>
          </p:grpSp>
          <p:grpSp>
            <p:nvGrpSpPr>
              <p:cNvPr id="14" name="Group 29"/>
              <p:cNvGrpSpPr>
                <a:grpSpLocks/>
              </p:cNvGrpSpPr>
              <p:nvPr/>
            </p:nvGrpSpPr>
            <p:grpSpPr bwMode="auto">
              <a:xfrm>
                <a:off x="7236178" y="4148139"/>
                <a:ext cx="1872545" cy="504825"/>
                <a:chOff x="1202" y="2205"/>
                <a:chExt cx="680" cy="318"/>
              </a:xfrm>
              <a:solidFill>
                <a:srgbClr val="FF66FF"/>
              </a:solidFill>
            </p:grpSpPr>
            <p:sp>
              <p:nvSpPr>
                <p:cNvPr id="291870" name="Oval 30"/>
                <p:cNvSpPr>
                  <a:spLocks noChangeArrowheads="1"/>
                </p:cNvSpPr>
                <p:nvPr/>
              </p:nvSpPr>
              <p:spPr bwMode="auto">
                <a:xfrm>
                  <a:off x="1202" y="2205"/>
                  <a:ext cx="680" cy="318"/>
                </a:xfrm>
                <a:prstGeom prst="ellipse">
                  <a:avLst/>
                </a:prstGeom>
                <a:grpFill/>
                <a:ln w="9525">
                  <a:solidFill>
                    <a:schemeClr val="tx1"/>
                  </a:solidFill>
                  <a:round/>
                  <a:headEnd/>
                  <a:tailEnd/>
                </a:ln>
                <a:effectLst/>
              </p:spPr>
              <p:txBody>
                <a:bodyPr wrap="none" anchor="ctr"/>
                <a:lstStyle/>
                <a:p>
                  <a:pPr>
                    <a:defRPr/>
                  </a:pPr>
                  <a:endParaRPr lang="tr-TR">
                    <a:solidFill>
                      <a:schemeClr val="tx2"/>
                    </a:solidFill>
                  </a:endParaRPr>
                </a:p>
              </p:txBody>
            </p:sp>
            <p:sp>
              <p:nvSpPr>
                <p:cNvPr id="291871" name="Text Box 31"/>
                <p:cNvSpPr txBox="1">
                  <a:spLocks noChangeArrowheads="1"/>
                </p:cNvSpPr>
                <p:nvPr/>
              </p:nvSpPr>
              <p:spPr bwMode="auto">
                <a:xfrm>
                  <a:off x="1337" y="2251"/>
                  <a:ext cx="409" cy="231"/>
                </a:xfrm>
                <a:prstGeom prst="rect">
                  <a:avLst/>
                </a:prstGeom>
                <a:grpFill/>
                <a:ln w="9525">
                  <a:noFill/>
                  <a:miter lim="800000"/>
                  <a:headEnd/>
                  <a:tailEnd/>
                </a:ln>
                <a:effectLst/>
              </p:spPr>
              <p:txBody>
                <a:bodyPr>
                  <a:spAutoFit/>
                </a:bodyPr>
                <a:lstStyle/>
                <a:p>
                  <a:pPr>
                    <a:spcBef>
                      <a:spcPct val="50000"/>
                    </a:spcBef>
                    <a:defRPr/>
                  </a:pPr>
                  <a:r>
                    <a:rPr lang="tr-TR">
                      <a:solidFill>
                        <a:schemeClr val="tx2"/>
                      </a:solidFill>
                      <a:latin typeface="Arial" pitchFamily="34" charset="0"/>
                    </a:rPr>
                    <a:t>BRCA2</a:t>
                  </a:r>
                  <a:endParaRPr lang="en-GB">
                    <a:solidFill>
                      <a:schemeClr val="tx2"/>
                    </a:solidFill>
                    <a:latin typeface="Arial" pitchFamily="34" charset="0"/>
                  </a:endParaRPr>
                </a:p>
              </p:txBody>
            </p:sp>
          </p:grpSp>
          <p:grpSp>
            <p:nvGrpSpPr>
              <p:cNvPr id="15" name="Group 32"/>
              <p:cNvGrpSpPr>
                <a:grpSpLocks/>
              </p:cNvGrpSpPr>
              <p:nvPr/>
            </p:nvGrpSpPr>
            <p:grpSpPr bwMode="auto">
              <a:xfrm>
                <a:off x="5003800" y="4795839"/>
                <a:ext cx="1873956" cy="504825"/>
                <a:chOff x="1202" y="2205"/>
                <a:chExt cx="680" cy="318"/>
              </a:xfrm>
              <a:solidFill>
                <a:schemeClr val="accent1">
                  <a:lumMod val="20000"/>
                  <a:lumOff val="80000"/>
                </a:schemeClr>
              </a:solidFill>
            </p:grpSpPr>
            <p:sp>
              <p:nvSpPr>
                <p:cNvPr id="291873" name="Oval 33"/>
                <p:cNvSpPr>
                  <a:spLocks noChangeArrowheads="1"/>
                </p:cNvSpPr>
                <p:nvPr/>
              </p:nvSpPr>
              <p:spPr bwMode="auto">
                <a:xfrm>
                  <a:off x="1202" y="2205"/>
                  <a:ext cx="680" cy="318"/>
                </a:xfrm>
                <a:prstGeom prst="ellipse">
                  <a:avLst/>
                </a:prstGeom>
                <a:grpFill/>
                <a:ln w="9525">
                  <a:solidFill>
                    <a:schemeClr val="tx1"/>
                  </a:solidFill>
                  <a:round/>
                  <a:headEnd/>
                  <a:tailEnd/>
                </a:ln>
                <a:effectLst/>
              </p:spPr>
              <p:txBody>
                <a:bodyPr wrap="none" anchor="ctr"/>
                <a:lstStyle/>
                <a:p>
                  <a:pPr>
                    <a:defRPr/>
                  </a:pPr>
                  <a:endParaRPr lang="tr-TR">
                    <a:solidFill>
                      <a:schemeClr val="tx2"/>
                    </a:solidFill>
                  </a:endParaRPr>
                </a:p>
              </p:txBody>
            </p:sp>
            <p:sp>
              <p:nvSpPr>
                <p:cNvPr id="291874" name="Text Box 34"/>
                <p:cNvSpPr txBox="1">
                  <a:spLocks noChangeArrowheads="1"/>
                </p:cNvSpPr>
                <p:nvPr/>
              </p:nvSpPr>
              <p:spPr bwMode="auto">
                <a:xfrm>
                  <a:off x="1337" y="2251"/>
                  <a:ext cx="409" cy="231"/>
                </a:xfrm>
                <a:prstGeom prst="rect">
                  <a:avLst/>
                </a:prstGeom>
                <a:grpFill/>
                <a:ln w="9525">
                  <a:noFill/>
                  <a:miter lim="800000"/>
                  <a:headEnd/>
                  <a:tailEnd/>
                </a:ln>
                <a:effectLst/>
              </p:spPr>
              <p:txBody>
                <a:bodyPr>
                  <a:spAutoFit/>
                </a:bodyPr>
                <a:lstStyle/>
                <a:p>
                  <a:pPr>
                    <a:spcBef>
                      <a:spcPct val="50000"/>
                    </a:spcBef>
                    <a:defRPr/>
                  </a:pPr>
                  <a:r>
                    <a:rPr lang="tr-TR">
                      <a:solidFill>
                        <a:schemeClr val="tx2"/>
                      </a:solidFill>
                      <a:latin typeface="Arial" pitchFamily="34" charset="0"/>
                    </a:rPr>
                    <a:t>FANCD2</a:t>
                  </a:r>
                  <a:endParaRPr lang="en-GB">
                    <a:solidFill>
                      <a:schemeClr val="tx2"/>
                    </a:solidFill>
                    <a:latin typeface="Arial" pitchFamily="34" charset="0"/>
                  </a:endParaRPr>
                </a:p>
              </p:txBody>
            </p:sp>
          </p:grpSp>
          <p:sp>
            <p:nvSpPr>
              <p:cNvPr id="291875" name="Oval 35"/>
              <p:cNvSpPr>
                <a:spLocks noChangeArrowheads="1"/>
              </p:cNvSpPr>
              <p:nvPr/>
            </p:nvSpPr>
            <p:spPr bwMode="auto">
              <a:xfrm>
                <a:off x="8245190" y="4508500"/>
                <a:ext cx="647650" cy="647700"/>
              </a:xfrm>
              <a:prstGeom prst="ellipse">
                <a:avLst/>
              </a:prstGeom>
              <a:solidFill>
                <a:schemeClr val="accent1">
                  <a:lumMod val="20000"/>
                  <a:lumOff val="80000"/>
                </a:schemeClr>
              </a:solidFill>
              <a:ln w="9525">
                <a:solidFill>
                  <a:schemeClr val="accent1"/>
                </a:solidFill>
                <a:round/>
                <a:headEnd/>
                <a:tailEnd/>
              </a:ln>
              <a:effectLst/>
            </p:spPr>
            <p:txBody>
              <a:bodyPr wrap="none" anchor="ctr"/>
              <a:lstStyle/>
              <a:p>
                <a:pPr>
                  <a:defRPr/>
                </a:pPr>
                <a:endParaRPr lang="tr-TR">
                  <a:solidFill>
                    <a:schemeClr val="tx2"/>
                  </a:solidFill>
                </a:endParaRPr>
              </a:p>
            </p:txBody>
          </p:sp>
          <p:sp>
            <p:nvSpPr>
              <p:cNvPr id="9233" name="Text Box 36"/>
              <p:cNvSpPr txBox="1">
                <a:spLocks noChangeArrowheads="1"/>
              </p:cNvSpPr>
              <p:nvPr/>
            </p:nvSpPr>
            <p:spPr bwMode="auto">
              <a:xfrm>
                <a:off x="8245475" y="4652963"/>
                <a:ext cx="719138" cy="244475"/>
              </a:xfrm>
              <a:prstGeom prst="rect">
                <a:avLst/>
              </a:prstGeom>
              <a:noFill/>
              <a:ln w="9525">
                <a:noFill/>
                <a:miter lim="800000"/>
                <a:headEnd/>
                <a:tailEnd/>
              </a:ln>
            </p:spPr>
            <p:txBody>
              <a:bodyPr>
                <a:spAutoFit/>
              </a:bodyPr>
              <a:lstStyle/>
              <a:p>
                <a:pPr>
                  <a:spcBef>
                    <a:spcPct val="50000"/>
                  </a:spcBef>
                </a:pPr>
                <a:r>
                  <a:rPr lang="tr-TR" sz="1000">
                    <a:solidFill>
                      <a:schemeClr val="tx2"/>
                    </a:solidFill>
                    <a:latin typeface="Arial" charset="0"/>
                  </a:rPr>
                  <a:t>RAD51</a:t>
                </a:r>
                <a:endParaRPr lang="en-GB" sz="1000">
                  <a:solidFill>
                    <a:schemeClr val="tx2"/>
                  </a:solidFill>
                  <a:latin typeface="Arial" charset="0"/>
                </a:endParaRPr>
              </a:p>
            </p:txBody>
          </p:sp>
          <p:grpSp>
            <p:nvGrpSpPr>
              <p:cNvPr id="16" name="Group 37"/>
              <p:cNvGrpSpPr>
                <a:grpSpLocks/>
              </p:cNvGrpSpPr>
              <p:nvPr/>
            </p:nvGrpSpPr>
            <p:grpSpPr bwMode="auto">
              <a:xfrm>
                <a:off x="3203223" y="2203451"/>
                <a:ext cx="1080911" cy="504825"/>
                <a:chOff x="1202" y="2205"/>
                <a:chExt cx="680" cy="318"/>
              </a:xfrm>
              <a:solidFill>
                <a:srgbClr val="FF66FF"/>
              </a:solidFill>
            </p:grpSpPr>
            <p:sp>
              <p:nvSpPr>
                <p:cNvPr id="291878" name="Oval 38"/>
                <p:cNvSpPr>
                  <a:spLocks noChangeArrowheads="1"/>
                </p:cNvSpPr>
                <p:nvPr/>
              </p:nvSpPr>
              <p:spPr bwMode="auto">
                <a:xfrm>
                  <a:off x="1202" y="2205"/>
                  <a:ext cx="680" cy="318"/>
                </a:xfrm>
                <a:prstGeom prst="ellipse">
                  <a:avLst/>
                </a:prstGeom>
                <a:grpFill/>
                <a:ln w="9525">
                  <a:solidFill>
                    <a:schemeClr val="tx1"/>
                  </a:solidFill>
                  <a:round/>
                  <a:headEnd/>
                  <a:tailEnd/>
                </a:ln>
                <a:effectLst/>
              </p:spPr>
              <p:txBody>
                <a:bodyPr wrap="none" anchor="ctr"/>
                <a:lstStyle/>
                <a:p>
                  <a:pPr>
                    <a:defRPr/>
                  </a:pPr>
                  <a:endParaRPr lang="tr-TR">
                    <a:solidFill>
                      <a:schemeClr val="tx2"/>
                    </a:solidFill>
                  </a:endParaRPr>
                </a:p>
              </p:txBody>
            </p:sp>
            <p:sp>
              <p:nvSpPr>
                <p:cNvPr id="291879" name="Text Box 39"/>
                <p:cNvSpPr txBox="1">
                  <a:spLocks noChangeArrowheads="1"/>
                </p:cNvSpPr>
                <p:nvPr/>
              </p:nvSpPr>
              <p:spPr bwMode="auto">
                <a:xfrm>
                  <a:off x="1337" y="2251"/>
                  <a:ext cx="409" cy="231"/>
                </a:xfrm>
                <a:prstGeom prst="rect">
                  <a:avLst/>
                </a:prstGeom>
                <a:grpFill/>
                <a:ln w="9525">
                  <a:noFill/>
                  <a:miter lim="800000"/>
                  <a:headEnd/>
                  <a:tailEnd/>
                </a:ln>
                <a:effectLst/>
              </p:spPr>
              <p:txBody>
                <a:bodyPr>
                  <a:spAutoFit/>
                </a:bodyPr>
                <a:lstStyle/>
                <a:p>
                  <a:pPr>
                    <a:spcBef>
                      <a:spcPct val="50000"/>
                    </a:spcBef>
                    <a:defRPr/>
                  </a:pPr>
                  <a:r>
                    <a:rPr lang="tr-TR">
                      <a:solidFill>
                        <a:schemeClr val="tx2"/>
                      </a:solidFill>
                      <a:latin typeface="Arial" pitchFamily="34" charset="0"/>
                    </a:rPr>
                    <a:t>p53</a:t>
                  </a:r>
                  <a:endParaRPr lang="en-GB">
                    <a:solidFill>
                      <a:schemeClr val="tx2"/>
                    </a:solidFill>
                    <a:latin typeface="Arial" pitchFamily="34" charset="0"/>
                  </a:endParaRPr>
                </a:p>
              </p:txBody>
            </p:sp>
          </p:grpSp>
          <p:grpSp>
            <p:nvGrpSpPr>
              <p:cNvPr id="17" name="Group 40"/>
              <p:cNvGrpSpPr>
                <a:grpSpLocks/>
              </p:cNvGrpSpPr>
              <p:nvPr/>
            </p:nvGrpSpPr>
            <p:grpSpPr bwMode="auto">
              <a:xfrm>
                <a:off x="4138790" y="2132014"/>
                <a:ext cx="1368778" cy="504825"/>
                <a:chOff x="1202" y="2205"/>
                <a:chExt cx="680" cy="318"/>
              </a:xfrm>
              <a:solidFill>
                <a:schemeClr val="accent1">
                  <a:lumMod val="20000"/>
                  <a:lumOff val="80000"/>
                </a:schemeClr>
              </a:solidFill>
            </p:grpSpPr>
            <p:sp>
              <p:nvSpPr>
                <p:cNvPr id="291881" name="Oval 41"/>
                <p:cNvSpPr>
                  <a:spLocks noChangeArrowheads="1"/>
                </p:cNvSpPr>
                <p:nvPr/>
              </p:nvSpPr>
              <p:spPr bwMode="auto">
                <a:xfrm>
                  <a:off x="1202" y="2205"/>
                  <a:ext cx="680" cy="318"/>
                </a:xfrm>
                <a:prstGeom prst="ellipse">
                  <a:avLst/>
                </a:prstGeom>
                <a:grpFill/>
                <a:ln w="9525">
                  <a:solidFill>
                    <a:schemeClr val="tx1"/>
                  </a:solidFill>
                  <a:round/>
                  <a:headEnd/>
                  <a:tailEnd/>
                </a:ln>
                <a:effectLst/>
              </p:spPr>
              <p:txBody>
                <a:bodyPr wrap="none" anchor="ctr"/>
                <a:lstStyle/>
                <a:p>
                  <a:pPr>
                    <a:defRPr/>
                  </a:pPr>
                  <a:endParaRPr lang="tr-TR">
                    <a:solidFill>
                      <a:schemeClr val="tx2"/>
                    </a:solidFill>
                  </a:endParaRPr>
                </a:p>
              </p:txBody>
            </p:sp>
            <p:sp>
              <p:nvSpPr>
                <p:cNvPr id="291882" name="Text Box 42"/>
                <p:cNvSpPr txBox="1">
                  <a:spLocks noChangeArrowheads="1"/>
                </p:cNvSpPr>
                <p:nvPr/>
              </p:nvSpPr>
              <p:spPr bwMode="auto">
                <a:xfrm>
                  <a:off x="1337" y="2251"/>
                  <a:ext cx="409" cy="231"/>
                </a:xfrm>
                <a:prstGeom prst="rect">
                  <a:avLst/>
                </a:prstGeom>
                <a:grpFill/>
                <a:ln w="9525">
                  <a:noFill/>
                  <a:miter lim="800000"/>
                  <a:headEnd/>
                  <a:tailEnd/>
                </a:ln>
                <a:effectLst/>
              </p:spPr>
              <p:txBody>
                <a:bodyPr>
                  <a:spAutoFit/>
                </a:bodyPr>
                <a:lstStyle/>
                <a:p>
                  <a:pPr>
                    <a:spcBef>
                      <a:spcPct val="50000"/>
                    </a:spcBef>
                    <a:defRPr/>
                  </a:pPr>
                  <a:r>
                    <a:rPr lang="tr-TR">
                      <a:solidFill>
                        <a:schemeClr val="tx2"/>
                      </a:solidFill>
                      <a:latin typeface="Arial" pitchFamily="34" charset="0"/>
                    </a:rPr>
                    <a:t>mdm2</a:t>
                  </a:r>
                  <a:endParaRPr lang="en-GB">
                    <a:solidFill>
                      <a:schemeClr val="tx2"/>
                    </a:solidFill>
                    <a:latin typeface="Arial" pitchFamily="34" charset="0"/>
                  </a:endParaRPr>
                </a:p>
              </p:txBody>
            </p:sp>
          </p:grpSp>
          <p:sp>
            <p:nvSpPr>
              <p:cNvPr id="291883" name="Oval 43"/>
              <p:cNvSpPr>
                <a:spLocks noChangeArrowheads="1"/>
              </p:cNvSpPr>
              <p:nvPr/>
            </p:nvSpPr>
            <p:spPr bwMode="auto">
              <a:xfrm>
                <a:off x="1979815" y="3067051"/>
                <a:ext cx="574630" cy="361950"/>
              </a:xfrm>
              <a:prstGeom prst="ellipse">
                <a:avLst/>
              </a:prstGeom>
              <a:solidFill>
                <a:schemeClr val="accent1">
                  <a:lumMod val="20000"/>
                  <a:lumOff val="80000"/>
                </a:schemeClr>
              </a:solidFill>
              <a:ln w="9525">
                <a:solidFill>
                  <a:schemeClr val="hlink"/>
                </a:solidFill>
                <a:round/>
                <a:headEnd/>
                <a:tailEnd/>
              </a:ln>
              <a:effectLst/>
            </p:spPr>
            <p:txBody>
              <a:bodyPr wrap="none" anchor="ctr"/>
              <a:lstStyle/>
              <a:p>
                <a:pPr>
                  <a:defRPr/>
                </a:pPr>
                <a:endParaRPr lang="tr-TR">
                  <a:solidFill>
                    <a:schemeClr val="tx2"/>
                  </a:solidFill>
                </a:endParaRPr>
              </a:p>
            </p:txBody>
          </p:sp>
          <p:sp>
            <p:nvSpPr>
              <p:cNvPr id="291884" name="Oval 44"/>
              <p:cNvSpPr>
                <a:spLocks noChangeArrowheads="1"/>
              </p:cNvSpPr>
              <p:nvPr/>
            </p:nvSpPr>
            <p:spPr bwMode="auto">
              <a:xfrm>
                <a:off x="1762343" y="3657600"/>
                <a:ext cx="574630" cy="344488"/>
              </a:xfrm>
              <a:prstGeom prst="ellipse">
                <a:avLst/>
              </a:prstGeom>
              <a:solidFill>
                <a:schemeClr val="accent1">
                  <a:lumMod val="20000"/>
                  <a:lumOff val="80000"/>
                </a:schemeClr>
              </a:solidFill>
              <a:ln w="9525">
                <a:solidFill>
                  <a:schemeClr val="hlink"/>
                </a:solidFill>
                <a:round/>
                <a:headEnd/>
                <a:tailEnd/>
              </a:ln>
              <a:effectLst/>
            </p:spPr>
            <p:txBody>
              <a:bodyPr wrap="none" anchor="ctr"/>
              <a:lstStyle/>
              <a:p>
                <a:pPr>
                  <a:defRPr/>
                </a:pPr>
                <a:endParaRPr lang="tr-TR">
                  <a:solidFill>
                    <a:schemeClr val="tx2"/>
                  </a:solidFill>
                </a:endParaRPr>
              </a:p>
            </p:txBody>
          </p:sp>
          <p:sp>
            <p:nvSpPr>
              <p:cNvPr id="291885" name="Oval 45"/>
              <p:cNvSpPr>
                <a:spLocks noChangeArrowheads="1"/>
              </p:cNvSpPr>
              <p:nvPr/>
            </p:nvSpPr>
            <p:spPr bwMode="auto">
              <a:xfrm>
                <a:off x="914684" y="4362450"/>
                <a:ext cx="631776" cy="361950"/>
              </a:xfrm>
              <a:prstGeom prst="ellipse">
                <a:avLst/>
              </a:prstGeom>
              <a:solidFill>
                <a:schemeClr val="accent1">
                  <a:lumMod val="20000"/>
                  <a:lumOff val="80000"/>
                </a:schemeClr>
              </a:solidFill>
              <a:ln w="9525">
                <a:solidFill>
                  <a:schemeClr val="hlink"/>
                </a:solidFill>
                <a:round/>
                <a:headEnd/>
                <a:tailEnd/>
              </a:ln>
              <a:effectLst/>
            </p:spPr>
            <p:txBody>
              <a:bodyPr wrap="none" anchor="ctr"/>
              <a:lstStyle/>
              <a:p>
                <a:pPr>
                  <a:defRPr/>
                </a:pPr>
                <a:endParaRPr lang="tr-TR">
                  <a:solidFill>
                    <a:schemeClr val="tx2"/>
                  </a:solidFill>
                </a:endParaRPr>
              </a:p>
            </p:txBody>
          </p:sp>
          <p:sp>
            <p:nvSpPr>
              <p:cNvPr id="291886" name="Oval 46"/>
              <p:cNvSpPr>
                <a:spLocks noChangeArrowheads="1"/>
              </p:cNvSpPr>
              <p:nvPr/>
            </p:nvSpPr>
            <p:spPr bwMode="auto">
              <a:xfrm>
                <a:off x="1371849" y="4578350"/>
                <a:ext cx="677810" cy="374650"/>
              </a:xfrm>
              <a:prstGeom prst="ellipse">
                <a:avLst/>
              </a:prstGeom>
              <a:solidFill>
                <a:schemeClr val="accent1">
                  <a:lumMod val="20000"/>
                  <a:lumOff val="80000"/>
                </a:schemeClr>
              </a:solidFill>
              <a:ln w="9525">
                <a:solidFill>
                  <a:schemeClr val="hlink"/>
                </a:solidFill>
                <a:round/>
                <a:headEnd/>
                <a:tailEnd/>
              </a:ln>
              <a:effectLst/>
            </p:spPr>
            <p:txBody>
              <a:bodyPr wrap="none" anchor="ctr"/>
              <a:lstStyle/>
              <a:p>
                <a:pPr>
                  <a:defRPr/>
                </a:pPr>
                <a:endParaRPr lang="tr-TR">
                  <a:solidFill>
                    <a:schemeClr val="tx2"/>
                  </a:solidFill>
                </a:endParaRPr>
              </a:p>
            </p:txBody>
          </p:sp>
          <p:sp>
            <p:nvSpPr>
              <p:cNvPr id="291887" name="Oval 47"/>
              <p:cNvSpPr>
                <a:spLocks noChangeArrowheads="1"/>
              </p:cNvSpPr>
              <p:nvPr/>
            </p:nvSpPr>
            <p:spPr bwMode="auto">
              <a:xfrm>
                <a:off x="2554445" y="4578350"/>
                <a:ext cx="646062" cy="374650"/>
              </a:xfrm>
              <a:prstGeom prst="ellipse">
                <a:avLst/>
              </a:prstGeom>
              <a:solidFill>
                <a:schemeClr val="accent1">
                  <a:lumMod val="20000"/>
                  <a:lumOff val="80000"/>
                </a:schemeClr>
              </a:solidFill>
              <a:ln w="9525">
                <a:solidFill>
                  <a:schemeClr val="hlink"/>
                </a:solidFill>
                <a:round/>
                <a:headEnd/>
                <a:tailEnd/>
              </a:ln>
              <a:effectLst/>
            </p:spPr>
            <p:txBody>
              <a:bodyPr wrap="none" anchor="ctr"/>
              <a:lstStyle/>
              <a:p>
                <a:pPr>
                  <a:defRPr/>
                </a:pPr>
                <a:endParaRPr lang="tr-TR">
                  <a:solidFill>
                    <a:schemeClr val="tx2"/>
                  </a:solidFill>
                </a:endParaRPr>
              </a:p>
            </p:txBody>
          </p:sp>
          <p:sp>
            <p:nvSpPr>
              <p:cNvPr id="291888" name="Oval 48"/>
              <p:cNvSpPr>
                <a:spLocks noChangeArrowheads="1"/>
              </p:cNvSpPr>
              <p:nvPr/>
            </p:nvSpPr>
            <p:spPr bwMode="auto">
              <a:xfrm>
                <a:off x="3059231" y="4362450"/>
                <a:ext cx="574630" cy="361950"/>
              </a:xfrm>
              <a:prstGeom prst="ellipse">
                <a:avLst/>
              </a:prstGeom>
              <a:solidFill>
                <a:schemeClr val="accent1">
                  <a:lumMod val="20000"/>
                  <a:lumOff val="80000"/>
                </a:schemeClr>
              </a:solidFill>
              <a:ln w="9525">
                <a:solidFill>
                  <a:schemeClr val="hlink"/>
                </a:solidFill>
                <a:round/>
                <a:headEnd/>
                <a:tailEnd/>
              </a:ln>
              <a:effectLst/>
            </p:spPr>
            <p:txBody>
              <a:bodyPr wrap="none" anchor="ctr"/>
              <a:lstStyle/>
              <a:p>
                <a:pPr>
                  <a:defRPr/>
                </a:pPr>
                <a:endParaRPr lang="tr-TR">
                  <a:solidFill>
                    <a:schemeClr val="tx2"/>
                  </a:solidFill>
                </a:endParaRPr>
              </a:p>
            </p:txBody>
          </p:sp>
          <p:sp>
            <p:nvSpPr>
              <p:cNvPr id="291889" name="Oval 49"/>
              <p:cNvSpPr>
                <a:spLocks noChangeArrowheads="1"/>
              </p:cNvSpPr>
              <p:nvPr/>
            </p:nvSpPr>
            <p:spPr bwMode="auto">
              <a:xfrm>
                <a:off x="3346545" y="4075113"/>
                <a:ext cx="692096" cy="344487"/>
              </a:xfrm>
              <a:prstGeom prst="ellipse">
                <a:avLst/>
              </a:prstGeom>
              <a:solidFill>
                <a:schemeClr val="accent1">
                  <a:lumMod val="20000"/>
                  <a:lumOff val="80000"/>
                </a:schemeClr>
              </a:solidFill>
              <a:ln w="9525">
                <a:solidFill>
                  <a:schemeClr val="hlink"/>
                </a:solidFill>
                <a:round/>
                <a:headEnd/>
                <a:tailEnd/>
              </a:ln>
              <a:effectLst/>
            </p:spPr>
            <p:txBody>
              <a:bodyPr wrap="none" anchor="ctr"/>
              <a:lstStyle/>
              <a:p>
                <a:pPr>
                  <a:defRPr/>
                </a:pPr>
                <a:endParaRPr lang="tr-TR">
                  <a:solidFill>
                    <a:schemeClr val="tx2"/>
                  </a:solidFill>
                </a:endParaRPr>
              </a:p>
            </p:txBody>
          </p:sp>
          <p:sp>
            <p:nvSpPr>
              <p:cNvPr id="291890" name="Oval 50"/>
              <p:cNvSpPr>
                <a:spLocks noChangeArrowheads="1"/>
              </p:cNvSpPr>
              <p:nvPr/>
            </p:nvSpPr>
            <p:spPr bwMode="auto">
              <a:xfrm>
                <a:off x="1403596" y="3067051"/>
                <a:ext cx="574630" cy="361950"/>
              </a:xfrm>
              <a:prstGeom prst="ellipse">
                <a:avLst/>
              </a:prstGeom>
              <a:solidFill>
                <a:schemeClr val="accent1">
                  <a:lumMod val="20000"/>
                  <a:lumOff val="80000"/>
                </a:schemeClr>
              </a:solidFill>
              <a:ln w="9525">
                <a:solidFill>
                  <a:schemeClr val="hlink"/>
                </a:solidFill>
                <a:round/>
                <a:headEnd/>
                <a:tailEnd/>
              </a:ln>
              <a:effectLst/>
            </p:spPr>
            <p:txBody>
              <a:bodyPr wrap="none" anchor="ctr"/>
              <a:lstStyle/>
              <a:p>
                <a:pPr>
                  <a:defRPr/>
                </a:pPr>
                <a:endParaRPr lang="tr-TR">
                  <a:solidFill>
                    <a:schemeClr val="tx2"/>
                  </a:solidFill>
                </a:endParaRPr>
              </a:p>
            </p:txBody>
          </p:sp>
          <p:sp>
            <p:nvSpPr>
              <p:cNvPr id="9244" name="Line 51"/>
              <p:cNvSpPr>
                <a:spLocks noChangeShapeType="1"/>
              </p:cNvSpPr>
              <p:nvPr/>
            </p:nvSpPr>
            <p:spPr bwMode="auto">
              <a:xfrm flipH="1">
                <a:off x="1474788" y="4002088"/>
                <a:ext cx="287337" cy="288925"/>
              </a:xfrm>
              <a:prstGeom prst="line">
                <a:avLst/>
              </a:prstGeom>
              <a:noFill/>
              <a:ln w="9525">
                <a:solidFill>
                  <a:schemeClr val="tx1"/>
                </a:solidFill>
                <a:round/>
                <a:headEnd/>
                <a:tailEnd type="triangle" w="med" len="med"/>
              </a:ln>
            </p:spPr>
            <p:txBody>
              <a:bodyPr/>
              <a:lstStyle/>
              <a:p>
                <a:endParaRPr lang="tr-TR"/>
              </a:p>
            </p:txBody>
          </p:sp>
          <p:sp>
            <p:nvSpPr>
              <p:cNvPr id="9245" name="Line 52"/>
              <p:cNvSpPr>
                <a:spLocks noChangeShapeType="1"/>
              </p:cNvSpPr>
              <p:nvPr/>
            </p:nvSpPr>
            <p:spPr bwMode="auto">
              <a:xfrm flipH="1">
                <a:off x="1835150" y="4146550"/>
                <a:ext cx="144463" cy="360363"/>
              </a:xfrm>
              <a:prstGeom prst="line">
                <a:avLst/>
              </a:prstGeom>
              <a:noFill/>
              <a:ln w="9525">
                <a:solidFill>
                  <a:schemeClr val="tx1"/>
                </a:solidFill>
                <a:round/>
                <a:headEnd/>
                <a:tailEnd type="triangle" w="med" len="med"/>
              </a:ln>
            </p:spPr>
            <p:txBody>
              <a:bodyPr/>
              <a:lstStyle/>
              <a:p>
                <a:endParaRPr lang="tr-TR"/>
              </a:p>
            </p:txBody>
          </p:sp>
          <p:sp>
            <p:nvSpPr>
              <p:cNvPr id="9246" name="Line 53"/>
              <p:cNvSpPr>
                <a:spLocks noChangeShapeType="1"/>
              </p:cNvSpPr>
              <p:nvPr/>
            </p:nvSpPr>
            <p:spPr bwMode="auto">
              <a:xfrm>
                <a:off x="2195513" y="4146550"/>
                <a:ext cx="71437" cy="431800"/>
              </a:xfrm>
              <a:prstGeom prst="line">
                <a:avLst/>
              </a:prstGeom>
              <a:noFill/>
              <a:ln w="9525">
                <a:solidFill>
                  <a:schemeClr val="tx1"/>
                </a:solidFill>
                <a:round/>
                <a:headEnd/>
                <a:tailEnd type="triangle" w="med" len="med"/>
              </a:ln>
            </p:spPr>
            <p:txBody>
              <a:bodyPr/>
              <a:lstStyle/>
              <a:p>
                <a:endParaRPr lang="tr-TR"/>
              </a:p>
            </p:txBody>
          </p:sp>
          <p:sp>
            <p:nvSpPr>
              <p:cNvPr id="9247" name="Line 54"/>
              <p:cNvSpPr>
                <a:spLocks noChangeShapeType="1"/>
              </p:cNvSpPr>
              <p:nvPr/>
            </p:nvSpPr>
            <p:spPr bwMode="auto">
              <a:xfrm>
                <a:off x="2411413" y="4075113"/>
                <a:ext cx="360362" cy="431800"/>
              </a:xfrm>
              <a:prstGeom prst="line">
                <a:avLst/>
              </a:prstGeom>
              <a:noFill/>
              <a:ln w="9525">
                <a:solidFill>
                  <a:schemeClr val="tx1"/>
                </a:solidFill>
                <a:round/>
                <a:headEnd/>
                <a:tailEnd type="triangle" w="med" len="med"/>
              </a:ln>
            </p:spPr>
            <p:txBody>
              <a:bodyPr/>
              <a:lstStyle/>
              <a:p>
                <a:endParaRPr lang="tr-TR"/>
              </a:p>
            </p:txBody>
          </p:sp>
          <p:sp>
            <p:nvSpPr>
              <p:cNvPr id="9248" name="Line 55"/>
              <p:cNvSpPr>
                <a:spLocks noChangeShapeType="1"/>
              </p:cNvSpPr>
              <p:nvPr/>
            </p:nvSpPr>
            <p:spPr bwMode="auto">
              <a:xfrm>
                <a:off x="2482850" y="4002088"/>
                <a:ext cx="576263" cy="288925"/>
              </a:xfrm>
              <a:prstGeom prst="line">
                <a:avLst/>
              </a:prstGeom>
              <a:noFill/>
              <a:ln w="9525">
                <a:solidFill>
                  <a:schemeClr val="tx1"/>
                </a:solidFill>
                <a:round/>
                <a:headEnd/>
                <a:tailEnd type="triangle" w="med" len="med"/>
              </a:ln>
            </p:spPr>
            <p:txBody>
              <a:bodyPr/>
              <a:lstStyle/>
              <a:p>
                <a:endParaRPr lang="tr-TR"/>
              </a:p>
            </p:txBody>
          </p:sp>
          <p:sp>
            <p:nvSpPr>
              <p:cNvPr id="9249" name="Line 56"/>
              <p:cNvSpPr>
                <a:spLocks noChangeShapeType="1"/>
              </p:cNvSpPr>
              <p:nvPr/>
            </p:nvSpPr>
            <p:spPr bwMode="auto">
              <a:xfrm>
                <a:off x="2482850" y="3857625"/>
                <a:ext cx="720725" cy="144463"/>
              </a:xfrm>
              <a:prstGeom prst="line">
                <a:avLst/>
              </a:prstGeom>
              <a:noFill/>
              <a:ln w="9525">
                <a:solidFill>
                  <a:schemeClr val="tx1"/>
                </a:solidFill>
                <a:round/>
                <a:headEnd/>
                <a:tailEnd type="triangle" w="med" len="med"/>
              </a:ln>
            </p:spPr>
            <p:txBody>
              <a:bodyPr/>
              <a:lstStyle/>
              <a:p>
                <a:endParaRPr lang="tr-TR"/>
              </a:p>
            </p:txBody>
          </p:sp>
          <p:sp>
            <p:nvSpPr>
              <p:cNvPr id="9250" name="Line 57"/>
              <p:cNvSpPr>
                <a:spLocks noChangeShapeType="1"/>
              </p:cNvSpPr>
              <p:nvPr/>
            </p:nvSpPr>
            <p:spPr bwMode="auto">
              <a:xfrm>
                <a:off x="2051050" y="3425825"/>
                <a:ext cx="0" cy="215900"/>
              </a:xfrm>
              <a:prstGeom prst="line">
                <a:avLst/>
              </a:prstGeom>
              <a:noFill/>
              <a:ln w="9525">
                <a:solidFill>
                  <a:schemeClr val="tx1"/>
                </a:solidFill>
                <a:round/>
                <a:headEnd/>
                <a:tailEnd type="triangle" w="med" len="med"/>
              </a:ln>
            </p:spPr>
            <p:txBody>
              <a:bodyPr/>
              <a:lstStyle/>
              <a:p>
                <a:endParaRPr lang="tr-TR"/>
              </a:p>
            </p:txBody>
          </p:sp>
          <p:sp>
            <p:nvSpPr>
              <p:cNvPr id="291898" name="Text Box 58"/>
              <p:cNvSpPr txBox="1">
                <a:spLocks noChangeArrowheads="1"/>
              </p:cNvSpPr>
              <p:nvPr/>
            </p:nvSpPr>
            <p:spPr bwMode="auto">
              <a:xfrm>
                <a:off x="1475029" y="3140076"/>
                <a:ext cx="431766" cy="214313"/>
              </a:xfrm>
              <a:prstGeom prst="rect">
                <a:avLst/>
              </a:prstGeom>
              <a:solidFill>
                <a:schemeClr val="accent1">
                  <a:lumMod val="20000"/>
                  <a:lumOff val="80000"/>
                </a:schemeClr>
              </a:solidFill>
              <a:ln w="9525">
                <a:noFill/>
                <a:miter lim="800000"/>
                <a:headEnd/>
                <a:tailEnd/>
              </a:ln>
              <a:effectLst/>
            </p:spPr>
            <p:txBody>
              <a:bodyPr>
                <a:spAutoFit/>
              </a:bodyPr>
              <a:lstStyle/>
              <a:p>
                <a:pPr>
                  <a:spcBef>
                    <a:spcPct val="50000"/>
                  </a:spcBef>
                  <a:defRPr/>
                </a:pPr>
                <a:r>
                  <a:rPr lang="tr-TR" sz="800">
                    <a:solidFill>
                      <a:schemeClr val="tx2"/>
                    </a:solidFill>
                    <a:cs typeface="Arial" pitchFamily="34" charset="0"/>
                  </a:rPr>
                  <a:t>p110</a:t>
                </a:r>
                <a:endParaRPr lang="en-GB" sz="800">
                  <a:solidFill>
                    <a:schemeClr val="tx2"/>
                  </a:solidFill>
                  <a:cs typeface="Arial" pitchFamily="34" charset="0"/>
                </a:endParaRPr>
              </a:p>
            </p:txBody>
          </p:sp>
          <p:sp>
            <p:nvSpPr>
              <p:cNvPr id="291899" name="Text Box 59"/>
              <p:cNvSpPr txBox="1">
                <a:spLocks noChangeArrowheads="1"/>
              </p:cNvSpPr>
              <p:nvPr/>
            </p:nvSpPr>
            <p:spPr bwMode="auto">
              <a:xfrm>
                <a:off x="2051246" y="3140076"/>
                <a:ext cx="431766" cy="214313"/>
              </a:xfrm>
              <a:prstGeom prst="rect">
                <a:avLst/>
              </a:prstGeom>
              <a:solidFill>
                <a:schemeClr val="accent1">
                  <a:lumMod val="20000"/>
                  <a:lumOff val="80000"/>
                </a:schemeClr>
              </a:solidFill>
              <a:ln w="9525">
                <a:noFill/>
                <a:miter lim="800000"/>
                <a:headEnd/>
                <a:tailEnd/>
              </a:ln>
              <a:effectLst/>
            </p:spPr>
            <p:txBody>
              <a:bodyPr>
                <a:spAutoFit/>
              </a:bodyPr>
              <a:lstStyle/>
              <a:p>
                <a:pPr>
                  <a:spcBef>
                    <a:spcPct val="50000"/>
                  </a:spcBef>
                  <a:defRPr/>
                </a:pPr>
                <a:r>
                  <a:rPr lang="tr-TR" sz="800">
                    <a:solidFill>
                      <a:schemeClr val="tx2"/>
                    </a:solidFill>
                    <a:cs typeface="Arial" pitchFamily="34" charset="0"/>
                  </a:rPr>
                  <a:t>p85</a:t>
                </a:r>
                <a:endParaRPr lang="en-GB" sz="800">
                  <a:solidFill>
                    <a:schemeClr val="tx2"/>
                  </a:solidFill>
                  <a:cs typeface="Arial" pitchFamily="34" charset="0"/>
                </a:endParaRPr>
              </a:p>
            </p:txBody>
          </p:sp>
          <p:sp>
            <p:nvSpPr>
              <p:cNvPr id="291900" name="Text Box 60"/>
              <p:cNvSpPr txBox="1">
                <a:spLocks noChangeArrowheads="1"/>
              </p:cNvSpPr>
              <p:nvPr/>
            </p:nvSpPr>
            <p:spPr bwMode="auto">
              <a:xfrm>
                <a:off x="1835363" y="3716338"/>
                <a:ext cx="431766" cy="214312"/>
              </a:xfrm>
              <a:prstGeom prst="rect">
                <a:avLst/>
              </a:prstGeom>
              <a:solidFill>
                <a:schemeClr val="accent1">
                  <a:lumMod val="20000"/>
                  <a:lumOff val="80000"/>
                </a:schemeClr>
              </a:solidFill>
              <a:ln w="9525">
                <a:noFill/>
                <a:miter lim="800000"/>
                <a:headEnd/>
                <a:tailEnd/>
              </a:ln>
              <a:effectLst/>
            </p:spPr>
            <p:txBody>
              <a:bodyPr>
                <a:spAutoFit/>
              </a:bodyPr>
              <a:lstStyle/>
              <a:p>
                <a:pPr>
                  <a:spcBef>
                    <a:spcPct val="50000"/>
                  </a:spcBef>
                  <a:defRPr/>
                </a:pPr>
                <a:r>
                  <a:rPr lang="tr-TR" sz="800">
                    <a:solidFill>
                      <a:schemeClr val="tx2"/>
                    </a:solidFill>
                    <a:cs typeface="Arial" pitchFamily="34" charset="0"/>
                  </a:rPr>
                  <a:t>Akt</a:t>
                </a:r>
                <a:endParaRPr lang="en-GB" sz="800">
                  <a:solidFill>
                    <a:schemeClr val="tx2"/>
                  </a:solidFill>
                  <a:cs typeface="Arial" pitchFamily="34" charset="0"/>
                </a:endParaRPr>
              </a:p>
            </p:txBody>
          </p:sp>
          <p:sp>
            <p:nvSpPr>
              <p:cNvPr id="291901" name="Text Box 61"/>
              <p:cNvSpPr txBox="1">
                <a:spLocks noChangeArrowheads="1"/>
              </p:cNvSpPr>
              <p:nvPr/>
            </p:nvSpPr>
            <p:spPr bwMode="auto">
              <a:xfrm>
                <a:off x="3419565" y="4146550"/>
                <a:ext cx="503199" cy="214313"/>
              </a:xfrm>
              <a:prstGeom prst="rect">
                <a:avLst/>
              </a:prstGeom>
              <a:solidFill>
                <a:schemeClr val="accent1">
                  <a:lumMod val="20000"/>
                  <a:lumOff val="80000"/>
                </a:schemeClr>
              </a:solidFill>
              <a:ln w="9525">
                <a:noFill/>
                <a:miter lim="800000"/>
                <a:headEnd/>
                <a:tailEnd/>
              </a:ln>
              <a:effectLst/>
            </p:spPr>
            <p:txBody>
              <a:bodyPr>
                <a:spAutoFit/>
              </a:bodyPr>
              <a:lstStyle/>
              <a:p>
                <a:pPr>
                  <a:spcBef>
                    <a:spcPct val="50000"/>
                  </a:spcBef>
                  <a:defRPr/>
                </a:pPr>
                <a:r>
                  <a:rPr lang="tr-TR" sz="800">
                    <a:solidFill>
                      <a:schemeClr val="tx2"/>
                    </a:solidFill>
                    <a:cs typeface="Arial" pitchFamily="34" charset="0"/>
                  </a:rPr>
                  <a:t>mTOR</a:t>
                </a:r>
                <a:endParaRPr lang="en-GB" sz="800">
                  <a:solidFill>
                    <a:schemeClr val="tx2"/>
                  </a:solidFill>
                  <a:cs typeface="Arial" pitchFamily="34" charset="0"/>
                </a:endParaRPr>
              </a:p>
            </p:txBody>
          </p:sp>
          <p:sp>
            <p:nvSpPr>
              <p:cNvPr id="291902" name="Text Box 62"/>
              <p:cNvSpPr txBox="1">
                <a:spLocks noChangeArrowheads="1"/>
              </p:cNvSpPr>
              <p:nvPr/>
            </p:nvSpPr>
            <p:spPr bwMode="auto">
              <a:xfrm>
                <a:off x="3130662" y="4435475"/>
                <a:ext cx="431766" cy="214313"/>
              </a:xfrm>
              <a:prstGeom prst="rect">
                <a:avLst/>
              </a:prstGeom>
              <a:solidFill>
                <a:schemeClr val="accent1">
                  <a:lumMod val="20000"/>
                  <a:lumOff val="80000"/>
                </a:schemeClr>
              </a:solidFill>
              <a:ln w="9525">
                <a:noFill/>
                <a:miter lim="800000"/>
                <a:headEnd/>
                <a:tailEnd/>
              </a:ln>
              <a:effectLst/>
            </p:spPr>
            <p:txBody>
              <a:bodyPr>
                <a:spAutoFit/>
              </a:bodyPr>
              <a:lstStyle/>
              <a:p>
                <a:pPr>
                  <a:spcBef>
                    <a:spcPct val="50000"/>
                  </a:spcBef>
                  <a:defRPr/>
                </a:pPr>
                <a:r>
                  <a:rPr lang="tr-TR" sz="800">
                    <a:solidFill>
                      <a:schemeClr val="tx2"/>
                    </a:solidFill>
                    <a:cs typeface="Arial" pitchFamily="34" charset="0"/>
                  </a:rPr>
                  <a:t>p21</a:t>
                </a:r>
                <a:endParaRPr lang="en-GB" sz="800">
                  <a:solidFill>
                    <a:schemeClr val="tx2"/>
                  </a:solidFill>
                  <a:cs typeface="Arial" pitchFamily="34" charset="0"/>
                </a:endParaRPr>
              </a:p>
            </p:txBody>
          </p:sp>
          <p:sp>
            <p:nvSpPr>
              <p:cNvPr id="291903" name="Text Box 63"/>
              <p:cNvSpPr txBox="1">
                <a:spLocks noChangeArrowheads="1"/>
              </p:cNvSpPr>
              <p:nvPr/>
            </p:nvSpPr>
            <p:spPr bwMode="auto">
              <a:xfrm>
                <a:off x="2627464" y="4652963"/>
                <a:ext cx="503198" cy="214312"/>
              </a:xfrm>
              <a:prstGeom prst="rect">
                <a:avLst/>
              </a:prstGeom>
              <a:solidFill>
                <a:schemeClr val="accent1">
                  <a:lumMod val="20000"/>
                  <a:lumOff val="80000"/>
                </a:schemeClr>
              </a:solidFill>
              <a:ln w="9525">
                <a:noFill/>
                <a:miter lim="800000"/>
                <a:headEnd/>
                <a:tailEnd/>
              </a:ln>
              <a:effectLst/>
            </p:spPr>
            <p:txBody>
              <a:bodyPr>
                <a:spAutoFit/>
              </a:bodyPr>
              <a:lstStyle/>
              <a:p>
                <a:pPr>
                  <a:spcBef>
                    <a:spcPct val="50000"/>
                  </a:spcBef>
                  <a:defRPr/>
                </a:pPr>
                <a:r>
                  <a:rPr lang="tr-TR" sz="800">
                    <a:solidFill>
                      <a:schemeClr val="tx2"/>
                    </a:solidFill>
                    <a:cs typeface="Arial" pitchFamily="34" charset="0"/>
                  </a:rPr>
                  <a:t>GSK3</a:t>
                </a:r>
                <a:endParaRPr lang="en-GB" sz="800">
                  <a:solidFill>
                    <a:schemeClr val="tx2"/>
                  </a:solidFill>
                  <a:cs typeface="Arial" pitchFamily="34" charset="0"/>
                </a:endParaRPr>
              </a:p>
            </p:txBody>
          </p:sp>
          <p:sp>
            <p:nvSpPr>
              <p:cNvPr id="291904" name="Text Box 64"/>
              <p:cNvSpPr txBox="1">
                <a:spLocks noChangeArrowheads="1"/>
              </p:cNvSpPr>
              <p:nvPr/>
            </p:nvSpPr>
            <p:spPr bwMode="auto">
              <a:xfrm>
                <a:off x="1475029" y="4652963"/>
                <a:ext cx="504786" cy="214312"/>
              </a:xfrm>
              <a:prstGeom prst="rect">
                <a:avLst/>
              </a:prstGeom>
              <a:solidFill>
                <a:schemeClr val="accent1">
                  <a:lumMod val="20000"/>
                  <a:lumOff val="80000"/>
                </a:schemeClr>
              </a:solidFill>
              <a:ln w="9525">
                <a:noFill/>
                <a:miter lim="800000"/>
                <a:headEnd/>
                <a:tailEnd/>
              </a:ln>
              <a:effectLst/>
            </p:spPr>
            <p:txBody>
              <a:bodyPr>
                <a:spAutoFit/>
              </a:bodyPr>
              <a:lstStyle/>
              <a:p>
                <a:pPr>
                  <a:spcBef>
                    <a:spcPct val="50000"/>
                  </a:spcBef>
                  <a:defRPr/>
                </a:pPr>
                <a:r>
                  <a:rPr lang="tr-TR" sz="800">
                    <a:solidFill>
                      <a:schemeClr val="tx2"/>
                    </a:solidFill>
                    <a:cs typeface="Arial" pitchFamily="34" charset="0"/>
                  </a:rPr>
                  <a:t>casp9</a:t>
                </a:r>
                <a:endParaRPr lang="en-GB" sz="800">
                  <a:solidFill>
                    <a:schemeClr val="tx2"/>
                  </a:solidFill>
                  <a:cs typeface="Arial" pitchFamily="34" charset="0"/>
                </a:endParaRPr>
              </a:p>
            </p:txBody>
          </p:sp>
          <p:sp>
            <p:nvSpPr>
              <p:cNvPr id="291905" name="Text Box 65"/>
              <p:cNvSpPr txBox="1">
                <a:spLocks noChangeArrowheads="1"/>
              </p:cNvSpPr>
              <p:nvPr/>
            </p:nvSpPr>
            <p:spPr bwMode="auto">
              <a:xfrm>
                <a:off x="1043262" y="4433888"/>
                <a:ext cx="431766" cy="214312"/>
              </a:xfrm>
              <a:prstGeom prst="rect">
                <a:avLst/>
              </a:prstGeom>
              <a:solidFill>
                <a:schemeClr val="accent1">
                  <a:lumMod val="20000"/>
                  <a:lumOff val="80000"/>
                </a:schemeClr>
              </a:solidFill>
              <a:ln w="9525">
                <a:noFill/>
                <a:miter lim="800000"/>
                <a:headEnd/>
                <a:tailEnd/>
              </a:ln>
              <a:effectLst/>
            </p:spPr>
            <p:txBody>
              <a:bodyPr>
                <a:spAutoFit/>
              </a:bodyPr>
              <a:lstStyle/>
              <a:p>
                <a:pPr>
                  <a:spcBef>
                    <a:spcPct val="50000"/>
                  </a:spcBef>
                  <a:defRPr/>
                </a:pPr>
                <a:r>
                  <a:rPr lang="tr-TR" sz="800">
                    <a:solidFill>
                      <a:schemeClr val="tx2"/>
                    </a:solidFill>
                    <a:cs typeface="Arial" pitchFamily="34" charset="0"/>
                  </a:rPr>
                  <a:t>IKK</a:t>
                </a:r>
                <a:endParaRPr lang="en-GB" sz="800">
                  <a:solidFill>
                    <a:schemeClr val="tx2"/>
                  </a:solidFill>
                  <a:cs typeface="Arial" pitchFamily="34" charset="0"/>
                </a:endParaRPr>
              </a:p>
            </p:txBody>
          </p:sp>
          <p:sp>
            <p:nvSpPr>
              <p:cNvPr id="291906" name="Text Box 66"/>
              <p:cNvSpPr txBox="1">
                <a:spLocks noChangeArrowheads="1"/>
              </p:cNvSpPr>
              <p:nvPr/>
            </p:nvSpPr>
            <p:spPr bwMode="auto">
              <a:xfrm>
                <a:off x="857514" y="2714621"/>
                <a:ext cx="785756" cy="338554"/>
              </a:xfrm>
              <a:prstGeom prst="rect">
                <a:avLst/>
              </a:prstGeom>
              <a:solidFill>
                <a:schemeClr val="accent1">
                  <a:lumMod val="20000"/>
                  <a:lumOff val="80000"/>
                </a:schemeClr>
              </a:solidFill>
              <a:ln w="9525">
                <a:noFill/>
                <a:miter lim="800000"/>
                <a:headEnd/>
                <a:tailEnd/>
              </a:ln>
              <a:effectLst/>
            </p:spPr>
            <p:txBody>
              <a:bodyPr wrap="square">
                <a:spAutoFit/>
              </a:bodyPr>
              <a:lstStyle/>
              <a:p>
                <a:pPr>
                  <a:spcBef>
                    <a:spcPct val="50000"/>
                  </a:spcBef>
                  <a:defRPr/>
                </a:pPr>
                <a:r>
                  <a:rPr lang="tr-TR" sz="1600" dirty="0">
                    <a:solidFill>
                      <a:schemeClr val="tx2"/>
                    </a:solidFill>
                    <a:cs typeface="Arial" pitchFamily="34" charset="0"/>
                  </a:rPr>
                  <a:t>PI3-K</a:t>
                </a:r>
                <a:endParaRPr lang="en-GB" sz="1600" dirty="0">
                  <a:solidFill>
                    <a:schemeClr val="tx2"/>
                  </a:solidFill>
                  <a:cs typeface="Arial" pitchFamily="34" charset="0"/>
                </a:endParaRPr>
              </a:p>
            </p:txBody>
          </p:sp>
          <p:grpSp>
            <p:nvGrpSpPr>
              <p:cNvPr id="18" name="Group 70"/>
              <p:cNvGrpSpPr>
                <a:grpSpLocks/>
              </p:cNvGrpSpPr>
              <p:nvPr/>
            </p:nvGrpSpPr>
            <p:grpSpPr bwMode="auto">
              <a:xfrm>
                <a:off x="5795963" y="1268413"/>
                <a:ext cx="792162" cy="647700"/>
                <a:chOff x="3651" y="799"/>
                <a:chExt cx="499" cy="408"/>
              </a:xfrm>
            </p:grpSpPr>
            <p:sp>
              <p:nvSpPr>
                <p:cNvPr id="9286" name="Oval 71"/>
                <p:cNvSpPr>
                  <a:spLocks noChangeArrowheads="1"/>
                </p:cNvSpPr>
                <p:nvPr/>
              </p:nvSpPr>
              <p:spPr bwMode="auto">
                <a:xfrm>
                  <a:off x="3832" y="799"/>
                  <a:ext cx="182" cy="136"/>
                </a:xfrm>
                <a:prstGeom prst="ellipse">
                  <a:avLst/>
                </a:prstGeom>
                <a:solidFill>
                  <a:srgbClr val="00FF00"/>
                </a:solidFill>
                <a:ln w="9525">
                  <a:solidFill>
                    <a:schemeClr val="tx1"/>
                  </a:solidFill>
                  <a:round/>
                  <a:headEnd/>
                  <a:tailEnd/>
                </a:ln>
              </p:spPr>
              <p:txBody>
                <a:bodyPr wrap="none" anchor="ctr"/>
                <a:lstStyle/>
                <a:p>
                  <a:endParaRPr lang="tr-TR">
                    <a:solidFill>
                      <a:schemeClr val="tx2"/>
                    </a:solidFill>
                  </a:endParaRPr>
                </a:p>
              </p:txBody>
            </p:sp>
            <p:sp>
              <p:nvSpPr>
                <p:cNvPr id="9287" name="Oval 72"/>
                <p:cNvSpPr>
                  <a:spLocks noChangeArrowheads="1"/>
                </p:cNvSpPr>
                <p:nvPr/>
              </p:nvSpPr>
              <p:spPr bwMode="auto">
                <a:xfrm>
                  <a:off x="3651" y="1025"/>
                  <a:ext cx="181" cy="182"/>
                </a:xfrm>
                <a:prstGeom prst="ellipse">
                  <a:avLst/>
                </a:prstGeom>
                <a:solidFill>
                  <a:schemeClr val="folHlink"/>
                </a:solidFill>
                <a:ln w="9525">
                  <a:solidFill>
                    <a:schemeClr val="folHlink"/>
                  </a:solidFill>
                  <a:round/>
                  <a:headEnd/>
                  <a:tailEnd/>
                </a:ln>
              </p:spPr>
              <p:txBody>
                <a:bodyPr wrap="none" anchor="ctr"/>
                <a:lstStyle/>
                <a:p>
                  <a:endParaRPr lang="tr-TR">
                    <a:solidFill>
                      <a:schemeClr val="tx2"/>
                    </a:solidFill>
                  </a:endParaRPr>
                </a:p>
              </p:txBody>
            </p:sp>
            <p:sp>
              <p:nvSpPr>
                <p:cNvPr id="9288" name="Oval 73"/>
                <p:cNvSpPr>
                  <a:spLocks noChangeArrowheads="1"/>
                </p:cNvSpPr>
                <p:nvPr/>
              </p:nvSpPr>
              <p:spPr bwMode="auto">
                <a:xfrm>
                  <a:off x="3787" y="889"/>
                  <a:ext cx="136" cy="272"/>
                </a:xfrm>
                <a:prstGeom prst="ellipse">
                  <a:avLst/>
                </a:prstGeom>
                <a:solidFill>
                  <a:srgbClr val="F9ECD7"/>
                </a:solidFill>
                <a:ln w="9525">
                  <a:solidFill>
                    <a:schemeClr val="tx1"/>
                  </a:solidFill>
                  <a:round/>
                  <a:headEnd/>
                  <a:tailEnd/>
                </a:ln>
              </p:spPr>
              <p:txBody>
                <a:bodyPr wrap="none" anchor="ctr"/>
                <a:lstStyle/>
                <a:p>
                  <a:endParaRPr lang="tr-TR">
                    <a:solidFill>
                      <a:schemeClr val="tx2"/>
                    </a:solidFill>
                  </a:endParaRPr>
                </a:p>
              </p:txBody>
            </p:sp>
            <p:sp>
              <p:nvSpPr>
                <p:cNvPr id="9289" name="Oval 74"/>
                <p:cNvSpPr>
                  <a:spLocks noChangeArrowheads="1"/>
                </p:cNvSpPr>
                <p:nvPr/>
              </p:nvSpPr>
              <p:spPr bwMode="auto">
                <a:xfrm>
                  <a:off x="3923" y="935"/>
                  <a:ext cx="181" cy="45"/>
                </a:xfrm>
                <a:prstGeom prst="ellipse">
                  <a:avLst/>
                </a:prstGeom>
                <a:solidFill>
                  <a:srgbClr val="990033"/>
                </a:solidFill>
                <a:ln w="9525">
                  <a:solidFill>
                    <a:schemeClr val="tx1"/>
                  </a:solidFill>
                  <a:round/>
                  <a:headEnd/>
                  <a:tailEnd/>
                </a:ln>
              </p:spPr>
              <p:txBody>
                <a:bodyPr wrap="none" anchor="ctr"/>
                <a:lstStyle/>
                <a:p>
                  <a:endParaRPr lang="tr-TR">
                    <a:solidFill>
                      <a:schemeClr val="tx2"/>
                    </a:solidFill>
                  </a:endParaRPr>
                </a:p>
              </p:txBody>
            </p:sp>
            <p:sp>
              <p:nvSpPr>
                <p:cNvPr id="9290" name="Oval 75"/>
                <p:cNvSpPr>
                  <a:spLocks noChangeArrowheads="1"/>
                </p:cNvSpPr>
                <p:nvPr/>
              </p:nvSpPr>
              <p:spPr bwMode="auto">
                <a:xfrm>
                  <a:off x="3878" y="1025"/>
                  <a:ext cx="272" cy="182"/>
                </a:xfrm>
                <a:prstGeom prst="ellipse">
                  <a:avLst/>
                </a:prstGeom>
                <a:solidFill>
                  <a:schemeClr val="accent1"/>
                </a:solidFill>
                <a:ln w="9525">
                  <a:solidFill>
                    <a:schemeClr val="tx1"/>
                  </a:solidFill>
                  <a:round/>
                  <a:headEnd/>
                  <a:tailEnd/>
                </a:ln>
              </p:spPr>
              <p:txBody>
                <a:bodyPr wrap="none" anchor="ctr"/>
                <a:lstStyle/>
                <a:p>
                  <a:endParaRPr lang="tr-TR">
                    <a:solidFill>
                      <a:schemeClr val="tx2"/>
                    </a:solidFill>
                  </a:endParaRPr>
                </a:p>
              </p:txBody>
            </p:sp>
            <p:sp>
              <p:nvSpPr>
                <p:cNvPr id="9291" name="Rectangle 76"/>
                <p:cNvSpPr>
                  <a:spLocks noChangeArrowheads="1"/>
                </p:cNvSpPr>
                <p:nvPr/>
              </p:nvSpPr>
              <p:spPr bwMode="auto">
                <a:xfrm>
                  <a:off x="3923" y="980"/>
                  <a:ext cx="182" cy="136"/>
                </a:xfrm>
                <a:prstGeom prst="rect">
                  <a:avLst/>
                </a:prstGeom>
                <a:solidFill>
                  <a:srgbClr val="FF6F6F"/>
                </a:solidFill>
                <a:ln w="9525">
                  <a:solidFill>
                    <a:schemeClr val="tx1"/>
                  </a:solidFill>
                  <a:miter lim="800000"/>
                  <a:headEnd/>
                  <a:tailEnd/>
                </a:ln>
              </p:spPr>
              <p:txBody>
                <a:bodyPr wrap="none" anchor="ctr"/>
                <a:lstStyle/>
                <a:p>
                  <a:endParaRPr lang="tr-TR">
                    <a:solidFill>
                      <a:schemeClr val="tx2"/>
                    </a:solidFill>
                  </a:endParaRPr>
                </a:p>
              </p:txBody>
            </p:sp>
          </p:grpSp>
          <p:sp>
            <p:nvSpPr>
              <p:cNvPr id="9261" name="Line 77"/>
              <p:cNvSpPr>
                <a:spLocks noChangeShapeType="1"/>
              </p:cNvSpPr>
              <p:nvPr/>
            </p:nvSpPr>
            <p:spPr bwMode="auto">
              <a:xfrm>
                <a:off x="4356100" y="1555750"/>
                <a:ext cx="0" cy="576263"/>
              </a:xfrm>
              <a:prstGeom prst="line">
                <a:avLst/>
              </a:prstGeom>
              <a:noFill/>
              <a:ln w="9525">
                <a:solidFill>
                  <a:schemeClr val="tx1"/>
                </a:solidFill>
                <a:round/>
                <a:headEnd/>
                <a:tailEnd type="triangle" w="med" len="med"/>
              </a:ln>
            </p:spPr>
            <p:txBody>
              <a:bodyPr/>
              <a:lstStyle/>
              <a:p>
                <a:endParaRPr lang="tr-TR"/>
              </a:p>
            </p:txBody>
          </p:sp>
          <p:sp>
            <p:nvSpPr>
              <p:cNvPr id="9262" name="Line 78"/>
              <p:cNvSpPr>
                <a:spLocks noChangeShapeType="1"/>
              </p:cNvSpPr>
              <p:nvPr/>
            </p:nvSpPr>
            <p:spPr bwMode="auto">
              <a:xfrm>
                <a:off x="3419475" y="1195388"/>
                <a:ext cx="792163" cy="792162"/>
              </a:xfrm>
              <a:prstGeom prst="line">
                <a:avLst/>
              </a:prstGeom>
              <a:noFill/>
              <a:ln w="9525">
                <a:solidFill>
                  <a:schemeClr val="tx1"/>
                </a:solidFill>
                <a:round/>
                <a:headEnd/>
                <a:tailEnd type="triangle" w="med" len="med"/>
              </a:ln>
            </p:spPr>
            <p:txBody>
              <a:bodyPr/>
              <a:lstStyle/>
              <a:p>
                <a:endParaRPr lang="tr-TR"/>
              </a:p>
            </p:txBody>
          </p:sp>
          <p:sp>
            <p:nvSpPr>
              <p:cNvPr id="9263" name="Line 79"/>
              <p:cNvSpPr>
                <a:spLocks noChangeShapeType="1"/>
              </p:cNvSpPr>
              <p:nvPr/>
            </p:nvSpPr>
            <p:spPr bwMode="auto">
              <a:xfrm flipH="1">
                <a:off x="2771775" y="1268413"/>
                <a:ext cx="287338" cy="503237"/>
              </a:xfrm>
              <a:prstGeom prst="line">
                <a:avLst/>
              </a:prstGeom>
              <a:noFill/>
              <a:ln w="9525">
                <a:solidFill>
                  <a:schemeClr val="tx1"/>
                </a:solidFill>
                <a:round/>
                <a:headEnd/>
                <a:tailEnd type="triangle" w="med" len="med"/>
              </a:ln>
            </p:spPr>
            <p:txBody>
              <a:bodyPr/>
              <a:lstStyle/>
              <a:p>
                <a:endParaRPr lang="tr-TR"/>
              </a:p>
            </p:txBody>
          </p:sp>
          <p:sp>
            <p:nvSpPr>
              <p:cNvPr id="9264" name="Line 80"/>
              <p:cNvSpPr>
                <a:spLocks noChangeShapeType="1"/>
              </p:cNvSpPr>
              <p:nvPr/>
            </p:nvSpPr>
            <p:spPr bwMode="auto">
              <a:xfrm flipH="1">
                <a:off x="3276600" y="2924175"/>
                <a:ext cx="358775" cy="1368425"/>
              </a:xfrm>
              <a:prstGeom prst="line">
                <a:avLst/>
              </a:prstGeom>
              <a:noFill/>
              <a:ln w="28575">
                <a:solidFill>
                  <a:schemeClr val="tx1"/>
                </a:solidFill>
                <a:round/>
                <a:headEnd/>
                <a:tailEnd type="triangle" w="med" len="med"/>
              </a:ln>
            </p:spPr>
            <p:txBody>
              <a:bodyPr/>
              <a:lstStyle/>
              <a:p>
                <a:endParaRPr lang="tr-TR"/>
              </a:p>
            </p:txBody>
          </p:sp>
          <p:grpSp>
            <p:nvGrpSpPr>
              <p:cNvPr id="19" name="Group 81"/>
              <p:cNvGrpSpPr>
                <a:grpSpLocks/>
              </p:cNvGrpSpPr>
              <p:nvPr/>
            </p:nvGrpSpPr>
            <p:grpSpPr bwMode="auto">
              <a:xfrm>
                <a:off x="3348567" y="4579938"/>
                <a:ext cx="935566" cy="360362"/>
                <a:chOff x="1202" y="2205"/>
                <a:chExt cx="680" cy="318"/>
              </a:xfrm>
              <a:solidFill>
                <a:schemeClr val="accent1">
                  <a:lumMod val="20000"/>
                  <a:lumOff val="80000"/>
                </a:schemeClr>
              </a:solidFill>
            </p:grpSpPr>
            <p:sp>
              <p:nvSpPr>
                <p:cNvPr id="291922" name="Oval 82"/>
                <p:cNvSpPr>
                  <a:spLocks noChangeArrowheads="1"/>
                </p:cNvSpPr>
                <p:nvPr/>
              </p:nvSpPr>
              <p:spPr bwMode="auto">
                <a:xfrm>
                  <a:off x="1202" y="2205"/>
                  <a:ext cx="680" cy="318"/>
                </a:xfrm>
                <a:prstGeom prst="ellipse">
                  <a:avLst/>
                </a:prstGeom>
                <a:grpFill/>
                <a:ln w="9525">
                  <a:solidFill>
                    <a:schemeClr val="tx1"/>
                  </a:solidFill>
                  <a:round/>
                  <a:headEnd/>
                  <a:tailEnd/>
                </a:ln>
                <a:effectLst/>
              </p:spPr>
              <p:txBody>
                <a:bodyPr wrap="none" anchor="ctr"/>
                <a:lstStyle/>
                <a:p>
                  <a:pPr>
                    <a:defRPr/>
                  </a:pPr>
                  <a:endParaRPr lang="tr-TR">
                    <a:solidFill>
                      <a:schemeClr val="tx2"/>
                    </a:solidFill>
                  </a:endParaRPr>
                </a:p>
              </p:txBody>
            </p:sp>
            <p:sp>
              <p:nvSpPr>
                <p:cNvPr id="291923" name="Text Box 83"/>
                <p:cNvSpPr txBox="1">
                  <a:spLocks noChangeArrowheads="1"/>
                </p:cNvSpPr>
                <p:nvPr/>
              </p:nvSpPr>
              <p:spPr bwMode="auto">
                <a:xfrm>
                  <a:off x="1337" y="2251"/>
                  <a:ext cx="443" cy="244"/>
                </a:xfrm>
                <a:prstGeom prst="rect">
                  <a:avLst/>
                </a:prstGeom>
                <a:grpFill/>
                <a:ln w="9525">
                  <a:noFill/>
                  <a:miter lim="800000"/>
                  <a:headEnd/>
                  <a:tailEnd/>
                </a:ln>
                <a:effectLst/>
              </p:spPr>
              <p:txBody>
                <a:bodyPr wrap="square">
                  <a:spAutoFit/>
                </a:bodyPr>
                <a:lstStyle/>
                <a:p>
                  <a:pPr>
                    <a:spcBef>
                      <a:spcPct val="50000"/>
                    </a:spcBef>
                    <a:defRPr/>
                  </a:pPr>
                  <a:r>
                    <a:rPr lang="tr-TR" sz="1200" dirty="0">
                      <a:solidFill>
                        <a:schemeClr val="tx2"/>
                      </a:solidFill>
                      <a:latin typeface="Arial" pitchFamily="34" charset="0"/>
                    </a:rPr>
                    <a:t>Cdc2</a:t>
                  </a:r>
                  <a:endParaRPr lang="en-GB" sz="1200" dirty="0">
                    <a:solidFill>
                      <a:schemeClr val="tx2"/>
                    </a:solidFill>
                    <a:latin typeface="Arial" pitchFamily="34" charset="0"/>
                  </a:endParaRPr>
                </a:p>
              </p:txBody>
            </p:sp>
          </p:grpSp>
          <p:sp>
            <p:nvSpPr>
              <p:cNvPr id="9266" name="Line 84"/>
              <p:cNvSpPr>
                <a:spLocks noChangeShapeType="1"/>
              </p:cNvSpPr>
              <p:nvPr/>
            </p:nvSpPr>
            <p:spPr bwMode="auto">
              <a:xfrm>
                <a:off x="827088" y="2132013"/>
                <a:ext cx="431800" cy="576262"/>
              </a:xfrm>
              <a:prstGeom prst="line">
                <a:avLst/>
              </a:prstGeom>
              <a:noFill/>
              <a:ln w="28575">
                <a:solidFill>
                  <a:srgbClr val="990033"/>
                </a:solidFill>
                <a:round/>
                <a:headEnd/>
                <a:tailEnd type="triangle" w="med" len="med"/>
              </a:ln>
            </p:spPr>
            <p:txBody>
              <a:bodyPr/>
              <a:lstStyle/>
              <a:p>
                <a:endParaRPr lang="tr-TR"/>
              </a:p>
            </p:txBody>
          </p:sp>
          <p:sp>
            <p:nvSpPr>
              <p:cNvPr id="9267" name="Line 85"/>
              <p:cNvSpPr>
                <a:spLocks noChangeShapeType="1"/>
              </p:cNvSpPr>
              <p:nvPr/>
            </p:nvSpPr>
            <p:spPr bwMode="auto">
              <a:xfrm flipH="1">
                <a:off x="4932363" y="2132013"/>
                <a:ext cx="1223962" cy="936625"/>
              </a:xfrm>
              <a:prstGeom prst="line">
                <a:avLst/>
              </a:prstGeom>
              <a:noFill/>
              <a:ln w="9525">
                <a:solidFill>
                  <a:schemeClr val="tx1"/>
                </a:solidFill>
                <a:round/>
                <a:headEnd/>
                <a:tailEnd type="triangle" w="med" len="med"/>
              </a:ln>
            </p:spPr>
            <p:txBody>
              <a:bodyPr/>
              <a:lstStyle/>
              <a:p>
                <a:endParaRPr lang="tr-TR"/>
              </a:p>
            </p:txBody>
          </p:sp>
          <p:sp>
            <p:nvSpPr>
              <p:cNvPr id="9268" name="Line 86"/>
              <p:cNvSpPr>
                <a:spLocks noChangeShapeType="1"/>
              </p:cNvSpPr>
              <p:nvPr/>
            </p:nvSpPr>
            <p:spPr bwMode="auto">
              <a:xfrm flipH="1">
                <a:off x="6516688" y="2060575"/>
                <a:ext cx="0" cy="2592388"/>
              </a:xfrm>
              <a:prstGeom prst="line">
                <a:avLst/>
              </a:prstGeom>
              <a:noFill/>
              <a:ln w="9525">
                <a:solidFill>
                  <a:schemeClr val="tx1"/>
                </a:solidFill>
                <a:round/>
                <a:headEnd/>
                <a:tailEnd type="triangle" w="med" len="med"/>
              </a:ln>
            </p:spPr>
            <p:txBody>
              <a:bodyPr/>
              <a:lstStyle/>
              <a:p>
                <a:endParaRPr lang="tr-TR"/>
              </a:p>
            </p:txBody>
          </p:sp>
          <p:sp>
            <p:nvSpPr>
              <p:cNvPr id="9269" name="Line 87"/>
              <p:cNvSpPr>
                <a:spLocks noChangeShapeType="1"/>
              </p:cNvSpPr>
              <p:nvPr/>
            </p:nvSpPr>
            <p:spPr bwMode="auto">
              <a:xfrm flipH="1">
                <a:off x="6588125" y="3429000"/>
                <a:ext cx="360363" cy="1295400"/>
              </a:xfrm>
              <a:prstGeom prst="line">
                <a:avLst/>
              </a:prstGeom>
              <a:noFill/>
              <a:ln w="9525">
                <a:solidFill>
                  <a:schemeClr val="tx1"/>
                </a:solidFill>
                <a:round/>
                <a:headEnd/>
                <a:tailEnd type="triangle" w="med" len="med"/>
              </a:ln>
            </p:spPr>
            <p:txBody>
              <a:bodyPr/>
              <a:lstStyle/>
              <a:p>
                <a:endParaRPr lang="tr-TR"/>
              </a:p>
            </p:txBody>
          </p:sp>
          <p:sp>
            <p:nvSpPr>
              <p:cNvPr id="9270" name="Line 88"/>
              <p:cNvSpPr>
                <a:spLocks noChangeShapeType="1"/>
              </p:cNvSpPr>
              <p:nvPr/>
            </p:nvSpPr>
            <p:spPr bwMode="auto">
              <a:xfrm flipV="1">
                <a:off x="6659563" y="3429000"/>
                <a:ext cx="360362" cy="1295400"/>
              </a:xfrm>
              <a:prstGeom prst="line">
                <a:avLst/>
              </a:prstGeom>
              <a:noFill/>
              <a:ln w="9525">
                <a:solidFill>
                  <a:schemeClr val="tx1"/>
                </a:solidFill>
                <a:round/>
                <a:headEnd/>
                <a:tailEnd type="triangle" w="med" len="med"/>
              </a:ln>
            </p:spPr>
            <p:txBody>
              <a:bodyPr/>
              <a:lstStyle/>
              <a:p>
                <a:endParaRPr lang="tr-TR"/>
              </a:p>
            </p:txBody>
          </p:sp>
          <p:sp>
            <p:nvSpPr>
              <p:cNvPr id="9271" name="Line 89"/>
              <p:cNvSpPr>
                <a:spLocks noChangeShapeType="1"/>
              </p:cNvSpPr>
              <p:nvPr/>
            </p:nvSpPr>
            <p:spPr bwMode="auto">
              <a:xfrm flipV="1">
                <a:off x="6948488" y="4652963"/>
                <a:ext cx="503237" cy="358775"/>
              </a:xfrm>
              <a:prstGeom prst="line">
                <a:avLst/>
              </a:prstGeom>
              <a:noFill/>
              <a:ln w="9525">
                <a:solidFill>
                  <a:schemeClr val="tx1"/>
                </a:solidFill>
                <a:round/>
                <a:headEnd/>
                <a:tailEnd type="triangle" w="med" len="med"/>
              </a:ln>
            </p:spPr>
            <p:txBody>
              <a:bodyPr/>
              <a:lstStyle/>
              <a:p>
                <a:endParaRPr lang="tr-TR"/>
              </a:p>
            </p:txBody>
          </p:sp>
          <p:sp>
            <p:nvSpPr>
              <p:cNvPr id="9272" name="Line 90"/>
              <p:cNvSpPr>
                <a:spLocks noChangeShapeType="1"/>
              </p:cNvSpPr>
              <p:nvPr/>
            </p:nvSpPr>
            <p:spPr bwMode="auto">
              <a:xfrm flipH="1">
                <a:off x="6948488" y="4724400"/>
                <a:ext cx="576262" cy="431800"/>
              </a:xfrm>
              <a:prstGeom prst="line">
                <a:avLst/>
              </a:prstGeom>
              <a:noFill/>
              <a:ln w="9525">
                <a:solidFill>
                  <a:schemeClr val="tx1"/>
                </a:solidFill>
                <a:round/>
                <a:headEnd/>
                <a:tailEnd type="triangle" w="med" len="med"/>
              </a:ln>
            </p:spPr>
            <p:txBody>
              <a:bodyPr/>
              <a:lstStyle/>
              <a:p>
                <a:endParaRPr lang="tr-TR"/>
              </a:p>
            </p:txBody>
          </p:sp>
          <p:sp>
            <p:nvSpPr>
              <p:cNvPr id="9273" name="Line 91"/>
              <p:cNvSpPr>
                <a:spLocks noChangeShapeType="1"/>
              </p:cNvSpPr>
              <p:nvPr/>
            </p:nvSpPr>
            <p:spPr bwMode="auto">
              <a:xfrm>
                <a:off x="6659563" y="1628775"/>
                <a:ext cx="576262" cy="0"/>
              </a:xfrm>
              <a:prstGeom prst="line">
                <a:avLst/>
              </a:prstGeom>
              <a:noFill/>
              <a:ln w="9525">
                <a:solidFill>
                  <a:schemeClr val="tx1"/>
                </a:solidFill>
                <a:round/>
                <a:headEnd/>
                <a:tailEnd/>
              </a:ln>
            </p:spPr>
            <p:txBody>
              <a:bodyPr/>
              <a:lstStyle/>
              <a:p>
                <a:endParaRPr lang="tr-TR"/>
              </a:p>
            </p:txBody>
          </p:sp>
          <p:sp>
            <p:nvSpPr>
              <p:cNvPr id="9274" name="Line 92"/>
              <p:cNvSpPr>
                <a:spLocks noChangeShapeType="1"/>
              </p:cNvSpPr>
              <p:nvPr/>
            </p:nvSpPr>
            <p:spPr bwMode="auto">
              <a:xfrm>
                <a:off x="7235825" y="1628775"/>
                <a:ext cx="0" cy="431800"/>
              </a:xfrm>
              <a:prstGeom prst="line">
                <a:avLst/>
              </a:prstGeom>
              <a:noFill/>
              <a:ln w="9525">
                <a:solidFill>
                  <a:schemeClr val="tx1"/>
                </a:solidFill>
                <a:round/>
                <a:headEnd/>
                <a:tailEnd type="triangle" w="med" len="med"/>
              </a:ln>
            </p:spPr>
            <p:txBody>
              <a:bodyPr/>
              <a:lstStyle/>
              <a:p>
                <a:endParaRPr lang="tr-TR"/>
              </a:p>
            </p:txBody>
          </p:sp>
          <p:sp>
            <p:nvSpPr>
              <p:cNvPr id="9275" name="Line 93"/>
              <p:cNvSpPr>
                <a:spLocks noChangeShapeType="1"/>
              </p:cNvSpPr>
              <p:nvPr/>
            </p:nvSpPr>
            <p:spPr bwMode="auto">
              <a:xfrm>
                <a:off x="6659563" y="1484313"/>
                <a:ext cx="1944687" cy="0"/>
              </a:xfrm>
              <a:prstGeom prst="line">
                <a:avLst/>
              </a:prstGeom>
              <a:noFill/>
              <a:ln w="9525">
                <a:solidFill>
                  <a:schemeClr val="tx1"/>
                </a:solidFill>
                <a:round/>
                <a:headEnd/>
                <a:tailEnd/>
              </a:ln>
            </p:spPr>
            <p:txBody>
              <a:bodyPr/>
              <a:lstStyle/>
              <a:p>
                <a:endParaRPr lang="tr-TR"/>
              </a:p>
            </p:txBody>
          </p:sp>
          <p:sp>
            <p:nvSpPr>
              <p:cNvPr id="9276" name="Line 94"/>
              <p:cNvSpPr>
                <a:spLocks noChangeShapeType="1"/>
              </p:cNvSpPr>
              <p:nvPr/>
            </p:nvSpPr>
            <p:spPr bwMode="auto">
              <a:xfrm>
                <a:off x="8604250" y="1484313"/>
                <a:ext cx="0" cy="1439862"/>
              </a:xfrm>
              <a:prstGeom prst="line">
                <a:avLst/>
              </a:prstGeom>
              <a:noFill/>
              <a:ln w="9525">
                <a:solidFill>
                  <a:schemeClr val="tx1"/>
                </a:solidFill>
                <a:round/>
                <a:headEnd/>
                <a:tailEnd type="triangle" w="med" len="med"/>
              </a:ln>
            </p:spPr>
            <p:txBody>
              <a:bodyPr/>
              <a:lstStyle/>
              <a:p>
                <a:endParaRPr lang="tr-TR"/>
              </a:p>
            </p:txBody>
          </p:sp>
          <p:sp>
            <p:nvSpPr>
              <p:cNvPr id="9277" name="Line 95"/>
              <p:cNvSpPr>
                <a:spLocks noChangeShapeType="1"/>
              </p:cNvSpPr>
              <p:nvPr/>
            </p:nvSpPr>
            <p:spPr bwMode="auto">
              <a:xfrm>
                <a:off x="6588125" y="1339850"/>
                <a:ext cx="2232025" cy="0"/>
              </a:xfrm>
              <a:prstGeom prst="line">
                <a:avLst/>
              </a:prstGeom>
              <a:noFill/>
              <a:ln w="9525">
                <a:solidFill>
                  <a:schemeClr val="tx1"/>
                </a:solidFill>
                <a:round/>
                <a:headEnd/>
                <a:tailEnd/>
              </a:ln>
            </p:spPr>
            <p:txBody>
              <a:bodyPr/>
              <a:lstStyle/>
              <a:p>
                <a:endParaRPr lang="tr-TR"/>
              </a:p>
            </p:txBody>
          </p:sp>
          <p:sp>
            <p:nvSpPr>
              <p:cNvPr id="9278" name="Line 96"/>
              <p:cNvSpPr>
                <a:spLocks noChangeShapeType="1"/>
              </p:cNvSpPr>
              <p:nvPr/>
            </p:nvSpPr>
            <p:spPr bwMode="auto">
              <a:xfrm>
                <a:off x="8820150" y="1339850"/>
                <a:ext cx="0" cy="2736850"/>
              </a:xfrm>
              <a:prstGeom prst="line">
                <a:avLst/>
              </a:prstGeom>
              <a:noFill/>
              <a:ln w="9525">
                <a:solidFill>
                  <a:schemeClr val="tx1"/>
                </a:solidFill>
                <a:round/>
                <a:headEnd/>
                <a:tailEnd type="triangle" w="med" len="med"/>
              </a:ln>
            </p:spPr>
            <p:txBody>
              <a:bodyPr/>
              <a:lstStyle/>
              <a:p>
                <a:endParaRPr lang="tr-TR"/>
              </a:p>
            </p:txBody>
          </p:sp>
          <p:sp>
            <p:nvSpPr>
              <p:cNvPr id="9279" name="Text Box 97"/>
              <p:cNvSpPr txBox="1">
                <a:spLocks noChangeArrowheads="1"/>
              </p:cNvSpPr>
              <p:nvPr/>
            </p:nvSpPr>
            <p:spPr bwMode="auto">
              <a:xfrm>
                <a:off x="971550" y="6021388"/>
                <a:ext cx="1800225" cy="366712"/>
              </a:xfrm>
              <a:prstGeom prst="rect">
                <a:avLst/>
              </a:prstGeom>
              <a:noFill/>
              <a:ln w="9525">
                <a:noFill/>
                <a:miter lim="800000"/>
                <a:headEnd/>
                <a:tailEnd/>
              </a:ln>
            </p:spPr>
            <p:txBody>
              <a:bodyPr>
                <a:spAutoFit/>
              </a:bodyPr>
              <a:lstStyle/>
              <a:p>
                <a:pPr>
                  <a:spcBef>
                    <a:spcPct val="50000"/>
                  </a:spcBef>
                </a:pPr>
                <a:r>
                  <a:rPr lang="tr-TR">
                    <a:latin typeface="Arial" charset="0"/>
                  </a:rPr>
                  <a:t>S fazı kontrolü</a:t>
                </a:r>
                <a:endParaRPr lang="en-GB">
                  <a:latin typeface="Arial" charset="0"/>
                </a:endParaRPr>
              </a:p>
            </p:txBody>
          </p:sp>
          <p:sp>
            <p:nvSpPr>
              <p:cNvPr id="9280" name="Text Box 98"/>
              <p:cNvSpPr txBox="1">
                <a:spLocks noChangeArrowheads="1"/>
              </p:cNvSpPr>
              <p:nvPr/>
            </p:nvSpPr>
            <p:spPr bwMode="auto">
              <a:xfrm>
                <a:off x="3059113" y="6015038"/>
                <a:ext cx="3960812" cy="366712"/>
              </a:xfrm>
              <a:prstGeom prst="rect">
                <a:avLst/>
              </a:prstGeom>
              <a:noFill/>
              <a:ln w="9525">
                <a:noFill/>
                <a:miter lim="800000"/>
                <a:headEnd/>
                <a:tailEnd/>
              </a:ln>
            </p:spPr>
            <p:txBody>
              <a:bodyPr>
                <a:spAutoFit/>
              </a:bodyPr>
              <a:lstStyle/>
              <a:p>
                <a:pPr>
                  <a:spcBef>
                    <a:spcPct val="50000"/>
                  </a:spcBef>
                </a:pPr>
                <a:r>
                  <a:rPr lang="tr-TR">
                    <a:latin typeface="Arial" charset="0"/>
                  </a:rPr>
                  <a:t>S fazı kontrolü ve DNA onarımı</a:t>
                </a:r>
                <a:endParaRPr lang="en-GB">
                  <a:latin typeface="Arial" charset="0"/>
                </a:endParaRPr>
              </a:p>
            </p:txBody>
          </p:sp>
          <p:sp>
            <p:nvSpPr>
              <p:cNvPr id="9281" name="Text Box 99"/>
              <p:cNvSpPr txBox="1">
                <a:spLocks noChangeArrowheads="1"/>
              </p:cNvSpPr>
              <p:nvPr/>
            </p:nvSpPr>
            <p:spPr bwMode="auto">
              <a:xfrm>
                <a:off x="7092950" y="6021388"/>
                <a:ext cx="1800225" cy="366712"/>
              </a:xfrm>
              <a:prstGeom prst="rect">
                <a:avLst/>
              </a:prstGeom>
              <a:noFill/>
              <a:ln w="9525">
                <a:noFill/>
                <a:miter lim="800000"/>
                <a:headEnd/>
                <a:tailEnd/>
              </a:ln>
            </p:spPr>
            <p:txBody>
              <a:bodyPr>
                <a:spAutoFit/>
              </a:bodyPr>
              <a:lstStyle/>
              <a:p>
                <a:pPr>
                  <a:spcBef>
                    <a:spcPct val="50000"/>
                  </a:spcBef>
                </a:pPr>
                <a:r>
                  <a:rPr lang="tr-TR">
                    <a:latin typeface="Arial" charset="0"/>
                  </a:rPr>
                  <a:t>DNA onarımı</a:t>
                </a:r>
                <a:endParaRPr lang="en-GB">
                  <a:latin typeface="Arial" charset="0"/>
                </a:endParaRPr>
              </a:p>
            </p:txBody>
          </p:sp>
          <p:sp>
            <p:nvSpPr>
              <p:cNvPr id="9282" name="Line 100"/>
              <p:cNvSpPr>
                <a:spLocks noChangeShapeType="1"/>
              </p:cNvSpPr>
              <p:nvPr/>
            </p:nvSpPr>
            <p:spPr bwMode="auto">
              <a:xfrm>
                <a:off x="4140200" y="2708275"/>
                <a:ext cx="2592388" cy="360363"/>
              </a:xfrm>
              <a:prstGeom prst="line">
                <a:avLst/>
              </a:prstGeom>
              <a:noFill/>
              <a:ln w="28575">
                <a:solidFill>
                  <a:schemeClr val="tx1"/>
                </a:solidFill>
                <a:round/>
                <a:headEnd/>
                <a:tailEnd type="triangle" w="med" len="med"/>
              </a:ln>
            </p:spPr>
            <p:txBody>
              <a:bodyPr/>
              <a:lstStyle/>
              <a:p>
                <a:endParaRPr lang="tr-TR"/>
              </a:p>
            </p:txBody>
          </p:sp>
          <p:sp>
            <p:nvSpPr>
              <p:cNvPr id="9283" name="Line 101"/>
              <p:cNvSpPr>
                <a:spLocks noChangeShapeType="1"/>
              </p:cNvSpPr>
              <p:nvPr/>
            </p:nvSpPr>
            <p:spPr bwMode="auto">
              <a:xfrm>
                <a:off x="3924300" y="2852738"/>
                <a:ext cx="3024188" cy="1655762"/>
              </a:xfrm>
              <a:prstGeom prst="line">
                <a:avLst/>
              </a:prstGeom>
              <a:noFill/>
              <a:ln w="38100">
                <a:solidFill>
                  <a:schemeClr val="tx1"/>
                </a:solidFill>
                <a:round/>
                <a:headEnd/>
                <a:tailEnd type="triangle" w="med" len="med"/>
              </a:ln>
            </p:spPr>
            <p:txBody>
              <a:bodyPr/>
              <a:lstStyle/>
              <a:p>
                <a:endParaRPr lang="tr-TR"/>
              </a:p>
            </p:txBody>
          </p:sp>
          <p:sp>
            <p:nvSpPr>
              <p:cNvPr id="291942" name="Oval 102"/>
              <p:cNvSpPr>
                <a:spLocks noChangeArrowheads="1"/>
              </p:cNvSpPr>
              <p:nvPr/>
            </p:nvSpPr>
            <p:spPr bwMode="auto">
              <a:xfrm>
                <a:off x="1981401" y="4652963"/>
                <a:ext cx="574630" cy="376237"/>
              </a:xfrm>
              <a:prstGeom prst="ellipse">
                <a:avLst/>
              </a:prstGeom>
              <a:solidFill>
                <a:schemeClr val="accent1">
                  <a:lumMod val="20000"/>
                  <a:lumOff val="80000"/>
                </a:schemeClr>
              </a:solidFill>
              <a:ln w="9525">
                <a:solidFill>
                  <a:schemeClr val="hlink"/>
                </a:solidFill>
                <a:round/>
                <a:headEnd/>
                <a:tailEnd/>
              </a:ln>
              <a:effectLst/>
            </p:spPr>
            <p:txBody>
              <a:bodyPr wrap="none" anchor="ctr"/>
              <a:lstStyle/>
              <a:p>
                <a:pPr>
                  <a:defRPr/>
                </a:pPr>
                <a:endParaRPr lang="tr-TR">
                  <a:solidFill>
                    <a:schemeClr val="tx2"/>
                  </a:solidFill>
                </a:endParaRPr>
              </a:p>
            </p:txBody>
          </p:sp>
          <p:sp>
            <p:nvSpPr>
              <p:cNvPr id="291943" name="Text Box 103"/>
              <p:cNvSpPr txBox="1">
                <a:spLocks noChangeArrowheads="1"/>
              </p:cNvSpPr>
              <p:nvPr/>
            </p:nvSpPr>
            <p:spPr bwMode="auto">
              <a:xfrm>
                <a:off x="2052834" y="4725988"/>
                <a:ext cx="431766" cy="214312"/>
              </a:xfrm>
              <a:prstGeom prst="rect">
                <a:avLst/>
              </a:prstGeom>
              <a:solidFill>
                <a:schemeClr val="accent1">
                  <a:lumMod val="20000"/>
                  <a:lumOff val="80000"/>
                </a:schemeClr>
              </a:solidFill>
              <a:ln w="9525">
                <a:noFill/>
                <a:miter lim="800000"/>
                <a:headEnd/>
                <a:tailEnd/>
              </a:ln>
              <a:effectLst/>
            </p:spPr>
            <p:txBody>
              <a:bodyPr>
                <a:spAutoFit/>
              </a:bodyPr>
              <a:lstStyle/>
              <a:p>
                <a:pPr>
                  <a:spcBef>
                    <a:spcPct val="50000"/>
                  </a:spcBef>
                  <a:defRPr/>
                </a:pPr>
                <a:r>
                  <a:rPr lang="tr-TR" sz="800">
                    <a:solidFill>
                      <a:schemeClr val="tx2"/>
                    </a:solidFill>
                    <a:cs typeface="Arial" pitchFamily="34" charset="0"/>
                  </a:rPr>
                  <a:t>FKHR</a:t>
                </a:r>
                <a:endParaRPr lang="en-GB" sz="800">
                  <a:solidFill>
                    <a:schemeClr val="tx2"/>
                  </a:solidFill>
                  <a:cs typeface="Arial" pitchFamily="34" charset="0"/>
                </a:endParaRPr>
              </a:p>
            </p:txBody>
          </p:sp>
        </p:gr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1"/>
          <p:cNvSpPr txBox="1">
            <a:spLocks noChangeArrowheads="1"/>
          </p:cNvSpPr>
          <p:nvPr/>
        </p:nvSpPr>
        <p:spPr bwMode="auto">
          <a:xfrm>
            <a:off x="251520" y="3284984"/>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tr-TR" sz="1500" b="1" dirty="0">
                <a:solidFill>
                  <a:srgbClr val="000000"/>
                </a:solidFill>
                <a:latin typeface="Arial" charset="0"/>
              </a:rPr>
              <a:t>Prostat Kanserinde </a:t>
            </a:r>
            <a:r>
              <a:rPr lang="tr-TR" sz="1500" b="1" dirty="0" err="1">
                <a:solidFill>
                  <a:srgbClr val="000000"/>
                </a:solidFill>
                <a:latin typeface="Arial" charset="0"/>
              </a:rPr>
              <a:t>Progresyon</a:t>
            </a:r>
            <a:r>
              <a:rPr lang="tr-TR" sz="1500" b="1" dirty="0">
                <a:solidFill>
                  <a:srgbClr val="000000"/>
                </a:solidFill>
                <a:latin typeface="Arial" charset="0"/>
              </a:rPr>
              <a:t> Yolağı</a:t>
            </a:r>
            <a:endParaRPr lang="en-GB" sz="1500" b="1" dirty="0">
              <a:solidFill>
                <a:srgbClr val="000000"/>
              </a:solidFill>
              <a:latin typeface="Arial" charset="0"/>
            </a:endParaRPr>
          </a:p>
        </p:txBody>
      </p:sp>
      <p:sp>
        <p:nvSpPr>
          <p:cNvPr id="16388" name="Text Box 4"/>
          <p:cNvSpPr txBox="1">
            <a:spLocks noChangeArrowheads="1"/>
          </p:cNvSpPr>
          <p:nvPr/>
        </p:nvSpPr>
        <p:spPr bwMode="auto">
          <a:xfrm>
            <a:off x="4788024" y="5805264"/>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err="1">
                <a:solidFill>
                  <a:srgbClr val="000000"/>
                </a:solidFill>
                <a:latin typeface="Arial" charset="0"/>
              </a:rPr>
              <a:t>Shen</a:t>
            </a:r>
            <a:r>
              <a:rPr lang="en-GB" sz="1100" b="1" dirty="0">
                <a:solidFill>
                  <a:srgbClr val="000000"/>
                </a:solidFill>
                <a:latin typeface="Arial" charset="0"/>
              </a:rPr>
              <a:t> M </a:t>
            </a:r>
            <a:r>
              <a:rPr lang="en-GB" sz="1100" b="1" dirty="0" err="1">
                <a:solidFill>
                  <a:srgbClr val="000000"/>
                </a:solidFill>
                <a:latin typeface="Arial" charset="0"/>
              </a:rPr>
              <a:t>M</a:t>
            </a:r>
            <a:r>
              <a:rPr lang="en-GB" sz="1100" b="1" dirty="0">
                <a:solidFill>
                  <a:srgbClr val="000000"/>
                </a:solidFill>
                <a:latin typeface="Arial" charset="0"/>
              </a:rPr>
              <a:t> , Abate-</a:t>
            </a:r>
            <a:r>
              <a:rPr lang="en-GB" sz="1100" b="1" dirty="0" err="1">
                <a:solidFill>
                  <a:srgbClr val="000000"/>
                </a:solidFill>
                <a:latin typeface="Arial" charset="0"/>
              </a:rPr>
              <a:t>Shen</a:t>
            </a:r>
            <a:r>
              <a:rPr lang="en-GB" sz="1100" b="1" dirty="0">
                <a:solidFill>
                  <a:srgbClr val="000000"/>
                </a:solidFill>
                <a:latin typeface="Arial" charset="0"/>
              </a:rPr>
              <a:t> C Genes Dev. 2010;24:1967-2000</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tr-TR" sz="3200" b="1" dirty="0" smtClean="0">
                <a:solidFill>
                  <a:srgbClr val="660033"/>
                </a:solidFill>
                <a:latin typeface="Century Gothic" pitchFamily="34" charset="0"/>
              </a:rPr>
              <a:t>Onkojenik mutasyonları</a:t>
            </a:r>
            <a:endParaRPr lang="en-GB" sz="3200" b="1" dirty="0" smtClean="0">
              <a:solidFill>
                <a:srgbClr val="660033"/>
              </a:solidFill>
              <a:latin typeface="Century Gothic" pitchFamily="34" charset="0"/>
            </a:endParaRPr>
          </a:p>
        </p:txBody>
      </p:sp>
      <p:sp>
        <p:nvSpPr>
          <p:cNvPr id="13315" name="Rectangle 3"/>
          <p:cNvSpPr>
            <a:spLocks noGrp="1" noChangeArrowheads="1"/>
          </p:cNvSpPr>
          <p:nvPr>
            <p:ph type="body" idx="1"/>
          </p:nvPr>
        </p:nvSpPr>
        <p:spPr>
          <a:xfrm>
            <a:off x="914400" y="1700213"/>
            <a:ext cx="8229600" cy="4525962"/>
          </a:xfrm>
        </p:spPr>
        <p:txBody>
          <a:bodyPr/>
          <a:lstStyle/>
          <a:p>
            <a:pPr eaLnBrk="1" hangingPunct="1">
              <a:buFontTx/>
              <a:buNone/>
            </a:pPr>
            <a:r>
              <a:rPr lang="tr-TR" sz="1800" b="1" dirty="0" smtClean="0">
                <a:solidFill>
                  <a:srgbClr val="00003A"/>
                </a:solidFill>
                <a:latin typeface="Century Gothic" pitchFamily="34" charset="0"/>
              </a:rPr>
              <a:t>Füzyon			</a:t>
            </a:r>
          </a:p>
          <a:p>
            <a:pPr eaLnBrk="1" hangingPunct="1">
              <a:buFontTx/>
              <a:buNone/>
            </a:pPr>
            <a:r>
              <a:rPr lang="tr-TR" sz="1800" b="1" dirty="0" smtClean="0">
                <a:solidFill>
                  <a:srgbClr val="00003A"/>
                </a:solidFill>
                <a:latin typeface="Century Gothic" pitchFamily="34" charset="0"/>
              </a:rPr>
              <a:t>		Kromozomal translokasyonlar (</a:t>
            </a:r>
            <a:r>
              <a:rPr lang="tr-TR" sz="1800" i="1" dirty="0" smtClean="0">
                <a:latin typeface="Century Gothic" pitchFamily="34" charset="0"/>
              </a:rPr>
              <a:t>TMPRSS2/ERG, EWSR1/X, PAX3-FOXO1</a:t>
            </a:r>
            <a:r>
              <a:rPr lang="tr-TR" sz="1800" b="1" dirty="0" smtClean="0">
                <a:solidFill>
                  <a:srgbClr val="00003A"/>
                </a:solidFill>
                <a:latin typeface="Century Gothic" pitchFamily="34" charset="0"/>
              </a:rPr>
              <a:t>)</a:t>
            </a:r>
          </a:p>
          <a:p>
            <a:pPr eaLnBrk="1" hangingPunct="1">
              <a:buFontTx/>
              <a:buNone/>
            </a:pPr>
            <a:r>
              <a:rPr lang="tr-TR" sz="1800" b="1" dirty="0" smtClean="0">
                <a:solidFill>
                  <a:srgbClr val="00003A"/>
                </a:solidFill>
                <a:latin typeface="Century Gothic" pitchFamily="34" charset="0"/>
              </a:rPr>
              <a:t>		Delesyonlar/inversiyon (</a:t>
            </a:r>
            <a:r>
              <a:rPr lang="tr-TR" sz="1800" i="1" dirty="0" smtClean="0">
                <a:solidFill>
                  <a:srgbClr val="00003A"/>
                </a:solidFill>
                <a:latin typeface="Century Gothic" pitchFamily="34" charset="0"/>
              </a:rPr>
              <a:t>FIP1L1/PDGFRA</a:t>
            </a:r>
            <a:r>
              <a:rPr lang="tr-TR" sz="1800" i="1" dirty="0" smtClean="0">
                <a:latin typeface="Century Gothic" pitchFamily="34" charset="0"/>
              </a:rPr>
              <a:t>, EML4-ALK</a:t>
            </a:r>
            <a:r>
              <a:rPr lang="tr-TR" sz="1800" b="1" dirty="0" smtClean="0">
                <a:solidFill>
                  <a:srgbClr val="00003A"/>
                </a:solidFill>
                <a:latin typeface="Century Gothic" pitchFamily="34" charset="0"/>
              </a:rPr>
              <a:t>)</a:t>
            </a:r>
          </a:p>
          <a:p>
            <a:pPr eaLnBrk="1" hangingPunct="1">
              <a:buFontTx/>
              <a:buNone/>
            </a:pPr>
            <a:endParaRPr lang="tr-TR" sz="1800" b="1" dirty="0" smtClean="0">
              <a:solidFill>
                <a:srgbClr val="00003A"/>
              </a:solidFill>
              <a:latin typeface="Century Gothic" pitchFamily="34" charset="0"/>
            </a:endParaRPr>
          </a:p>
          <a:p>
            <a:pPr eaLnBrk="1" hangingPunct="1">
              <a:buFontTx/>
              <a:buNone/>
            </a:pPr>
            <a:r>
              <a:rPr lang="tr-TR" sz="1800" b="1" dirty="0" smtClean="0">
                <a:solidFill>
                  <a:srgbClr val="00003A"/>
                </a:solidFill>
                <a:latin typeface="Century Gothic" pitchFamily="34" charset="0"/>
              </a:rPr>
              <a:t>Artmış ekspresyon	</a:t>
            </a:r>
          </a:p>
          <a:p>
            <a:pPr eaLnBrk="1" hangingPunct="1">
              <a:buFontTx/>
              <a:buNone/>
            </a:pPr>
            <a:r>
              <a:rPr lang="tr-TR" sz="1800" b="1" dirty="0" smtClean="0">
                <a:solidFill>
                  <a:srgbClr val="00003A"/>
                </a:solidFill>
                <a:latin typeface="Century Gothic" pitchFamily="34" charset="0"/>
              </a:rPr>
              <a:t>		Amplifikasyon (</a:t>
            </a:r>
            <a:r>
              <a:rPr lang="tr-TR" sz="1800" i="1" dirty="0" smtClean="0">
                <a:solidFill>
                  <a:srgbClr val="00003A"/>
                </a:solidFill>
                <a:latin typeface="Century Gothic" pitchFamily="34" charset="0"/>
              </a:rPr>
              <a:t>ERBB2, ERBB1, MYB</a:t>
            </a:r>
            <a:r>
              <a:rPr lang="tr-TR" sz="1800" b="1" dirty="0" smtClean="0">
                <a:solidFill>
                  <a:srgbClr val="00003A"/>
                </a:solidFill>
                <a:latin typeface="Century Gothic" pitchFamily="34" charset="0"/>
              </a:rPr>
              <a:t>)</a:t>
            </a:r>
          </a:p>
          <a:p>
            <a:pPr eaLnBrk="1" hangingPunct="1">
              <a:buFontTx/>
              <a:buNone/>
            </a:pPr>
            <a:endParaRPr lang="tr-TR" sz="1800" b="1" dirty="0" smtClean="0">
              <a:solidFill>
                <a:srgbClr val="00003A"/>
              </a:solidFill>
              <a:latin typeface="Century Gothic" pitchFamily="34" charset="0"/>
            </a:endParaRPr>
          </a:p>
          <a:p>
            <a:pPr eaLnBrk="1" hangingPunct="1">
              <a:buFontTx/>
              <a:buNone/>
            </a:pPr>
            <a:r>
              <a:rPr lang="tr-TR" sz="1800" b="1" dirty="0" smtClean="0">
                <a:solidFill>
                  <a:srgbClr val="00003A"/>
                </a:solidFill>
                <a:latin typeface="Century Gothic" pitchFamily="34" charset="0"/>
              </a:rPr>
              <a:t>İntragenik mutasyonlar	</a:t>
            </a:r>
          </a:p>
          <a:p>
            <a:pPr eaLnBrk="1" hangingPunct="1">
              <a:buFontTx/>
              <a:buNone/>
            </a:pPr>
            <a:r>
              <a:rPr lang="tr-TR" sz="1800" b="1" dirty="0" smtClean="0">
                <a:solidFill>
                  <a:srgbClr val="00003A"/>
                </a:solidFill>
                <a:latin typeface="Century Gothic" pitchFamily="34" charset="0"/>
              </a:rPr>
              <a:t>		Reseptör dimerizasyonunun bozulması (</a:t>
            </a:r>
            <a:r>
              <a:rPr lang="tr-TR" sz="1800" i="1" dirty="0" smtClean="0">
                <a:solidFill>
                  <a:srgbClr val="00003A"/>
                </a:solidFill>
                <a:latin typeface="Century Gothic" pitchFamily="34" charset="0"/>
              </a:rPr>
              <a:t>ERBB1 delE19, L858R</a:t>
            </a:r>
            <a:r>
              <a:rPr lang="tr-TR" sz="1800" b="1" dirty="0" smtClean="0">
                <a:solidFill>
                  <a:srgbClr val="00003A"/>
                </a:solidFill>
                <a:latin typeface="Century Gothic" pitchFamily="34" charset="0"/>
              </a:rPr>
              <a:t> )</a:t>
            </a:r>
          </a:p>
          <a:p>
            <a:pPr eaLnBrk="1" hangingPunct="1">
              <a:buFontTx/>
              <a:buNone/>
            </a:pPr>
            <a:r>
              <a:rPr lang="tr-TR" sz="1800" b="1" dirty="0" smtClean="0">
                <a:solidFill>
                  <a:srgbClr val="00003A"/>
                </a:solidFill>
                <a:latin typeface="Century Gothic" pitchFamily="34" charset="0"/>
              </a:rPr>
              <a:t>		İnhibitör bölge mutasyonlar (</a:t>
            </a:r>
            <a:r>
              <a:rPr lang="tr-TR" sz="1800" i="1" dirty="0" smtClean="0">
                <a:solidFill>
                  <a:srgbClr val="00003A"/>
                </a:solidFill>
                <a:latin typeface="Century Gothic" pitchFamily="34" charset="0"/>
              </a:rPr>
              <a:t>JAK2 V617F</a:t>
            </a:r>
            <a:r>
              <a:rPr lang="tr-TR" sz="1800" b="1" dirty="0" smtClean="0">
                <a:solidFill>
                  <a:srgbClr val="00003A"/>
                </a:solidFill>
                <a:latin typeface="Century Gothic" pitchFamily="34" charset="0"/>
              </a:rPr>
              <a:t>)	</a:t>
            </a:r>
          </a:p>
          <a:p>
            <a:pPr eaLnBrk="1" hangingPunct="1">
              <a:buFontTx/>
              <a:buNone/>
            </a:pPr>
            <a:r>
              <a:rPr lang="tr-TR" sz="1800" b="1" dirty="0" smtClean="0">
                <a:solidFill>
                  <a:srgbClr val="00003A"/>
                </a:solidFill>
                <a:latin typeface="Century Gothic" pitchFamily="34" charset="0"/>
              </a:rPr>
              <a:t>		Kinaz bölgesi mutasyonları (</a:t>
            </a:r>
            <a:r>
              <a:rPr lang="tr-TR" sz="1800" i="1" dirty="0" smtClean="0">
                <a:solidFill>
                  <a:srgbClr val="00003A"/>
                </a:solidFill>
                <a:latin typeface="Century Gothic" pitchFamily="34" charset="0"/>
              </a:rPr>
              <a:t>KIT D816V</a:t>
            </a:r>
            <a:r>
              <a:rPr lang="tr-TR" sz="1800" b="1" dirty="0" smtClean="0">
                <a:solidFill>
                  <a:srgbClr val="00003A"/>
                </a:solidFill>
                <a:latin typeface="Century Gothic" pitchFamily="34" charset="0"/>
              </a:rPr>
              <a:t>)</a:t>
            </a:r>
            <a:endParaRPr lang="en-GB" sz="1800" b="1" dirty="0" smtClean="0">
              <a:solidFill>
                <a:srgbClr val="00003A"/>
              </a:solidFill>
              <a:latin typeface="Century Gothic"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ChangeArrowheads="1"/>
          </p:cNvSpPr>
          <p:nvPr/>
        </p:nvSpPr>
        <p:spPr bwMode="auto">
          <a:xfrm>
            <a:off x="0" y="144463"/>
            <a:ext cx="184150" cy="366712"/>
          </a:xfrm>
          <a:prstGeom prst="rect">
            <a:avLst/>
          </a:prstGeom>
          <a:noFill/>
          <a:ln w="9525">
            <a:noFill/>
            <a:miter lim="800000"/>
            <a:headEnd/>
            <a:tailEnd/>
          </a:ln>
          <a:effectLst/>
        </p:spPr>
        <p:txBody>
          <a:bodyPr wrap="none" anchor="ctr">
            <a:spAutoFit/>
          </a:bodyPr>
          <a:lstStyle/>
          <a:p>
            <a:endParaRPr lang="tr-TR" sz="1800" b="0">
              <a:latin typeface="Arial" pitchFamily="34" charset="0"/>
            </a:endParaRPr>
          </a:p>
        </p:txBody>
      </p:sp>
      <p:graphicFrame>
        <p:nvGraphicFramePr>
          <p:cNvPr id="141420" name="Group 108"/>
          <p:cNvGraphicFramePr>
            <a:graphicFrameLocks noGrp="1"/>
          </p:cNvGraphicFramePr>
          <p:nvPr/>
        </p:nvGraphicFramePr>
        <p:xfrm>
          <a:off x="0" y="327025"/>
          <a:ext cx="8313738" cy="6203950"/>
        </p:xfrm>
        <a:graphic>
          <a:graphicData uri="http://schemas.openxmlformats.org/drawingml/2006/table">
            <a:tbl>
              <a:tblPr/>
              <a:tblGrid>
                <a:gridCol w="8313738"/>
              </a:tblGrid>
              <a:tr h="62039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cap="flat">
                      <a:noFill/>
                    </a:lnL>
                    <a:lnR cap="flat">
                      <a:noFill/>
                    </a:lnR>
                    <a:lnT cap="flat">
                      <a:noFill/>
                    </a:lnT>
                    <a:lnB cap="flat">
                      <a:noFill/>
                    </a:lnB>
                    <a:lnTlToBr>
                      <a:noFill/>
                    </a:lnTlToBr>
                    <a:lnBlToTr>
                      <a:noFill/>
                    </a:lnBlToTr>
                    <a:blipFill dpi="0" rotWithShape="1">
                      <a:blip r:embed="rId3"/>
                      <a:srcRect/>
                      <a:stretch>
                        <a:fillRect/>
                      </a:stretch>
                    </a:blipFill>
                  </a:tcPr>
                </a:tc>
              </a:tr>
            </a:tbl>
          </a:graphicData>
        </a:graphic>
      </p:graphicFrame>
      <p:graphicFrame>
        <p:nvGraphicFramePr>
          <p:cNvPr id="141644" name="Group 332"/>
          <p:cNvGraphicFramePr>
            <a:graphicFrameLocks noGrp="1"/>
          </p:cNvGraphicFramePr>
          <p:nvPr/>
        </p:nvGraphicFramePr>
        <p:xfrm>
          <a:off x="179388" y="188913"/>
          <a:ext cx="8964612" cy="6488114"/>
        </p:xfrm>
        <a:graphic>
          <a:graphicData uri="http://schemas.openxmlformats.org/drawingml/2006/table">
            <a:tbl>
              <a:tblPr/>
              <a:tblGrid>
                <a:gridCol w="1703387"/>
                <a:gridCol w="446088"/>
                <a:gridCol w="1481137"/>
                <a:gridCol w="5334000"/>
              </a:tblGrid>
              <a:tr h="349250">
                <a:tc gridSpan="4">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dirty="0" smtClean="0">
                          <a:ln>
                            <a:noFill/>
                          </a:ln>
                          <a:solidFill>
                            <a:srgbClr val="000000"/>
                          </a:solidFill>
                          <a:effectLst/>
                          <a:latin typeface="Arial" pitchFamily="34" charset="0"/>
                          <a:cs typeface="Arial" pitchFamily="34" charset="0"/>
                        </a:rPr>
                        <a:t>Tedavi Hedefleri</a:t>
                      </a:r>
                      <a:endParaRPr kumimoji="0" lang="en-GB" sz="16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cap="flat">
                      <a:noFill/>
                    </a:lnL>
                    <a:lnR cap="flat">
                      <a:noFill/>
                    </a:lnR>
                    <a:lnT cap="flat">
                      <a:noFill/>
                    </a:lnT>
                    <a:lnB>
                      <a:noFill/>
                    </a:lnB>
                    <a:lnTlToBr>
                      <a:noFill/>
                    </a:lnTlToBr>
                    <a:lnBlToTr>
                      <a:noFill/>
                    </a:lnBlToTr>
                    <a:solidFill>
                      <a:srgbClr val="E9E9FF"/>
                    </a:solidFill>
                  </a:tcPr>
                </a:tc>
                <a:tc hMerge="1">
                  <a:txBody>
                    <a:bodyPr/>
                    <a:lstStyle/>
                    <a:p>
                      <a:endParaRPr lang="tr-TR"/>
                    </a:p>
                  </a:txBody>
                  <a:tcPr/>
                </a:tc>
                <a:tc hMerge="1">
                  <a:txBody>
                    <a:bodyPr/>
                    <a:lstStyle/>
                    <a:p>
                      <a:endParaRPr lang="tr-TR"/>
                    </a:p>
                  </a:txBody>
                  <a:tcPr/>
                </a:tc>
                <a:tc hMerge="1">
                  <a:txBody>
                    <a:bodyPr/>
                    <a:lstStyle/>
                    <a:p>
                      <a:endParaRPr lang="tr-TR"/>
                    </a:p>
                  </a:txBody>
                  <a:tcPr/>
                </a:tc>
              </a:tr>
              <a:tr h="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cap="flat">
                      <a:noFill/>
                    </a:lnL>
                    <a:lnR>
                      <a:noFill/>
                    </a:lnR>
                    <a:lnT>
                      <a:noFill/>
                    </a:lnT>
                    <a:lnB>
                      <a:noFill/>
                    </a:lnB>
                    <a:lnTlToBr>
                      <a:noFill/>
                    </a:lnTlToBr>
                    <a:lnBlToTr>
                      <a:noFill/>
                    </a:lnBlToTr>
                    <a:solidFill>
                      <a:srgbClr val="E9E9FF"/>
                    </a:solidFill>
                  </a:tcPr>
                </a:tc>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a:noFill/>
                    </a:lnL>
                    <a:lnR cap="flat">
                      <a:noFill/>
                    </a:lnR>
                    <a:lnT>
                      <a:noFill/>
                    </a:lnT>
                    <a:lnB>
                      <a:noFill/>
                    </a:lnB>
                    <a:lnTlToBr>
                      <a:noFill/>
                    </a:lnTlToBr>
                    <a:lnBlToTr>
                      <a:noFill/>
                    </a:lnBlToTr>
                    <a:solidFill>
                      <a:srgbClr val="E9E9FF"/>
                    </a:solidFill>
                  </a:tcPr>
                </a:tc>
                <a:tc hMerge="1">
                  <a:txBody>
                    <a:bodyPr/>
                    <a:lstStyle/>
                    <a:p>
                      <a:endParaRPr lang="tr-TR"/>
                    </a:p>
                  </a:txBody>
                  <a:tcPr/>
                </a:tc>
                <a:tc hMerge="1">
                  <a:txBody>
                    <a:bodyPr/>
                    <a:lstStyle/>
                    <a:p>
                      <a:endParaRPr lang="tr-TR"/>
                    </a:p>
                  </a:txBody>
                  <a:tcPr/>
                </a:tc>
              </a:tr>
              <a:tr h="17938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1E"/>
                          </a:solidFill>
                          <a:effectLst/>
                          <a:latin typeface="Arial" pitchFamily="34" charset="0"/>
                          <a:cs typeface="Arial" pitchFamily="34" charset="0"/>
                        </a:rPr>
                        <a:t>Monoklonal antikorlar</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1E"/>
                          </a:solidFill>
                          <a:effectLst/>
                          <a:latin typeface="Arial" pitchFamily="34" charset="0"/>
                          <a:cs typeface="Arial" pitchFamily="34" charset="0"/>
                        </a:rPr>
                        <a:t> (-mab)</a:t>
                      </a:r>
                      <a:endParaRPr kumimoji="0" lang="en-GB" sz="1400" b="0" i="0" u="none" strike="noStrike" cap="none" normalizeH="0" baseline="0" smtClean="0">
                        <a:ln>
                          <a:noFill/>
                        </a:ln>
                        <a:solidFill>
                          <a:srgbClr val="00001E"/>
                        </a:solidFill>
                        <a:effectLst/>
                        <a:latin typeface="Arial" pitchFamily="34" charset="0"/>
                        <a:cs typeface="Arial" pitchFamily="34" charset="0"/>
                      </a:endParaRPr>
                    </a:p>
                  </a:txBody>
                  <a:tcPr anchor="ctr" horzOverflow="overflow">
                    <a:lnL cap="flat">
                      <a:noFill/>
                    </a:lnL>
                    <a:lnR>
                      <a:noFill/>
                    </a:lnR>
                    <a:lnT>
                      <a:noFill/>
                    </a:lnT>
                    <a:lnB>
                      <a:noFill/>
                    </a:lnB>
                    <a:lnTlToBr>
                      <a:noFill/>
                    </a:lnTlToBr>
                    <a:lnBlToTr>
                      <a:noFill/>
                    </a:lnBlToTr>
                    <a:solidFill>
                      <a:srgbClr val="FFCCCC"/>
                    </a:solidFill>
                  </a:tcPr>
                </a:tc>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rgbClr val="00001E"/>
                        </a:solidFill>
                        <a:effectLst/>
                        <a:latin typeface="Arial" pitchFamily="34" charset="0"/>
                        <a:cs typeface="Arial" pitchFamily="34" charset="0"/>
                      </a:endParaRPr>
                    </a:p>
                  </a:txBody>
                  <a:tcPr horzOverflow="overflow">
                    <a:lnL>
                      <a:noFill/>
                    </a:lnL>
                    <a:lnR cap="flat">
                      <a:noFill/>
                    </a:lnR>
                    <a:lnT>
                      <a:noFill/>
                    </a:lnT>
                    <a:lnB>
                      <a:noFill/>
                    </a:lnB>
                    <a:lnTlToBr>
                      <a:noFill/>
                    </a:lnTlToBr>
                    <a:lnBlToTr>
                      <a:noFill/>
                    </a:lnBlToTr>
                    <a:solidFill>
                      <a:srgbClr val="E9E9FF"/>
                    </a:solidFill>
                  </a:tcPr>
                </a:tc>
                <a:tc hMerge="1">
                  <a:txBody>
                    <a:bodyPr/>
                    <a:lstStyle/>
                    <a:p>
                      <a:endParaRPr lang="tr-TR"/>
                    </a:p>
                  </a:txBody>
                  <a:tcPr/>
                </a:tc>
                <a:tc hMerge="1">
                  <a:txBody>
                    <a:bodyPr/>
                    <a:lstStyle/>
                    <a:p>
                      <a:endParaRPr lang="tr-TR"/>
                    </a:p>
                  </a:txBody>
                  <a:tcPr/>
                </a:tc>
              </a:tr>
              <a:tr h="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400" b="0" i="0" u="none" strike="noStrike" cap="none" normalizeH="0" baseline="0" smtClean="0">
                        <a:ln>
                          <a:noFill/>
                        </a:ln>
                        <a:solidFill>
                          <a:srgbClr val="00001E"/>
                        </a:solidFill>
                        <a:effectLst/>
                        <a:latin typeface="Arial" pitchFamily="34" charset="0"/>
                        <a:cs typeface="Arial" pitchFamily="34" charset="0"/>
                      </a:endParaRPr>
                    </a:p>
                  </a:txBody>
                  <a:tcPr anchor="ctr" horzOverflow="overflow">
                    <a:lnL cap="flat">
                      <a:noFill/>
                    </a:lnL>
                    <a:lnR>
                      <a:noFill/>
                    </a:lnR>
                    <a:lnT>
                      <a:noFill/>
                    </a:lnT>
                    <a:lnB>
                      <a:noFill/>
                    </a:lnB>
                    <a:lnTlToBr>
                      <a:noFill/>
                    </a:lnTlToBr>
                    <a:lnBlToTr>
                      <a:noFill/>
                    </a:lnBlToTr>
                    <a:solidFill>
                      <a:srgbClr val="E9E9FF"/>
                    </a:solidFill>
                  </a:tcPr>
                </a:tc>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rgbClr val="00001E"/>
                        </a:solidFill>
                        <a:effectLst/>
                        <a:latin typeface="Arial" pitchFamily="34" charset="0"/>
                        <a:cs typeface="Arial" pitchFamily="34" charset="0"/>
                      </a:endParaRPr>
                    </a:p>
                  </a:txBody>
                  <a:tcPr horzOverflow="overflow">
                    <a:lnL>
                      <a:noFill/>
                    </a:lnL>
                    <a:lnR cap="flat">
                      <a:noFill/>
                    </a:lnR>
                    <a:lnT>
                      <a:noFill/>
                    </a:lnT>
                    <a:lnB>
                      <a:noFill/>
                    </a:lnB>
                    <a:lnTlToBr>
                      <a:noFill/>
                    </a:lnTlToBr>
                    <a:lnBlToTr>
                      <a:noFill/>
                    </a:lnBlToTr>
                    <a:solidFill>
                      <a:srgbClr val="E9E9FF"/>
                    </a:solidFill>
                  </a:tcPr>
                </a:tc>
                <a:tc hMerge="1">
                  <a:txBody>
                    <a:bodyPr/>
                    <a:lstStyle/>
                    <a:p>
                      <a:endParaRPr lang="tr-TR"/>
                    </a:p>
                  </a:txBody>
                  <a:tcPr/>
                </a:tc>
                <a:tc hMerge="1">
                  <a:txBody>
                    <a:bodyPr/>
                    <a:lstStyle/>
                    <a:p>
                      <a:endParaRPr lang="tr-TR"/>
                    </a:p>
                  </a:txBody>
                  <a:tcPr/>
                </a:tc>
              </a:tr>
              <a:tr h="15509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1E"/>
                          </a:solidFill>
                          <a:effectLst/>
                          <a:latin typeface="Arial" pitchFamily="34" charset="0"/>
                          <a:cs typeface="Arial" pitchFamily="34" charset="0"/>
                        </a:rPr>
                        <a:t>Tirozin kinaz inhibitörleri</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0001E"/>
                          </a:solidFill>
                          <a:effectLst/>
                          <a:latin typeface="Arial" pitchFamily="34" charset="0"/>
                          <a:cs typeface="Arial" pitchFamily="34" charset="0"/>
                        </a:rPr>
                        <a:t> (-nib)</a:t>
                      </a:r>
                      <a:endParaRPr kumimoji="0" lang="en-GB" sz="1400" b="0" i="0" u="none" strike="noStrike" cap="none" normalizeH="0" baseline="0" smtClean="0">
                        <a:ln>
                          <a:noFill/>
                        </a:ln>
                        <a:solidFill>
                          <a:srgbClr val="00001E"/>
                        </a:solidFill>
                        <a:effectLst/>
                        <a:latin typeface="Arial" pitchFamily="34" charset="0"/>
                        <a:cs typeface="Arial" pitchFamily="34" charset="0"/>
                      </a:endParaRPr>
                    </a:p>
                  </a:txBody>
                  <a:tcPr anchor="ctr" horzOverflow="overflow">
                    <a:lnL cap="flat">
                      <a:noFill/>
                    </a:lnL>
                    <a:lnR>
                      <a:noFill/>
                    </a:lnR>
                    <a:lnT>
                      <a:noFill/>
                    </a:lnT>
                    <a:lnB>
                      <a:noFill/>
                    </a:lnB>
                    <a:lnTlToBr>
                      <a:noFill/>
                    </a:lnTlToBr>
                    <a:lnBlToTr>
                      <a:noFill/>
                    </a:lnBlToTr>
                    <a:solidFill>
                      <a:srgbClr val="FFFFCC"/>
                    </a:solidFill>
                  </a:tcPr>
                </a:tc>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rgbClr val="00001E"/>
                        </a:solidFill>
                        <a:effectLst/>
                        <a:latin typeface="Arial" pitchFamily="34" charset="0"/>
                        <a:cs typeface="Arial" pitchFamily="34" charset="0"/>
                      </a:endParaRPr>
                    </a:p>
                  </a:txBody>
                  <a:tcPr horzOverflow="overflow">
                    <a:lnL>
                      <a:noFill/>
                    </a:lnL>
                    <a:lnR cap="flat">
                      <a:noFill/>
                    </a:lnR>
                    <a:lnT>
                      <a:noFill/>
                    </a:lnT>
                    <a:lnB>
                      <a:noFill/>
                    </a:lnB>
                    <a:lnTlToBr>
                      <a:noFill/>
                    </a:lnTlToBr>
                    <a:lnBlToTr>
                      <a:noFill/>
                    </a:lnBlToTr>
                    <a:solidFill>
                      <a:srgbClr val="E9E9FF"/>
                    </a:solidFill>
                  </a:tcPr>
                </a:tc>
                <a:tc hMerge="1">
                  <a:txBody>
                    <a:bodyPr/>
                    <a:lstStyle/>
                    <a:p>
                      <a:endParaRPr lang="tr-TR"/>
                    </a:p>
                  </a:txBody>
                  <a:tcPr/>
                </a:tc>
                <a:tc hMerge="1">
                  <a:txBody>
                    <a:bodyPr/>
                    <a:lstStyle/>
                    <a:p>
                      <a:endParaRPr lang="tr-TR"/>
                    </a:p>
                  </a:txBody>
                  <a:tcPr/>
                </a:tc>
              </a:tr>
              <a:tr h="5984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400" b="0" i="0" u="none" strike="noStrike" cap="none" normalizeH="0" baseline="0" smtClean="0">
                        <a:ln>
                          <a:noFill/>
                        </a:ln>
                        <a:solidFill>
                          <a:srgbClr val="00001E"/>
                        </a:solidFill>
                        <a:effectLst/>
                        <a:latin typeface="Arial" pitchFamily="34" charset="0"/>
                        <a:cs typeface="Arial" pitchFamily="34" charset="0"/>
                      </a:endParaRPr>
                    </a:p>
                  </a:txBody>
                  <a:tcPr anchor="ctr" horzOverflow="overflow">
                    <a:lnL cap="flat">
                      <a:noFill/>
                    </a:lnL>
                    <a:lnR>
                      <a:noFill/>
                    </a:lnR>
                    <a:lnT>
                      <a:noFill/>
                    </a:lnT>
                    <a:lnB>
                      <a:noFill/>
                    </a:lnB>
                    <a:lnTlToBr>
                      <a:noFill/>
                    </a:lnTlToBr>
                    <a:lnBlToTr>
                      <a:noFill/>
                    </a:lnBlToTr>
                    <a:solidFill>
                      <a:srgbClr val="E9E9FF"/>
                    </a:solidFill>
                  </a:tcPr>
                </a:tc>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rgbClr val="00001E"/>
                        </a:solidFill>
                        <a:effectLst/>
                        <a:latin typeface="Arial" pitchFamily="34" charset="0"/>
                        <a:cs typeface="Arial" pitchFamily="34" charset="0"/>
                      </a:endParaRPr>
                    </a:p>
                  </a:txBody>
                  <a:tcPr horzOverflow="overflow">
                    <a:lnL>
                      <a:noFill/>
                    </a:lnL>
                    <a:lnR cap="flat">
                      <a:noFill/>
                    </a:lnR>
                    <a:lnT>
                      <a:noFill/>
                    </a:lnT>
                    <a:lnB>
                      <a:noFill/>
                    </a:lnB>
                    <a:lnTlToBr>
                      <a:noFill/>
                    </a:lnTlToBr>
                    <a:lnBlToTr>
                      <a:noFill/>
                    </a:lnBlToTr>
                    <a:solidFill>
                      <a:srgbClr val="E9E9FF"/>
                    </a:solidFill>
                  </a:tcPr>
                </a:tc>
                <a:tc hMerge="1">
                  <a:txBody>
                    <a:bodyPr/>
                    <a:lstStyle/>
                    <a:p>
                      <a:endParaRPr lang="tr-TR"/>
                    </a:p>
                  </a:txBody>
                  <a:tcPr/>
                </a:tc>
                <a:tc hMerge="1">
                  <a:txBody>
                    <a:bodyPr/>
                    <a:lstStyle/>
                    <a:p>
                      <a:endParaRPr lang="tr-TR"/>
                    </a:p>
                  </a:txBody>
                  <a:tcPr/>
                </a:tc>
              </a:tr>
              <a:tr h="431800">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16"/>
                          </a:solidFill>
                          <a:effectLst/>
                          <a:latin typeface="Arial" pitchFamily="34" charset="0"/>
                          <a:cs typeface="Arial" pitchFamily="34" charset="0"/>
                        </a:rPr>
                        <a:t>Diğer</a:t>
                      </a:r>
                      <a:endParaRPr kumimoji="0" lang="en-GB" sz="1400" b="0" i="0" u="none" strike="noStrike" cap="none" normalizeH="0" baseline="0" smtClean="0">
                        <a:ln>
                          <a:noFill/>
                        </a:ln>
                        <a:solidFill>
                          <a:srgbClr val="000016"/>
                        </a:solidFill>
                        <a:effectLst/>
                        <a:latin typeface="Arial" pitchFamily="34" charset="0"/>
                        <a:cs typeface="Arial" pitchFamily="34" charset="0"/>
                      </a:endParaRPr>
                    </a:p>
                  </a:txBody>
                  <a:tcPr anchor="ctr" horzOverflow="overflow">
                    <a:lnL cap="flat">
                      <a:noFill/>
                    </a:lnL>
                    <a:lnR>
                      <a:noFill/>
                    </a:lnR>
                    <a:lnT>
                      <a:noFill/>
                    </a:lnT>
                    <a:lnB>
                      <a:noFill/>
                    </a:lnB>
                    <a:lnTlToBr>
                      <a:noFill/>
                    </a:lnTlToBr>
                    <a:lnBlToTr>
                      <a:noFill/>
                    </a:lnBlToTr>
                    <a:solidFill>
                      <a:srgbClr val="FF99FF"/>
                    </a:solidFill>
                  </a:tcPr>
                </a:tc>
                <a:tc>
                  <a:txBody>
                    <a:bodyPr/>
                    <a:lstStyle/>
                    <a:p>
                      <a:pPr marL="0" marR="0" lvl="0" indent="206375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rgbClr val="00001E"/>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solidFill>
                      <a:srgbClr val="E9E9FF"/>
                    </a:solidFill>
                  </a:tcPr>
                </a:tc>
                <a:tc>
                  <a:txBody>
                    <a:bodyPr/>
                    <a:lstStyle/>
                    <a:p>
                      <a:pPr marL="0" marR="0" lvl="0" indent="2705100" algn="l" defTabSz="914400" rtl="0" eaLnBrk="1" fontAlgn="base" latinLnBrk="0" hangingPunct="1">
                        <a:lnSpc>
                          <a:spcPct val="100000"/>
                        </a:lnSpc>
                        <a:spcBef>
                          <a:spcPct val="0"/>
                        </a:spcBef>
                        <a:spcAft>
                          <a:spcPct val="0"/>
                        </a:spcAft>
                        <a:buClrTx/>
                        <a:buSzTx/>
                        <a:buFontTx/>
                        <a:buNone/>
                        <a:tabLst>
                          <a:tab pos="177800" algn="l"/>
                        </a:tabLst>
                      </a:pPr>
                      <a:r>
                        <a:rPr kumimoji="0" lang="tr-TR" sz="1000" b="1" i="0" u="none" strike="noStrike" cap="none" normalizeH="0" baseline="0" smtClean="0">
                          <a:ln>
                            <a:noFill/>
                          </a:ln>
                          <a:solidFill>
                            <a:srgbClr val="000016"/>
                          </a:solidFill>
                          <a:effectLst/>
                          <a:latin typeface="Arial" pitchFamily="34" charset="0"/>
                          <a:cs typeface="Arial" pitchFamily="34" charset="0"/>
                        </a:rPr>
                        <a:t>Ffüzyon protein</a:t>
                      </a:r>
                      <a:endParaRPr kumimoji="0" lang="en-GB" sz="1000" b="1" i="0" u="none" strike="noStrike" cap="none" normalizeH="0" baseline="0" smtClean="0">
                        <a:ln>
                          <a:noFill/>
                        </a:ln>
                        <a:solidFill>
                          <a:srgbClr val="000016"/>
                        </a:solidFill>
                        <a:effectLst/>
                        <a:latin typeface="Arial" pitchFamily="34" charset="0"/>
                        <a:cs typeface="Arial" pitchFamily="34" charset="0"/>
                      </a:endParaRPr>
                    </a:p>
                    <a:p>
                      <a:pPr marL="0" marR="0" lvl="0" indent="2705100" algn="l" defTabSz="914400" rtl="0" eaLnBrk="1" fontAlgn="base" latinLnBrk="0" hangingPunct="1">
                        <a:lnSpc>
                          <a:spcPct val="100000"/>
                        </a:lnSpc>
                        <a:spcBef>
                          <a:spcPct val="0"/>
                        </a:spcBef>
                        <a:spcAft>
                          <a:spcPct val="0"/>
                        </a:spcAft>
                        <a:buClrTx/>
                        <a:buSzTx/>
                        <a:buFontTx/>
                        <a:buNone/>
                        <a:tabLst>
                          <a:tab pos="177800" algn="l"/>
                        </a:tabLst>
                      </a:pPr>
                      <a:endParaRPr kumimoji="0" lang="en-GB" sz="1000" b="1" i="0" u="none" strike="noStrike" cap="none" normalizeH="0" baseline="0" smtClean="0">
                        <a:ln>
                          <a:noFill/>
                        </a:ln>
                        <a:solidFill>
                          <a:srgbClr val="000016"/>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solidFill>
                      <a:srgbClr val="FF99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dirty="0" smtClean="0">
                          <a:ln>
                            <a:noFill/>
                          </a:ln>
                          <a:solidFill>
                            <a:srgbClr val="000022"/>
                          </a:solidFill>
                          <a:effectLst/>
                          <a:latin typeface="Arial" pitchFamily="34" charset="0"/>
                          <a:cs typeface="Arial" pitchFamily="34" charset="0"/>
                        </a:rPr>
                        <a:t>VEGF               </a:t>
                      </a:r>
                      <a:r>
                        <a:rPr kumimoji="0" lang="en-GB" sz="1000" b="0" i="0" u="none" strike="noStrike" cap="none" normalizeH="0" baseline="0" dirty="0" smtClean="0">
                          <a:ln>
                            <a:noFill/>
                          </a:ln>
                          <a:solidFill>
                            <a:srgbClr val="000022"/>
                          </a:solidFill>
                          <a:effectLst/>
                          <a:latin typeface="Arial" pitchFamily="34" charset="0"/>
                          <a:cs typeface="Arial" pitchFamily="34" charset="0"/>
                        </a:rPr>
                        <a:t> (</a:t>
                      </a:r>
                      <a:r>
                        <a:rPr kumimoji="0" lang="en-GB" sz="1000" b="0" i="0" u="none" strike="noStrike" cap="none" normalizeH="0" baseline="0" dirty="0" err="1" smtClean="0">
                          <a:ln>
                            <a:noFill/>
                          </a:ln>
                          <a:solidFill>
                            <a:srgbClr val="000022"/>
                          </a:solidFill>
                          <a:effectLst/>
                          <a:latin typeface="Arial" pitchFamily="34" charset="0"/>
                          <a:cs typeface="Arial" pitchFamily="34" charset="0"/>
                          <a:hlinkClick r:id="rId4" tooltip="Aflibercept"/>
                        </a:rPr>
                        <a:t>Aflibercept</a:t>
                      </a:r>
                      <a:r>
                        <a:rPr kumimoji="0" lang="en-GB" sz="1000" b="0" i="0" u="none" strike="noStrike" cap="none" normalizeH="0" baseline="0" dirty="0" smtClean="0">
                          <a:ln>
                            <a:noFill/>
                          </a:ln>
                          <a:solidFill>
                            <a:srgbClr val="000022"/>
                          </a:solidFill>
                          <a:effectLst/>
                          <a:latin typeface="Arial" pitchFamily="34" charset="0"/>
                          <a:cs typeface="Arial" pitchFamily="34" charset="0"/>
                        </a:rPr>
                        <a:t>)</a:t>
                      </a:r>
                    </a:p>
                  </a:txBody>
                  <a:tcPr anchor="ctr" horzOverflow="overflow">
                    <a:lnL>
                      <a:noFill/>
                    </a:lnL>
                    <a:lnR cap="flat">
                      <a:noFill/>
                    </a:lnR>
                    <a:lnT>
                      <a:noFill/>
                    </a:lnT>
                    <a:lnB>
                      <a:noFill/>
                    </a:lnB>
                    <a:lnTlToBr>
                      <a:noFill/>
                    </a:lnTlToBr>
                    <a:lnBlToTr>
                      <a:noFill/>
                    </a:lnBlToTr>
                    <a:solidFill>
                      <a:srgbClr val="FFD5FF"/>
                    </a:solidFill>
                  </a:tcPr>
                </a:tc>
              </a:tr>
              <a:tr h="228600">
                <a:tc vMerge="1">
                  <a:txBody>
                    <a:bodyPr/>
                    <a:lstStyle/>
                    <a:p>
                      <a:endParaRPr lang="tr-TR"/>
                    </a:p>
                  </a:txBody>
                  <a:tcPr/>
                </a:tc>
                <a:tc>
                  <a:txBody>
                    <a:bodyPr/>
                    <a:lstStyle/>
                    <a:p>
                      <a:pPr marL="0" marR="0" lvl="0" indent="206375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rgbClr val="00001E"/>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solidFill>
                      <a:srgbClr val="E9E9FF"/>
                    </a:solidFill>
                  </a:tcPr>
                </a:tc>
                <a:tc>
                  <a:txBody>
                    <a:bodyPr/>
                    <a:lstStyle/>
                    <a:p>
                      <a:pPr marL="0" marR="0" lvl="0" indent="2705100" algn="l" defTabSz="914400" rtl="0" eaLnBrk="1" fontAlgn="base" latinLnBrk="0" hangingPunct="1">
                        <a:lnSpc>
                          <a:spcPct val="100000"/>
                        </a:lnSpc>
                        <a:spcBef>
                          <a:spcPct val="0"/>
                        </a:spcBef>
                        <a:spcAft>
                          <a:spcPct val="0"/>
                        </a:spcAft>
                        <a:buClrTx/>
                        <a:buSzTx/>
                        <a:buFontTx/>
                        <a:buNone/>
                        <a:tabLst>
                          <a:tab pos="177800" algn="l"/>
                        </a:tabLst>
                      </a:pPr>
                      <a:r>
                        <a:rPr kumimoji="0" lang="tr-TR" sz="1000" b="1" i="0" u="none" strike="noStrike" cap="none" normalizeH="0" baseline="0" smtClean="0">
                          <a:ln>
                            <a:noFill/>
                          </a:ln>
                          <a:solidFill>
                            <a:srgbClr val="000016"/>
                          </a:solidFill>
                          <a:effectLst/>
                          <a:latin typeface="Arial" pitchFamily="34" charset="0"/>
                          <a:cs typeface="Arial" pitchFamily="34" charset="0"/>
                        </a:rPr>
                        <a:t>eekzotoksin</a:t>
                      </a:r>
                      <a:endParaRPr kumimoji="0" lang="en-GB" sz="1000" b="1" i="0" u="none" strike="noStrike" cap="none" normalizeH="0" baseline="0" smtClean="0">
                        <a:ln>
                          <a:noFill/>
                        </a:ln>
                        <a:solidFill>
                          <a:srgbClr val="000016"/>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solidFill>
                      <a:srgbClr val="FF99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0" i="1" u="none" strike="noStrike" cap="none" normalizeH="0" baseline="0" smtClean="0">
                          <a:ln>
                            <a:noFill/>
                          </a:ln>
                          <a:solidFill>
                            <a:srgbClr val="000022"/>
                          </a:solidFill>
                          <a:effectLst/>
                          <a:latin typeface="Arial" pitchFamily="34" charset="0"/>
                          <a:cs typeface="Arial" pitchFamily="34" charset="0"/>
                        </a:rPr>
                        <a:t>  </a:t>
                      </a:r>
                      <a:r>
                        <a:rPr kumimoji="0" lang="tr-TR" sz="1000" b="0" i="1" u="none" strike="noStrike" cap="none" normalizeH="0" baseline="0" smtClean="0">
                          <a:ln>
                            <a:noFill/>
                          </a:ln>
                          <a:solidFill>
                            <a:srgbClr val="000022"/>
                          </a:solidFill>
                          <a:effectLst/>
                          <a:latin typeface="Arial" pitchFamily="34" charset="0"/>
                          <a:cs typeface="Arial" pitchFamily="34" charset="0"/>
                        </a:rPr>
                        <a:t>IL2                  </a:t>
                      </a:r>
                      <a:r>
                        <a:rPr kumimoji="0" lang="en-GB" sz="1000" b="0" i="0" u="none" strike="noStrike" cap="none" normalizeH="0" baseline="0" smtClean="0">
                          <a:ln>
                            <a:noFill/>
                          </a:ln>
                          <a:solidFill>
                            <a:srgbClr val="000022"/>
                          </a:solidFill>
                          <a:effectLst/>
                          <a:latin typeface="Arial" pitchFamily="34" charset="0"/>
                          <a:cs typeface="Arial" pitchFamily="34" charset="0"/>
                        </a:rPr>
                        <a:t> (</a:t>
                      </a:r>
                      <a:r>
                        <a:rPr kumimoji="0" lang="en-GB" sz="1000" b="0" i="0" u="none" strike="noStrike" cap="none" normalizeH="0" baseline="0" smtClean="0">
                          <a:ln>
                            <a:noFill/>
                          </a:ln>
                          <a:solidFill>
                            <a:srgbClr val="000022"/>
                          </a:solidFill>
                          <a:effectLst/>
                          <a:latin typeface="Arial" pitchFamily="34" charset="0"/>
                          <a:cs typeface="Arial" pitchFamily="34" charset="0"/>
                          <a:hlinkClick r:id="rId5" tooltip="Denileukin diftitox"/>
                        </a:rPr>
                        <a:t>Denileukin diftitox</a:t>
                      </a:r>
                      <a:r>
                        <a:rPr kumimoji="0" lang="en-GB" sz="1000" b="0" i="0" u="none" strike="noStrike" cap="none" normalizeH="0" baseline="0" smtClean="0">
                          <a:ln>
                            <a:noFill/>
                          </a:ln>
                          <a:solidFill>
                            <a:srgbClr val="000022"/>
                          </a:solidFill>
                          <a:effectLst/>
                          <a:latin typeface="Arial"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000" b="0" i="0" u="none" strike="noStrike" cap="none" normalizeH="0" baseline="0" smtClean="0">
                        <a:ln>
                          <a:noFill/>
                        </a:ln>
                        <a:solidFill>
                          <a:srgbClr val="000022"/>
                        </a:solidFill>
                        <a:effectLst/>
                        <a:latin typeface="Arial" pitchFamily="34" charset="0"/>
                        <a:cs typeface="Arial" pitchFamily="34" charset="0"/>
                      </a:endParaRPr>
                    </a:p>
                  </a:txBody>
                  <a:tcPr anchor="ctr" horzOverflow="overflow">
                    <a:lnL>
                      <a:noFill/>
                    </a:lnL>
                    <a:lnR cap="flat">
                      <a:noFill/>
                    </a:lnR>
                    <a:lnT>
                      <a:noFill/>
                    </a:lnT>
                    <a:lnB>
                      <a:noFill/>
                    </a:lnB>
                    <a:lnTlToBr>
                      <a:noFill/>
                    </a:lnTlToBr>
                    <a:lnBlToTr>
                      <a:noFill/>
                    </a:lnBlToTr>
                    <a:solidFill>
                      <a:srgbClr val="FFD5FF"/>
                    </a:solidFill>
                  </a:tcPr>
                </a:tc>
              </a:tr>
              <a:tr h="214313">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8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cap="flat">
                      <a:noFill/>
                    </a:lnL>
                    <a:lnR cap="flat">
                      <a:noFill/>
                    </a:lnR>
                    <a:lnT>
                      <a:noFill/>
                    </a:lnT>
                    <a:lnB cap="flat">
                      <a:noFill/>
                    </a:lnB>
                    <a:lnTlToBr>
                      <a:noFill/>
                    </a:lnTlToBr>
                    <a:lnBlToTr>
                      <a:noFill/>
                    </a:lnBlToTr>
                    <a:solidFill>
                      <a:srgbClr val="E9E9FF"/>
                    </a:solidFill>
                  </a:tcPr>
                </a:tc>
                <a:tc hMerge="1">
                  <a:txBody>
                    <a:bodyPr/>
                    <a:lstStyle/>
                    <a:p>
                      <a:endParaRPr lang="tr-TR"/>
                    </a:p>
                  </a:txBody>
                  <a:tcPr/>
                </a:tc>
                <a:tc hMerge="1">
                  <a:txBody>
                    <a:bodyPr/>
                    <a:lstStyle/>
                    <a:p>
                      <a:endParaRPr lang="tr-TR"/>
                    </a:p>
                  </a:txBody>
                  <a:tcPr/>
                </a:tc>
                <a:tc hMerge="1">
                  <a:txBody>
                    <a:bodyPr/>
                    <a:lstStyle/>
                    <a:p>
                      <a:endParaRPr lang="tr-TR"/>
                    </a:p>
                  </a:txBody>
                  <a:tcPr/>
                </a:tc>
              </a:tr>
            </a:tbl>
          </a:graphicData>
        </a:graphic>
      </p:graphicFrame>
      <p:graphicFrame>
        <p:nvGraphicFramePr>
          <p:cNvPr id="141649" name="Group 337"/>
          <p:cNvGraphicFramePr>
            <a:graphicFrameLocks noGrp="1"/>
          </p:cNvGraphicFramePr>
          <p:nvPr/>
        </p:nvGraphicFramePr>
        <p:xfrm>
          <a:off x="2268538" y="836613"/>
          <a:ext cx="6624637" cy="2160905"/>
        </p:xfrm>
        <a:graphic>
          <a:graphicData uri="http://schemas.openxmlformats.org/drawingml/2006/table">
            <a:tbl>
              <a:tblPr/>
              <a:tblGrid>
                <a:gridCol w="1435100"/>
                <a:gridCol w="2593975"/>
                <a:gridCol w="2595562"/>
              </a:tblGrid>
              <a:tr h="4333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rgbClr val="00001E"/>
                          </a:solidFill>
                          <a:effectLst/>
                          <a:latin typeface="Arial" pitchFamily="34" charset="0"/>
                          <a:cs typeface="Arial" pitchFamily="34" charset="0"/>
                        </a:rPr>
                        <a:t>Reseptör tirozin kinaz</a:t>
                      </a:r>
                      <a:endParaRPr kumimoji="0" lang="en-GB" sz="1000" b="0" i="0" u="none" strike="noStrike" cap="none" normalizeH="0" baseline="0" dirty="0" smtClean="0">
                        <a:ln>
                          <a:noFill/>
                        </a:ln>
                        <a:solidFill>
                          <a:srgbClr val="00001E"/>
                        </a:solidFill>
                        <a:effectLst/>
                        <a:latin typeface="Arial" pitchFamily="34" charset="0"/>
                        <a:cs typeface="Arial" pitchFamily="34" charset="0"/>
                      </a:endParaRPr>
                    </a:p>
                  </a:txBody>
                  <a:tcPr anchor="ctr" horzOverflow="overflow">
                    <a:lnL cap="flat">
                      <a:noFill/>
                    </a:lnL>
                    <a:lnR>
                      <a:noFill/>
                    </a:lnR>
                    <a:lnT cap="flat">
                      <a:noFill/>
                    </a:lnT>
                    <a:lnB>
                      <a:noFill/>
                    </a:lnB>
                    <a:lnTlToBr>
                      <a:noFill/>
                    </a:lnTlToBr>
                    <a:lnBlToTr>
                      <a:noFill/>
                    </a:lnBlToTr>
                    <a:solidFill>
                      <a:srgbClr val="FFCC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1E"/>
                          </a:solidFill>
                          <a:effectLst/>
                          <a:latin typeface="Arial" pitchFamily="34" charset="0"/>
                          <a:cs typeface="Arial" pitchFamily="34" charset="0"/>
                        </a:rPr>
                        <a:t>ERBB</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smtClean="0">
                          <a:ln>
                            <a:noFill/>
                          </a:ln>
                          <a:solidFill>
                            <a:srgbClr val="00001E"/>
                          </a:solidFill>
                          <a:effectLst/>
                          <a:latin typeface="Arial" pitchFamily="34" charset="0"/>
                          <a:cs typeface="Arial" pitchFamily="34" charset="0"/>
                        </a:rPr>
                        <a:t>HER1/EGFR</a:t>
                      </a:r>
                      <a:r>
                        <a:rPr kumimoji="0" lang="en-GB" sz="1000" b="0" i="0" u="none" strike="noStrike" cap="none" normalizeH="0" baseline="0" smtClean="0">
                          <a:ln>
                            <a:noFill/>
                          </a:ln>
                          <a:solidFill>
                            <a:srgbClr val="00001E"/>
                          </a:solidFill>
                          <a:effectLst/>
                          <a:latin typeface="Arial" pitchFamily="34" charset="0"/>
                          <a:cs typeface="Arial" pitchFamily="34" charset="0"/>
                        </a:rPr>
                        <a:t> </a:t>
                      </a:r>
                      <a:r>
                        <a:rPr kumimoji="0" lang="tr-TR" sz="1000" b="0" i="0" u="none" strike="noStrike" cap="none" normalizeH="0" baseline="0" smtClean="0">
                          <a:ln>
                            <a:noFill/>
                          </a:ln>
                          <a:solidFill>
                            <a:srgbClr val="00001E"/>
                          </a:solidFill>
                          <a:effectLst/>
                          <a:latin typeface="Arial" pitchFamily="34" charset="0"/>
                          <a:cs typeface="Arial" pitchFamily="34" charset="0"/>
                        </a:rPr>
                        <a:t>  </a:t>
                      </a:r>
                      <a:r>
                        <a:rPr kumimoji="0" lang="en-GB" sz="1000" b="0" i="0" u="none" strike="noStrike" cap="none" normalizeH="0" baseline="0" smtClean="0">
                          <a:ln>
                            <a:noFill/>
                          </a:ln>
                          <a:solidFill>
                            <a:srgbClr val="00001E"/>
                          </a:solidFill>
                          <a:effectLst/>
                          <a:latin typeface="Arial" pitchFamily="34" charset="0"/>
                          <a:cs typeface="Arial" pitchFamily="34" charset="0"/>
                        </a:rPr>
                        <a:t>(</a:t>
                      </a:r>
                      <a:r>
                        <a:rPr kumimoji="0" lang="en-GB" sz="1000" b="0" i="0" u="none" strike="noStrike" cap="none" normalizeH="0" baseline="0" smtClean="0">
                          <a:ln>
                            <a:noFill/>
                          </a:ln>
                          <a:solidFill>
                            <a:srgbClr val="00001E"/>
                          </a:solidFill>
                          <a:effectLst/>
                          <a:latin typeface="Arial" pitchFamily="34" charset="0"/>
                          <a:cs typeface="Arial" pitchFamily="34" charset="0"/>
                          <a:hlinkClick r:id="rId6" tooltip="Cetuximab"/>
                        </a:rPr>
                        <a:t>Cetuximab</a:t>
                      </a:r>
                      <a:r>
                        <a:rPr kumimoji="0" lang="en-GB" sz="1000" b="0" i="0" u="none" strike="noStrike" cap="none" normalizeH="0" baseline="0" smtClean="0">
                          <a:ln>
                            <a:noFill/>
                          </a:ln>
                          <a:solidFill>
                            <a:srgbClr val="00001E"/>
                          </a:solidFill>
                          <a:effectLst/>
                          <a:latin typeface="Arial" pitchFamily="34" charset="0"/>
                          <a:cs typeface="Arial" pitchFamily="34" charset="0"/>
                        </a:rPr>
                        <a:t>, </a:t>
                      </a:r>
                      <a:r>
                        <a:rPr kumimoji="0" lang="en-GB" sz="1000" b="0" i="0" u="none" strike="noStrike" cap="none" normalizeH="0" baseline="0" smtClean="0">
                          <a:ln>
                            <a:noFill/>
                          </a:ln>
                          <a:solidFill>
                            <a:srgbClr val="00001E"/>
                          </a:solidFill>
                          <a:effectLst/>
                          <a:latin typeface="Arial" pitchFamily="34" charset="0"/>
                          <a:cs typeface="Arial" pitchFamily="34" charset="0"/>
                          <a:hlinkClick r:id="rId7" tooltip="Panitumumab"/>
                        </a:rPr>
                        <a:t>Panitumumab</a:t>
                      </a:r>
                      <a:r>
                        <a:rPr kumimoji="0" lang="en-GB" sz="1000" b="0" i="0" u="none" strike="noStrike" cap="none" normalizeH="0" baseline="0" smtClean="0">
                          <a:ln>
                            <a:noFill/>
                          </a:ln>
                          <a:solidFill>
                            <a:srgbClr val="00001E"/>
                          </a:solidFill>
                          <a:effectLst/>
                          <a:latin typeface="Arial" pitchFamily="34" charset="0"/>
                          <a:cs typeface="Arial" pitchFamily="34" charset="0"/>
                        </a:rPr>
                        <a:t>)</a:t>
                      </a:r>
                      <a:endParaRPr kumimoji="0" lang="tr-TR" sz="1000" b="0" i="0" u="none" strike="noStrike" cap="none" normalizeH="0" baseline="0" smtClean="0">
                        <a:ln>
                          <a:noFill/>
                        </a:ln>
                        <a:solidFill>
                          <a:srgbClr val="00001E"/>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smtClean="0">
                          <a:ln>
                            <a:noFill/>
                          </a:ln>
                          <a:solidFill>
                            <a:srgbClr val="00001E"/>
                          </a:solidFill>
                          <a:effectLst/>
                          <a:latin typeface="Arial" pitchFamily="34" charset="0"/>
                          <a:cs typeface="Arial" pitchFamily="34" charset="0"/>
                        </a:rPr>
                        <a:t>HER2/neu      </a:t>
                      </a:r>
                      <a:r>
                        <a:rPr kumimoji="0" lang="en-GB" sz="1000" b="0" i="0" u="none" strike="noStrike" cap="none" normalizeH="0" baseline="0" smtClean="0">
                          <a:ln>
                            <a:noFill/>
                          </a:ln>
                          <a:solidFill>
                            <a:srgbClr val="00001E"/>
                          </a:solidFill>
                          <a:effectLst/>
                          <a:latin typeface="Arial" pitchFamily="34" charset="0"/>
                          <a:cs typeface="Arial" pitchFamily="34" charset="0"/>
                        </a:rPr>
                        <a:t> (</a:t>
                      </a:r>
                      <a:r>
                        <a:rPr kumimoji="0" lang="en-GB" sz="1000" b="0" i="0" u="none" strike="noStrike" cap="none" normalizeH="0" baseline="0" smtClean="0">
                          <a:ln>
                            <a:noFill/>
                          </a:ln>
                          <a:solidFill>
                            <a:srgbClr val="00001E"/>
                          </a:solidFill>
                          <a:effectLst/>
                          <a:latin typeface="Arial" pitchFamily="34" charset="0"/>
                          <a:cs typeface="Arial" pitchFamily="34" charset="0"/>
                          <a:hlinkClick r:id="rId8" tooltip="Trastuzumab"/>
                        </a:rPr>
                        <a:t>Trastuzumab</a:t>
                      </a:r>
                      <a:r>
                        <a:rPr kumimoji="0" lang="en-GB" sz="1000" b="0" i="0" u="none" strike="noStrike" cap="none" normalizeH="0" baseline="0" smtClean="0">
                          <a:ln>
                            <a:noFill/>
                          </a:ln>
                          <a:solidFill>
                            <a:srgbClr val="00001E"/>
                          </a:solidFill>
                          <a:effectLst/>
                          <a:latin typeface="Arial" pitchFamily="34" charset="0"/>
                          <a:cs typeface="Arial" pitchFamily="34" charset="0"/>
                        </a:rPr>
                        <a:t>)</a:t>
                      </a:r>
                    </a:p>
                  </a:txBody>
                  <a:tcPr anchor="ctr" horzOverflow="overflow">
                    <a:lnL>
                      <a:noFill/>
                    </a:lnL>
                    <a:lnR>
                      <a:noFill/>
                    </a:lnR>
                    <a:lnT cap="flat">
                      <a:noFill/>
                    </a:lnT>
                    <a:lnB>
                      <a:noFill/>
                    </a:lnB>
                    <a:lnTlToBr>
                      <a:noFill/>
                    </a:lnTlToBr>
                    <a:lnBlToTr>
                      <a:noFill/>
                    </a:lnBlToTr>
                    <a:solidFill>
                      <a:srgbClr val="FFE1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800" b="0" i="0" u="none" strike="noStrike" cap="none" normalizeH="0" baseline="0" smtClean="0">
                        <a:ln>
                          <a:noFill/>
                        </a:ln>
                        <a:solidFill>
                          <a:srgbClr val="00001E"/>
                        </a:solidFill>
                        <a:effectLst/>
                        <a:latin typeface="Arial" pitchFamily="34" charset="0"/>
                        <a:cs typeface="Arial" pitchFamily="34" charset="0"/>
                      </a:endParaRPr>
                    </a:p>
                  </a:txBody>
                  <a:tcPr anchor="ctr" horzOverflow="overflow">
                    <a:lnL>
                      <a:noFill/>
                    </a:lnL>
                    <a:lnR cap="flat">
                      <a:noFill/>
                    </a:lnR>
                    <a:lnT cap="flat">
                      <a:noFill/>
                    </a:lnT>
                    <a:lnB>
                      <a:noFill/>
                    </a:lnB>
                    <a:lnTlToBr>
                      <a:noFill/>
                    </a:lnTlToBr>
                    <a:lnBlToTr>
                      <a:noFill/>
                    </a:lnBlToTr>
                    <a:solidFill>
                      <a:srgbClr val="FFE1E1"/>
                    </a:solidFill>
                  </a:tcPr>
                </a:tc>
              </a:tr>
              <a:tr h="180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400" b="0" i="0" u="none" strike="noStrike" cap="none" normalizeH="0" baseline="0" smtClean="0">
                        <a:ln>
                          <a:noFill/>
                        </a:ln>
                        <a:solidFill>
                          <a:srgbClr val="00001E"/>
                        </a:solidFill>
                        <a:effectLst/>
                        <a:latin typeface="Arial" pitchFamily="34" charset="0"/>
                        <a:cs typeface="Arial" pitchFamily="34" charset="0"/>
                      </a:endParaRPr>
                    </a:p>
                  </a:txBody>
                  <a:tcPr anchor="ctr" horzOverflow="overflow">
                    <a:lnL cap="flat">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400" b="0" i="0" u="none" strike="noStrike" cap="none" normalizeH="0" baseline="0" smtClean="0">
                        <a:ln>
                          <a:noFill/>
                        </a:ln>
                        <a:solidFill>
                          <a:srgbClr val="00001E"/>
                        </a:solidFill>
                        <a:effectLst/>
                        <a:latin typeface="Arial" pitchFamily="34" charset="0"/>
                        <a:cs typeface="Arial" pitchFamily="34" charset="0"/>
                      </a:endParaRPr>
                    </a:p>
                  </a:txBody>
                  <a:tcPr horzOverflow="overflow">
                    <a:lnL>
                      <a:noFill/>
                    </a:lnL>
                    <a:lnR cap="flat">
                      <a:noFill/>
                    </a:lnR>
                    <a:lnT>
                      <a:noFill/>
                    </a:lnT>
                    <a:lnB>
                      <a:noFill/>
                    </a:lnB>
                    <a:lnTlToBr>
                      <a:noFill/>
                    </a:lnTlToBr>
                    <a:lnBlToTr>
                      <a:noFill/>
                    </a:lnBlToTr>
                    <a:noFill/>
                  </a:tcPr>
                </a:tc>
                <a:tc hMerge="1">
                  <a:txBody>
                    <a:bodyPr/>
                    <a:lstStyle/>
                    <a:p>
                      <a:endParaRPr lang="tr-TR"/>
                    </a:p>
                  </a:txBody>
                  <a:tcPr/>
                </a:tc>
              </a:tr>
              <a:tr h="3968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smtClean="0">
                          <a:ln>
                            <a:noFill/>
                          </a:ln>
                          <a:solidFill>
                            <a:srgbClr val="00001E"/>
                          </a:solidFill>
                          <a:effectLst/>
                          <a:latin typeface="Arial" pitchFamily="34" charset="0"/>
                          <a:cs typeface="Arial" pitchFamily="34" charset="0"/>
                        </a:rPr>
                        <a:t>Diğer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smtClean="0">
                          <a:ln>
                            <a:noFill/>
                          </a:ln>
                          <a:solidFill>
                            <a:srgbClr val="00001E"/>
                          </a:solidFill>
                          <a:effectLst/>
                          <a:latin typeface="Arial" pitchFamily="34" charset="0"/>
                          <a:cs typeface="Arial" pitchFamily="34" charset="0"/>
                        </a:rPr>
                        <a:t>(Solid tümörler)</a:t>
                      </a:r>
                      <a:endParaRPr kumimoji="0" lang="en-GB" sz="1000" b="1" i="0" u="none" strike="noStrike" cap="none" normalizeH="0" baseline="0" smtClean="0">
                        <a:ln>
                          <a:noFill/>
                        </a:ln>
                        <a:solidFill>
                          <a:srgbClr val="00001E"/>
                        </a:solidFill>
                        <a:effectLst/>
                        <a:latin typeface="Arial" pitchFamily="34" charset="0"/>
                        <a:cs typeface="Arial" pitchFamily="34" charset="0"/>
                      </a:endParaRPr>
                    </a:p>
                  </a:txBody>
                  <a:tcPr anchor="ctr" horzOverflow="overflow">
                    <a:lnL cap="flat">
                      <a:noFill/>
                    </a:lnL>
                    <a:lnR>
                      <a:noFill/>
                    </a:lnR>
                    <a:lnT>
                      <a:noFill/>
                    </a:lnT>
                    <a:lnB>
                      <a:noFill/>
                    </a:lnB>
                    <a:lnTlToBr>
                      <a:noFill/>
                    </a:lnTlToBr>
                    <a:lnBlToTr>
                      <a:noFill/>
                    </a:lnBlToTr>
                    <a:solidFill>
                      <a:srgbClr val="FFCC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dirty="0" smtClean="0">
                          <a:ln>
                            <a:noFill/>
                          </a:ln>
                          <a:solidFill>
                            <a:srgbClr val="00001E"/>
                          </a:solidFill>
                          <a:effectLst/>
                          <a:latin typeface="Arial" pitchFamily="34" charset="0"/>
                          <a:cs typeface="Arial" pitchFamily="34" charset="0"/>
                        </a:rPr>
                        <a:t>EpCAM</a:t>
                      </a:r>
                      <a:r>
                        <a:rPr kumimoji="0" lang="en-GB" sz="1000" b="0" i="0" u="none" strike="noStrike" cap="none" normalizeH="0" baseline="0" dirty="0" smtClean="0">
                          <a:ln>
                            <a:noFill/>
                          </a:ln>
                          <a:solidFill>
                            <a:srgbClr val="00001E"/>
                          </a:solidFill>
                          <a:effectLst/>
                          <a:latin typeface="Arial" pitchFamily="34" charset="0"/>
                          <a:cs typeface="Arial" pitchFamily="34" charset="0"/>
                        </a:rPr>
                        <a:t> </a:t>
                      </a:r>
                      <a:r>
                        <a:rPr kumimoji="0" lang="tr-TR" sz="1000" b="0" i="0" u="none" strike="noStrike" cap="none" normalizeH="0" baseline="0" dirty="0" smtClean="0">
                          <a:ln>
                            <a:noFill/>
                          </a:ln>
                          <a:solidFill>
                            <a:srgbClr val="00001E"/>
                          </a:solidFill>
                          <a:effectLst/>
                          <a:latin typeface="Arial"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dirty="0" smtClean="0">
                          <a:ln>
                            <a:noFill/>
                          </a:ln>
                          <a:solidFill>
                            <a:srgbClr val="00001E"/>
                          </a:solidFill>
                          <a:effectLst/>
                          <a:latin typeface="Arial" pitchFamily="34" charset="0"/>
                          <a:cs typeface="Arial" pitchFamily="34" charset="0"/>
                        </a:rPr>
                        <a:t>VEGF-A</a:t>
                      </a:r>
                      <a:r>
                        <a:rPr kumimoji="0" lang="en-GB" sz="1000" b="0" i="0" u="none" strike="noStrike" cap="none" normalizeH="0" baseline="0" dirty="0" smtClean="0">
                          <a:ln>
                            <a:noFill/>
                          </a:ln>
                          <a:solidFill>
                            <a:srgbClr val="00001E"/>
                          </a:solidFill>
                          <a:effectLst/>
                          <a:latin typeface="Arial" pitchFamily="34" charset="0"/>
                          <a:cs typeface="Arial" pitchFamily="34" charset="0"/>
                        </a:rPr>
                        <a:t> </a:t>
                      </a:r>
                      <a:r>
                        <a:rPr kumimoji="0" lang="tr-TR" sz="1000" b="0" i="0" u="none" strike="noStrike" cap="none" normalizeH="0" baseline="0" dirty="0" smtClean="0">
                          <a:ln>
                            <a:noFill/>
                          </a:ln>
                          <a:solidFill>
                            <a:srgbClr val="00001E"/>
                          </a:solidFill>
                          <a:effectLst/>
                          <a:latin typeface="Arial" pitchFamily="34" charset="0"/>
                          <a:cs typeface="Arial" pitchFamily="34" charset="0"/>
                        </a:rPr>
                        <a:t>           </a:t>
                      </a:r>
                      <a:r>
                        <a:rPr kumimoji="0" lang="en-GB" sz="1000" b="0" i="0" u="none" strike="noStrike" cap="none" normalizeH="0" baseline="0" dirty="0" smtClean="0">
                          <a:ln>
                            <a:noFill/>
                          </a:ln>
                          <a:solidFill>
                            <a:srgbClr val="00001E"/>
                          </a:solidFill>
                          <a:effectLst/>
                          <a:latin typeface="Arial" pitchFamily="34" charset="0"/>
                          <a:cs typeface="Arial" pitchFamily="34" charset="0"/>
                        </a:rPr>
                        <a:t>(</a:t>
                      </a:r>
                      <a:r>
                        <a:rPr kumimoji="0" lang="en-GB" sz="1000" b="0" i="0" u="none" strike="noStrike" cap="none" normalizeH="0" baseline="0" dirty="0" err="1" smtClean="0">
                          <a:ln>
                            <a:noFill/>
                          </a:ln>
                          <a:solidFill>
                            <a:srgbClr val="00001E"/>
                          </a:solidFill>
                          <a:effectLst/>
                          <a:latin typeface="Arial" pitchFamily="34" charset="0"/>
                          <a:cs typeface="Arial" pitchFamily="34" charset="0"/>
                          <a:hlinkClick r:id="rId9" tooltip="Bevacizumab"/>
                        </a:rPr>
                        <a:t>Bevacizumab</a:t>
                      </a:r>
                      <a:r>
                        <a:rPr kumimoji="0" lang="en-GB" sz="1000" b="0" i="0" u="none" strike="noStrike" cap="none" normalizeH="0" baseline="0" dirty="0" smtClean="0">
                          <a:ln>
                            <a:noFill/>
                          </a:ln>
                          <a:solidFill>
                            <a:srgbClr val="00001E"/>
                          </a:solidFill>
                          <a:effectLst/>
                          <a:latin typeface="Arial" pitchFamily="34" charset="0"/>
                          <a:cs typeface="Arial" pitchFamily="34" charset="0"/>
                        </a:rPr>
                        <a:t>)</a:t>
                      </a:r>
                    </a:p>
                  </a:txBody>
                  <a:tcPr anchor="ctr" horzOverflow="overflow">
                    <a:lnL>
                      <a:noFill/>
                    </a:lnL>
                    <a:lnR>
                      <a:noFill/>
                    </a:lnR>
                    <a:lnT>
                      <a:noFill/>
                    </a:lnT>
                    <a:lnB>
                      <a:noFill/>
                    </a:lnB>
                    <a:lnTlToBr>
                      <a:noFill/>
                    </a:lnTlToBr>
                    <a:lnBlToTr>
                      <a:noFill/>
                    </a:lnBlToTr>
                    <a:solidFill>
                      <a:srgbClr val="FFE1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rgbClr val="00001E"/>
                        </a:solidFill>
                        <a:effectLst/>
                        <a:latin typeface="Arial" pitchFamily="34" charset="0"/>
                        <a:cs typeface="Arial" pitchFamily="34" charset="0"/>
                      </a:endParaRPr>
                    </a:p>
                  </a:txBody>
                  <a:tcPr anchor="ctr" horzOverflow="overflow">
                    <a:lnL>
                      <a:noFill/>
                    </a:lnL>
                    <a:lnR cap="flat">
                      <a:noFill/>
                    </a:lnR>
                    <a:lnT>
                      <a:noFill/>
                    </a:lnT>
                    <a:lnB>
                      <a:noFill/>
                    </a:lnB>
                    <a:lnTlToBr>
                      <a:noFill/>
                    </a:lnTlToBr>
                    <a:lnBlToTr>
                      <a:noFill/>
                    </a:lnBlToTr>
                    <a:solidFill>
                      <a:srgbClr val="FFE1E1"/>
                    </a:solidFill>
                  </a:tcPr>
                </a:tc>
              </a:tr>
              <a:tr h="180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400" b="0" i="0" u="none" strike="noStrike" cap="none" normalizeH="0" baseline="0" smtClean="0">
                        <a:ln>
                          <a:noFill/>
                        </a:ln>
                        <a:solidFill>
                          <a:srgbClr val="00001E"/>
                        </a:solidFill>
                        <a:effectLst/>
                        <a:latin typeface="Arial" pitchFamily="34" charset="0"/>
                        <a:cs typeface="Arial" pitchFamily="34" charset="0"/>
                      </a:endParaRPr>
                    </a:p>
                  </a:txBody>
                  <a:tcPr anchor="ctr" horzOverflow="overflow">
                    <a:lnL cap="flat">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400" b="0" i="0" u="none" strike="noStrike" cap="none" normalizeH="0" baseline="0" smtClean="0">
                        <a:ln>
                          <a:noFill/>
                        </a:ln>
                        <a:solidFill>
                          <a:srgbClr val="00001E"/>
                        </a:solidFill>
                        <a:effectLst/>
                        <a:latin typeface="Arial" pitchFamily="34" charset="0"/>
                        <a:cs typeface="Arial" pitchFamily="34" charset="0"/>
                      </a:endParaRPr>
                    </a:p>
                  </a:txBody>
                  <a:tcPr horzOverflow="overflow">
                    <a:lnL>
                      <a:noFill/>
                    </a:lnL>
                    <a:lnR cap="flat">
                      <a:noFill/>
                    </a:lnR>
                    <a:lnT>
                      <a:noFill/>
                    </a:lnT>
                    <a:lnB>
                      <a:noFill/>
                    </a:lnB>
                    <a:lnTlToBr>
                      <a:noFill/>
                    </a:lnTlToBr>
                    <a:lnBlToTr>
                      <a:noFill/>
                    </a:lnBlToTr>
                    <a:noFill/>
                  </a:tcPr>
                </a:tc>
                <a:tc hMerge="1">
                  <a:txBody>
                    <a:bodyPr/>
                    <a:lstStyle/>
                    <a:p>
                      <a:endParaRPr lang="tr-TR"/>
                    </a:p>
                  </a:txBody>
                  <a:tcPr/>
                </a:tc>
              </a:tr>
              <a:tr h="3968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smtClean="0">
                          <a:ln>
                            <a:noFill/>
                          </a:ln>
                          <a:solidFill>
                            <a:srgbClr val="00001E"/>
                          </a:solidFill>
                          <a:effectLst/>
                          <a:latin typeface="Arial" pitchFamily="34" charset="0"/>
                          <a:cs typeface="Arial" pitchFamily="34" charset="0"/>
                        </a:rPr>
                        <a:t>Diğer (lösemi/lenfoma)</a:t>
                      </a:r>
                      <a:endParaRPr kumimoji="0" lang="en-GB" sz="1000" b="1" i="0" u="none" strike="noStrike" cap="none" normalizeH="0" baseline="0" smtClean="0">
                        <a:ln>
                          <a:noFill/>
                        </a:ln>
                        <a:solidFill>
                          <a:srgbClr val="00001E"/>
                        </a:solidFill>
                        <a:effectLst/>
                        <a:latin typeface="Arial" pitchFamily="34" charset="0"/>
                        <a:cs typeface="Arial" pitchFamily="34" charset="0"/>
                      </a:endParaRPr>
                    </a:p>
                  </a:txBody>
                  <a:tcPr anchor="ctr" horzOverflow="overflow">
                    <a:lnL cap="flat">
                      <a:noFill/>
                    </a:lnL>
                    <a:lnR>
                      <a:noFill/>
                    </a:lnR>
                    <a:lnT>
                      <a:noFill/>
                    </a:lnT>
                    <a:lnB cap="flat">
                      <a:noFill/>
                    </a:lnB>
                    <a:lnTlToBr>
                      <a:noFill/>
                    </a:lnTlToBr>
                    <a:lnBlToTr>
                      <a:noFill/>
                    </a:lnBlToTr>
                    <a:solidFill>
                      <a:srgbClr val="FFCCCC"/>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rgbClr val="00001E"/>
                          </a:solidFill>
                          <a:effectLst/>
                          <a:latin typeface="Arial" pitchFamily="34" charset="0"/>
                          <a:cs typeface="Arial" pitchFamily="34" charset="0"/>
                        </a:rPr>
                        <a:t>L</a:t>
                      </a:r>
                      <a:r>
                        <a:rPr kumimoji="0" lang="tr-TR" sz="1000" b="0" i="0" u="none" strike="noStrike" cap="none" normalizeH="0" baseline="0" smtClean="0">
                          <a:ln>
                            <a:noFill/>
                          </a:ln>
                          <a:solidFill>
                            <a:srgbClr val="00001E"/>
                          </a:solidFill>
                          <a:effectLst/>
                          <a:latin typeface="Arial" pitchFamily="34" charset="0"/>
                          <a:cs typeface="Arial" pitchFamily="34" charset="0"/>
                        </a:rPr>
                        <a:t>enfoid</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smtClean="0">
                          <a:ln>
                            <a:noFill/>
                          </a:ln>
                          <a:solidFill>
                            <a:srgbClr val="00001E"/>
                          </a:solidFill>
                          <a:effectLst/>
                          <a:latin typeface="Arial" pitchFamily="34" charset="0"/>
                          <a:cs typeface="Arial" pitchFamily="34" charset="0"/>
                        </a:rPr>
                        <a:t>CD20</a:t>
                      </a:r>
                      <a:r>
                        <a:rPr kumimoji="0" lang="en-GB" sz="1000" b="0" i="0" u="none" strike="noStrike" cap="none" normalizeH="0" baseline="0" smtClean="0">
                          <a:ln>
                            <a:noFill/>
                          </a:ln>
                          <a:solidFill>
                            <a:srgbClr val="00001E"/>
                          </a:solidFill>
                          <a:effectLst/>
                          <a:latin typeface="Arial" pitchFamily="34" charset="0"/>
                          <a:cs typeface="Arial" pitchFamily="34" charset="0"/>
                        </a:rPr>
                        <a:t> </a:t>
                      </a:r>
                      <a:r>
                        <a:rPr kumimoji="0" lang="tr-TR" sz="1000" b="0" i="0" u="none" strike="noStrike" cap="none" normalizeH="0" baseline="0" smtClean="0">
                          <a:ln>
                            <a:noFill/>
                          </a:ln>
                          <a:solidFill>
                            <a:srgbClr val="00001E"/>
                          </a:solidFill>
                          <a:effectLst/>
                          <a:latin typeface="Arial" pitchFamily="34" charset="0"/>
                          <a:cs typeface="Arial" pitchFamily="34" charset="0"/>
                        </a:rPr>
                        <a:t>                </a:t>
                      </a:r>
                      <a:r>
                        <a:rPr kumimoji="0" lang="en-GB" sz="1000" b="0" i="0" u="none" strike="noStrike" cap="none" normalizeH="0" baseline="0" smtClean="0">
                          <a:ln>
                            <a:noFill/>
                          </a:ln>
                          <a:solidFill>
                            <a:srgbClr val="00001E"/>
                          </a:solidFill>
                          <a:effectLst/>
                          <a:latin typeface="Arial" pitchFamily="34" charset="0"/>
                          <a:cs typeface="Arial" pitchFamily="34" charset="0"/>
                        </a:rPr>
                        <a:t>(</a:t>
                      </a:r>
                      <a:r>
                        <a:rPr kumimoji="0" lang="en-GB" sz="1000" b="0" i="0" u="none" strike="noStrike" cap="none" normalizeH="0" baseline="0" smtClean="0">
                          <a:ln>
                            <a:noFill/>
                          </a:ln>
                          <a:solidFill>
                            <a:srgbClr val="00001E"/>
                          </a:solidFill>
                          <a:effectLst/>
                          <a:latin typeface="Arial" pitchFamily="34" charset="0"/>
                          <a:cs typeface="Arial" pitchFamily="34" charset="0"/>
                          <a:hlinkClick r:id="rId10" tooltip="Ibritumomab tiuxetan"/>
                        </a:rPr>
                        <a:t>Ibritumomab</a:t>
                      </a:r>
                      <a:r>
                        <a:rPr kumimoji="0" lang="en-GB" sz="1000" b="0" i="0" u="none" strike="noStrike" cap="none" normalizeH="0" baseline="0" smtClean="0">
                          <a:ln>
                            <a:noFill/>
                          </a:ln>
                          <a:solidFill>
                            <a:srgbClr val="00001E"/>
                          </a:solidFill>
                          <a:effectLst/>
                          <a:latin typeface="Arial" pitchFamily="34" charset="0"/>
                          <a:cs typeface="Arial" pitchFamily="34" charset="0"/>
                        </a:rPr>
                        <a:t>, </a:t>
                      </a:r>
                      <a:r>
                        <a:rPr kumimoji="0" lang="en-GB" sz="1000" b="0" i="0" u="none" strike="noStrike" cap="none" normalizeH="0" baseline="0" smtClean="0">
                          <a:ln>
                            <a:noFill/>
                          </a:ln>
                          <a:solidFill>
                            <a:srgbClr val="00001E"/>
                          </a:solidFill>
                          <a:effectLst/>
                          <a:latin typeface="Arial" pitchFamily="34" charset="0"/>
                          <a:cs typeface="Arial" pitchFamily="34" charset="0"/>
                          <a:hlinkClick r:id="rId11" tooltip="Ofatumumab"/>
                        </a:rPr>
                        <a:t>Ofatumumab</a:t>
                      </a:r>
                      <a:r>
                        <a:rPr kumimoji="0" lang="en-GB" sz="1000" b="0" i="0" u="none" strike="noStrike" cap="none" normalizeH="0" baseline="0" smtClean="0">
                          <a:ln>
                            <a:noFill/>
                          </a:ln>
                          <a:solidFill>
                            <a:srgbClr val="00001E"/>
                          </a:solidFill>
                          <a:effectLst/>
                          <a:latin typeface="Arial" pitchFamily="34" charset="0"/>
                          <a:cs typeface="Arial" pitchFamily="34" charset="0"/>
                        </a:rPr>
                        <a:t>, </a:t>
                      </a:r>
                      <a:r>
                        <a:rPr kumimoji="0" lang="en-GB" sz="1000" b="0" i="0" u="none" strike="noStrike" cap="none" normalizeH="0" baseline="0" smtClean="0">
                          <a:ln>
                            <a:noFill/>
                          </a:ln>
                          <a:solidFill>
                            <a:srgbClr val="00001E"/>
                          </a:solidFill>
                          <a:effectLst/>
                          <a:latin typeface="Arial" pitchFamily="34" charset="0"/>
                          <a:cs typeface="Arial" pitchFamily="34" charset="0"/>
                          <a:hlinkClick r:id="rId12" tooltip="Rituximab"/>
                        </a:rPr>
                        <a:t>Rituximab</a:t>
                      </a:r>
                      <a:r>
                        <a:rPr kumimoji="0" lang="en-GB" sz="1000" b="0" i="0" u="none" strike="noStrike" cap="none" normalizeH="0" baseline="0" smtClean="0">
                          <a:ln>
                            <a:noFill/>
                          </a:ln>
                          <a:solidFill>
                            <a:srgbClr val="00001E"/>
                          </a:solidFill>
                          <a:effectLst/>
                          <a:latin typeface="Arial" pitchFamily="34" charset="0"/>
                          <a:cs typeface="Arial" pitchFamily="34" charset="0"/>
                        </a:rPr>
                        <a:t>, </a:t>
                      </a:r>
                      <a:r>
                        <a:rPr kumimoji="0" lang="en-GB" sz="1000" b="0" i="0" u="none" strike="noStrike" cap="none" normalizeH="0" baseline="0" smtClean="0">
                          <a:ln>
                            <a:noFill/>
                          </a:ln>
                          <a:solidFill>
                            <a:srgbClr val="00001E"/>
                          </a:solidFill>
                          <a:effectLst/>
                          <a:latin typeface="Arial" pitchFamily="34" charset="0"/>
                          <a:cs typeface="Arial" pitchFamily="34" charset="0"/>
                          <a:hlinkClick r:id="rId13" tooltip="Tositumomab"/>
                        </a:rPr>
                        <a:t>Tositumomab</a:t>
                      </a:r>
                      <a:r>
                        <a:rPr kumimoji="0" lang="en-GB" sz="1000" b="0" i="0" u="none" strike="noStrike" cap="none" normalizeH="0" baseline="0" smtClean="0">
                          <a:ln>
                            <a:noFill/>
                          </a:ln>
                          <a:solidFill>
                            <a:srgbClr val="00001E"/>
                          </a:solidFill>
                          <a:effectLst/>
                          <a:latin typeface="Arial" pitchFamily="34" charset="0"/>
                          <a:cs typeface="Arial" pitchFamily="34" charset="0"/>
                        </a:rPr>
                        <a:t>), </a:t>
                      </a:r>
                      <a:endParaRPr kumimoji="0" lang="tr-TR" sz="1000" b="0" i="0" u="none" strike="noStrike" cap="none" normalizeH="0" baseline="0" smtClean="0">
                        <a:ln>
                          <a:noFill/>
                        </a:ln>
                        <a:solidFill>
                          <a:srgbClr val="00001E"/>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smtClean="0">
                          <a:ln>
                            <a:noFill/>
                          </a:ln>
                          <a:solidFill>
                            <a:srgbClr val="00001E"/>
                          </a:solidFill>
                          <a:effectLst/>
                          <a:latin typeface="Arial" pitchFamily="34" charset="0"/>
                          <a:cs typeface="Arial" pitchFamily="34" charset="0"/>
                        </a:rPr>
                        <a:t>CD52</a:t>
                      </a:r>
                      <a:r>
                        <a:rPr kumimoji="0" lang="en-GB" sz="1000" b="0" i="0" u="none" strike="noStrike" cap="none" normalizeH="0" baseline="0" smtClean="0">
                          <a:ln>
                            <a:noFill/>
                          </a:ln>
                          <a:solidFill>
                            <a:srgbClr val="00001E"/>
                          </a:solidFill>
                          <a:effectLst/>
                          <a:latin typeface="Arial" pitchFamily="34" charset="0"/>
                          <a:cs typeface="Arial" pitchFamily="34" charset="0"/>
                        </a:rPr>
                        <a:t> </a:t>
                      </a:r>
                      <a:r>
                        <a:rPr kumimoji="0" lang="tr-TR" sz="1000" b="0" i="0" u="none" strike="noStrike" cap="none" normalizeH="0" baseline="0" smtClean="0">
                          <a:ln>
                            <a:noFill/>
                          </a:ln>
                          <a:solidFill>
                            <a:srgbClr val="00001E"/>
                          </a:solidFill>
                          <a:effectLst/>
                          <a:latin typeface="Arial" pitchFamily="34" charset="0"/>
                          <a:cs typeface="Arial" pitchFamily="34" charset="0"/>
                        </a:rPr>
                        <a:t>                </a:t>
                      </a:r>
                      <a:r>
                        <a:rPr kumimoji="0" lang="en-GB" sz="1000" b="0" i="0" u="none" strike="noStrike" cap="none" normalizeH="0" baseline="0" smtClean="0">
                          <a:ln>
                            <a:noFill/>
                          </a:ln>
                          <a:solidFill>
                            <a:srgbClr val="00001E"/>
                          </a:solidFill>
                          <a:effectLst/>
                          <a:latin typeface="Arial" pitchFamily="34" charset="0"/>
                          <a:cs typeface="Arial" pitchFamily="34" charset="0"/>
                        </a:rPr>
                        <a:t>(</a:t>
                      </a:r>
                      <a:r>
                        <a:rPr kumimoji="0" lang="en-GB" sz="1000" b="0" i="0" u="none" strike="noStrike" cap="none" normalizeH="0" baseline="0" smtClean="0">
                          <a:ln>
                            <a:noFill/>
                          </a:ln>
                          <a:solidFill>
                            <a:srgbClr val="00001E"/>
                          </a:solidFill>
                          <a:effectLst/>
                          <a:latin typeface="Arial" pitchFamily="34" charset="0"/>
                          <a:cs typeface="Arial" pitchFamily="34" charset="0"/>
                          <a:hlinkClick r:id="rId14" tooltip="Alemtuzumab"/>
                        </a:rPr>
                        <a:t>Alemtuzumab</a:t>
                      </a:r>
                      <a:r>
                        <a:rPr kumimoji="0" lang="en-GB" sz="1000" b="0" i="0" u="none" strike="noStrike" cap="none" normalizeH="0" baseline="0" smtClean="0">
                          <a:ln>
                            <a:noFill/>
                          </a:ln>
                          <a:solidFill>
                            <a:srgbClr val="00001E"/>
                          </a:solidFill>
                          <a:effectLst/>
                          <a:latin typeface="Arial" pitchFamily="34" charset="0"/>
                          <a:cs typeface="Arial" pitchFamily="34" charset="0"/>
                        </a:rPr>
                        <a:t>)</a:t>
                      </a:r>
                      <a:endParaRPr kumimoji="0" lang="tr-TR" sz="1000" b="0" i="0" u="none" strike="noStrike" cap="none" normalizeH="0" baseline="0" smtClean="0">
                        <a:ln>
                          <a:noFill/>
                        </a:ln>
                        <a:solidFill>
                          <a:srgbClr val="00001E"/>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1E"/>
                          </a:solidFill>
                          <a:effectLst/>
                          <a:latin typeface="Arial" pitchFamily="34" charset="0"/>
                          <a:cs typeface="Arial" pitchFamily="34" charset="0"/>
                        </a:rPr>
                        <a:t>Myeloid</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smtClean="0">
                          <a:ln>
                            <a:noFill/>
                          </a:ln>
                          <a:solidFill>
                            <a:srgbClr val="00001E"/>
                          </a:solidFill>
                          <a:effectLst/>
                          <a:latin typeface="Arial" pitchFamily="34" charset="0"/>
                          <a:cs typeface="Arial" pitchFamily="34" charset="0"/>
                        </a:rPr>
                        <a:t>CD33</a:t>
                      </a:r>
                      <a:r>
                        <a:rPr kumimoji="0" lang="en-GB" sz="1000" b="0" i="0" u="none" strike="noStrike" cap="none" normalizeH="0" baseline="0" smtClean="0">
                          <a:ln>
                            <a:noFill/>
                          </a:ln>
                          <a:solidFill>
                            <a:srgbClr val="00001E"/>
                          </a:solidFill>
                          <a:effectLst/>
                          <a:latin typeface="Arial" pitchFamily="34" charset="0"/>
                          <a:cs typeface="Arial" pitchFamily="34" charset="0"/>
                        </a:rPr>
                        <a:t> </a:t>
                      </a:r>
                      <a:r>
                        <a:rPr kumimoji="0" lang="tr-TR" sz="1000" b="0" i="0" u="none" strike="noStrike" cap="none" normalizeH="0" baseline="0" smtClean="0">
                          <a:ln>
                            <a:noFill/>
                          </a:ln>
                          <a:solidFill>
                            <a:srgbClr val="00001E"/>
                          </a:solidFill>
                          <a:effectLst/>
                          <a:latin typeface="Arial" pitchFamily="34" charset="0"/>
                          <a:cs typeface="Arial" pitchFamily="34" charset="0"/>
                        </a:rPr>
                        <a:t>                </a:t>
                      </a:r>
                      <a:r>
                        <a:rPr kumimoji="0" lang="en-GB" sz="1000" b="0" i="0" u="none" strike="noStrike" cap="none" normalizeH="0" baseline="0" smtClean="0">
                          <a:ln>
                            <a:noFill/>
                          </a:ln>
                          <a:solidFill>
                            <a:srgbClr val="00001E"/>
                          </a:solidFill>
                          <a:effectLst/>
                          <a:latin typeface="Arial" pitchFamily="34" charset="0"/>
                          <a:cs typeface="Arial" pitchFamily="34" charset="0"/>
                        </a:rPr>
                        <a:t>(</a:t>
                      </a:r>
                      <a:r>
                        <a:rPr kumimoji="0" lang="en-GB" sz="1000" b="0" i="0" u="none" strike="noStrike" cap="none" normalizeH="0" baseline="0" smtClean="0">
                          <a:ln>
                            <a:noFill/>
                          </a:ln>
                          <a:solidFill>
                            <a:srgbClr val="00001E"/>
                          </a:solidFill>
                          <a:effectLst/>
                          <a:latin typeface="Arial" pitchFamily="34" charset="0"/>
                          <a:cs typeface="Arial" pitchFamily="34" charset="0"/>
                          <a:hlinkClick r:id="rId15" tooltip="Gemtuzumab ozogamicin"/>
                        </a:rPr>
                        <a:t>Gemtuzumab</a:t>
                      </a:r>
                      <a:r>
                        <a:rPr kumimoji="0" lang="en-GB" sz="1000" b="0" i="0" u="none" strike="noStrike" cap="none" normalizeH="0" baseline="0" smtClean="0">
                          <a:ln>
                            <a:noFill/>
                          </a:ln>
                          <a:solidFill>
                            <a:srgbClr val="00001E"/>
                          </a:solidFill>
                          <a:effectLst/>
                          <a:latin typeface="Arial" pitchFamily="34" charset="0"/>
                          <a:cs typeface="Arial" pitchFamily="34" charset="0"/>
                        </a:rPr>
                        <a:t>)</a:t>
                      </a:r>
                    </a:p>
                  </a:txBody>
                  <a:tcPr anchor="ctr" horzOverflow="overflow">
                    <a:lnL>
                      <a:noFill/>
                    </a:lnL>
                    <a:lnR cap="flat">
                      <a:noFill/>
                    </a:lnR>
                    <a:lnT>
                      <a:noFill/>
                    </a:lnT>
                    <a:lnB cap="flat">
                      <a:noFill/>
                    </a:lnB>
                    <a:lnTlToBr>
                      <a:noFill/>
                    </a:lnTlToBr>
                    <a:lnBlToTr>
                      <a:noFill/>
                    </a:lnBlToTr>
                    <a:solidFill>
                      <a:srgbClr val="FFE1E1"/>
                    </a:solidFill>
                  </a:tcPr>
                </a:tc>
                <a:tc hMerge="1">
                  <a:txBody>
                    <a:bodyPr/>
                    <a:lstStyle/>
                    <a:p>
                      <a:endParaRPr lang="tr-TR"/>
                    </a:p>
                  </a:txBody>
                  <a:tcPr/>
                </a:tc>
              </a:tr>
            </a:tbl>
          </a:graphicData>
        </a:graphic>
      </p:graphicFrame>
      <p:graphicFrame>
        <p:nvGraphicFramePr>
          <p:cNvPr id="141650" name="Group 338"/>
          <p:cNvGraphicFramePr>
            <a:graphicFrameLocks noGrp="1"/>
          </p:cNvGraphicFramePr>
          <p:nvPr/>
        </p:nvGraphicFramePr>
        <p:xfrm>
          <a:off x="2268538" y="3125788"/>
          <a:ext cx="6624637" cy="2175828"/>
        </p:xfrm>
        <a:graphic>
          <a:graphicData uri="http://schemas.openxmlformats.org/drawingml/2006/table">
            <a:tbl>
              <a:tblPr/>
              <a:tblGrid>
                <a:gridCol w="1435100"/>
                <a:gridCol w="5189537"/>
              </a:tblGrid>
              <a:tr h="1112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rgbClr val="000022"/>
                          </a:solidFill>
                          <a:effectLst/>
                          <a:latin typeface="Arial" pitchFamily="34" charset="0"/>
                          <a:cs typeface="Arial" pitchFamily="34" charset="0"/>
                        </a:rPr>
                        <a:t>Reseptör </a:t>
                      </a:r>
                      <a:r>
                        <a:rPr kumimoji="0" lang="tr-TR" sz="1000" b="1" i="0" u="none" strike="noStrike" cap="none" normalizeH="0" baseline="0" dirty="0" err="1" smtClean="0">
                          <a:ln>
                            <a:noFill/>
                          </a:ln>
                          <a:solidFill>
                            <a:srgbClr val="000022"/>
                          </a:solidFill>
                          <a:effectLst/>
                          <a:latin typeface="Arial" pitchFamily="34" charset="0"/>
                          <a:cs typeface="Arial" pitchFamily="34" charset="0"/>
                        </a:rPr>
                        <a:t>tirozin</a:t>
                      </a:r>
                      <a:r>
                        <a:rPr kumimoji="0" lang="tr-TR" sz="1000" b="1" i="0" u="none" strike="noStrike" cap="none" normalizeH="0" baseline="0" dirty="0" smtClean="0">
                          <a:ln>
                            <a:noFill/>
                          </a:ln>
                          <a:solidFill>
                            <a:srgbClr val="000022"/>
                          </a:solidFill>
                          <a:effectLst/>
                          <a:latin typeface="Arial" pitchFamily="34" charset="0"/>
                          <a:cs typeface="Arial" pitchFamily="34" charset="0"/>
                        </a:rPr>
                        <a:t> </a:t>
                      </a:r>
                      <a:r>
                        <a:rPr kumimoji="0" lang="tr-TR" sz="1000" b="1" i="0" u="none" strike="noStrike" cap="none" normalizeH="0" baseline="0" dirty="0" err="1" smtClean="0">
                          <a:ln>
                            <a:noFill/>
                          </a:ln>
                          <a:solidFill>
                            <a:srgbClr val="000022"/>
                          </a:solidFill>
                          <a:effectLst/>
                          <a:latin typeface="Arial" pitchFamily="34" charset="0"/>
                          <a:cs typeface="Arial" pitchFamily="34" charset="0"/>
                        </a:rPr>
                        <a:t>kinaz</a:t>
                      </a:r>
                      <a:endParaRPr kumimoji="0" lang="en-GB" sz="1000" b="1" i="0" u="none" strike="noStrike" cap="none" normalizeH="0" baseline="0" dirty="0" smtClean="0">
                        <a:ln>
                          <a:noFill/>
                        </a:ln>
                        <a:solidFill>
                          <a:srgbClr val="000022"/>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000" b="1" i="0" u="none" strike="noStrike" cap="none" normalizeH="0" baseline="0" dirty="0" smtClean="0">
                        <a:ln>
                          <a:noFill/>
                        </a:ln>
                        <a:solidFill>
                          <a:srgbClr val="000022"/>
                        </a:solidFill>
                        <a:effectLst/>
                        <a:latin typeface="Arial" pitchFamily="34" charset="0"/>
                        <a:cs typeface="Arial" pitchFamily="34" charset="0"/>
                      </a:endParaRPr>
                    </a:p>
                  </a:txBody>
                  <a:tcPr anchor="ctr" horzOverflow="overflow">
                    <a:lnL cap="flat">
                      <a:noFill/>
                    </a:lnL>
                    <a:lnR>
                      <a:noFill/>
                    </a:lnR>
                    <a:lnT cap="flat">
                      <a:noFill/>
                    </a:lnT>
                    <a:lnB>
                      <a:noFill/>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22"/>
                          </a:solidFill>
                          <a:effectLst/>
                          <a:latin typeface="Arial" pitchFamily="34" charset="0"/>
                          <a:cs typeface="Arial" pitchFamily="34" charset="0"/>
                        </a:rPr>
                        <a:t>ERBB</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smtClean="0">
                          <a:ln>
                            <a:noFill/>
                          </a:ln>
                          <a:solidFill>
                            <a:srgbClr val="000022"/>
                          </a:solidFill>
                          <a:effectLst/>
                          <a:latin typeface="Arial" pitchFamily="34" charset="0"/>
                          <a:cs typeface="Arial" pitchFamily="34" charset="0"/>
                        </a:rPr>
                        <a:t>HER1/EGFR</a:t>
                      </a:r>
                      <a:r>
                        <a:rPr kumimoji="0" lang="en-GB" sz="1000" b="0" i="1" u="none" strike="noStrike" cap="none" normalizeH="0" baseline="0" smtClean="0">
                          <a:ln>
                            <a:noFill/>
                          </a:ln>
                          <a:solidFill>
                            <a:srgbClr val="000022"/>
                          </a:solidFill>
                          <a:effectLst/>
                          <a:latin typeface="Arial" pitchFamily="34" charset="0"/>
                          <a:cs typeface="Arial" pitchFamily="34" charset="0"/>
                        </a:rPr>
                        <a:t> </a:t>
                      </a:r>
                      <a:r>
                        <a:rPr kumimoji="0" lang="tr-TR" sz="1000" b="0" i="1" u="none" strike="noStrike" cap="none" normalizeH="0" baseline="0" smtClean="0">
                          <a:ln>
                            <a:noFill/>
                          </a:ln>
                          <a:solidFill>
                            <a:srgbClr val="000022"/>
                          </a:solidFill>
                          <a:effectLst/>
                          <a:latin typeface="Arial" pitchFamily="34" charset="0"/>
                          <a:cs typeface="Arial" pitchFamily="34" charset="0"/>
                        </a:rPr>
                        <a:t>     </a:t>
                      </a:r>
                      <a:r>
                        <a:rPr kumimoji="0" lang="en-GB" sz="1000" b="0" i="0" u="none" strike="noStrike" cap="none" normalizeH="0" baseline="0" smtClean="0">
                          <a:ln>
                            <a:noFill/>
                          </a:ln>
                          <a:solidFill>
                            <a:srgbClr val="000022"/>
                          </a:solidFill>
                          <a:effectLst/>
                          <a:latin typeface="Arial" pitchFamily="34" charset="0"/>
                          <a:cs typeface="Arial" pitchFamily="34" charset="0"/>
                        </a:rPr>
                        <a:t>(</a:t>
                      </a:r>
                      <a:r>
                        <a:rPr kumimoji="0" lang="en-GB" sz="1000" b="0" i="0" u="none" strike="noStrike" cap="none" normalizeH="0" baseline="0" smtClean="0">
                          <a:ln>
                            <a:noFill/>
                          </a:ln>
                          <a:solidFill>
                            <a:srgbClr val="000022"/>
                          </a:solidFill>
                          <a:effectLst/>
                          <a:latin typeface="Arial" pitchFamily="34" charset="0"/>
                          <a:cs typeface="Arial" pitchFamily="34" charset="0"/>
                          <a:hlinkClick r:id="rId16" tooltip="Erlotinib"/>
                        </a:rPr>
                        <a:t>Erlotinib</a:t>
                      </a:r>
                      <a:r>
                        <a:rPr kumimoji="0" lang="en-GB" sz="1000" b="0" i="0" u="none" strike="noStrike" cap="none" normalizeH="0" baseline="0" smtClean="0">
                          <a:ln>
                            <a:noFill/>
                          </a:ln>
                          <a:solidFill>
                            <a:srgbClr val="000022"/>
                          </a:solidFill>
                          <a:effectLst/>
                          <a:latin typeface="Arial" pitchFamily="34" charset="0"/>
                          <a:cs typeface="Arial" pitchFamily="34" charset="0"/>
                        </a:rPr>
                        <a:t>, </a:t>
                      </a:r>
                      <a:r>
                        <a:rPr kumimoji="0" lang="en-GB" sz="1000" b="0" i="0" u="none" strike="noStrike" cap="none" normalizeH="0" baseline="0" smtClean="0">
                          <a:ln>
                            <a:noFill/>
                          </a:ln>
                          <a:solidFill>
                            <a:srgbClr val="000022"/>
                          </a:solidFill>
                          <a:effectLst/>
                          <a:latin typeface="Arial" pitchFamily="34" charset="0"/>
                          <a:cs typeface="Arial" pitchFamily="34" charset="0"/>
                          <a:hlinkClick r:id="rId17" tooltip="Gefitinib"/>
                        </a:rPr>
                        <a:t>Gefitinib</a:t>
                      </a:r>
                      <a:r>
                        <a:rPr kumimoji="0" lang="en-GB" sz="1000" b="0" i="0" u="none" strike="noStrike" cap="none" normalizeH="0" baseline="0" smtClean="0">
                          <a:ln>
                            <a:noFill/>
                          </a:ln>
                          <a:solidFill>
                            <a:srgbClr val="000022"/>
                          </a:solidFill>
                          <a:effectLst/>
                          <a:latin typeface="Arial" pitchFamily="34" charset="0"/>
                          <a:cs typeface="Arial" pitchFamily="34" charset="0"/>
                        </a:rPr>
                        <a:t>, </a:t>
                      </a:r>
                      <a:r>
                        <a:rPr kumimoji="0" lang="en-GB" sz="1000" b="0" i="0" u="none" strike="noStrike" cap="none" normalizeH="0" baseline="0" smtClean="0">
                          <a:ln>
                            <a:noFill/>
                          </a:ln>
                          <a:solidFill>
                            <a:srgbClr val="000022"/>
                          </a:solidFill>
                          <a:effectLst/>
                          <a:latin typeface="Arial" pitchFamily="34" charset="0"/>
                          <a:cs typeface="Arial" pitchFamily="34" charset="0"/>
                          <a:hlinkClick r:id="rId18" tooltip="Vandetanib"/>
                        </a:rPr>
                        <a:t>Vandetanib</a:t>
                      </a:r>
                      <a:r>
                        <a:rPr kumimoji="0" lang="en-GB" sz="1000" b="0" i="0" u="none" strike="noStrike" cap="none" normalizeH="0" baseline="0" smtClean="0">
                          <a:ln>
                            <a:noFill/>
                          </a:ln>
                          <a:solidFill>
                            <a:srgbClr val="000022"/>
                          </a:solidFill>
                          <a:effectLst/>
                          <a:latin typeface="Arial" pitchFamily="34" charset="0"/>
                          <a:cs typeface="Arial" pitchFamily="34" charset="0"/>
                        </a:rPr>
                        <a:t>)</a:t>
                      </a:r>
                      <a:endParaRPr kumimoji="0" lang="tr-TR" sz="1000" b="1" i="0" u="none" strike="noStrike" cap="none" normalizeH="0" baseline="0" smtClean="0">
                        <a:ln>
                          <a:noFill/>
                        </a:ln>
                        <a:solidFill>
                          <a:srgbClr val="000022"/>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smtClean="0">
                          <a:ln>
                            <a:noFill/>
                          </a:ln>
                          <a:solidFill>
                            <a:srgbClr val="000022"/>
                          </a:solidFill>
                          <a:effectLst/>
                          <a:latin typeface="Arial" pitchFamily="34" charset="0"/>
                          <a:cs typeface="Arial" pitchFamily="34" charset="0"/>
                        </a:rPr>
                        <a:t>HER1 ve HER2</a:t>
                      </a:r>
                      <a:r>
                        <a:rPr kumimoji="0" lang="en-GB" sz="1000" b="0" i="1" u="none" strike="noStrike" cap="none" normalizeH="0" baseline="0" smtClean="0">
                          <a:ln>
                            <a:noFill/>
                          </a:ln>
                          <a:solidFill>
                            <a:srgbClr val="000022"/>
                          </a:solidFill>
                          <a:effectLst/>
                          <a:latin typeface="Arial" pitchFamily="34" charset="0"/>
                          <a:cs typeface="Arial" pitchFamily="34" charset="0"/>
                        </a:rPr>
                        <a:t> </a:t>
                      </a:r>
                      <a:r>
                        <a:rPr kumimoji="0" lang="en-GB" sz="1000" b="0" i="0" u="none" strike="noStrike" cap="none" normalizeH="0" baseline="0" smtClean="0">
                          <a:ln>
                            <a:noFill/>
                          </a:ln>
                          <a:solidFill>
                            <a:srgbClr val="000022"/>
                          </a:solidFill>
                          <a:effectLst/>
                          <a:latin typeface="Arial" pitchFamily="34" charset="0"/>
                          <a:cs typeface="Arial" pitchFamily="34" charset="0"/>
                        </a:rPr>
                        <a:t> (</a:t>
                      </a:r>
                      <a:r>
                        <a:rPr kumimoji="0" lang="en-GB" sz="1000" b="0" i="0" u="none" strike="noStrike" cap="none" normalizeH="0" baseline="0" smtClean="0">
                          <a:ln>
                            <a:noFill/>
                          </a:ln>
                          <a:solidFill>
                            <a:srgbClr val="000022"/>
                          </a:solidFill>
                          <a:effectLst/>
                          <a:latin typeface="Arial" pitchFamily="34" charset="0"/>
                          <a:cs typeface="Arial" pitchFamily="34" charset="0"/>
                          <a:hlinkClick r:id="rId19" tooltip="BIBW 2992"/>
                        </a:rPr>
                        <a:t>BIBW 2992</a:t>
                      </a:r>
                      <a:r>
                        <a:rPr kumimoji="0" lang="en-GB" sz="1000" b="0" i="0" u="none" strike="noStrike" cap="none" normalizeH="0" baseline="0" smtClean="0">
                          <a:ln>
                            <a:noFill/>
                          </a:ln>
                          <a:solidFill>
                            <a:srgbClr val="000022"/>
                          </a:solidFill>
                          <a:effectLst/>
                          <a:latin typeface="Arial" pitchFamily="34" charset="0"/>
                          <a:cs typeface="Arial" pitchFamily="34" charset="0"/>
                        </a:rPr>
                        <a:t>, </a:t>
                      </a:r>
                      <a:r>
                        <a:rPr kumimoji="0" lang="en-GB" sz="1000" b="0" i="0" u="none" strike="noStrike" cap="none" normalizeH="0" baseline="0" smtClean="0">
                          <a:ln>
                            <a:noFill/>
                          </a:ln>
                          <a:solidFill>
                            <a:srgbClr val="000022"/>
                          </a:solidFill>
                          <a:effectLst/>
                          <a:latin typeface="Arial" pitchFamily="34" charset="0"/>
                          <a:cs typeface="Arial" pitchFamily="34" charset="0"/>
                          <a:hlinkClick r:id="rId20" tooltip="Lapatinib"/>
                        </a:rPr>
                        <a:t>Lapatinib</a:t>
                      </a:r>
                      <a:r>
                        <a:rPr kumimoji="0" lang="en-GB" sz="1000" b="0" i="0" u="none" strike="noStrike" cap="none" normalizeH="0" baseline="0" smtClean="0">
                          <a:ln>
                            <a:noFill/>
                          </a:ln>
                          <a:solidFill>
                            <a:srgbClr val="000022"/>
                          </a:solidFill>
                          <a:effectLst/>
                          <a:latin typeface="Arial" pitchFamily="34" charset="0"/>
                          <a:cs typeface="Arial" pitchFamily="34" charset="0"/>
                        </a:rPr>
                        <a:t>, </a:t>
                      </a:r>
                      <a:r>
                        <a:rPr kumimoji="0" lang="en-GB" sz="1000" b="0" i="0" u="none" strike="noStrike" cap="none" normalizeH="0" baseline="0" smtClean="0">
                          <a:ln>
                            <a:noFill/>
                          </a:ln>
                          <a:solidFill>
                            <a:srgbClr val="000022"/>
                          </a:solidFill>
                          <a:effectLst/>
                          <a:latin typeface="Arial" pitchFamily="34" charset="0"/>
                          <a:cs typeface="Arial" pitchFamily="34" charset="0"/>
                          <a:hlinkClick r:id="rId21" tooltip="Neratinib"/>
                        </a:rPr>
                        <a:t>Neratinib</a:t>
                      </a:r>
                      <a:r>
                        <a:rPr kumimoji="0" lang="en-GB" sz="1000" b="0" i="0" u="none" strike="noStrike" cap="none" normalizeH="0" baseline="0" smtClean="0">
                          <a:ln>
                            <a:noFill/>
                          </a:ln>
                          <a:solidFill>
                            <a:srgbClr val="000022"/>
                          </a:solidFill>
                          <a:effectLst/>
                          <a:latin typeface="Arial" pitchFamily="34" charset="0"/>
                          <a:cs typeface="Arial"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22"/>
                          </a:solidFill>
                          <a:effectLst/>
                          <a:latin typeface="Arial" pitchFamily="34" charset="0"/>
                          <a:cs typeface="Arial" pitchFamily="34" charset="0"/>
                        </a:rPr>
                        <a:t>RTK clasIII</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rgbClr val="000022"/>
                          </a:solidFill>
                          <a:effectLst/>
                          <a:latin typeface="Arial" pitchFamily="34" charset="0"/>
                          <a:cs typeface="Arial" pitchFamily="34" charset="0"/>
                        </a:rPr>
                        <a:t>CKIT ve</a:t>
                      </a:r>
                      <a:r>
                        <a:rPr kumimoji="0" lang="en-GB" sz="1000" b="0" i="1" u="none" strike="noStrike" cap="none" normalizeH="0" baseline="0" smtClean="0">
                          <a:ln>
                            <a:noFill/>
                          </a:ln>
                          <a:solidFill>
                            <a:srgbClr val="000022"/>
                          </a:solidFill>
                          <a:effectLst/>
                          <a:latin typeface="Arial" pitchFamily="34" charset="0"/>
                          <a:cs typeface="Arial" pitchFamily="34" charset="0"/>
                        </a:rPr>
                        <a:t> </a:t>
                      </a:r>
                      <a:r>
                        <a:rPr kumimoji="0" lang="tr-TR" sz="1000" b="0" i="1" u="none" strike="noStrike" cap="none" normalizeH="0" baseline="0" smtClean="0">
                          <a:ln>
                            <a:noFill/>
                          </a:ln>
                          <a:solidFill>
                            <a:srgbClr val="000022"/>
                          </a:solidFill>
                          <a:effectLst/>
                          <a:latin typeface="Arial" pitchFamily="34" charset="0"/>
                          <a:cs typeface="Arial" pitchFamily="34" charset="0"/>
                        </a:rPr>
                        <a:t>PGFR</a:t>
                      </a:r>
                      <a:r>
                        <a:rPr kumimoji="0" lang="en-GB" sz="1000" b="0" i="0" u="none" strike="noStrike" cap="none" normalizeH="0" baseline="0" smtClean="0">
                          <a:ln>
                            <a:noFill/>
                          </a:ln>
                          <a:solidFill>
                            <a:srgbClr val="000022"/>
                          </a:solidFill>
                          <a:effectLst/>
                          <a:latin typeface="Arial" pitchFamily="34" charset="0"/>
                          <a:cs typeface="Arial" pitchFamily="34" charset="0"/>
                        </a:rPr>
                        <a:t> </a:t>
                      </a:r>
                      <a:r>
                        <a:rPr kumimoji="0" lang="tr-TR" sz="1000" b="0" i="0" u="none" strike="noStrike" cap="none" normalizeH="0" baseline="0" smtClean="0">
                          <a:ln>
                            <a:noFill/>
                          </a:ln>
                          <a:solidFill>
                            <a:srgbClr val="000022"/>
                          </a:solidFill>
                          <a:effectLst/>
                          <a:latin typeface="Arial" pitchFamily="34" charset="0"/>
                          <a:cs typeface="Arial" pitchFamily="34" charset="0"/>
                        </a:rPr>
                        <a:t>  </a:t>
                      </a:r>
                      <a:r>
                        <a:rPr kumimoji="0" lang="en-GB" sz="1000" b="0" i="0" u="none" strike="noStrike" cap="none" normalizeH="0" baseline="0" smtClean="0">
                          <a:ln>
                            <a:noFill/>
                          </a:ln>
                          <a:solidFill>
                            <a:srgbClr val="000022"/>
                          </a:solidFill>
                          <a:effectLst/>
                          <a:latin typeface="Arial" pitchFamily="34" charset="0"/>
                          <a:cs typeface="Arial" pitchFamily="34" charset="0"/>
                        </a:rPr>
                        <a:t>(</a:t>
                      </a:r>
                      <a:r>
                        <a:rPr kumimoji="0" lang="en-GB" sz="1000" b="0" i="0" u="none" strike="noStrike" cap="none" normalizeH="0" baseline="0" smtClean="0">
                          <a:ln>
                            <a:noFill/>
                          </a:ln>
                          <a:solidFill>
                            <a:srgbClr val="000022"/>
                          </a:solidFill>
                          <a:effectLst/>
                          <a:latin typeface="Arial" pitchFamily="34" charset="0"/>
                          <a:cs typeface="Arial" pitchFamily="34" charset="0"/>
                          <a:hlinkClick r:id="rId22" tooltip="Axitinib"/>
                        </a:rPr>
                        <a:t>Axitinib</a:t>
                      </a:r>
                      <a:r>
                        <a:rPr kumimoji="0" lang="en-GB" sz="1000" b="0" i="0" u="none" strike="noStrike" cap="none" normalizeH="0" baseline="0" smtClean="0">
                          <a:ln>
                            <a:noFill/>
                          </a:ln>
                          <a:solidFill>
                            <a:srgbClr val="000022"/>
                          </a:solidFill>
                          <a:effectLst/>
                          <a:latin typeface="Arial" pitchFamily="34" charset="0"/>
                          <a:cs typeface="Arial" pitchFamily="34" charset="0"/>
                        </a:rPr>
                        <a:t>, </a:t>
                      </a:r>
                      <a:r>
                        <a:rPr kumimoji="0" lang="en-GB" sz="1000" b="0" i="0" u="none" strike="noStrike" cap="none" normalizeH="0" baseline="0" smtClean="0">
                          <a:ln>
                            <a:noFill/>
                          </a:ln>
                          <a:solidFill>
                            <a:srgbClr val="000022"/>
                          </a:solidFill>
                          <a:effectLst/>
                          <a:latin typeface="Arial" pitchFamily="34" charset="0"/>
                          <a:cs typeface="Arial" pitchFamily="34" charset="0"/>
                          <a:hlinkClick r:id="rId23" tooltip="Pazopanib"/>
                        </a:rPr>
                        <a:t>Pazopanib</a:t>
                      </a:r>
                      <a:r>
                        <a:rPr kumimoji="0" lang="en-GB" sz="1000" b="0" i="0" u="none" strike="noStrike" cap="none" normalizeH="0" baseline="0" smtClean="0">
                          <a:ln>
                            <a:noFill/>
                          </a:ln>
                          <a:solidFill>
                            <a:srgbClr val="000022"/>
                          </a:solidFill>
                          <a:effectLst/>
                          <a:latin typeface="Arial" pitchFamily="34" charset="0"/>
                          <a:cs typeface="Arial" pitchFamily="34" charset="0"/>
                        </a:rPr>
                        <a:t>, </a:t>
                      </a:r>
                      <a:r>
                        <a:rPr kumimoji="0" lang="en-GB" sz="1000" b="0" i="0" u="none" strike="noStrike" cap="none" normalizeH="0" baseline="0" smtClean="0">
                          <a:ln>
                            <a:noFill/>
                          </a:ln>
                          <a:solidFill>
                            <a:srgbClr val="000022"/>
                          </a:solidFill>
                          <a:effectLst/>
                          <a:latin typeface="Arial" pitchFamily="34" charset="0"/>
                          <a:cs typeface="Arial" pitchFamily="34" charset="0"/>
                          <a:hlinkClick r:id="rId24" tooltip="Sunitinib"/>
                        </a:rPr>
                        <a:t>Sunitinib</a:t>
                      </a:r>
                      <a:r>
                        <a:rPr kumimoji="0" lang="en-GB" sz="1000" b="0" i="0" u="none" strike="noStrike" cap="none" normalizeH="0" baseline="0" smtClean="0">
                          <a:ln>
                            <a:noFill/>
                          </a:ln>
                          <a:solidFill>
                            <a:srgbClr val="000022"/>
                          </a:solidFill>
                          <a:effectLst/>
                          <a:latin typeface="Arial" pitchFamily="34" charset="0"/>
                          <a:cs typeface="Arial" pitchFamily="34" charset="0"/>
                        </a:rPr>
                        <a:t>, </a:t>
                      </a:r>
                      <a:r>
                        <a:rPr kumimoji="0" lang="en-GB" sz="1000" b="0" i="0" u="none" strike="noStrike" cap="none" normalizeH="0" baseline="0" smtClean="0">
                          <a:ln>
                            <a:noFill/>
                          </a:ln>
                          <a:solidFill>
                            <a:srgbClr val="000022"/>
                          </a:solidFill>
                          <a:effectLst/>
                          <a:latin typeface="Arial" pitchFamily="34" charset="0"/>
                          <a:cs typeface="Arial" pitchFamily="34" charset="0"/>
                          <a:hlinkClick r:id="rId25" tooltip="Sorafenib"/>
                        </a:rPr>
                        <a:t>Sorafenib</a:t>
                      </a:r>
                      <a:r>
                        <a:rPr kumimoji="0" lang="en-GB" sz="1000" b="0" i="0" u="none" strike="noStrike" cap="none" normalizeH="0" baseline="0" smtClean="0">
                          <a:ln>
                            <a:noFill/>
                          </a:ln>
                          <a:solidFill>
                            <a:srgbClr val="000022"/>
                          </a:solidFill>
                          <a:effectLst/>
                          <a:latin typeface="Arial" pitchFamily="34" charset="0"/>
                          <a:cs typeface="Arial" pitchFamily="34" charset="0"/>
                        </a:rPr>
                        <a:t>, </a:t>
                      </a:r>
                      <a:r>
                        <a:rPr kumimoji="0" lang="en-GB" sz="1000" b="0" i="0" u="none" strike="noStrike" cap="none" normalizeH="0" baseline="0" smtClean="0">
                          <a:ln>
                            <a:noFill/>
                          </a:ln>
                          <a:solidFill>
                            <a:srgbClr val="000022"/>
                          </a:solidFill>
                          <a:effectLst/>
                          <a:latin typeface="Arial" pitchFamily="34" charset="0"/>
                          <a:cs typeface="Arial" pitchFamily="34" charset="0"/>
                          <a:hlinkClick r:id="rId26" tooltip="Toceranib"/>
                        </a:rPr>
                        <a:t>Toceranib</a:t>
                      </a:r>
                      <a:r>
                        <a:rPr kumimoji="0" lang="en-GB" sz="1000" b="0" i="0" u="none" strike="noStrike" cap="none" normalizeH="0" baseline="0" smtClean="0">
                          <a:ln>
                            <a:noFill/>
                          </a:ln>
                          <a:solidFill>
                            <a:srgbClr val="000022"/>
                          </a:solidFill>
                          <a:effectLst/>
                          <a:latin typeface="Arial" pitchFamily="34" charset="0"/>
                          <a:cs typeface="Arial" pitchFamily="34" charset="0"/>
                        </a:rPr>
                        <a:t>) </a:t>
                      </a:r>
                      <a:endParaRPr kumimoji="0" lang="tr-TR" sz="1000" b="0" i="0" u="none" strike="noStrike" cap="none" normalizeH="0" baseline="0" smtClean="0">
                        <a:ln>
                          <a:noFill/>
                        </a:ln>
                        <a:solidFill>
                          <a:srgbClr val="0000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rgbClr val="000022"/>
                          </a:solidFill>
                          <a:effectLst/>
                          <a:latin typeface="Arial" pitchFamily="34" charset="0"/>
                          <a:cs typeface="Arial" pitchFamily="34" charset="0"/>
                        </a:rPr>
                        <a:t>FLT3    </a:t>
                      </a:r>
                      <a:r>
                        <a:rPr kumimoji="0" lang="en-GB" sz="1000" b="0" i="0" u="none" strike="noStrike" cap="none" normalizeH="0" baseline="0" smtClean="0">
                          <a:ln>
                            <a:noFill/>
                          </a:ln>
                          <a:solidFill>
                            <a:srgbClr val="000022"/>
                          </a:solidFill>
                          <a:effectLst/>
                          <a:latin typeface="Arial" pitchFamily="34" charset="0"/>
                          <a:cs typeface="Arial" pitchFamily="34" charset="0"/>
                        </a:rPr>
                        <a:t> </a:t>
                      </a:r>
                      <a:r>
                        <a:rPr kumimoji="0" lang="tr-TR" sz="1000" b="0" i="0" u="none" strike="noStrike" cap="none" normalizeH="0" baseline="0" smtClean="0">
                          <a:ln>
                            <a:noFill/>
                          </a:ln>
                          <a:solidFill>
                            <a:srgbClr val="000022"/>
                          </a:solidFill>
                          <a:effectLst/>
                          <a:latin typeface="Arial" pitchFamily="34" charset="0"/>
                          <a:cs typeface="Arial" pitchFamily="34" charset="0"/>
                        </a:rPr>
                        <a:t>              </a:t>
                      </a:r>
                      <a:r>
                        <a:rPr kumimoji="0" lang="en-GB" sz="1000" b="0" i="0" u="none" strike="noStrike" cap="none" normalizeH="0" baseline="0" smtClean="0">
                          <a:ln>
                            <a:noFill/>
                          </a:ln>
                          <a:solidFill>
                            <a:srgbClr val="000022"/>
                          </a:solidFill>
                          <a:effectLst/>
                          <a:latin typeface="Arial" pitchFamily="34" charset="0"/>
                          <a:cs typeface="Arial" pitchFamily="34" charset="0"/>
                        </a:rPr>
                        <a:t>(</a:t>
                      </a:r>
                      <a:r>
                        <a:rPr kumimoji="0" lang="en-GB" sz="1000" b="0" i="0" u="none" strike="noStrike" cap="none" normalizeH="0" baseline="0" smtClean="0">
                          <a:ln>
                            <a:noFill/>
                          </a:ln>
                          <a:solidFill>
                            <a:srgbClr val="000022"/>
                          </a:solidFill>
                          <a:effectLst/>
                          <a:latin typeface="Arial" pitchFamily="34" charset="0"/>
                          <a:cs typeface="Arial" pitchFamily="34" charset="0"/>
                          <a:hlinkClick r:id="rId27" tooltip="Lestaurtinib"/>
                        </a:rPr>
                        <a:t>Lestaurtinib</a:t>
                      </a:r>
                      <a:r>
                        <a:rPr kumimoji="0" lang="en-GB" sz="1000" b="0" i="0" u="none" strike="noStrike" cap="none" normalizeH="0" baseline="0" smtClean="0">
                          <a:ln>
                            <a:noFill/>
                          </a:ln>
                          <a:solidFill>
                            <a:srgbClr val="000022"/>
                          </a:solidFill>
                          <a:effectLst/>
                          <a:latin typeface="Arial" pitchFamily="34" charset="0"/>
                          <a:cs typeface="Arial" pitchFamily="34" charset="0"/>
                        </a:rPr>
                        <a:t>)</a:t>
                      </a:r>
                      <a:endParaRPr kumimoji="0" lang="tr-TR" sz="1000" b="0" i="0" u="none" strike="noStrike" cap="none" normalizeH="0" baseline="0" smtClean="0">
                        <a:ln>
                          <a:noFill/>
                        </a:ln>
                        <a:solidFill>
                          <a:srgbClr val="0000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rgbClr val="000022"/>
                          </a:solidFill>
                          <a:effectLst/>
                          <a:latin typeface="Arial" pitchFamily="34" charset="0"/>
                          <a:cs typeface="Arial" pitchFamily="34" charset="0"/>
                        </a:rPr>
                        <a:t>VEGFR</a:t>
                      </a:r>
                      <a:r>
                        <a:rPr kumimoji="0" lang="en-GB" sz="1000" b="0" i="0" u="none" strike="noStrike" cap="none" normalizeH="0" baseline="0" smtClean="0">
                          <a:ln>
                            <a:noFill/>
                          </a:ln>
                          <a:solidFill>
                            <a:srgbClr val="000022"/>
                          </a:solidFill>
                          <a:effectLst/>
                          <a:latin typeface="Arial" pitchFamily="34" charset="0"/>
                          <a:cs typeface="Arial" pitchFamily="34" charset="0"/>
                        </a:rPr>
                        <a:t> </a:t>
                      </a:r>
                      <a:r>
                        <a:rPr kumimoji="0" lang="tr-TR" sz="1000" b="0" i="0" u="none" strike="noStrike" cap="none" normalizeH="0" baseline="0" smtClean="0">
                          <a:ln>
                            <a:noFill/>
                          </a:ln>
                          <a:solidFill>
                            <a:srgbClr val="000022"/>
                          </a:solidFill>
                          <a:effectLst/>
                          <a:latin typeface="Arial" pitchFamily="34" charset="0"/>
                          <a:cs typeface="Arial" pitchFamily="34" charset="0"/>
                        </a:rPr>
                        <a:t>              </a:t>
                      </a:r>
                      <a:r>
                        <a:rPr kumimoji="0" lang="en-GB" sz="1000" b="0" i="0" u="none" strike="noStrike" cap="none" normalizeH="0" baseline="0" smtClean="0">
                          <a:ln>
                            <a:noFill/>
                          </a:ln>
                          <a:solidFill>
                            <a:srgbClr val="000022"/>
                          </a:solidFill>
                          <a:effectLst/>
                          <a:latin typeface="Arial" pitchFamily="34" charset="0"/>
                          <a:cs typeface="Arial" pitchFamily="34" charset="0"/>
                        </a:rPr>
                        <a:t>(</a:t>
                      </a:r>
                      <a:r>
                        <a:rPr kumimoji="0" lang="en-GB" sz="1000" b="0" i="0" u="none" strike="noStrike" cap="none" normalizeH="0" baseline="0" smtClean="0">
                          <a:ln>
                            <a:noFill/>
                          </a:ln>
                          <a:solidFill>
                            <a:srgbClr val="000022"/>
                          </a:solidFill>
                          <a:effectLst/>
                          <a:latin typeface="Arial" pitchFamily="34" charset="0"/>
                          <a:cs typeface="Arial" pitchFamily="34" charset="0"/>
                          <a:hlinkClick r:id="rId22" tooltip="Axitinib"/>
                        </a:rPr>
                        <a:t>Axitinib</a:t>
                      </a:r>
                      <a:r>
                        <a:rPr kumimoji="0" lang="en-GB" sz="1000" b="0" i="0" u="none" strike="noStrike" cap="none" normalizeH="0" baseline="0" smtClean="0">
                          <a:ln>
                            <a:noFill/>
                          </a:ln>
                          <a:solidFill>
                            <a:srgbClr val="000022"/>
                          </a:solidFill>
                          <a:effectLst/>
                          <a:latin typeface="Arial" pitchFamily="34" charset="0"/>
                          <a:cs typeface="Arial" pitchFamily="34" charset="0"/>
                        </a:rPr>
                        <a:t>,</a:t>
                      </a:r>
                      <a:r>
                        <a:rPr kumimoji="0" lang="en-GB" sz="1000" b="0" i="0" u="none" strike="noStrike" cap="none" normalizeH="0" baseline="0" smtClean="0">
                          <a:ln>
                            <a:noFill/>
                          </a:ln>
                          <a:solidFill>
                            <a:srgbClr val="000022"/>
                          </a:solidFill>
                          <a:effectLst/>
                          <a:latin typeface="Arial" pitchFamily="34" charset="0"/>
                          <a:cs typeface="Arial" pitchFamily="34" charset="0"/>
                          <a:hlinkClick r:id="rId28" tooltip="Cediranib"/>
                        </a:rPr>
                        <a:t>Cediranib</a:t>
                      </a:r>
                      <a:r>
                        <a:rPr kumimoji="0" lang="en-GB" sz="1000" b="0" i="0" u="none" strike="noStrike" cap="none" normalizeH="0" baseline="0" smtClean="0">
                          <a:ln>
                            <a:noFill/>
                          </a:ln>
                          <a:solidFill>
                            <a:srgbClr val="000022"/>
                          </a:solidFill>
                          <a:effectLst/>
                          <a:latin typeface="Arial" pitchFamily="34" charset="0"/>
                          <a:cs typeface="Arial" pitchFamily="34" charset="0"/>
                        </a:rPr>
                        <a:t>,</a:t>
                      </a:r>
                      <a:r>
                        <a:rPr kumimoji="0" lang="en-GB" sz="1000" b="0" i="0" u="none" strike="noStrike" cap="none" normalizeH="0" baseline="0" smtClean="0">
                          <a:ln>
                            <a:noFill/>
                          </a:ln>
                          <a:solidFill>
                            <a:srgbClr val="000022"/>
                          </a:solidFill>
                          <a:effectLst/>
                          <a:latin typeface="Arial" pitchFamily="34" charset="0"/>
                          <a:cs typeface="Arial" pitchFamily="34" charset="0"/>
                          <a:hlinkClick r:id="rId23" tooltip="Pazopanib"/>
                        </a:rPr>
                        <a:t>Pazopanib</a:t>
                      </a:r>
                      <a:r>
                        <a:rPr kumimoji="0" lang="en-GB" sz="1000" b="0" i="0" u="none" strike="noStrike" cap="none" normalizeH="0" baseline="0" smtClean="0">
                          <a:ln>
                            <a:noFill/>
                          </a:ln>
                          <a:solidFill>
                            <a:srgbClr val="000022"/>
                          </a:solidFill>
                          <a:effectLst/>
                          <a:latin typeface="Arial" pitchFamily="34" charset="0"/>
                          <a:cs typeface="Arial" pitchFamily="34" charset="0"/>
                        </a:rPr>
                        <a:t>,</a:t>
                      </a:r>
                      <a:r>
                        <a:rPr kumimoji="0" lang="en-GB" sz="1000" b="0" i="0" u="none" strike="noStrike" cap="none" normalizeH="0" baseline="0" smtClean="0">
                          <a:ln>
                            <a:noFill/>
                          </a:ln>
                          <a:solidFill>
                            <a:srgbClr val="000022"/>
                          </a:solidFill>
                          <a:effectLst/>
                          <a:latin typeface="Arial" pitchFamily="34" charset="0"/>
                          <a:cs typeface="Arial" pitchFamily="34" charset="0"/>
                          <a:hlinkClick r:id="rId29" tooltip="Regorafenib"/>
                        </a:rPr>
                        <a:t>Regorafenib</a:t>
                      </a:r>
                      <a:r>
                        <a:rPr kumimoji="0" lang="en-GB" sz="1000" b="0" i="0" u="none" strike="noStrike" cap="none" normalizeH="0" baseline="0" smtClean="0">
                          <a:ln>
                            <a:noFill/>
                          </a:ln>
                          <a:solidFill>
                            <a:srgbClr val="000022"/>
                          </a:solidFill>
                          <a:effectLst/>
                          <a:latin typeface="Arial" pitchFamily="34" charset="0"/>
                          <a:cs typeface="Arial" pitchFamily="34" charset="0"/>
                        </a:rPr>
                        <a:t>,</a:t>
                      </a:r>
                      <a:r>
                        <a:rPr kumimoji="0" lang="en-GB" sz="1000" b="0" i="0" u="none" strike="noStrike" cap="none" normalizeH="0" baseline="0" smtClean="0">
                          <a:ln>
                            <a:noFill/>
                          </a:ln>
                          <a:solidFill>
                            <a:srgbClr val="000022"/>
                          </a:solidFill>
                          <a:effectLst/>
                          <a:latin typeface="Arial" pitchFamily="34" charset="0"/>
                          <a:cs typeface="Arial" pitchFamily="34" charset="0"/>
                          <a:hlinkClick r:id="rId30" tooltip="Semaxanib"/>
                        </a:rPr>
                        <a:t>Semaxanib</a:t>
                      </a:r>
                      <a:r>
                        <a:rPr kumimoji="0" lang="en-GB" sz="1000" b="0" i="0" u="none" strike="noStrike" cap="none" normalizeH="0" baseline="0" smtClean="0">
                          <a:ln>
                            <a:noFill/>
                          </a:ln>
                          <a:solidFill>
                            <a:srgbClr val="000022"/>
                          </a:solidFill>
                          <a:effectLst/>
                          <a:latin typeface="Arial" pitchFamily="34" charset="0"/>
                          <a:cs typeface="Arial" pitchFamily="34" charset="0"/>
                        </a:rPr>
                        <a:t>,</a:t>
                      </a:r>
                      <a:r>
                        <a:rPr kumimoji="0" lang="en-GB" sz="1000" b="0" i="0" u="sng" strike="noStrike" cap="none" normalizeH="0" baseline="0" smtClean="0">
                          <a:ln>
                            <a:noFill/>
                          </a:ln>
                          <a:solidFill>
                            <a:srgbClr val="000022"/>
                          </a:solidFill>
                          <a:effectLst/>
                          <a:latin typeface="Arial" pitchFamily="34" charset="0"/>
                          <a:cs typeface="Arial" pitchFamily="34" charset="0"/>
                          <a:hlinkClick r:id="rId25" tooltip="Sorafenib"/>
                        </a:rPr>
                        <a:t>Sorafenib</a:t>
                      </a:r>
                      <a:r>
                        <a:rPr kumimoji="0" lang="en-GB" sz="1000" b="0" i="0" u="none" strike="noStrike" cap="none" normalizeH="0" baseline="0" smtClean="0">
                          <a:ln>
                            <a:noFill/>
                          </a:ln>
                          <a:solidFill>
                            <a:srgbClr val="000022"/>
                          </a:solidFill>
                          <a:effectLst/>
                          <a:latin typeface="Arial" pitchFamily="34" charset="0"/>
                          <a:cs typeface="Arial" pitchFamily="34" charset="0"/>
                        </a:rPr>
                        <a:t>,</a:t>
                      </a:r>
                      <a:r>
                        <a:rPr kumimoji="0" lang="en-GB" sz="1000" b="0" i="0" u="none" strike="noStrike" cap="none" normalizeH="0" baseline="0" smtClean="0">
                          <a:ln>
                            <a:noFill/>
                          </a:ln>
                          <a:solidFill>
                            <a:srgbClr val="000022"/>
                          </a:solidFill>
                          <a:effectLst/>
                          <a:latin typeface="Arial" pitchFamily="34" charset="0"/>
                          <a:cs typeface="Arial" pitchFamily="34" charset="0"/>
                          <a:hlinkClick r:id="rId24" tooltip="Sunitinib"/>
                        </a:rPr>
                        <a:t>Sunitin</a:t>
                      </a:r>
                      <a:endParaRPr kumimoji="0" lang="tr-TR" sz="1000" b="0" i="0" u="none" strike="noStrike" cap="none" normalizeH="0" baseline="0" smtClean="0">
                        <a:ln>
                          <a:noFill/>
                        </a:ln>
                        <a:solidFill>
                          <a:srgbClr val="0000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22"/>
                          </a:solidFill>
                          <a:effectLst/>
                          <a:latin typeface="Arial" pitchFamily="34" charset="0"/>
                          <a:cs typeface="Arial" pitchFamily="34" charset="0"/>
                        </a:rPr>
                        <a:t>                            </a:t>
                      </a:r>
                      <a:r>
                        <a:rPr kumimoji="0" lang="en-GB" sz="1000" b="0" i="0" u="none" strike="noStrike" cap="none" normalizeH="0" baseline="0" smtClean="0">
                          <a:ln>
                            <a:noFill/>
                          </a:ln>
                          <a:solidFill>
                            <a:srgbClr val="000022"/>
                          </a:solidFill>
                          <a:effectLst/>
                          <a:latin typeface="Arial" pitchFamily="34" charset="0"/>
                          <a:cs typeface="Arial" pitchFamily="34" charset="0"/>
                          <a:hlinkClick r:id="rId26" tooltip="Toceranib"/>
                        </a:rPr>
                        <a:t>Toceranib</a:t>
                      </a:r>
                      <a:r>
                        <a:rPr kumimoji="0" lang="en-GB" sz="1000" b="0" i="0" u="none" strike="noStrike" cap="none" normalizeH="0" baseline="0" smtClean="0">
                          <a:ln>
                            <a:noFill/>
                          </a:ln>
                          <a:solidFill>
                            <a:srgbClr val="000022"/>
                          </a:solidFill>
                          <a:effectLst/>
                          <a:latin typeface="Arial" pitchFamily="34" charset="0"/>
                          <a:cs typeface="Arial" pitchFamily="34" charset="0"/>
                        </a:rPr>
                        <a:t>,</a:t>
                      </a:r>
                      <a:r>
                        <a:rPr kumimoji="0" lang="tr-TR" sz="1000" b="0" i="0" u="none" strike="noStrike" cap="none" normalizeH="0" baseline="0" smtClean="0">
                          <a:ln>
                            <a:noFill/>
                          </a:ln>
                          <a:solidFill>
                            <a:srgbClr val="000022"/>
                          </a:solidFill>
                          <a:effectLst/>
                          <a:latin typeface="Arial" pitchFamily="34" charset="0"/>
                          <a:cs typeface="Arial" pitchFamily="34" charset="0"/>
                        </a:rPr>
                        <a:t> </a:t>
                      </a:r>
                      <a:r>
                        <a:rPr kumimoji="0" lang="en-GB" sz="1000" b="0" i="0" u="none" strike="noStrike" cap="none" normalizeH="0" baseline="0" smtClean="0">
                          <a:ln>
                            <a:noFill/>
                          </a:ln>
                          <a:solidFill>
                            <a:srgbClr val="000022"/>
                          </a:solidFill>
                          <a:effectLst/>
                          <a:latin typeface="Arial" pitchFamily="34" charset="0"/>
                          <a:cs typeface="Arial" pitchFamily="34" charset="0"/>
                          <a:hlinkClick r:id="rId18" tooltip="Vandetanib"/>
                        </a:rPr>
                        <a:t>Vandetanib</a:t>
                      </a:r>
                      <a:r>
                        <a:rPr kumimoji="0" lang="en-GB" sz="1000" b="0" i="0" u="none" strike="noStrike" cap="none" normalizeH="0" baseline="0" smtClean="0">
                          <a:ln>
                            <a:noFill/>
                          </a:ln>
                          <a:solidFill>
                            <a:srgbClr val="000022"/>
                          </a:solidFill>
                          <a:effectLst/>
                          <a:latin typeface="Arial" pitchFamily="34" charset="0"/>
                          <a:cs typeface="Arial" pitchFamily="34" charset="0"/>
                        </a:rPr>
                        <a:t>)</a:t>
                      </a:r>
                    </a:p>
                  </a:txBody>
                  <a:tcPr anchor="ctr" horzOverflow="overflow">
                    <a:lnL>
                      <a:noFill/>
                    </a:lnL>
                    <a:lnR cap="flat">
                      <a:noFill/>
                    </a:lnR>
                    <a:lnT cap="flat">
                      <a:noFill/>
                    </a:lnT>
                    <a:lnB>
                      <a:noFill/>
                    </a:lnB>
                    <a:lnTlToBr>
                      <a:noFill/>
                    </a:lnTlToBr>
                    <a:lnBlToTr>
                      <a:noFill/>
                    </a:lnBlToTr>
                    <a:solidFill>
                      <a:srgbClr val="FFFFFF"/>
                    </a:solidFill>
                  </a:tcPr>
                </a:tc>
              </a:tr>
              <a:tr h="180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400" b="1" i="0" u="none" strike="noStrike" cap="none" normalizeH="0" baseline="0" smtClean="0">
                        <a:ln>
                          <a:noFill/>
                        </a:ln>
                        <a:solidFill>
                          <a:srgbClr val="000022"/>
                        </a:solidFill>
                        <a:effectLst/>
                        <a:latin typeface="Arial" pitchFamily="34" charset="0"/>
                        <a:cs typeface="Arial" pitchFamily="34" charset="0"/>
                      </a:endParaRPr>
                    </a:p>
                  </a:txBody>
                  <a:tcPr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400" b="0" i="0" u="none" strike="noStrike" cap="none" normalizeH="0" baseline="0" smtClean="0">
                        <a:ln>
                          <a:noFill/>
                        </a:ln>
                        <a:solidFill>
                          <a:srgbClr val="000022"/>
                        </a:solidFill>
                        <a:effectLst/>
                        <a:latin typeface="Arial" pitchFamily="34" charset="0"/>
                        <a:cs typeface="Arial" pitchFamily="34" charset="0"/>
                      </a:endParaRPr>
                    </a:p>
                  </a:txBody>
                  <a:tcPr horzOverflow="overflow">
                    <a:lnL>
                      <a:noFill/>
                    </a:lnL>
                    <a:lnR cap="flat">
                      <a:noFill/>
                    </a:lnR>
                    <a:lnT>
                      <a:noFill/>
                    </a:lnT>
                    <a:lnB>
                      <a:noFill/>
                    </a:lnB>
                    <a:lnTlToBr>
                      <a:noFill/>
                    </a:lnTlToBr>
                    <a:lnBlToTr>
                      <a:noFill/>
                    </a:lnBlToTr>
                    <a:noFill/>
                  </a:tcPr>
                </a:tc>
              </a:tr>
              <a:tr h="6842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smtClean="0">
                          <a:ln>
                            <a:noFill/>
                          </a:ln>
                          <a:solidFill>
                            <a:srgbClr val="000022"/>
                          </a:solidFill>
                          <a:effectLst/>
                          <a:latin typeface="Arial" pitchFamily="34" charset="0"/>
                          <a:cs typeface="Arial" pitchFamily="34" charset="0"/>
                        </a:rPr>
                        <a:t>Reseptör olmayan tirozin kinaz</a:t>
                      </a:r>
                      <a:endParaRPr kumimoji="0" lang="en-GB" sz="1000" b="1" i="0" u="none" strike="noStrike" cap="none" normalizeH="0" baseline="0" smtClean="0">
                        <a:ln>
                          <a:noFill/>
                        </a:ln>
                        <a:solidFill>
                          <a:srgbClr val="000022"/>
                        </a:solidFill>
                        <a:effectLst/>
                        <a:latin typeface="Arial" pitchFamily="34" charset="0"/>
                        <a:cs typeface="Arial" pitchFamily="34" charset="0"/>
                      </a:endParaRPr>
                    </a:p>
                  </a:txBody>
                  <a:tcPr anchor="ctr" horzOverflow="overflow">
                    <a:lnL cap="flat">
                      <a:noFill/>
                    </a:lnL>
                    <a:lnR>
                      <a:noFill/>
                    </a:lnR>
                    <a:lnT>
                      <a:noFill/>
                    </a:lnT>
                    <a:lnB cap="flat">
                      <a:noFill/>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dirty="0" smtClean="0">
                          <a:ln>
                            <a:noFill/>
                          </a:ln>
                          <a:solidFill>
                            <a:srgbClr val="000022"/>
                          </a:solidFill>
                          <a:effectLst/>
                          <a:latin typeface="Arial" pitchFamily="34" charset="0"/>
                          <a:cs typeface="Arial" pitchFamily="34" charset="0"/>
                        </a:rPr>
                        <a:t>BCR/ABL           </a:t>
                      </a:r>
                      <a:r>
                        <a:rPr kumimoji="0" lang="en-GB" sz="1000" b="0" i="0" u="none" strike="noStrike" cap="none" normalizeH="0" baseline="0" dirty="0" smtClean="0">
                          <a:ln>
                            <a:noFill/>
                          </a:ln>
                          <a:solidFill>
                            <a:srgbClr val="000022"/>
                          </a:solidFill>
                          <a:effectLst/>
                          <a:latin typeface="Arial" pitchFamily="34" charset="0"/>
                          <a:cs typeface="Arial" pitchFamily="34" charset="0"/>
                        </a:rPr>
                        <a:t>(</a:t>
                      </a:r>
                      <a:r>
                        <a:rPr kumimoji="0" lang="en-GB" sz="1000" b="0" i="0" u="none" strike="noStrike" cap="none" normalizeH="0" baseline="0" dirty="0" err="1" smtClean="0">
                          <a:ln>
                            <a:noFill/>
                          </a:ln>
                          <a:solidFill>
                            <a:srgbClr val="000022"/>
                          </a:solidFill>
                          <a:effectLst/>
                          <a:latin typeface="Arial" pitchFamily="34" charset="0"/>
                          <a:cs typeface="Arial" pitchFamily="34" charset="0"/>
                          <a:hlinkClick r:id="rId31" tooltip="Dasatinib"/>
                        </a:rPr>
                        <a:t>Dasatinib</a:t>
                      </a:r>
                      <a:r>
                        <a:rPr kumimoji="0" lang="en-GB" sz="1000" b="0" i="0" u="none" strike="noStrike" cap="none" normalizeH="0" baseline="0" dirty="0" smtClean="0">
                          <a:ln>
                            <a:noFill/>
                          </a:ln>
                          <a:solidFill>
                            <a:srgbClr val="000022"/>
                          </a:solidFill>
                          <a:effectLst/>
                          <a:latin typeface="Arial" pitchFamily="34" charset="0"/>
                          <a:cs typeface="Arial" pitchFamily="34" charset="0"/>
                        </a:rPr>
                        <a:t>, </a:t>
                      </a:r>
                      <a:r>
                        <a:rPr kumimoji="0" lang="en-GB" sz="1000" b="0" i="0" u="none" strike="noStrike" cap="none" normalizeH="0" baseline="0" dirty="0" err="1" smtClean="0">
                          <a:ln>
                            <a:noFill/>
                          </a:ln>
                          <a:solidFill>
                            <a:srgbClr val="000022"/>
                          </a:solidFill>
                          <a:effectLst/>
                          <a:latin typeface="Arial" pitchFamily="34" charset="0"/>
                          <a:cs typeface="Arial" pitchFamily="34" charset="0"/>
                          <a:hlinkClick r:id="rId32" tooltip="Imatinib"/>
                        </a:rPr>
                        <a:t>Imatinib</a:t>
                      </a:r>
                      <a:r>
                        <a:rPr kumimoji="0" lang="en-GB" sz="1000" b="0" i="0" u="none" strike="noStrike" cap="none" normalizeH="0" baseline="0" dirty="0" smtClean="0">
                          <a:ln>
                            <a:noFill/>
                          </a:ln>
                          <a:solidFill>
                            <a:srgbClr val="000022"/>
                          </a:solidFill>
                          <a:effectLst/>
                          <a:latin typeface="Arial" pitchFamily="34" charset="0"/>
                          <a:cs typeface="Arial" pitchFamily="34" charset="0"/>
                        </a:rPr>
                        <a:t>, </a:t>
                      </a:r>
                      <a:r>
                        <a:rPr kumimoji="0" lang="en-GB" sz="1000" b="0" i="0" u="none" strike="noStrike" cap="none" normalizeH="0" baseline="0" dirty="0" err="1" smtClean="0">
                          <a:ln>
                            <a:noFill/>
                          </a:ln>
                          <a:solidFill>
                            <a:srgbClr val="000022"/>
                          </a:solidFill>
                          <a:effectLst/>
                          <a:latin typeface="Arial" pitchFamily="34" charset="0"/>
                          <a:cs typeface="Arial" pitchFamily="34" charset="0"/>
                          <a:hlinkClick r:id="rId33" tooltip="Nilotinib"/>
                        </a:rPr>
                        <a:t>Nilotinib</a:t>
                      </a:r>
                      <a:r>
                        <a:rPr kumimoji="0" lang="en-GB" sz="1000" b="0" i="0" u="none" strike="noStrike" cap="none" normalizeH="0" baseline="0" dirty="0" smtClean="0">
                          <a:ln>
                            <a:noFill/>
                          </a:ln>
                          <a:solidFill>
                            <a:srgbClr val="000022"/>
                          </a:solidFill>
                          <a:effectLst/>
                          <a:latin typeface="Arial" pitchFamily="34" charset="0"/>
                          <a:cs typeface="Arial"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smtClean="0">
                          <a:ln>
                            <a:noFill/>
                          </a:ln>
                          <a:solidFill>
                            <a:srgbClr val="000022"/>
                          </a:solidFill>
                          <a:effectLst/>
                          <a:latin typeface="Arial" pitchFamily="34" charset="0"/>
                          <a:cs typeface="Arial" pitchFamily="34" charset="0"/>
                        </a:rPr>
                        <a:t>SRC                  </a:t>
                      </a:r>
                      <a:r>
                        <a:rPr kumimoji="0" lang="en-GB" sz="1000" b="0" i="0" u="none" strike="noStrike" cap="none" normalizeH="0" baseline="0" dirty="0" smtClean="0">
                          <a:ln>
                            <a:noFill/>
                          </a:ln>
                          <a:solidFill>
                            <a:srgbClr val="000022"/>
                          </a:solidFill>
                          <a:effectLst/>
                          <a:latin typeface="Arial" pitchFamily="34" charset="0"/>
                          <a:cs typeface="Arial" pitchFamily="34" charset="0"/>
                        </a:rPr>
                        <a:t> (</a:t>
                      </a:r>
                      <a:r>
                        <a:rPr kumimoji="0" lang="en-GB" sz="1000" b="0" i="0" u="none" strike="noStrike" cap="none" normalizeH="0" baseline="0" dirty="0" err="1" smtClean="0">
                          <a:ln>
                            <a:noFill/>
                          </a:ln>
                          <a:solidFill>
                            <a:srgbClr val="000022"/>
                          </a:solidFill>
                          <a:effectLst/>
                          <a:latin typeface="Arial" pitchFamily="34" charset="0"/>
                          <a:cs typeface="Arial" pitchFamily="34" charset="0"/>
                          <a:hlinkClick r:id="rId34" tooltip="Bosutinib"/>
                        </a:rPr>
                        <a:t>Bosutinib</a:t>
                      </a:r>
                      <a:r>
                        <a:rPr kumimoji="0" lang="en-GB" sz="1000" b="0" i="0" u="none" strike="noStrike" cap="none" normalizeH="0" baseline="0" dirty="0" smtClean="0">
                          <a:ln>
                            <a:noFill/>
                          </a:ln>
                          <a:solidFill>
                            <a:srgbClr val="000022"/>
                          </a:solidFill>
                          <a:effectLst/>
                          <a:latin typeface="Arial" pitchFamily="34" charset="0"/>
                          <a:cs typeface="Arial" pitchFamily="34" charset="0"/>
                        </a:rPr>
                        <a:t>)</a:t>
                      </a:r>
                      <a:endParaRPr kumimoji="0" lang="tr-TR" sz="1000" b="0" i="0" u="none" strike="noStrike" cap="none" normalizeH="0" baseline="0" dirty="0" smtClean="0">
                        <a:ln>
                          <a:noFill/>
                        </a:ln>
                        <a:solidFill>
                          <a:srgbClr val="0000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smtClean="0">
                          <a:ln>
                            <a:noFill/>
                          </a:ln>
                          <a:solidFill>
                            <a:srgbClr val="000022"/>
                          </a:solidFill>
                          <a:effectLst/>
                          <a:latin typeface="Arial" pitchFamily="34" charset="0"/>
                          <a:cs typeface="Arial" pitchFamily="34" charset="0"/>
                        </a:rPr>
                        <a:t>JAK2                 </a:t>
                      </a:r>
                      <a:r>
                        <a:rPr kumimoji="0" lang="en-GB" sz="1000" b="0" i="0" u="none" strike="noStrike" cap="none" normalizeH="0" baseline="0" dirty="0" smtClean="0">
                          <a:ln>
                            <a:noFill/>
                          </a:ln>
                          <a:solidFill>
                            <a:srgbClr val="000022"/>
                          </a:solidFill>
                          <a:effectLst/>
                          <a:latin typeface="Arial" pitchFamily="34" charset="0"/>
                          <a:cs typeface="Arial" pitchFamily="34" charset="0"/>
                        </a:rPr>
                        <a:t> (</a:t>
                      </a:r>
                      <a:r>
                        <a:rPr kumimoji="0" lang="en-GB" sz="1000" b="0" i="0" u="none" strike="noStrike" cap="none" normalizeH="0" baseline="0" dirty="0" err="1" smtClean="0">
                          <a:ln>
                            <a:noFill/>
                          </a:ln>
                          <a:solidFill>
                            <a:srgbClr val="000022"/>
                          </a:solidFill>
                          <a:effectLst/>
                          <a:latin typeface="Arial" pitchFamily="34" charset="0"/>
                          <a:cs typeface="Arial" pitchFamily="34" charset="0"/>
                          <a:hlinkClick r:id="rId27" tooltip="Lestaurtinib"/>
                        </a:rPr>
                        <a:t>Lestaurtinib</a:t>
                      </a:r>
                      <a:r>
                        <a:rPr kumimoji="0" lang="en-GB" sz="1000" b="0" i="0" u="none" strike="noStrike" cap="none" normalizeH="0" baseline="0" dirty="0" smtClean="0">
                          <a:ln>
                            <a:noFill/>
                          </a:ln>
                          <a:solidFill>
                            <a:srgbClr val="000022"/>
                          </a:solidFill>
                          <a:effectLst/>
                          <a:latin typeface="Arial" pitchFamily="34" charset="0"/>
                          <a:cs typeface="Arial" pitchFamily="34" charset="0"/>
                        </a:rPr>
                        <a:t>)</a:t>
                      </a:r>
                    </a:p>
                  </a:txBody>
                  <a:tcPr anchor="ctr" horzOverflow="overflow">
                    <a:lnL>
                      <a:noFill/>
                    </a:lnL>
                    <a:lnR cap="flat">
                      <a:noFill/>
                    </a:lnR>
                    <a:lnT>
                      <a:noFill/>
                    </a:lnT>
                    <a:lnB cap="flat">
                      <a:noFill/>
                    </a:lnB>
                    <a:lnTlToBr>
                      <a:noFill/>
                    </a:lnTlToBr>
                    <a:lnBlToTr>
                      <a:noFill/>
                    </a:lnBlToTr>
                    <a:solidFill>
                      <a:srgbClr val="FFFFFF"/>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Oval 3"/>
          <p:cNvSpPr>
            <a:spLocks noChangeArrowheads="1"/>
          </p:cNvSpPr>
          <p:nvPr/>
        </p:nvSpPr>
        <p:spPr bwMode="auto">
          <a:xfrm>
            <a:off x="2627313" y="2636838"/>
            <a:ext cx="3889375" cy="2808287"/>
          </a:xfrm>
          <a:prstGeom prst="ellipse">
            <a:avLst/>
          </a:prstGeom>
          <a:solidFill>
            <a:srgbClr val="FFFFFF"/>
          </a:solidFill>
          <a:ln w="9525">
            <a:noFill/>
            <a:round/>
            <a:headEnd/>
            <a:tailEnd/>
          </a:ln>
        </p:spPr>
        <p:txBody>
          <a:bodyPr wrap="none" lIns="91430" tIns="45715" rIns="91430" bIns="45715" anchor="ctr"/>
          <a:lstStyle/>
          <a:p>
            <a:pPr algn="ctr"/>
            <a:endParaRPr lang="tr-TR">
              <a:solidFill>
                <a:srgbClr val="000066"/>
              </a:solidFill>
            </a:endParaRPr>
          </a:p>
        </p:txBody>
      </p:sp>
      <p:sp>
        <p:nvSpPr>
          <p:cNvPr id="48132" name="AutoShape 4"/>
          <p:cNvSpPr>
            <a:spLocks noChangeArrowheads="1"/>
          </p:cNvSpPr>
          <p:nvPr/>
        </p:nvSpPr>
        <p:spPr bwMode="auto">
          <a:xfrm>
            <a:off x="3851275" y="2205038"/>
            <a:ext cx="358775" cy="144462"/>
          </a:xfrm>
          <a:prstGeom prst="roundRect">
            <a:avLst>
              <a:gd name="adj" fmla="val 16667"/>
            </a:avLst>
          </a:prstGeom>
          <a:solidFill>
            <a:srgbClr val="99FF99"/>
          </a:solidFill>
          <a:ln w="9525">
            <a:solidFill>
              <a:srgbClr val="99FF99"/>
            </a:solidFill>
            <a:round/>
            <a:headEnd/>
            <a:tailEnd/>
          </a:ln>
        </p:spPr>
        <p:txBody>
          <a:bodyPr wrap="none" lIns="91430" tIns="45715" rIns="91430" bIns="45715" anchor="ctr"/>
          <a:lstStyle/>
          <a:p>
            <a:pPr algn="ctr"/>
            <a:r>
              <a:rPr lang="tr-TR">
                <a:solidFill>
                  <a:srgbClr val="000066"/>
                </a:solidFill>
              </a:rPr>
              <a:t>E</a:t>
            </a:r>
            <a:endParaRPr lang="en-GB">
              <a:solidFill>
                <a:srgbClr val="000066"/>
              </a:solidFill>
            </a:endParaRPr>
          </a:p>
        </p:txBody>
      </p:sp>
      <p:sp>
        <p:nvSpPr>
          <p:cNvPr id="48133" name="AutoShape 5"/>
          <p:cNvSpPr>
            <a:spLocks noChangeArrowheads="1"/>
          </p:cNvSpPr>
          <p:nvPr/>
        </p:nvSpPr>
        <p:spPr bwMode="auto">
          <a:xfrm>
            <a:off x="4932363" y="2133600"/>
            <a:ext cx="358775" cy="144463"/>
          </a:xfrm>
          <a:prstGeom prst="roundRect">
            <a:avLst>
              <a:gd name="adj" fmla="val 16667"/>
            </a:avLst>
          </a:prstGeom>
          <a:solidFill>
            <a:srgbClr val="99FF99"/>
          </a:solidFill>
          <a:ln w="9525">
            <a:solidFill>
              <a:srgbClr val="99FF99"/>
            </a:solidFill>
            <a:round/>
            <a:headEnd/>
            <a:tailEnd/>
          </a:ln>
        </p:spPr>
        <p:txBody>
          <a:bodyPr wrap="none" lIns="91430" tIns="45715" rIns="91430" bIns="45715" anchor="ctr"/>
          <a:lstStyle/>
          <a:p>
            <a:pPr algn="ctr"/>
            <a:r>
              <a:rPr lang="tr-TR">
                <a:solidFill>
                  <a:srgbClr val="000066"/>
                </a:solidFill>
              </a:rPr>
              <a:t>E2</a:t>
            </a:r>
            <a:endParaRPr lang="en-GB">
              <a:solidFill>
                <a:srgbClr val="000066"/>
              </a:solidFill>
            </a:endParaRPr>
          </a:p>
        </p:txBody>
      </p:sp>
      <p:sp>
        <p:nvSpPr>
          <p:cNvPr id="48134" name="Oval 6"/>
          <p:cNvSpPr>
            <a:spLocks noChangeArrowheads="1"/>
          </p:cNvSpPr>
          <p:nvPr/>
        </p:nvSpPr>
        <p:spPr bwMode="auto">
          <a:xfrm>
            <a:off x="4859338" y="2636838"/>
            <a:ext cx="431800" cy="215900"/>
          </a:xfrm>
          <a:prstGeom prst="ellipse">
            <a:avLst/>
          </a:prstGeom>
          <a:solidFill>
            <a:schemeClr val="accent1"/>
          </a:solidFill>
          <a:ln w="9525">
            <a:noFill/>
            <a:round/>
            <a:headEnd/>
            <a:tailEnd/>
          </a:ln>
        </p:spPr>
        <p:txBody>
          <a:bodyPr wrap="none" lIns="91430" tIns="45715" rIns="91430" bIns="45715" anchor="ctr"/>
          <a:lstStyle/>
          <a:p>
            <a:pPr algn="ctr"/>
            <a:r>
              <a:rPr lang="tr-TR">
                <a:solidFill>
                  <a:srgbClr val="000066"/>
                </a:solidFill>
              </a:rPr>
              <a:t>ESR2</a:t>
            </a:r>
            <a:endParaRPr lang="en-GB">
              <a:solidFill>
                <a:srgbClr val="000066"/>
              </a:solidFill>
            </a:endParaRPr>
          </a:p>
        </p:txBody>
      </p:sp>
      <p:sp>
        <p:nvSpPr>
          <p:cNvPr id="48135" name="Oval 7"/>
          <p:cNvSpPr>
            <a:spLocks noChangeArrowheads="1"/>
          </p:cNvSpPr>
          <p:nvPr/>
        </p:nvSpPr>
        <p:spPr bwMode="auto">
          <a:xfrm>
            <a:off x="3852863" y="2565400"/>
            <a:ext cx="503237" cy="215900"/>
          </a:xfrm>
          <a:prstGeom prst="ellipse">
            <a:avLst/>
          </a:prstGeom>
          <a:solidFill>
            <a:schemeClr val="accent1"/>
          </a:solidFill>
          <a:ln w="9525">
            <a:noFill/>
            <a:round/>
            <a:headEnd/>
            <a:tailEnd/>
          </a:ln>
        </p:spPr>
        <p:txBody>
          <a:bodyPr wrap="none" lIns="91430" tIns="45715" rIns="91430" bIns="45715" anchor="ctr"/>
          <a:lstStyle/>
          <a:p>
            <a:pPr algn="ctr"/>
            <a:r>
              <a:rPr lang="tr-TR">
                <a:solidFill>
                  <a:srgbClr val="000066"/>
                </a:solidFill>
              </a:rPr>
              <a:t>ESR1</a:t>
            </a:r>
            <a:endParaRPr lang="en-GB">
              <a:solidFill>
                <a:srgbClr val="000066"/>
              </a:solidFill>
            </a:endParaRPr>
          </a:p>
        </p:txBody>
      </p:sp>
      <p:sp>
        <p:nvSpPr>
          <p:cNvPr id="48136" name="Oval 8"/>
          <p:cNvSpPr>
            <a:spLocks noChangeArrowheads="1"/>
          </p:cNvSpPr>
          <p:nvPr/>
        </p:nvSpPr>
        <p:spPr bwMode="auto">
          <a:xfrm>
            <a:off x="3708400" y="3789363"/>
            <a:ext cx="2160588" cy="1152525"/>
          </a:xfrm>
          <a:prstGeom prst="ellipse">
            <a:avLst/>
          </a:prstGeom>
          <a:solidFill>
            <a:srgbClr val="FFDEBD"/>
          </a:solidFill>
          <a:ln w="9525">
            <a:noFill/>
            <a:round/>
            <a:headEnd/>
            <a:tailEnd/>
          </a:ln>
        </p:spPr>
        <p:txBody>
          <a:bodyPr wrap="none" lIns="82945" tIns="41473" rIns="82945" bIns="41473" anchor="ctr"/>
          <a:lstStyle/>
          <a:p>
            <a:pPr hangingPunct="0">
              <a:lnSpc>
                <a:spcPct val="93000"/>
              </a:lnSpc>
              <a:buClr>
                <a:srgbClr val="000000"/>
              </a:buClr>
              <a:buSzPct val="45000"/>
              <a:buFont typeface="Wingdings" pitchFamily="2" charset="2"/>
              <a:buNone/>
            </a:pPr>
            <a:endParaRPr lang="tr-TR"/>
          </a:p>
        </p:txBody>
      </p:sp>
      <p:sp>
        <p:nvSpPr>
          <p:cNvPr id="48137" name="Line 9"/>
          <p:cNvSpPr>
            <a:spLocks noChangeShapeType="1"/>
          </p:cNvSpPr>
          <p:nvPr/>
        </p:nvSpPr>
        <p:spPr bwMode="auto">
          <a:xfrm flipH="1">
            <a:off x="4643438" y="2924175"/>
            <a:ext cx="431800" cy="719138"/>
          </a:xfrm>
          <a:prstGeom prst="line">
            <a:avLst/>
          </a:prstGeom>
          <a:noFill/>
          <a:ln w="9525">
            <a:solidFill>
              <a:schemeClr val="tx1"/>
            </a:solidFill>
            <a:round/>
            <a:headEnd/>
            <a:tailEnd type="triangle" w="med" len="med"/>
          </a:ln>
        </p:spPr>
        <p:txBody>
          <a:bodyPr lIns="82945" tIns="41473" rIns="82945" bIns="41473"/>
          <a:lstStyle/>
          <a:p>
            <a:endParaRPr lang="tr-TR"/>
          </a:p>
        </p:txBody>
      </p:sp>
      <p:sp>
        <p:nvSpPr>
          <p:cNvPr id="48138" name="Oval 10"/>
          <p:cNvSpPr>
            <a:spLocks noChangeArrowheads="1"/>
          </p:cNvSpPr>
          <p:nvPr/>
        </p:nvSpPr>
        <p:spPr bwMode="auto">
          <a:xfrm>
            <a:off x="4356100" y="3789363"/>
            <a:ext cx="215900" cy="71437"/>
          </a:xfrm>
          <a:prstGeom prst="ellipse">
            <a:avLst/>
          </a:prstGeom>
          <a:solidFill>
            <a:schemeClr val="accent1"/>
          </a:solidFill>
          <a:ln w="9525">
            <a:noFill/>
            <a:round/>
            <a:headEnd/>
            <a:tailEnd/>
          </a:ln>
        </p:spPr>
        <p:txBody>
          <a:bodyPr wrap="none" lIns="91430" tIns="45715" rIns="91430" bIns="45715" anchor="ctr"/>
          <a:lstStyle/>
          <a:p>
            <a:pPr algn="ctr"/>
            <a:endParaRPr lang="tr-TR">
              <a:solidFill>
                <a:srgbClr val="000066"/>
              </a:solidFill>
            </a:endParaRPr>
          </a:p>
        </p:txBody>
      </p:sp>
      <p:sp>
        <p:nvSpPr>
          <p:cNvPr id="48139" name="AutoShape 11"/>
          <p:cNvSpPr>
            <a:spLocks noChangeArrowheads="1"/>
          </p:cNvSpPr>
          <p:nvPr/>
        </p:nvSpPr>
        <p:spPr bwMode="auto">
          <a:xfrm rot="-5698184">
            <a:off x="4518025" y="3843338"/>
            <a:ext cx="177800" cy="69850"/>
          </a:xfrm>
          <a:prstGeom prst="roundRect">
            <a:avLst>
              <a:gd name="adj" fmla="val 16667"/>
            </a:avLst>
          </a:prstGeom>
          <a:solidFill>
            <a:srgbClr val="99FF99"/>
          </a:solidFill>
          <a:ln w="9525">
            <a:solidFill>
              <a:srgbClr val="99FF99"/>
            </a:solidFill>
            <a:round/>
            <a:headEnd/>
            <a:tailEnd/>
          </a:ln>
        </p:spPr>
        <p:txBody>
          <a:bodyPr vert="eaVert" wrap="none" lIns="91430" tIns="45715" rIns="91430" bIns="45715" anchor="ctr"/>
          <a:lstStyle/>
          <a:p>
            <a:pPr algn="ctr"/>
            <a:endParaRPr lang="tr-TR">
              <a:solidFill>
                <a:srgbClr val="000066"/>
              </a:solidFill>
            </a:endParaRPr>
          </a:p>
        </p:txBody>
      </p:sp>
      <p:sp>
        <p:nvSpPr>
          <p:cNvPr id="48140" name="Freeform 12"/>
          <p:cNvSpPr>
            <a:spLocks/>
          </p:cNvSpPr>
          <p:nvPr/>
        </p:nvSpPr>
        <p:spPr bwMode="auto">
          <a:xfrm>
            <a:off x="4140200" y="4292600"/>
            <a:ext cx="792163" cy="144463"/>
          </a:xfrm>
          <a:custGeom>
            <a:avLst/>
            <a:gdLst>
              <a:gd name="T0" fmla="*/ 0 w 499"/>
              <a:gd name="T1" fmla="*/ 2147483647 h 91"/>
              <a:gd name="T2" fmla="*/ 2147483647 w 499"/>
              <a:gd name="T3" fmla="*/ 0 h 91"/>
              <a:gd name="T4" fmla="*/ 2147483647 w 499"/>
              <a:gd name="T5" fmla="*/ 2147483647 h 91"/>
              <a:gd name="T6" fmla="*/ 2147483647 w 499"/>
              <a:gd name="T7" fmla="*/ 0 h 91"/>
              <a:gd name="T8" fmla="*/ 2147483647 w 499"/>
              <a:gd name="T9" fmla="*/ 2147483647 h 91"/>
              <a:gd name="T10" fmla="*/ 2147483647 w 499"/>
              <a:gd name="T11" fmla="*/ 0 h 91"/>
              <a:gd name="T12" fmla="*/ 2147483647 w 499"/>
              <a:gd name="T13" fmla="*/ 2147483647 h 91"/>
              <a:gd name="T14" fmla="*/ 0 60000 65536"/>
              <a:gd name="T15" fmla="*/ 0 60000 65536"/>
              <a:gd name="T16" fmla="*/ 0 60000 65536"/>
              <a:gd name="T17" fmla="*/ 0 60000 65536"/>
              <a:gd name="T18" fmla="*/ 0 60000 65536"/>
              <a:gd name="T19" fmla="*/ 0 60000 65536"/>
              <a:gd name="T20" fmla="*/ 0 60000 65536"/>
              <a:gd name="T21" fmla="*/ 0 w 499"/>
              <a:gd name="T22" fmla="*/ 0 h 91"/>
              <a:gd name="T23" fmla="*/ 499 w 499"/>
              <a:gd name="T24" fmla="*/ 91 h 9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9" h="91">
                <a:moveTo>
                  <a:pt x="0" y="91"/>
                </a:moveTo>
                <a:cubicBezTo>
                  <a:pt x="11" y="45"/>
                  <a:pt x="22" y="0"/>
                  <a:pt x="45" y="0"/>
                </a:cubicBezTo>
                <a:cubicBezTo>
                  <a:pt x="68" y="0"/>
                  <a:pt x="106" y="91"/>
                  <a:pt x="136" y="91"/>
                </a:cubicBezTo>
                <a:cubicBezTo>
                  <a:pt x="166" y="91"/>
                  <a:pt x="196" y="0"/>
                  <a:pt x="226" y="0"/>
                </a:cubicBezTo>
                <a:cubicBezTo>
                  <a:pt x="256" y="0"/>
                  <a:pt x="287" y="91"/>
                  <a:pt x="317" y="91"/>
                </a:cubicBezTo>
                <a:cubicBezTo>
                  <a:pt x="347" y="91"/>
                  <a:pt x="378" y="0"/>
                  <a:pt x="408" y="0"/>
                </a:cubicBezTo>
                <a:cubicBezTo>
                  <a:pt x="438" y="0"/>
                  <a:pt x="484" y="76"/>
                  <a:pt x="499" y="91"/>
                </a:cubicBezTo>
              </a:path>
            </a:pathLst>
          </a:custGeom>
          <a:noFill/>
          <a:ln w="9525">
            <a:solidFill>
              <a:srgbClr val="660033"/>
            </a:solidFill>
            <a:round/>
            <a:headEnd/>
            <a:tailEnd/>
          </a:ln>
        </p:spPr>
        <p:txBody>
          <a:bodyPr lIns="82945" tIns="41473" rIns="82945" bIns="41473"/>
          <a:lstStyle/>
          <a:p>
            <a:endParaRPr lang="tr-TR"/>
          </a:p>
        </p:txBody>
      </p:sp>
      <p:sp>
        <p:nvSpPr>
          <p:cNvPr id="48141" name="Line 13"/>
          <p:cNvSpPr>
            <a:spLocks noChangeShapeType="1"/>
          </p:cNvSpPr>
          <p:nvPr/>
        </p:nvSpPr>
        <p:spPr bwMode="auto">
          <a:xfrm>
            <a:off x="4787900" y="4365625"/>
            <a:ext cx="0" cy="144463"/>
          </a:xfrm>
          <a:prstGeom prst="line">
            <a:avLst/>
          </a:prstGeom>
          <a:noFill/>
          <a:ln w="9525">
            <a:solidFill>
              <a:srgbClr val="000066"/>
            </a:solidFill>
            <a:round/>
            <a:headEnd/>
            <a:tailEnd/>
          </a:ln>
        </p:spPr>
        <p:txBody>
          <a:bodyPr lIns="82945" tIns="41473" rIns="82945" bIns="41473"/>
          <a:lstStyle/>
          <a:p>
            <a:endParaRPr lang="tr-TR"/>
          </a:p>
        </p:txBody>
      </p:sp>
      <p:sp>
        <p:nvSpPr>
          <p:cNvPr id="48142" name="Line 14"/>
          <p:cNvSpPr>
            <a:spLocks noChangeShapeType="1"/>
          </p:cNvSpPr>
          <p:nvPr/>
        </p:nvSpPr>
        <p:spPr bwMode="auto">
          <a:xfrm>
            <a:off x="3851275" y="2924175"/>
            <a:ext cx="431800" cy="792163"/>
          </a:xfrm>
          <a:prstGeom prst="line">
            <a:avLst/>
          </a:prstGeom>
          <a:noFill/>
          <a:ln w="9525">
            <a:solidFill>
              <a:schemeClr val="tx1"/>
            </a:solidFill>
            <a:round/>
            <a:headEnd/>
            <a:tailEnd type="triangle" w="med" len="med"/>
          </a:ln>
        </p:spPr>
        <p:txBody>
          <a:bodyPr lIns="82945" tIns="41473" rIns="82945" bIns="41473"/>
          <a:lstStyle/>
          <a:p>
            <a:endParaRPr lang="tr-TR"/>
          </a:p>
        </p:txBody>
      </p:sp>
      <p:sp>
        <p:nvSpPr>
          <p:cNvPr id="48143" name="Line 15"/>
          <p:cNvSpPr>
            <a:spLocks noChangeShapeType="1"/>
          </p:cNvSpPr>
          <p:nvPr/>
        </p:nvSpPr>
        <p:spPr bwMode="auto">
          <a:xfrm>
            <a:off x="4787900" y="4508500"/>
            <a:ext cx="360363" cy="0"/>
          </a:xfrm>
          <a:prstGeom prst="line">
            <a:avLst/>
          </a:prstGeom>
          <a:noFill/>
          <a:ln w="9525">
            <a:solidFill>
              <a:srgbClr val="000066"/>
            </a:solidFill>
            <a:round/>
            <a:headEnd/>
            <a:tailEnd type="triangle" w="med" len="med"/>
          </a:ln>
        </p:spPr>
        <p:txBody>
          <a:bodyPr lIns="82945" tIns="41473" rIns="82945" bIns="41473"/>
          <a:lstStyle/>
          <a:p>
            <a:endParaRPr lang="tr-TR"/>
          </a:p>
        </p:txBody>
      </p:sp>
      <p:sp>
        <p:nvSpPr>
          <p:cNvPr id="48144" name="Freeform 16"/>
          <p:cNvSpPr>
            <a:spLocks/>
          </p:cNvSpPr>
          <p:nvPr/>
        </p:nvSpPr>
        <p:spPr bwMode="auto">
          <a:xfrm>
            <a:off x="4067175" y="4292600"/>
            <a:ext cx="792163" cy="144463"/>
          </a:xfrm>
          <a:custGeom>
            <a:avLst/>
            <a:gdLst>
              <a:gd name="T0" fmla="*/ 0 w 499"/>
              <a:gd name="T1" fmla="*/ 2147483647 h 91"/>
              <a:gd name="T2" fmla="*/ 2147483647 w 499"/>
              <a:gd name="T3" fmla="*/ 0 h 91"/>
              <a:gd name="T4" fmla="*/ 2147483647 w 499"/>
              <a:gd name="T5" fmla="*/ 2147483647 h 91"/>
              <a:gd name="T6" fmla="*/ 2147483647 w 499"/>
              <a:gd name="T7" fmla="*/ 0 h 91"/>
              <a:gd name="T8" fmla="*/ 2147483647 w 499"/>
              <a:gd name="T9" fmla="*/ 2147483647 h 91"/>
              <a:gd name="T10" fmla="*/ 2147483647 w 499"/>
              <a:gd name="T11" fmla="*/ 0 h 91"/>
              <a:gd name="T12" fmla="*/ 2147483647 w 499"/>
              <a:gd name="T13" fmla="*/ 2147483647 h 91"/>
              <a:gd name="T14" fmla="*/ 0 60000 65536"/>
              <a:gd name="T15" fmla="*/ 0 60000 65536"/>
              <a:gd name="T16" fmla="*/ 0 60000 65536"/>
              <a:gd name="T17" fmla="*/ 0 60000 65536"/>
              <a:gd name="T18" fmla="*/ 0 60000 65536"/>
              <a:gd name="T19" fmla="*/ 0 60000 65536"/>
              <a:gd name="T20" fmla="*/ 0 60000 65536"/>
              <a:gd name="T21" fmla="*/ 0 w 499"/>
              <a:gd name="T22" fmla="*/ 0 h 91"/>
              <a:gd name="T23" fmla="*/ 499 w 499"/>
              <a:gd name="T24" fmla="*/ 91 h 9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9" h="91">
                <a:moveTo>
                  <a:pt x="0" y="91"/>
                </a:moveTo>
                <a:cubicBezTo>
                  <a:pt x="11" y="45"/>
                  <a:pt x="22" y="0"/>
                  <a:pt x="45" y="0"/>
                </a:cubicBezTo>
                <a:cubicBezTo>
                  <a:pt x="68" y="0"/>
                  <a:pt x="106" y="91"/>
                  <a:pt x="136" y="91"/>
                </a:cubicBezTo>
                <a:cubicBezTo>
                  <a:pt x="166" y="91"/>
                  <a:pt x="196" y="0"/>
                  <a:pt x="226" y="0"/>
                </a:cubicBezTo>
                <a:cubicBezTo>
                  <a:pt x="256" y="0"/>
                  <a:pt x="287" y="91"/>
                  <a:pt x="317" y="91"/>
                </a:cubicBezTo>
                <a:cubicBezTo>
                  <a:pt x="347" y="91"/>
                  <a:pt x="378" y="0"/>
                  <a:pt x="408" y="0"/>
                </a:cubicBezTo>
                <a:cubicBezTo>
                  <a:pt x="438" y="0"/>
                  <a:pt x="484" y="76"/>
                  <a:pt x="499" y="91"/>
                </a:cubicBezTo>
              </a:path>
            </a:pathLst>
          </a:custGeom>
          <a:noFill/>
          <a:ln w="9525">
            <a:solidFill>
              <a:srgbClr val="660033"/>
            </a:solidFill>
            <a:round/>
            <a:headEnd/>
            <a:tailEnd/>
          </a:ln>
        </p:spPr>
        <p:txBody>
          <a:bodyPr lIns="82945" tIns="41473" rIns="82945" bIns="41473"/>
          <a:lstStyle/>
          <a:p>
            <a:endParaRPr lang="tr-TR"/>
          </a:p>
        </p:txBody>
      </p:sp>
      <p:grpSp>
        <p:nvGrpSpPr>
          <p:cNvPr id="2" name="Group 17"/>
          <p:cNvGrpSpPr>
            <a:grpSpLocks/>
          </p:cNvGrpSpPr>
          <p:nvPr/>
        </p:nvGrpSpPr>
        <p:grpSpPr bwMode="auto">
          <a:xfrm rot="-2700000">
            <a:off x="4500563" y="4221163"/>
            <a:ext cx="285750" cy="177800"/>
            <a:chOff x="1247" y="2115"/>
            <a:chExt cx="180" cy="112"/>
          </a:xfrm>
        </p:grpSpPr>
        <p:sp>
          <p:nvSpPr>
            <p:cNvPr id="15381" name="Oval 18"/>
            <p:cNvSpPr>
              <a:spLocks noChangeArrowheads="1"/>
            </p:cNvSpPr>
            <p:nvPr/>
          </p:nvSpPr>
          <p:spPr bwMode="auto">
            <a:xfrm>
              <a:off x="1247" y="2160"/>
              <a:ext cx="136" cy="45"/>
            </a:xfrm>
            <a:prstGeom prst="ellipse">
              <a:avLst/>
            </a:prstGeom>
            <a:solidFill>
              <a:schemeClr val="accent1"/>
            </a:solidFill>
            <a:ln w="9525">
              <a:noFill/>
              <a:round/>
              <a:headEnd/>
              <a:tailEnd/>
            </a:ln>
          </p:spPr>
          <p:txBody>
            <a:bodyPr wrap="none" lIns="100794" tIns="50397" rIns="100794" bIns="50397" anchor="ctr"/>
            <a:lstStyle/>
            <a:p>
              <a:pPr algn="ctr"/>
              <a:endParaRPr lang="tr-TR">
                <a:solidFill>
                  <a:srgbClr val="000066"/>
                </a:solidFill>
              </a:endParaRPr>
            </a:p>
          </p:txBody>
        </p:sp>
        <p:sp>
          <p:nvSpPr>
            <p:cNvPr id="15382" name="AutoShape 19"/>
            <p:cNvSpPr>
              <a:spLocks noChangeArrowheads="1"/>
            </p:cNvSpPr>
            <p:nvPr/>
          </p:nvSpPr>
          <p:spPr bwMode="auto">
            <a:xfrm rot="-5698184">
              <a:off x="1349" y="2149"/>
              <a:ext cx="112" cy="44"/>
            </a:xfrm>
            <a:prstGeom prst="roundRect">
              <a:avLst>
                <a:gd name="adj" fmla="val 16667"/>
              </a:avLst>
            </a:prstGeom>
            <a:solidFill>
              <a:srgbClr val="99FF99"/>
            </a:solidFill>
            <a:ln w="9525">
              <a:solidFill>
                <a:srgbClr val="99FF99"/>
              </a:solidFill>
              <a:round/>
              <a:headEnd/>
              <a:tailEnd/>
            </a:ln>
          </p:spPr>
          <p:txBody>
            <a:bodyPr rot="10800000" wrap="none" lIns="100794" tIns="50397" rIns="100794" bIns="50397" anchor="ctr"/>
            <a:lstStyle/>
            <a:p>
              <a:pPr algn="ctr"/>
              <a:endParaRPr lang="tr-TR">
                <a:solidFill>
                  <a:srgbClr val="000066"/>
                </a:solidFill>
              </a:endParaRPr>
            </a:p>
          </p:txBody>
        </p:sp>
      </p:grpSp>
      <p:grpSp>
        <p:nvGrpSpPr>
          <p:cNvPr id="3" name="Group 20"/>
          <p:cNvGrpSpPr>
            <a:grpSpLocks/>
          </p:cNvGrpSpPr>
          <p:nvPr/>
        </p:nvGrpSpPr>
        <p:grpSpPr bwMode="auto">
          <a:xfrm rot="-4024074">
            <a:off x="4230688" y="4203700"/>
            <a:ext cx="285750" cy="177800"/>
            <a:chOff x="1247" y="2115"/>
            <a:chExt cx="180" cy="112"/>
          </a:xfrm>
        </p:grpSpPr>
        <p:sp>
          <p:nvSpPr>
            <p:cNvPr id="15379" name="Oval 21"/>
            <p:cNvSpPr>
              <a:spLocks noChangeArrowheads="1"/>
            </p:cNvSpPr>
            <p:nvPr/>
          </p:nvSpPr>
          <p:spPr bwMode="auto">
            <a:xfrm>
              <a:off x="1247" y="2160"/>
              <a:ext cx="136" cy="45"/>
            </a:xfrm>
            <a:prstGeom prst="ellipse">
              <a:avLst/>
            </a:prstGeom>
            <a:solidFill>
              <a:schemeClr val="accent1"/>
            </a:solidFill>
            <a:ln w="9525">
              <a:noFill/>
              <a:round/>
              <a:headEnd/>
              <a:tailEnd/>
            </a:ln>
          </p:spPr>
          <p:txBody>
            <a:bodyPr vert="eaVert" wrap="none" lIns="100794" tIns="50397" rIns="100794" bIns="50397" anchor="ctr"/>
            <a:lstStyle/>
            <a:p>
              <a:pPr algn="ctr"/>
              <a:endParaRPr lang="tr-TR">
                <a:solidFill>
                  <a:srgbClr val="000066"/>
                </a:solidFill>
              </a:endParaRPr>
            </a:p>
          </p:txBody>
        </p:sp>
        <p:sp>
          <p:nvSpPr>
            <p:cNvPr id="15380" name="AutoShape 22"/>
            <p:cNvSpPr>
              <a:spLocks noChangeArrowheads="1"/>
            </p:cNvSpPr>
            <p:nvPr/>
          </p:nvSpPr>
          <p:spPr bwMode="auto">
            <a:xfrm rot="-5698184">
              <a:off x="1349" y="2149"/>
              <a:ext cx="112" cy="44"/>
            </a:xfrm>
            <a:prstGeom prst="roundRect">
              <a:avLst>
                <a:gd name="adj" fmla="val 16667"/>
              </a:avLst>
            </a:prstGeom>
            <a:solidFill>
              <a:srgbClr val="99FF99"/>
            </a:solidFill>
            <a:ln w="9525">
              <a:solidFill>
                <a:srgbClr val="99FF99"/>
              </a:solidFill>
              <a:round/>
              <a:headEnd/>
              <a:tailEnd/>
            </a:ln>
          </p:spPr>
          <p:txBody>
            <a:bodyPr rot="10800000" wrap="none" lIns="100794" tIns="50397" rIns="100794" bIns="50397" anchor="ctr"/>
            <a:lstStyle/>
            <a:p>
              <a:pPr algn="ctr"/>
              <a:endParaRPr lang="tr-TR">
                <a:solidFill>
                  <a:srgbClr val="000066"/>
                </a:solidFill>
              </a:endParaRPr>
            </a:p>
          </p:txBody>
        </p:sp>
      </p:grpSp>
      <p:sp>
        <p:nvSpPr>
          <p:cNvPr id="23" name="Rectangle 3"/>
          <p:cNvSpPr>
            <a:spLocks noChangeArrowheads="1"/>
          </p:cNvSpPr>
          <p:nvPr/>
        </p:nvSpPr>
        <p:spPr bwMode="auto">
          <a:xfrm>
            <a:off x="2089150" y="1077913"/>
            <a:ext cx="2339975" cy="338137"/>
          </a:xfrm>
          <a:prstGeom prst="rect">
            <a:avLst/>
          </a:prstGeom>
          <a:noFill/>
          <a:ln w="9525">
            <a:noFill/>
            <a:miter lim="800000"/>
            <a:headEnd/>
            <a:tailEnd/>
          </a:ln>
        </p:spPr>
        <p:txBody>
          <a:bodyPr wrap="none" lIns="91430" tIns="45715" rIns="91430" bIns="45715">
            <a:spAutoFit/>
          </a:bodyPr>
          <a:lstStyle/>
          <a:p>
            <a:r>
              <a:rPr lang="tr-TR" sz="1600">
                <a:solidFill>
                  <a:srgbClr val="000066"/>
                </a:solidFill>
              </a:rPr>
              <a:t>&gt;%50 meme Ca ER(+)</a:t>
            </a:r>
            <a:endParaRPr lang="en-GB" sz="1600">
              <a:solidFill>
                <a:srgbClr val="000066"/>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Exhibit">
      <a:dk1>
        <a:sysClr val="windowText" lastClr="000000"/>
      </a:dk1>
      <a:lt1>
        <a:sysClr val="window" lastClr="FFFFFF"/>
      </a:lt1>
      <a:dk2>
        <a:srgbClr val="1C3264"/>
      </a:dk2>
      <a:lt2>
        <a:srgbClr val="CCCCCC"/>
      </a:lt2>
      <a:accent1>
        <a:srgbClr val="3399FF"/>
      </a:accent1>
      <a:accent2>
        <a:srgbClr val="69FFFF"/>
      </a:accent2>
      <a:accent3>
        <a:srgbClr val="CCFF33"/>
      </a:accent3>
      <a:accent4>
        <a:srgbClr val="3333FF"/>
      </a:accent4>
      <a:accent5>
        <a:srgbClr val="9933FF"/>
      </a:accent5>
      <a:accent6>
        <a:srgbClr val="FF33FF"/>
      </a:accent6>
      <a:hlink>
        <a:srgbClr val="6699FF"/>
      </a:hlink>
      <a:folHlink>
        <a:srgbClr val="9999CC"/>
      </a:folHlink>
    </a:clrScheme>
    <a:fontScheme name="Equity">
      <a:majorFont>
        <a:latin typeface="Franklin Gothic Book"/>
        <a:ea typeface=""/>
        <a:cs typeface=""/>
        <a:font script="Grek" typeface="Calibri"/>
        <a:font script="Cyrl" typeface="Calibri"/>
        <a:font script="Jpan" typeface="ＭＳ ゴシック"/>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ヒラギノ明朝 Pro W3"/>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1991</TotalTime>
  <Words>827</Words>
  <Application>Microsoft Office PowerPoint</Application>
  <PresentationFormat>On-screen Show (4:3)</PresentationFormat>
  <Paragraphs>380</Paragraphs>
  <Slides>24</Slides>
  <Notes>22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26" baseType="lpstr">
      <vt:lpstr>Office Theme</vt:lpstr>
      <vt:lpstr>Bitmap Image</vt:lpstr>
      <vt:lpstr>Sporadik Solid Doku Kanserlerine  Genetik Yaklaşım  Dr. Nüket Yürür Kutlay </vt:lpstr>
      <vt:lpstr>Slide 2</vt:lpstr>
      <vt:lpstr>Slide 3</vt:lpstr>
      <vt:lpstr>Slide 4</vt:lpstr>
      <vt:lpstr>Slide 5</vt:lpstr>
      <vt:lpstr>Slide 6</vt:lpstr>
      <vt:lpstr>Onkojenik mutasyonları</vt:lpstr>
      <vt:lpstr>Slide 8</vt:lpstr>
      <vt:lpstr>Slide 9</vt:lpstr>
      <vt:lpstr>Slide 10</vt:lpstr>
      <vt:lpstr>Slide 11</vt:lpstr>
      <vt:lpstr>Slide 12</vt:lpstr>
      <vt:lpstr>Slide 13</vt:lpstr>
      <vt:lpstr>Slide 14</vt:lpstr>
      <vt:lpstr>Slide 15</vt:lpstr>
      <vt:lpstr>NSCLC moleküler özelliklerinde bireyler arasındaki heterojenite</vt:lpstr>
      <vt:lpstr>Slide 17</vt:lpstr>
      <vt:lpstr>İleri evre NSCLC’de tedavi akış şeması: 2009</vt:lpstr>
      <vt:lpstr>Slide 19</vt:lpstr>
      <vt:lpstr>Slide 20</vt:lpstr>
      <vt:lpstr>  NCCN 2018     </vt:lpstr>
      <vt:lpstr>NSCLC’de olası hedefler</vt:lpstr>
      <vt:lpstr>Slide 23</vt:lpstr>
      <vt:lpstr>Slide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Samsung</dc:creator>
  <cp:lastModifiedBy>Nüket</cp:lastModifiedBy>
  <cp:revision>193</cp:revision>
  <dcterms:created xsi:type="dcterms:W3CDTF">2013-03-28T00:12:17Z</dcterms:created>
  <dcterms:modified xsi:type="dcterms:W3CDTF">2019-12-30T14:18:40Z</dcterms:modified>
</cp:coreProperties>
</file>