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Default Extension="vml" ContentType="application/vnd.openxmlformats-officedocument.vmlDrawing"/>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64" r:id="rId2"/>
    <p:sldId id="335" r:id="rId3"/>
    <p:sldId id="336" r:id="rId4"/>
    <p:sldId id="337" r:id="rId5"/>
    <p:sldId id="338" r:id="rId6"/>
    <p:sldId id="362" r:id="rId7"/>
    <p:sldId id="339" r:id="rId8"/>
    <p:sldId id="347" r:id="rId9"/>
    <p:sldId id="340" r:id="rId10"/>
    <p:sldId id="341" r:id="rId11"/>
    <p:sldId id="342" r:id="rId12"/>
    <p:sldId id="343" r:id="rId13"/>
    <p:sldId id="345" r:id="rId14"/>
    <p:sldId id="344" r:id="rId15"/>
    <p:sldId id="364" r:id="rId16"/>
    <p:sldId id="271" r:id="rId17"/>
    <p:sldId id="282" r:id="rId18"/>
    <p:sldId id="308" r:id="rId19"/>
    <p:sldId id="309" r:id="rId20"/>
    <p:sldId id="321" r:id="rId21"/>
    <p:sldId id="367" r:id="rId22"/>
    <p:sldId id="301" r:id="rId23"/>
    <p:sldId id="350" r:id="rId24"/>
    <p:sldId id="351"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7E4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265" autoAdjust="0"/>
  </p:normalViewPr>
  <p:slideViewPr>
    <p:cSldViewPr>
      <p:cViewPr varScale="1">
        <p:scale>
          <a:sx n="104" d="100"/>
          <a:sy n="104" d="100"/>
        </p:scale>
        <p:origin x="-174"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image" Target="../media/image6.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E76D27-DC02-4A2E-98DC-B1B9EDF8386F}" type="datetimeFigureOut">
              <a:rPr lang="tr-TR" smtClean="0"/>
              <a:pPr/>
              <a:t>30.12.2019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E62878-A80C-495A-BCFD-114828715C68}" type="slidenum">
              <a:rPr lang="tr-TR" smtClean="0"/>
              <a:pPr/>
              <a:t>‹#›</a:t>
            </a:fld>
            <a:endParaRPr lang="tr-TR"/>
          </a:p>
        </p:txBody>
      </p:sp>
    </p:spTree>
    <p:extLst>
      <p:ext uri="{BB962C8B-B14F-4D97-AF65-F5344CB8AC3E}">
        <p14:creationId xmlns:p14="http://schemas.microsoft.com/office/powerpoint/2010/main" xmlns="" val="91491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45E62878-A80C-495A-BCFD-114828715C68}" type="slidenum">
              <a:rPr lang="tr-TR" smtClean="0"/>
              <a:pPr/>
              <a:t>1</a:t>
            </a:fld>
            <a:endParaRPr lang="tr-TR"/>
          </a:p>
        </p:txBody>
      </p:sp>
    </p:spTree>
    <p:extLst>
      <p:ext uri="{BB962C8B-B14F-4D97-AF65-F5344CB8AC3E}">
        <p14:creationId xmlns:p14="http://schemas.microsoft.com/office/powerpoint/2010/main" xmlns="" val="10708256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tr-TR" smtClean="0"/>
          </a:p>
        </p:txBody>
      </p:sp>
    </p:spTree>
    <p:extLst>
      <p:ext uri="{BB962C8B-B14F-4D97-AF65-F5344CB8AC3E}">
        <p14:creationId xmlns:p14="http://schemas.microsoft.com/office/powerpoint/2010/main" xmlns="" val="7685377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tr-TR" smtClean="0"/>
          </a:p>
        </p:txBody>
      </p:sp>
    </p:spTree>
    <p:extLst>
      <p:ext uri="{BB962C8B-B14F-4D97-AF65-F5344CB8AC3E}">
        <p14:creationId xmlns:p14="http://schemas.microsoft.com/office/powerpoint/2010/main" xmlns="" val="24337329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tr-TR" smtClean="0"/>
          </a:p>
        </p:txBody>
      </p:sp>
    </p:spTree>
    <p:extLst>
      <p:ext uri="{BB962C8B-B14F-4D97-AF65-F5344CB8AC3E}">
        <p14:creationId xmlns:p14="http://schemas.microsoft.com/office/powerpoint/2010/main" xmlns="" val="4225592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tr-TR" smtClean="0"/>
          </a:p>
        </p:txBody>
      </p:sp>
    </p:spTree>
    <p:extLst>
      <p:ext uri="{BB962C8B-B14F-4D97-AF65-F5344CB8AC3E}">
        <p14:creationId xmlns:p14="http://schemas.microsoft.com/office/powerpoint/2010/main" xmlns="" val="20701090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tr-TR" smtClean="0"/>
          </a:p>
        </p:txBody>
      </p:sp>
    </p:spTree>
    <p:extLst>
      <p:ext uri="{BB962C8B-B14F-4D97-AF65-F5344CB8AC3E}">
        <p14:creationId xmlns:p14="http://schemas.microsoft.com/office/powerpoint/2010/main" xmlns="" val="8911591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i="1" smtClean="0"/>
              <a:t>Mt, mutation; NSCLC, non-small-cell lung cancer.</a:t>
            </a:r>
            <a:endParaRPr lang="en-US" smtClean="0"/>
          </a:p>
          <a:p>
            <a:r>
              <a:rPr lang="en-US" i="1" smtClean="0"/>
              <a:t> </a:t>
            </a:r>
            <a:endParaRPr lang="en-US" smtClean="0"/>
          </a:p>
          <a:p>
            <a:r>
              <a:rPr lang="en-US" smtClean="0"/>
              <a:t>Our third patient, shown here, is a 54-year-old male never-smoker with adenocarcinoma. His cancer is molecularly defined by an </a:t>
            </a:r>
            <a:r>
              <a:rPr lang="en-US" i="1" smtClean="0"/>
              <a:t>ALK</a:t>
            </a:r>
            <a:r>
              <a:rPr lang="en-US" smtClean="0"/>
              <a:t> fusion. Why is this important? I think it is obvious to everyone in the year 2012 that these patients are very different. Most oncologists would agree that these patients had different malignancies; most oncologists would also agree that these patients should receive different therapy. </a:t>
            </a:r>
          </a:p>
          <a:p>
            <a:endParaRPr lang="en-US" smtClean="0"/>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F0A2BBED-341C-43F0-AA39-B7A3F050DEDA}" type="slidenum">
              <a:rPr lang="en-US">
                <a:solidFill>
                  <a:prstClr val="black"/>
                </a:solidFill>
                <a:latin typeface="Calibri" pitchFamily="34" charset="0"/>
              </a:rPr>
              <a:pPr eaLnBrk="1" hangingPunct="1"/>
              <a:t>16</a:t>
            </a:fld>
            <a:endParaRPr lang="en-US">
              <a:solidFill>
                <a:prstClr val="black"/>
              </a:solidFill>
              <a:latin typeface="Calibri" pitchFamily="34" charset="0"/>
            </a:endParaRPr>
          </a:p>
        </p:txBody>
      </p:sp>
    </p:spTree>
    <p:extLst>
      <p:ext uri="{BB962C8B-B14F-4D97-AF65-F5344CB8AC3E}">
        <p14:creationId xmlns:p14="http://schemas.microsoft.com/office/powerpoint/2010/main" xmlns="" val="20126123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45E62878-A80C-495A-BCFD-114828715C68}" type="slidenum">
              <a:rPr lang="tr-TR" smtClean="0"/>
              <a:pPr/>
              <a:t>17</a:t>
            </a:fld>
            <a:endParaRPr lang="tr-TR"/>
          </a:p>
        </p:txBody>
      </p:sp>
    </p:spTree>
    <p:extLst>
      <p:ext uri="{BB962C8B-B14F-4D97-AF65-F5344CB8AC3E}">
        <p14:creationId xmlns:p14="http://schemas.microsoft.com/office/powerpoint/2010/main" xmlns="" val="10344142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a:lstStyle/>
          <a:p>
            <a:r>
              <a:rPr lang="en-US" i="1" smtClean="0"/>
              <a:t>NSCLC, non-small-cell lung cancer; PS, performance score.</a:t>
            </a:r>
            <a:endParaRPr lang="en-US" smtClean="0"/>
          </a:p>
          <a:p>
            <a:r>
              <a:rPr lang="en-US" i="1" smtClean="0"/>
              <a:t> </a:t>
            </a:r>
            <a:endParaRPr lang="en-US" smtClean="0"/>
          </a:p>
          <a:p>
            <a:r>
              <a:rPr lang="en-US" smtClean="0"/>
              <a:t>Taking that patient example, the next slide shows an algorithm that we published for looking at this situation in the year 2009. The purpose of this slide is not to drill down into the individual categories; it is to emphasize the point that in 2009, we really only had one molecular factor, and that was for selection of </a:t>
            </a:r>
            <a:r>
              <a:rPr lang="en-US" i="1" smtClean="0"/>
              <a:t>EGFR</a:t>
            </a:r>
            <a:r>
              <a:rPr lang="en-US" smtClean="0"/>
              <a:t> tyrosine kinase inhibitors such as erlotinib by activating </a:t>
            </a:r>
            <a:r>
              <a:rPr lang="en-US" i="1" smtClean="0"/>
              <a:t>EGFR</a:t>
            </a:r>
            <a:r>
              <a:rPr lang="en-US" smtClean="0"/>
              <a:t> mutation. The other factors—performance status, histology, whether or not a patient is eligible or appropriate for bevacizumab—these are what I would call clinical and histologic factors. So, these are the things in 2009 that allowed us to look at therapeutic options. </a:t>
            </a:r>
          </a:p>
          <a:p>
            <a:endParaRPr lang="en-US" smtClean="0"/>
          </a:p>
        </p:txBody>
      </p:sp>
      <p:sp>
        <p:nvSpPr>
          <p:cNvPr id="44036" name="Slide Number Placeholder 3"/>
          <p:cNvSpPr>
            <a:spLocks noGrp="1"/>
          </p:cNvSpPr>
          <p:nvPr>
            <p:ph type="sldNum" sz="quarter" idx="5"/>
          </p:nvPr>
        </p:nvSpPr>
        <p:spPr bwMode="auto">
          <a:noFill/>
          <a:ln>
            <a:miter lim="800000"/>
            <a:headEnd/>
            <a:tailEnd/>
          </a:ln>
        </p:spPr>
        <p:txBody>
          <a:bodyPr/>
          <a:lstStyle/>
          <a:p>
            <a:fld id="{41A20C34-5A61-43DC-8E78-0291D0D75C00}" type="slidenum">
              <a:rPr lang="en-US" smtClean="0"/>
              <a:pPr/>
              <a:t>18</a:t>
            </a:fld>
            <a:endParaRPr lang="en-US" smtClean="0"/>
          </a:p>
        </p:txBody>
      </p:sp>
    </p:spTree>
    <p:extLst>
      <p:ext uri="{BB962C8B-B14F-4D97-AF65-F5344CB8AC3E}">
        <p14:creationId xmlns:p14="http://schemas.microsoft.com/office/powerpoint/2010/main" xmlns="" val="8986617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a:lstStyle/>
          <a:p>
            <a:r>
              <a:rPr lang="en-US" i="1" smtClean="0"/>
              <a:t>NSCLC, non-small-cell lung cancer; PS, performance score.</a:t>
            </a:r>
            <a:endParaRPr lang="en-US" smtClean="0"/>
          </a:p>
          <a:p>
            <a:r>
              <a:rPr lang="en-US" i="1" smtClean="0"/>
              <a:t> </a:t>
            </a:r>
            <a:endParaRPr lang="en-US" smtClean="0"/>
          </a:p>
          <a:p>
            <a:r>
              <a:rPr lang="en-US" smtClean="0"/>
              <a:t>This next slide shows that same algorithm. It has been redesigned, but as you can see, the categories are identical, and the main significant change is now we have added AML4 </a:t>
            </a:r>
            <a:r>
              <a:rPr lang="en-US" i="1" smtClean="0"/>
              <a:t>ALK</a:t>
            </a:r>
            <a:r>
              <a:rPr lang="en-US" smtClean="0"/>
              <a:t> testing into the algorithm for patients who might be considered for crizotinib therapy. So, we now have a second molecular criterion, but you can see the remainder is still histology and clinical, such that the patient would be considered either on a nonsquamous histology base or squamous histology for various chemotherapy combinations, with or without bevacizumab for nonsquamous. Also, there is the new consideration of cetuximab, which although it is not FDA approved in the United States, it is going through that process and is part of the guidelines for therapy. </a:t>
            </a:r>
          </a:p>
          <a:p>
            <a:endParaRPr lang="en-US" smtClean="0"/>
          </a:p>
        </p:txBody>
      </p:sp>
      <p:sp>
        <p:nvSpPr>
          <p:cNvPr id="45060" name="Slide Number Placeholder 3"/>
          <p:cNvSpPr>
            <a:spLocks noGrp="1"/>
          </p:cNvSpPr>
          <p:nvPr>
            <p:ph type="sldNum" sz="quarter" idx="5"/>
          </p:nvPr>
        </p:nvSpPr>
        <p:spPr bwMode="auto">
          <a:noFill/>
          <a:ln>
            <a:miter lim="800000"/>
            <a:headEnd/>
            <a:tailEnd/>
          </a:ln>
        </p:spPr>
        <p:txBody>
          <a:bodyPr/>
          <a:lstStyle/>
          <a:p>
            <a:fld id="{3C931B9D-866A-40B8-85DF-134390B4D19A}" type="slidenum">
              <a:rPr lang="en-US" smtClean="0"/>
              <a:pPr/>
              <a:t>19</a:t>
            </a:fld>
            <a:endParaRPr lang="en-US" smtClean="0"/>
          </a:p>
        </p:txBody>
      </p:sp>
    </p:spTree>
    <p:extLst>
      <p:ext uri="{BB962C8B-B14F-4D97-AF65-F5344CB8AC3E}">
        <p14:creationId xmlns:p14="http://schemas.microsoft.com/office/powerpoint/2010/main" xmlns="" val="30515361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45E62878-A80C-495A-BCFD-114828715C68}" type="slidenum">
              <a:rPr lang="tr-TR" smtClean="0"/>
              <a:pPr/>
              <a:t>20</a:t>
            </a:fld>
            <a:endParaRPr lang="tr-TR"/>
          </a:p>
        </p:txBody>
      </p:sp>
    </p:spTree>
    <p:extLst>
      <p:ext uri="{BB962C8B-B14F-4D97-AF65-F5344CB8AC3E}">
        <p14:creationId xmlns:p14="http://schemas.microsoft.com/office/powerpoint/2010/main" xmlns="" val="1657927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tr-TR" smtClean="0"/>
          </a:p>
        </p:txBody>
      </p:sp>
    </p:spTree>
    <p:extLst>
      <p:ext uri="{BB962C8B-B14F-4D97-AF65-F5344CB8AC3E}">
        <p14:creationId xmlns:p14="http://schemas.microsoft.com/office/powerpoint/2010/main" xmlns="" val="34194244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i="1" smtClean="0"/>
              <a:t>NSCLC, non-small-cell lung cancer.</a:t>
            </a:r>
            <a:endParaRPr lang="en-US" smtClean="0"/>
          </a:p>
          <a:p>
            <a:r>
              <a:rPr lang="en-US" smtClean="0"/>
              <a:t> </a:t>
            </a:r>
          </a:p>
          <a:p>
            <a:r>
              <a:rPr lang="en-US" smtClean="0"/>
              <a:t>So, we have talked already about emerging drivers, mutations, and </a:t>
            </a:r>
            <a:r>
              <a:rPr lang="en-US" i="1" smtClean="0"/>
              <a:t>ALK</a:t>
            </a:r>
            <a:r>
              <a:rPr lang="en-US" smtClean="0"/>
              <a:t> fusion, which could dictate therapy for patients with adenocarcinoma of the lung. Shown on the right are recent data presented at our World Conference, showing emerging druggable targets in squamous cell carcinoma. There are now both drugs and studies directed against several of these abnormalities, where we are likely to find new therapies that are squamous cell specific in the future. </a:t>
            </a:r>
          </a:p>
          <a:p>
            <a:pPr eaLnBrk="1" hangingPunct="1">
              <a:spcBef>
                <a:spcPct val="0"/>
              </a:spcBef>
            </a:pPr>
            <a:endParaRPr lang="en-US" smtClean="0"/>
          </a:p>
        </p:txBody>
      </p:sp>
      <p:sp>
        <p:nvSpPr>
          <p:cNvPr id="737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eaLnBrk="1" hangingPunct="1"/>
            <a:fld id="{0561E9E1-A351-4353-96D0-CAC8AF4D8AFF}" type="slidenum">
              <a:rPr lang="en-US" smtClean="0">
                <a:latin typeface="Calibri" pitchFamily="34" charset="0"/>
                <a:ea typeface="MS PGothic" pitchFamily="34" charset="-128"/>
              </a:rPr>
              <a:pPr eaLnBrk="1" hangingPunct="1"/>
              <a:t>22</a:t>
            </a:fld>
            <a:endParaRPr lang="en-US" smtClean="0">
              <a:latin typeface="Calibri" pitchFamily="34" charset="0"/>
              <a:ea typeface="MS PGothic" pitchFamily="34" charset="-128"/>
            </a:endParaRPr>
          </a:p>
        </p:txBody>
      </p:sp>
    </p:spTree>
    <p:extLst>
      <p:ext uri="{BB962C8B-B14F-4D97-AF65-F5344CB8AC3E}">
        <p14:creationId xmlns:p14="http://schemas.microsoft.com/office/powerpoint/2010/main" xmlns="" val="31224460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pPr eaLnBrk="1" hangingPunct="1"/>
            <a:endParaRPr lang="tr-TR" smtClean="0"/>
          </a:p>
        </p:txBody>
      </p:sp>
      <p:sp>
        <p:nvSpPr>
          <p:cNvPr id="83972" name="Slide Number Placeholder 3"/>
          <p:cNvSpPr>
            <a:spLocks noGrp="1"/>
          </p:cNvSpPr>
          <p:nvPr>
            <p:ph type="sldNum" sz="quarter" idx="5"/>
          </p:nvPr>
        </p:nvSpPr>
        <p:spPr>
          <a:noFill/>
        </p:spPr>
        <p:txBody>
          <a:bodyPr/>
          <a:lstStyle/>
          <a:p>
            <a:fld id="{122E7AE4-A15B-4000-AAA5-963FEA65D87E}" type="slidenum">
              <a:rPr lang="en-GB" smtClean="0"/>
              <a:pPr/>
              <a:t>23</a:t>
            </a:fld>
            <a:endParaRPr lang="en-GB" smtClean="0"/>
          </a:p>
        </p:txBody>
      </p:sp>
    </p:spTree>
    <p:extLst>
      <p:ext uri="{BB962C8B-B14F-4D97-AF65-F5344CB8AC3E}">
        <p14:creationId xmlns:p14="http://schemas.microsoft.com/office/powerpoint/2010/main" xmlns="" val="27844829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pPr eaLnBrk="1" hangingPunct="1"/>
            <a:endParaRPr lang="tr-TR" smtClean="0"/>
          </a:p>
        </p:txBody>
      </p:sp>
      <p:sp>
        <p:nvSpPr>
          <p:cNvPr id="84996" name="Slide Number Placeholder 3"/>
          <p:cNvSpPr>
            <a:spLocks noGrp="1"/>
          </p:cNvSpPr>
          <p:nvPr>
            <p:ph type="sldNum" sz="quarter" idx="5"/>
          </p:nvPr>
        </p:nvSpPr>
        <p:spPr>
          <a:noFill/>
        </p:spPr>
        <p:txBody>
          <a:bodyPr/>
          <a:lstStyle/>
          <a:p>
            <a:fld id="{CF00ABE2-06DF-40C9-AE07-E31EDC183DE4}" type="slidenum">
              <a:rPr lang="en-GB" smtClean="0"/>
              <a:pPr/>
              <a:t>24</a:t>
            </a:fld>
            <a:endParaRPr lang="en-GB" smtClean="0"/>
          </a:p>
        </p:txBody>
      </p:sp>
    </p:spTree>
    <p:extLst>
      <p:ext uri="{BB962C8B-B14F-4D97-AF65-F5344CB8AC3E}">
        <p14:creationId xmlns:p14="http://schemas.microsoft.com/office/powerpoint/2010/main" xmlns="" val="1772980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lIns="91429" tIns="45714" rIns="91429" bIns="45714"/>
          <a:lstStyle/>
          <a:p>
            <a:pPr hangingPunct="0">
              <a:lnSpc>
                <a:spcPct val="93000"/>
              </a:lnSpc>
              <a:buClr>
                <a:srgbClr val="000000"/>
              </a:buClr>
              <a:buSzPct val="45000"/>
              <a:buFont typeface="Wingdings" pitchFamily="2" charset="2"/>
              <a:buNone/>
            </a:pPr>
            <a:fld id="{27913391-78C2-4227-8D10-7ABF7FD816C4}" type="slidenum">
              <a:rPr lang="tr-TR" smtClean="0"/>
              <a:pPr hangingPunct="0">
                <a:lnSpc>
                  <a:spcPct val="93000"/>
                </a:lnSpc>
                <a:buClr>
                  <a:srgbClr val="000000"/>
                </a:buClr>
                <a:buSzPct val="45000"/>
                <a:buFont typeface="Wingdings" pitchFamily="2" charset="2"/>
                <a:buNone/>
              </a:pPr>
              <a:t>3</a:t>
            </a:fld>
            <a:endParaRPr lang="tr-TR"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tr-TR" smtClean="0"/>
          </a:p>
        </p:txBody>
      </p:sp>
    </p:spTree>
    <p:extLst>
      <p:ext uri="{BB962C8B-B14F-4D97-AF65-F5344CB8AC3E}">
        <p14:creationId xmlns:p14="http://schemas.microsoft.com/office/powerpoint/2010/main" xmlns="" val="4133217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tr-TR" smtClean="0"/>
          </a:p>
        </p:txBody>
      </p:sp>
      <p:sp>
        <p:nvSpPr>
          <p:cNvPr id="55300" name="Slide Number Placeholder 3"/>
          <p:cNvSpPr>
            <a:spLocks noGrp="1"/>
          </p:cNvSpPr>
          <p:nvPr>
            <p:ph type="sldNum" sz="quarter" idx="5"/>
          </p:nvPr>
        </p:nvSpPr>
        <p:spPr>
          <a:noFill/>
        </p:spPr>
        <p:txBody>
          <a:bodyPr/>
          <a:lstStyle/>
          <a:p>
            <a:fld id="{D3182EBB-9C4A-4E85-8E9A-8A89EA59C8E9}" type="slidenum">
              <a:rPr lang="en-GB" smtClean="0"/>
              <a:pPr/>
              <a:t>4</a:t>
            </a:fld>
            <a:endParaRPr lang="en-GB" smtClean="0"/>
          </a:p>
        </p:txBody>
      </p:sp>
    </p:spTree>
    <p:extLst>
      <p:ext uri="{BB962C8B-B14F-4D97-AF65-F5344CB8AC3E}">
        <p14:creationId xmlns:p14="http://schemas.microsoft.com/office/powerpoint/2010/main" xmlns="" val="2113365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tr-TR" smtClean="0"/>
          </a:p>
        </p:txBody>
      </p:sp>
      <p:sp>
        <p:nvSpPr>
          <p:cNvPr id="57348" name="Slide Number Placeholder 3"/>
          <p:cNvSpPr>
            <a:spLocks noGrp="1"/>
          </p:cNvSpPr>
          <p:nvPr>
            <p:ph type="sldNum" sz="quarter" idx="5"/>
          </p:nvPr>
        </p:nvSpPr>
        <p:spPr>
          <a:noFill/>
        </p:spPr>
        <p:txBody>
          <a:bodyPr/>
          <a:lstStyle/>
          <a:p>
            <a:fld id="{7E811D4D-E1B6-4FE1-A6E2-5FF569F259D7}" type="slidenum">
              <a:rPr lang="en-US" smtClean="0"/>
              <a:pPr/>
              <a:t>5</a:t>
            </a:fld>
            <a:endParaRPr lang="en-US" smtClean="0"/>
          </a:p>
        </p:txBody>
      </p:sp>
    </p:spTree>
    <p:extLst>
      <p:ext uri="{BB962C8B-B14F-4D97-AF65-F5344CB8AC3E}">
        <p14:creationId xmlns:p14="http://schemas.microsoft.com/office/powerpoint/2010/main" xmlns="" val="1499020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1400736" y="914977"/>
            <a:ext cx="4055129" cy="3134591"/>
          </a:xfrm>
          <a:prstGeom prst="rect">
            <a:avLst/>
          </a:prstGeom>
          <a:solidFill>
            <a:srgbClr val="FFFFFF"/>
          </a:solidFill>
          <a:ln w="9525">
            <a:solidFill>
              <a:srgbClr val="000000"/>
            </a:solidFill>
            <a:miter lim="800000"/>
            <a:headEnd/>
            <a:tailEnd/>
          </a:ln>
        </p:spPr>
        <p:txBody>
          <a:bodyPr wrap="none" lIns="82058" tIns="41029" rIns="82058" bIns="41029" anchor="ctr"/>
          <a:lstStyle/>
          <a:p>
            <a:endParaRPr lang="tr-TR"/>
          </a:p>
        </p:txBody>
      </p:sp>
      <p:sp>
        <p:nvSpPr>
          <p:cNvPr id="26627" name="Text Box 2"/>
          <p:cNvSpPr txBox="1">
            <a:spLocks noGrp="1" noChangeArrowheads="1"/>
          </p:cNvSpPr>
          <p:nvPr>
            <p:ph type="body"/>
          </p:nvPr>
        </p:nvSpPr>
        <p:spPr>
          <a:xfrm>
            <a:off x="1046350" y="4352637"/>
            <a:ext cx="4770904" cy="3478068"/>
          </a:xfrm>
          <a:noFill/>
          <a:ln/>
        </p:spPr>
        <p:txBody>
          <a:bodyPr/>
          <a:lstStyle/>
          <a:p>
            <a:pPr marL="76930" indent="-76930">
              <a:lnSpc>
                <a:spcPct val="93000"/>
              </a:lnSpc>
              <a:spcBef>
                <a:spcPct val="0"/>
              </a:spcBef>
              <a:buSzPct val="45000"/>
              <a:tabLst>
                <a:tab pos="649628" algn="l"/>
                <a:tab pos="1299256" algn="l"/>
                <a:tab pos="1948884" algn="l"/>
                <a:tab pos="2598511" algn="l"/>
                <a:tab pos="3248139" algn="l"/>
                <a:tab pos="3897767" algn="l"/>
                <a:tab pos="4547395" algn="l"/>
              </a:tabLst>
            </a:pPr>
            <a:r>
              <a:rPr lang="en-GB" dirty="0" smtClean="0">
                <a:latin typeface="Arial" charset="0"/>
              </a:rPr>
              <a:t>Progression pathway for human prostate cancer. Stages of progression are shown, together with molecular processes and genes/pathways that are likely to be significant at each stage. Adapted from Abate-</a:t>
            </a:r>
            <a:r>
              <a:rPr lang="en-GB" dirty="0" err="1" smtClean="0">
                <a:latin typeface="Arial" charset="0"/>
              </a:rPr>
              <a:t>Shen</a:t>
            </a:r>
            <a:r>
              <a:rPr lang="en-GB" dirty="0" smtClean="0">
                <a:latin typeface="Arial" charset="0"/>
              </a:rPr>
              <a:t> and </a:t>
            </a:r>
            <a:r>
              <a:rPr lang="en-GB" dirty="0" err="1" smtClean="0">
                <a:latin typeface="Arial" charset="0"/>
              </a:rPr>
              <a:t>Shen</a:t>
            </a:r>
            <a:r>
              <a:rPr lang="en-GB" dirty="0" smtClean="0">
                <a:latin typeface="Arial" charset="0"/>
              </a:rPr>
              <a:t> (2000).</a:t>
            </a:r>
          </a:p>
        </p:txBody>
      </p:sp>
    </p:spTree>
    <p:extLst>
      <p:ext uri="{BB962C8B-B14F-4D97-AF65-F5344CB8AC3E}">
        <p14:creationId xmlns:p14="http://schemas.microsoft.com/office/powerpoint/2010/main" xmlns="" val="30240740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pPr eaLnBrk="1" hangingPunct="1"/>
            <a:endParaRPr lang="tr-TR" smtClean="0"/>
          </a:p>
        </p:txBody>
      </p:sp>
      <p:sp>
        <p:nvSpPr>
          <p:cNvPr id="61444" name="Slide Number Placeholder 3"/>
          <p:cNvSpPr>
            <a:spLocks noGrp="1"/>
          </p:cNvSpPr>
          <p:nvPr>
            <p:ph type="sldNum" sz="quarter" idx="5"/>
          </p:nvPr>
        </p:nvSpPr>
        <p:spPr>
          <a:noFill/>
        </p:spPr>
        <p:txBody>
          <a:bodyPr/>
          <a:lstStyle/>
          <a:p>
            <a:fld id="{B56141C7-BDCC-49E0-B517-325A88500A4E}" type="slidenum">
              <a:rPr lang="en-GB" smtClean="0"/>
              <a:pPr/>
              <a:t>7</a:t>
            </a:fld>
            <a:endParaRPr lang="en-GB" smtClean="0"/>
          </a:p>
        </p:txBody>
      </p:sp>
    </p:spTree>
    <p:extLst>
      <p:ext uri="{BB962C8B-B14F-4D97-AF65-F5344CB8AC3E}">
        <p14:creationId xmlns:p14="http://schemas.microsoft.com/office/powerpoint/2010/main" xmlns="" val="10407901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45E62878-A80C-495A-BCFD-114828715C68}" type="slidenum">
              <a:rPr lang="tr-TR" smtClean="0"/>
              <a:pPr/>
              <a:t>8</a:t>
            </a:fld>
            <a:endParaRPr lang="tr-TR"/>
          </a:p>
        </p:txBody>
      </p:sp>
    </p:spTree>
    <p:extLst>
      <p:ext uri="{BB962C8B-B14F-4D97-AF65-F5344CB8AC3E}">
        <p14:creationId xmlns:p14="http://schemas.microsoft.com/office/powerpoint/2010/main" xmlns="" val="18819139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tr-TR" smtClean="0"/>
          </a:p>
        </p:txBody>
      </p:sp>
    </p:spTree>
    <p:extLst>
      <p:ext uri="{BB962C8B-B14F-4D97-AF65-F5344CB8AC3E}">
        <p14:creationId xmlns:p14="http://schemas.microsoft.com/office/powerpoint/2010/main" xmlns="" val="3336443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C511245-7A53-44BC-A6C8-2B555CB95B13}" type="datetime1">
              <a:rPr lang="en-US"/>
              <a:pPr>
                <a:defRPr/>
              </a:pPr>
              <a:t>12/30/2019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DAA0688-C3B7-4C3F-A6DE-D722AB8CA365}" type="slidenum">
              <a:rPr lang="en-US"/>
              <a:pPr>
                <a:defRPr/>
              </a:pPr>
              <a:t>‹#›</a:t>
            </a:fld>
            <a:endParaRPr lang="en-US"/>
          </a:p>
        </p:txBody>
      </p:sp>
    </p:spTree>
    <p:extLst>
      <p:ext uri="{BB962C8B-B14F-4D97-AF65-F5344CB8AC3E}">
        <p14:creationId xmlns:p14="http://schemas.microsoft.com/office/powerpoint/2010/main" xmlns="" val="821366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C92702E-6C2E-4D90-9DA4-2A95C948E5C4}" type="datetime1">
              <a:rPr lang="en-US"/>
              <a:pPr>
                <a:defRPr/>
              </a:pPr>
              <a:t>12/30/2019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9E4E096-A7E8-4659-9706-4523AF2DE80B}" type="slidenum">
              <a:rPr lang="en-US"/>
              <a:pPr>
                <a:defRPr/>
              </a:pPr>
              <a:t>‹#›</a:t>
            </a:fld>
            <a:endParaRPr lang="en-US"/>
          </a:p>
        </p:txBody>
      </p:sp>
    </p:spTree>
    <p:extLst>
      <p:ext uri="{BB962C8B-B14F-4D97-AF65-F5344CB8AC3E}">
        <p14:creationId xmlns:p14="http://schemas.microsoft.com/office/powerpoint/2010/main" xmlns="" val="1101446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C7E7057-48F2-49A8-861E-9093CFD91A02}" type="datetime1">
              <a:rPr lang="en-US"/>
              <a:pPr>
                <a:defRPr/>
              </a:pPr>
              <a:t>12/30/2019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6675A09-8B7D-4367-948E-49D2FBAF9DEC}" type="slidenum">
              <a:rPr lang="en-US"/>
              <a:pPr>
                <a:defRPr/>
              </a:pPr>
              <a:t>‹#›</a:t>
            </a:fld>
            <a:endParaRPr lang="en-US"/>
          </a:p>
        </p:txBody>
      </p:sp>
    </p:spTree>
    <p:extLst>
      <p:ext uri="{BB962C8B-B14F-4D97-AF65-F5344CB8AC3E}">
        <p14:creationId xmlns:p14="http://schemas.microsoft.com/office/powerpoint/2010/main" xmlns="" val="323382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Rectangle 4"/>
          <p:cNvSpPr>
            <a:spLocks noGrp="1" noChangeArrowheads="1"/>
          </p:cNvSpPr>
          <p:nvPr>
            <p:ph type="dt" sz="half" idx="10"/>
          </p:nvPr>
        </p:nvSpPr>
        <p:spPr>
          <a:ln/>
        </p:spPr>
        <p:txBody>
          <a:bodyPr/>
          <a:lstStyle>
            <a:lvl1pPr>
              <a:defRPr/>
            </a:lvl1pPr>
          </a:lstStyle>
          <a:p>
            <a:pPr>
              <a:defRPr/>
            </a:pPr>
            <a:endParaRPr lang="en-GB"/>
          </a:p>
        </p:txBody>
      </p:sp>
      <p:sp>
        <p:nvSpPr>
          <p:cNvPr id="7" name="Rectangle 5"/>
          <p:cNvSpPr>
            <a:spLocks noGrp="1" noChangeArrowheads="1"/>
          </p:cNvSpPr>
          <p:nvPr>
            <p:ph type="ftr" sz="quarter" idx="11"/>
          </p:nvPr>
        </p:nvSpPr>
        <p:spPr>
          <a:ln/>
        </p:spPr>
        <p:txBody>
          <a:bodyPr/>
          <a:lstStyle>
            <a:lvl1pPr>
              <a:defRPr/>
            </a:lvl1pPr>
          </a:lstStyle>
          <a:p>
            <a:pPr>
              <a:defRPr/>
            </a:pPr>
            <a:endParaRPr lang="en-GB"/>
          </a:p>
        </p:txBody>
      </p:sp>
      <p:sp>
        <p:nvSpPr>
          <p:cNvPr id="8" name="Rectangle 6"/>
          <p:cNvSpPr>
            <a:spLocks noGrp="1" noChangeArrowheads="1"/>
          </p:cNvSpPr>
          <p:nvPr>
            <p:ph type="sldNum" sz="quarter" idx="12"/>
          </p:nvPr>
        </p:nvSpPr>
        <p:spPr>
          <a:ln/>
        </p:spPr>
        <p:txBody>
          <a:bodyPr/>
          <a:lstStyle>
            <a:lvl1pPr>
              <a:defRPr/>
            </a:lvl1pPr>
          </a:lstStyle>
          <a:p>
            <a:pPr>
              <a:defRPr/>
            </a:pPr>
            <a:fld id="{A055437E-ADB6-4A06-8D9B-B69196801F02}"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FF4D4CC-C0FC-41BA-A393-E5C6EBB6DBED}" type="datetime1">
              <a:rPr lang="en-US"/>
              <a:pPr>
                <a:defRPr/>
              </a:pPr>
              <a:t>12/30/2019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AAE7440-9F51-44F7-BA36-AB1F1A9E235E}" type="slidenum">
              <a:rPr lang="en-US"/>
              <a:pPr>
                <a:defRPr/>
              </a:pPr>
              <a:t>‹#›</a:t>
            </a:fld>
            <a:endParaRPr lang="en-US"/>
          </a:p>
        </p:txBody>
      </p:sp>
    </p:spTree>
    <p:extLst>
      <p:ext uri="{BB962C8B-B14F-4D97-AF65-F5344CB8AC3E}">
        <p14:creationId xmlns:p14="http://schemas.microsoft.com/office/powerpoint/2010/main" xmlns="" val="3973003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8C7A646-D439-49A4-B6D9-FB56BD61D049}" type="datetime1">
              <a:rPr lang="en-US"/>
              <a:pPr>
                <a:defRPr/>
              </a:pPr>
              <a:t>12/30/2019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342C23C-AB1C-44A5-8EEC-E30E889862F3}" type="slidenum">
              <a:rPr lang="en-US"/>
              <a:pPr>
                <a:defRPr/>
              </a:pPr>
              <a:t>‹#›</a:t>
            </a:fld>
            <a:endParaRPr lang="en-US"/>
          </a:p>
        </p:txBody>
      </p:sp>
    </p:spTree>
    <p:extLst>
      <p:ext uri="{BB962C8B-B14F-4D97-AF65-F5344CB8AC3E}">
        <p14:creationId xmlns:p14="http://schemas.microsoft.com/office/powerpoint/2010/main" xmlns="" val="1339565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1E375B2-E11C-442B-89BB-36A95FA8188E}" type="datetime1">
              <a:rPr lang="en-US"/>
              <a:pPr>
                <a:defRPr/>
              </a:pPr>
              <a:t>12/30/2019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D2E9961-4055-4DD3-B1F0-F602BC07BDE8}" type="slidenum">
              <a:rPr lang="en-US"/>
              <a:pPr>
                <a:defRPr/>
              </a:pPr>
              <a:t>‹#›</a:t>
            </a:fld>
            <a:endParaRPr lang="en-US"/>
          </a:p>
        </p:txBody>
      </p:sp>
    </p:spTree>
    <p:extLst>
      <p:ext uri="{BB962C8B-B14F-4D97-AF65-F5344CB8AC3E}">
        <p14:creationId xmlns:p14="http://schemas.microsoft.com/office/powerpoint/2010/main" xmlns="" val="17988212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08B8A54-C17C-4296-A680-1746A47D3D6D}" type="datetime1">
              <a:rPr lang="en-US"/>
              <a:pPr>
                <a:defRPr/>
              </a:pPr>
              <a:t>12/30/2019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61B62CC-CCD2-4B4A-A29D-1234AAC50EF7}" type="slidenum">
              <a:rPr lang="en-US"/>
              <a:pPr>
                <a:defRPr/>
              </a:pPr>
              <a:t>‹#›</a:t>
            </a:fld>
            <a:endParaRPr lang="en-US"/>
          </a:p>
        </p:txBody>
      </p:sp>
    </p:spTree>
    <p:extLst>
      <p:ext uri="{BB962C8B-B14F-4D97-AF65-F5344CB8AC3E}">
        <p14:creationId xmlns:p14="http://schemas.microsoft.com/office/powerpoint/2010/main" xmlns="" val="3189816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77BD080-8A9F-4B03-85BB-ABF3ABCA2C25}" type="datetime1">
              <a:rPr lang="en-US"/>
              <a:pPr>
                <a:defRPr/>
              </a:pPr>
              <a:t>12/30/2019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BAE9264-FBAD-4C87-A86E-47C8C7D8E6C8}" type="slidenum">
              <a:rPr lang="en-US"/>
              <a:pPr>
                <a:defRPr/>
              </a:pPr>
              <a:t>‹#›</a:t>
            </a:fld>
            <a:endParaRPr lang="en-US"/>
          </a:p>
        </p:txBody>
      </p:sp>
    </p:spTree>
    <p:extLst>
      <p:ext uri="{BB962C8B-B14F-4D97-AF65-F5344CB8AC3E}">
        <p14:creationId xmlns:p14="http://schemas.microsoft.com/office/powerpoint/2010/main" xmlns="" val="1281838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CB005CA-45F9-4F7D-A39B-1A3373B9D73A}" type="datetime1">
              <a:rPr lang="en-US"/>
              <a:pPr>
                <a:defRPr/>
              </a:pPr>
              <a:t>12/30/2019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8C58188-66AD-4FE8-8D26-60EAE25A9437}" type="slidenum">
              <a:rPr lang="en-US"/>
              <a:pPr>
                <a:defRPr/>
              </a:pPr>
              <a:t>‹#›</a:t>
            </a:fld>
            <a:endParaRPr lang="en-US"/>
          </a:p>
        </p:txBody>
      </p:sp>
    </p:spTree>
    <p:extLst>
      <p:ext uri="{BB962C8B-B14F-4D97-AF65-F5344CB8AC3E}">
        <p14:creationId xmlns:p14="http://schemas.microsoft.com/office/powerpoint/2010/main" xmlns="" val="2314521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6C944A4-EDB8-4972-8C96-99568D96472D}" type="datetime1">
              <a:rPr lang="en-US"/>
              <a:pPr>
                <a:defRPr/>
              </a:pPr>
              <a:t>12/30/2019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B2D172F-1A32-4CA8-91AE-CDFECD54E425}" type="slidenum">
              <a:rPr lang="en-US"/>
              <a:pPr>
                <a:defRPr/>
              </a:pPr>
              <a:t>‹#›</a:t>
            </a:fld>
            <a:endParaRPr lang="en-US"/>
          </a:p>
        </p:txBody>
      </p:sp>
    </p:spTree>
    <p:extLst>
      <p:ext uri="{BB962C8B-B14F-4D97-AF65-F5344CB8AC3E}">
        <p14:creationId xmlns:p14="http://schemas.microsoft.com/office/powerpoint/2010/main" xmlns="" val="4097125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23B5D3B-7DBD-4304-874E-5A21E50ABBC9}" type="datetime1">
              <a:rPr lang="en-US"/>
              <a:pPr>
                <a:defRPr/>
              </a:pPr>
              <a:t>12/30/2019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690914B-1C48-40C1-AEF0-48087E296CF5}" type="slidenum">
              <a:rPr lang="en-US"/>
              <a:pPr>
                <a:defRPr/>
              </a:pPr>
              <a:t>‹#›</a:t>
            </a:fld>
            <a:endParaRPr lang="en-US"/>
          </a:p>
        </p:txBody>
      </p:sp>
    </p:spTree>
    <p:extLst>
      <p:ext uri="{BB962C8B-B14F-4D97-AF65-F5344CB8AC3E}">
        <p14:creationId xmlns:p14="http://schemas.microsoft.com/office/powerpoint/2010/main" xmlns="" val="75535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Perpetua" pitchFamily="29" charset="0"/>
              </a:defRPr>
            </a:lvl1pPr>
          </a:lstStyle>
          <a:p>
            <a:pPr defTabSz="457200" fontAlgn="base">
              <a:spcBef>
                <a:spcPct val="0"/>
              </a:spcBef>
              <a:spcAft>
                <a:spcPct val="0"/>
              </a:spcAft>
              <a:defRPr/>
            </a:pPr>
            <a:fld id="{3FD17942-968A-477C-8419-53F1DF40071D}" type="datetime1">
              <a:rPr lang="en-US">
                <a:ea typeface="MS PGothic" pitchFamily="34" charset="-128"/>
              </a:rPr>
              <a:pPr defTabSz="457200" fontAlgn="base">
                <a:spcBef>
                  <a:spcPct val="0"/>
                </a:spcBef>
                <a:spcAft>
                  <a:spcPct val="0"/>
                </a:spcAft>
                <a:defRPr/>
              </a:pPr>
              <a:t>12/30/2019</a:t>
            </a:fld>
            <a:endParaRPr lang="en-US">
              <a:ea typeface="MS PGothic" pitchFamily="34" charset="-128"/>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Perpetua" pitchFamily="-105" charset="0"/>
                <a:ea typeface="ＭＳ Ｐゴシック" pitchFamily="-105" charset="-128"/>
                <a:cs typeface="ＭＳ Ｐゴシック" pitchFamily="-105" charset="-128"/>
              </a:defRPr>
            </a:lvl1pPr>
          </a:lstStyle>
          <a:p>
            <a:pPr defTabSz="457200" fontAlgn="base">
              <a:spcBef>
                <a:spcPct val="0"/>
              </a:spcBef>
              <a:spcAft>
                <a:spcPct val="0"/>
              </a:spcAft>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Perpetua" pitchFamily="29" charset="0"/>
              </a:defRPr>
            </a:lvl1pPr>
          </a:lstStyle>
          <a:p>
            <a:pPr defTabSz="457200" fontAlgn="base">
              <a:spcBef>
                <a:spcPct val="0"/>
              </a:spcBef>
              <a:spcAft>
                <a:spcPct val="0"/>
              </a:spcAft>
              <a:defRPr/>
            </a:pPr>
            <a:fld id="{E35659C4-28C1-4B0F-B6AE-7988A79A6DEA}" type="slidenum">
              <a:rPr lang="en-US">
                <a:ea typeface="MS PGothic" pitchFamily="34" charset="-128"/>
              </a:rPr>
              <a:pPr defTabSz="457200" fontAlgn="base">
                <a:spcBef>
                  <a:spcPct val="0"/>
                </a:spcBef>
                <a:spcAft>
                  <a:spcPct val="0"/>
                </a:spcAft>
                <a:defRPr/>
              </a:pPr>
              <a:t>‹#›</a:t>
            </a:fld>
            <a:endParaRPr lang="en-US">
              <a:ea typeface="MS PGothic" pitchFamily="34" charset="-128"/>
            </a:endParaRPr>
          </a:p>
        </p:txBody>
      </p:sp>
    </p:spTree>
    <p:extLst>
      <p:ext uri="{BB962C8B-B14F-4D97-AF65-F5344CB8AC3E}">
        <p14:creationId xmlns:p14="http://schemas.microsoft.com/office/powerpoint/2010/main" xmlns="" val="1768450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4" r:id="rId12"/>
  </p:sldLayoutIdLst>
  <p:txStyles>
    <p:title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ＭＳ Ｐゴシック" pitchFamily="-112" charset="-128"/>
        </a:defRPr>
      </a:lvl1pPr>
      <a:lvl2pPr algn="ctr" defTabSz="457200" rtl="0" eaLnBrk="0" fontAlgn="base" hangingPunct="0">
        <a:spcBef>
          <a:spcPct val="0"/>
        </a:spcBef>
        <a:spcAft>
          <a:spcPct val="0"/>
        </a:spcAft>
        <a:defRPr sz="4400">
          <a:solidFill>
            <a:schemeClr val="tx1"/>
          </a:solidFill>
          <a:latin typeface="Franklin Gothic Book" pitchFamily="-112" charset="0"/>
          <a:ea typeface="MS PGothic" pitchFamily="34" charset="-128"/>
          <a:cs typeface="ＭＳ Ｐゴシック" pitchFamily="-112" charset="-128"/>
        </a:defRPr>
      </a:lvl2pPr>
      <a:lvl3pPr algn="ctr" defTabSz="457200" rtl="0" eaLnBrk="0" fontAlgn="base" hangingPunct="0">
        <a:spcBef>
          <a:spcPct val="0"/>
        </a:spcBef>
        <a:spcAft>
          <a:spcPct val="0"/>
        </a:spcAft>
        <a:defRPr sz="4400">
          <a:solidFill>
            <a:schemeClr val="tx1"/>
          </a:solidFill>
          <a:latin typeface="Franklin Gothic Book" pitchFamily="-112" charset="0"/>
          <a:ea typeface="MS PGothic" pitchFamily="34" charset="-128"/>
          <a:cs typeface="ＭＳ Ｐゴシック" pitchFamily="-112" charset="-128"/>
        </a:defRPr>
      </a:lvl3pPr>
      <a:lvl4pPr algn="ctr" defTabSz="457200" rtl="0" eaLnBrk="0" fontAlgn="base" hangingPunct="0">
        <a:spcBef>
          <a:spcPct val="0"/>
        </a:spcBef>
        <a:spcAft>
          <a:spcPct val="0"/>
        </a:spcAft>
        <a:defRPr sz="4400">
          <a:solidFill>
            <a:schemeClr val="tx1"/>
          </a:solidFill>
          <a:latin typeface="Franklin Gothic Book" pitchFamily="-112" charset="0"/>
          <a:ea typeface="MS PGothic" pitchFamily="34" charset="-128"/>
          <a:cs typeface="ＭＳ Ｐゴシック" pitchFamily="-112" charset="-128"/>
        </a:defRPr>
      </a:lvl4pPr>
      <a:lvl5pPr algn="ctr" defTabSz="457200" rtl="0" eaLnBrk="0" fontAlgn="base" hangingPunct="0">
        <a:spcBef>
          <a:spcPct val="0"/>
        </a:spcBef>
        <a:spcAft>
          <a:spcPct val="0"/>
        </a:spcAft>
        <a:defRPr sz="4400">
          <a:solidFill>
            <a:schemeClr val="tx1"/>
          </a:solidFill>
          <a:latin typeface="Franklin Gothic Book" pitchFamily="-112" charset="0"/>
          <a:ea typeface="MS PGothic" pitchFamily="34" charset="-128"/>
          <a:cs typeface="ＭＳ Ｐゴシック" pitchFamily="-112" charset="-128"/>
        </a:defRPr>
      </a:lvl5pPr>
      <a:lvl6pPr marL="457200" algn="ctr" defTabSz="457200" rtl="0" fontAlgn="base">
        <a:spcBef>
          <a:spcPct val="0"/>
        </a:spcBef>
        <a:spcAft>
          <a:spcPct val="0"/>
        </a:spcAft>
        <a:defRPr sz="4400">
          <a:solidFill>
            <a:schemeClr val="tx1"/>
          </a:solidFill>
          <a:latin typeface="Franklin Gothic Book" pitchFamily="-112" charset="0"/>
          <a:ea typeface="ＭＳ Ｐゴシック" pitchFamily="-112" charset="-128"/>
          <a:cs typeface="ＭＳ Ｐゴシック" pitchFamily="-112" charset="-128"/>
        </a:defRPr>
      </a:lvl6pPr>
      <a:lvl7pPr marL="914400" algn="ctr" defTabSz="457200" rtl="0" fontAlgn="base">
        <a:spcBef>
          <a:spcPct val="0"/>
        </a:spcBef>
        <a:spcAft>
          <a:spcPct val="0"/>
        </a:spcAft>
        <a:defRPr sz="4400">
          <a:solidFill>
            <a:schemeClr val="tx1"/>
          </a:solidFill>
          <a:latin typeface="Franklin Gothic Book" pitchFamily="-112" charset="0"/>
          <a:ea typeface="ＭＳ Ｐゴシック" pitchFamily="-112" charset="-128"/>
          <a:cs typeface="ＭＳ Ｐゴシック" pitchFamily="-112" charset="-128"/>
        </a:defRPr>
      </a:lvl7pPr>
      <a:lvl8pPr marL="1371600" algn="ctr" defTabSz="457200" rtl="0" fontAlgn="base">
        <a:spcBef>
          <a:spcPct val="0"/>
        </a:spcBef>
        <a:spcAft>
          <a:spcPct val="0"/>
        </a:spcAft>
        <a:defRPr sz="4400">
          <a:solidFill>
            <a:schemeClr val="tx1"/>
          </a:solidFill>
          <a:latin typeface="Franklin Gothic Book" pitchFamily="-112" charset="0"/>
          <a:ea typeface="ＭＳ Ｐゴシック" pitchFamily="-112" charset="-128"/>
          <a:cs typeface="ＭＳ Ｐゴシック" pitchFamily="-112" charset="-128"/>
        </a:defRPr>
      </a:lvl8pPr>
      <a:lvl9pPr marL="1828800" algn="ctr" defTabSz="457200" rtl="0" fontAlgn="base">
        <a:spcBef>
          <a:spcPct val="0"/>
        </a:spcBef>
        <a:spcAft>
          <a:spcPct val="0"/>
        </a:spcAft>
        <a:defRPr sz="4400">
          <a:solidFill>
            <a:schemeClr val="tx1"/>
          </a:solidFill>
          <a:latin typeface="Franklin Gothic Book" pitchFamily="-112" charset="0"/>
          <a:ea typeface="ＭＳ Ｐゴシック" pitchFamily="-112" charset="-128"/>
          <a:cs typeface="ＭＳ Ｐゴシック" pitchFamily="-112"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ＭＳ Ｐゴシック" pitchFamily="-112"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en.wikipedia.org/wiki/Trastuzumab" TargetMode="External"/><Relationship Id="rId13" Type="http://schemas.openxmlformats.org/officeDocument/2006/relationships/hyperlink" Target="http://en.wikipedia.org/wiki/Tositumomab" TargetMode="External"/><Relationship Id="rId18" Type="http://schemas.openxmlformats.org/officeDocument/2006/relationships/hyperlink" Target="http://en.wikipedia.org/wiki/Vandetanib" TargetMode="External"/><Relationship Id="rId26" Type="http://schemas.openxmlformats.org/officeDocument/2006/relationships/hyperlink" Target="http://en.wikipedia.org/wiki/Toceranib" TargetMode="External"/><Relationship Id="rId3" Type="http://schemas.openxmlformats.org/officeDocument/2006/relationships/image" Target="../media/image2.jpeg"/><Relationship Id="rId21" Type="http://schemas.openxmlformats.org/officeDocument/2006/relationships/hyperlink" Target="http://en.wikipedia.org/wiki/Neratinib" TargetMode="External"/><Relationship Id="rId34" Type="http://schemas.openxmlformats.org/officeDocument/2006/relationships/hyperlink" Target="http://en.wikipedia.org/wiki/Bosutinib" TargetMode="External"/><Relationship Id="rId7" Type="http://schemas.openxmlformats.org/officeDocument/2006/relationships/hyperlink" Target="http://en.wikipedia.org/wiki/Panitumumab" TargetMode="External"/><Relationship Id="rId12" Type="http://schemas.openxmlformats.org/officeDocument/2006/relationships/hyperlink" Target="http://en.wikipedia.org/wiki/Rituximab" TargetMode="External"/><Relationship Id="rId17" Type="http://schemas.openxmlformats.org/officeDocument/2006/relationships/hyperlink" Target="http://en.wikipedia.org/wiki/Gefitinib" TargetMode="External"/><Relationship Id="rId25" Type="http://schemas.openxmlformats.org/officeDocument/2006/relationships/hyperlink" Target="http://en.wikipedia.org/wiki/Sorafenib" TargetMode="External"/><Relationship Id="rId33" Type="http://schemas.openxmlformats.org/officeDocument/2006/relationships/hyperlink" Target="http://en.wikipedia.org/wiki/Nilotinib" TargetMode="External"/><Relationship Id="rId2" Type="http://schemas.openxmlformats.org/officeDocument/2006/relationships/notesSlide" Target="../notesSlides/notesSlide8.xml"/><Relationship Id="rId16" Type="http://schemas.openxmlformats.org/officeDocument/2006/relationships/hyperlink" Target="http://en.wikipedia.org/wiki/Erlotinib" TargetMode="External"/><Relationship Id="rId20" Type="http://schemas.openxmlformats.org/officeDocument/2006/relationships/hyperlink" Target="http://en.wikipedia.org/wiki/Lapatinib" TargetMode="External"/><Relationship Id="rId29" Type="http://schemas.openxmlformats.org/officeDocument/2006/relationships/hyperlink" Target="http://en.wikipedia.org/wiki/Regorafenib" TargetMode="External"/><Relationship Id="rId1" Type="http://schemas.openxmlformats.org/officeDocument/2006/relationships/slideLayout" Target="../slideLayouts/slideLayout7.xml"/><Relationship Id="rId6" Type="http://schemas.openxmlformats.org/officeDocument/2006/relationships/hyperlink" Target="http://en.wikipedia.org/wiki/Cetuximab" TargetMode="External"/><Relationship Id="rId11" Type="http://schemas.openxmlformats.org/officeDocument/2006/relationships/hyperlink" Target="http://en.wikipedia.org/wiki/Ofatumumab" TargetMode="External"/><Relationship Id="rId24" Type="http://schemas.openxmlformats.org/officeDocument/2006/relationships/hyperlink" Target="http://en.wikipedia.org/wiki/Sunitinib" TargetMode="External"/><Relationship Id="rId32" Type="http://schemas.openxmlformats.org/officeDocument/2006/relationships/hyperlink" Target="http://en.wikipedia.org/wiki/Imatinib" TargetMode="External"/><Relationship Id="rId5" Type="http://schemas.openxmlformats.org/officeDocument/2006/relationships/hyperlink" Target="http://en.wikipedia.org/wiki/Denileukin_diftitox" TargetMode="External"/><Relationship Id="rId15" Type="http://schemas.openxmlformats.org/officeDocument/2006/relationships/hyperlink" Target="http://en.wikipedia.org/wiki/Gemtuzumab_ozogamicin" TargetMode="External"/><Relationship Id="rId23" Type="http://schemas.openxmlformats.org/officeDocument/2006/relationships/hyperlink" Target="http://en.wikipedia.org/wiki/Pazopanib" TargetMode="External"/><Relationship Id="rId28" Type="http://schemas.openxmlformats.org/officeDocument/2006/relationships/hyperlink" Target="http://en.wikipedia.org/wiki/Cediranib" TargetMode="External"/><Relationship Id="rId10" Type="http://schemas.openxmlformats.org/officeDocument/2006/relationships/hyperlink" Target="http://en.wikipedia.org/wiki/Ibritumomab_tiuxetan" TargetMode="External"/><Relationship Id="rId19" Type="http://schemas.openxmlformats.org/officeDocument/2006/relationships/hyperlink" Target="http://en.wikipedia.org/wiki/BIBW_2992" TargetMode="External"/><Relationship Id="rId31" Type="http://schemas.openxmlformats.org/officeDocument/2006/relationships/hyperlink" Target="http://en.wikipedia.org/wiki/Dasatinib" TargetMode="External"/><Relationship Id="rId4" Type="http://schemas.openxmlformats.org/officeDocument/2006/relationships/hyperlink" Target="http://en.wikipedia.org/wiki/Aflibercept" TargetMode="External"/><Relationship Id="rId9" Type="http://schemas.openxmlformats.org/officeDocument/2006/relationships/hyperlink" Target="http://en.wikipedia.org/wiki/Bevacizumab" TargetMode="External"/><Relationship Id="rId14" Type="http://schemas.openxmlformats.org/officeDocument/2006/relationships/hyperlink" Target="http://en.wikipedia.org/wiki/Alemtuzumab" TargetMode="External"/><Relationship Id="rId22" Type="http://schemas.openxmlformats.org/officeDocument/2006/relationships/hyperlink" Target="http://en.wikipedia.org/wiki/Axitinib" TargetMode="External"/><Relationship Id="rId27" Type="http://schemas.openxmlformats.org/officeDocument/2006/relationships/hyperlink" Target="http://en.wikipedia.org/wiki/Lestaurtinib" TargetMode="External"/><Relationship Id="rId30" Type="http://schemas.openxmlformats.org/officeDocument/2006/relationships/hyperlink" Target="http://en.wikipedia.org/wiki/Semaxanib"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1772816"/>
            <a:ext cx="7772400" cy="2478137"/>
          </a:xfrm>
        </p:spPr>
        <p:txBody>
          <a:bodyPr>
            <a:normAutofit/>
          </a:bodyPr>
          <a:lstStyle/>
          <a:p>
            <a:r>
              <a:rPr lang="tr-TR" sz="3200" dirty="0" smtClean="0"/>
              <a:t>Sporadik Solid Doku Kanserlerine </a:t>
            </a:r>
            <a:br>
              <a:rPr lang="tr-TR" sz="3200" dirty="0" smtClean="0"/>
            </a:br>
            <a:r>
              <a:rPr lang="tr-TR" sz="3200" dirty="0" smtClean="0"/>
              <a:t>Genetik Yaklaşım</a:t>
            </a:r>
            <a:br>
              <a:rPr lang="tr-TR" sz="3200" dirty="0" smtClean="0"/>
            </a:br>
            <a:r>
              <a:rPr lang="tr-TR" sz="3200" dirty="0" smtClean="0"/>
              <a:t/>
            </a:r>
            <a:br>
              <a:rPr lang="tr-TR" sz="3200" dirty="0" smtClean="0"/>
            </a:br>
            <a:r>
              <a:rPr lang="tr-TR" sz="3200" dirty="0" smtClean="0">
                <a:latin typeface="Brush Script MT" pitchFamily="66" charset="0"/>
              </a:rPr>
              <a:t>Dr. Nüket Yürür Kutlay</a:t>
            </a:r>
            <a:r>
              <a:rPr lang="tr-TR" sz="2000" dirty="0" smtClean="0">
                <a:latin typeface="Brush Script MT" pitchFamily="66" charset="0"/>
              </a:rPr>
              <a:t/>
            </a:r>
            <a:br>
              <a:rPr lang="tr-TR" sz="2000" dirty="0" smtClean="0">
                <a:latin typeface="Brush Script MT" pitchFamily="66" charset="0"/>
              </a:rPr>
            </a:br>
            <a:endParaRPr lang="tr-TR" sz="2000" dirty="0"/>
          </a:p>
        </p:txBody>
      </p:sp>
      <p:sp>
        <p:nvSpPr>
          <p:cNvPr id="3" name="Rectangle 2"/>
          <p:cNvSpPr/>
          <p:nvPr/>
        </p:nvSpPr>
        <p:spPr>
          <a:xfrm>
            <a:off x="714348" y="5500702"/>
            <a:ext cx="7572428" cy="338554"/>
          </a:xfrm>
          <a:prstGeom prst="rect">
            <a:avLst/>
          </a:prstGeom>
        </p:spPr>
        <p:txBody>
          <a:bodyPr wrap="square">
            <a:spAutoFit/>
          </a:bodyPr>
          <a:lstStyle/>
          <a:p>
            <a:pPr algn="ctr">
              <a:spcBef>
                <a:spcPct val="50000"/>
              </a:spcBef>
            </a:pPr>
            <a:r>
              <a:rPr lang="tr-TR" sz="1600" dirty="0" smtClean="0">
                <a:latin typeface="Rage Italic" pitchFamily="66" charset="0"/>
              </a:rPr>
              <a:t>Bu sunumda Prof.Dr.Ajlan Tükün’ün görselllerinden de yararlanılmıştır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2555875" y="2198688"/>
            <a:ext cx="3671888" cy="646112"/>
          </a:xfrm>
          <a:prstGeom prst="rect">
            <a:avLst/>
          </a:prstGeom>
          <a:noFill/>
          <a:ln w="9525">
            <a:noFill/>
            <a:miter lim="800000"/>
            <a:headEnd/>
            <a:tailEnd/>
          </a:ln>
        </p:spPr>
        <p:txBody>
          <a:bodyPr lIns="91430" tIns="45715" rIns="91430" bIns="45715" anchor="ctr">
            <a:spAutoFit/>
          </a:bodyPr>
          <a:lstStyle/>
          <a:p>
            <a:pPr algn="ctr"/>
            <a:r>
              <a:rPr lang="en-GB" sz="1800">
                <a:solidFill>
                  <a:srgbClr val="660033"/>
                </a:solidFill>
              </a:rPr>
              <a:t>Tamoxifen</a:t>
            </a:r>
            <a:r>
              <a:rPr lang="en-GB" sz="1800"/>
              <a:t> </a:t>
            </a:r>
            <a:endParaRPr lang="tr-TR" sz="1800"/>
          </a:p>
          <a:p>
            <a:pPr algn="ctr"/>
            <a:r>
              <a:rPr lang="tr-TR" sz="1800">
                <a:solidFill>
                  <a:srgbClr val="000066"/>
                </a:solidFill>
              </a:rPr>
              <a:t>Kompetetif ER antagonisti</a:t>
            </a:r>
          </a:p>
        </p:txBody>
      </p:sp>
      <p:sp>
        <p:nvSpPr>
          <p:cNvPr id="49156" name="Rectangle 4"/>
          <p:cNvSpPr>
            <a:spLocks noChangeArrowheads="1"/>
          </p:cNvSpPr>
          <p:nvPr/>
        </p:nvSpPr>
        <p:spPr bwMode="auto">
          <a:xfrm>
            <a:off x="1046163" y="3549650"/>
            <a:ext cx="7469187" cy="338138"/>
          </a:xfrm>
          <a:prstGeom prst="rect">
            <a:avLst/>
          </a:prstGeom>
          <a:noFill/>
          <a:ln w="9525">
            <a:noFill/>
            <a:miter lim="800000"/>
            <a:headEnd/>
            <a:tailEnd/>
          </a:ln>
        </p:spPr>
        <p:txBody>
          <a:bodyPr wrap="none" lIns="91430" tIns="45715" rIns="91430" bIns="45715">
            <a:spAutoFit/>
          </a:bodyPr>
          <a:lstStyle/>
          <a:p>
            <a:r>
              <a:rPr lang="tr-TR" sz="1600" dirty="0">
                <a:solidFill>
                  <a:srgbClr val="000066"/>
                </a:solidFill>
              </a:rPr>
              <a:t>östrojen reseptörüne bağlanarak, reseptör aracılı etkileri engellemektedir</a:t>
            </a:r>
            <a:endParaRPr lang="en-GB" sz="1600" dirty="0">
              <a:solidFill>
                <a:srgbClr val="000066"/>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Dikdörtgen"/>
          <p:cNvSpPr>
            <a:spLocks noChangeArrowheads="1"/>
          </p:cNvSpPr>
          <p:nvPr/>
        </p:nvSpPr>
        <p:spPr bwMode="auto">
          <a:xfrm>
            <a:off x="914400" y="1141413"/>
            <a:ext cx="7183438" cy="454025"/>
          </a:xfrm>
          <a:prstGeom prst="rect">
            <a:avLst/>
          </a:prstGeom>
          <a:noFill/>
          <a:ln w="9525">
            <a:noFill/>
            <a:miter lim="800000"/>
            <a:headEnd/>
            <a:tailEnd/>
          </a:ln>
        </p:spPr>
        <p:txBody>
          <a:bodyPr lIns="82945" tIns="41473" rIns="82945" bIns="41473">
            <a:spAutoFit/>
          </a:bodyPr>
          <a:lstStyle/>
          <a:p>
            <a:pPr algn="just"/>
            <a:r>
              <a:rPr lang="en-US">
                <a:solidFill>
                  <a:srgbClr val="002060"/>
                </a:solidFill>
                <a:latin typeface="Calibri" pitchFamily="34" charset="0"/>
              </a:rPr>
              <a:t>Meme kanseri</a:t>
            </a:r>
            <a:r>
              <a:rPr lang="tr-TR">
                <a:solidFill>
                  <a:srgbClr val="002060"/>
                </a:solidFill>
                <a:latin typeface="Calibri" pitchFamily="34" charset="0"/>
              </a:rPr>
              <a:t>nde;</a:t>
            </a:r>
            <a:r>
              <a:rPr lang="en-US">
                <a:solidFill>
                  <a:srgbClr val="002060"/>
                </a:solidFill>
                <a:latin typeface="Calibri" pitchFamily="34" charset="0"/>
              </a:rPr>
              <a:t> hormonal tedaviye yanıtın öngörülmesi  için tümör  hücrelerinde östrojen  ve progesteron  reseptörlerinin (ER ve PR)   durumunun saptanması  gerekir. </a:t>
            </a:r>
            <a:endParaRPr lang="tr-TR">
              <a:solidFill>
                <a:srgbClr val="002060"/>
              </a:solidFill>
              <a:latin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475656" y="3861048"/>
            <a:ext cx="6270625" cy="862012"/>
          </a:xfrm>
          <a:prstGeom prst="rect">
            <a:avLst/>
          </a:prstGeom>
          <a:noFill/>
          <a:ln w="9525">
            <a:noFill/>
            <a:miter lim="800000"/>
            <a:headEnd/>
            <a:tailEnd/>
          </a:ln>
        </p:spPr>
        <p:txBody>
          <a:bodyPr lIns="91430" tIns="45715" rIns="91430" bIns="45715" anchor="ctr">
            <a:spAutoFit/>
          </a:bodyPr>
          <a:lstStyle/>
          <a:p>
            <a:r>
              <a:rPr lang="tr-TR" sz="1600" i="1" dirty="0">
                <a:solidFill>
                  <a:srgbClr val="000066"/>
                </a:solidFill>
              </a:rPr>
              <a:t>HER2 </a:t>
            </a:r>
            <a:r>
              <a:rPr lang="tr-TR" sz="1600" dirty="0">
                <a:solidFill>
                  <a:srgbClr val="000066"/>
                </a:solidFill>
              </a:rPr>
              <a:t>amplifikasyonu:</a:t>
            </a:r>
          </a:p>
          <a:p>
            <a:r>
              <a:rPr lang="tr-TR" sz="1600" dirty="0">
                <a:solidFill>
                  <a:srgbClr val="000066"/>
                </a:solidFill>
              </a:rPr>
              <a:t>primer meme kanserli olguların %15’inde </a:t>
            </a:r>
          </a:p>
          <a:p>
            <a:r>
              <a:rPr lang="tr-TR" sz="1600" dirty="0">
                <a:solidFill>
                  <a:srgbClr val="000066"/>
                </a:solidFill>
              </a:rPr>
              <a:t>metastatik kanserlerin %25-30’unda</a:t>
            </a:r>
            <a:r>
              <a:rPr lang="en-GB" sz="1600" dirty="0">
                <a:solidFill>
                  <a:srgbClr val="000066"/>
                </a:solidFill>
              </a:rPr>
              <a:t> </a:t>
            </a:r>
          </a:p>
        </p:txBody>
      </p:sp>
      <p:sp>
        <p:nvSpPr>
          <p:cNvPr id="18436" name="4 Metin kutusu"/>
          <p:cNvSpPr txBox="1">
            <a:spLocks noChangeArrowheads="1"/>
          </p:cNvSpPr>
          <p:nvPr/>
        </p:nvSpPr>
        <p:spPr bwMode="auto">
          <a:xfrm>
            <a:off x="1763688" y="1772816"/>
            <a:ext cx="5094287" cy="1098550"/>
          </a:xfrm>
          <a:prstGeom prst="rect">
            <a:avLst/>
          </a:prstGeom>
          <a:noFill/>
          <a:ln w="9525">
            <a:noFill/>
            <a:miter lim="800000"/>
            <a:headEnd/>
            <a:tailEnd/>
          </a:ln>
        </p:spPr>
        <p:txBody>
          <a:bodyPr lIns="82945" tIns="41473" rIns="82945" bIns="41473">
            <a:spAutoFit/>
          </a:bodyPr>
          <a:lstStyle/>
          <a:p>
            <a:pPr algn="ctr"/>
            <a:r>
              <a:rPr lang="tr-TR" sz="3300" i="1" dirty="0">
                <a:solidFill>
                  <a:srgbClr val="FF0000"/>
                </a:solidFill>
                <a:latin typeface="Calibri" pitchFamily="34" charset="0"/>
              </a:rPr>
              <a:t>ERBB</a:t>
            </a:r>
            <a:r>
              <a:rPr lang="tr-TR" sz="3300" dirty="0">
                <a:solidFill>
                  <a:srgbClr val="FF0000"/>
                </a:solidFill>
                <a:latin typeface="Calibri" pitchFamily="34" charset="0"/>
              </a:rPr>
              <a:t> </a:t>
            </a:r>
          </a:p>
          <a:p>
            <a:pPr algn="ctr"/>
            <a:r>
              <a:rPr lang="tr-TR" sz="3300" dirty="0">
                <a:solidFill>
                  <a:srgbClr val="FF0000"/>
                </a:solidFill>
                <a:latin typeface="Calibri" pitchFamily="34" charset="0"/>
              </a:rPr>
              <a:t>AİLESİ</a:t>
            </a:r>
          </a:p>
        </p:txBody>
      </p:sp>
      <p:pic>
        <p:nvPicPr>
          <p:cNvPr id="18437" name="Picture 6"/>
          <p:cNvPicPr>
            <a:picLocks noChangeAspect="1" noChangeArrowheads="1"/>
          </p:cNvPicPr>
          <p:nvPr/>
        </p:nvPicPr>
        <p:blipFill>
          <a:blip r:embed="rId3" cstate="print"/>
          <a:srcRect/>
          <a:stretch>
            <a:fillRect/>
          </a:stretch>
        </p:blipFill>
        <p:spPr bwMode="auto">
          <a:xfrm>
            <a:off x="6651625" y="6499225"/>
            <a:ext cx="2492375" cy="358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2771775" y="981075"/>
            <a:ext cx="3313113" cy="641350"/>
          </a:xfrm>
          <a:prstGeom prst="rect">
            <a:avLst/>
          </a:prstGeom>
          <a:noFill/>
          <a:ln w="9525">
            <a:noFill/>
            <a:miter lim="800000"/>
            <a:headEnd/>
            <a:tailEnd/>
          </a:ln>
        </p:spPr>
        <p:txBody>
          <a:bodyPr lIns="91430" tIns="45715" rIns="91430" bIns="45715">
            <a:spAutoFit/>
          </a:bodyPr>
          <a:lstStyle/>
          <a:p>
            <a:pPr algn="ctr">
              <a:spcBef>
                <a:spcPct val="50000"/>
              </a:spcBef>
            </a:pPr>
            <a:r>
              <a:rPr lang="tr-TR" sz="1800">
                <a:solidFill>
                  <a:srgbClr val="660033"/>
                </a:solidFill>
                <a:latin typeface="Arial" charset="0"/>
              </a:rPr>
              <a:t>Meme kanseri materyali (invaziv alan)</a:t>
            </a:r>
            <a:endParaRPr lang="en-US" sz="1800">
              <a:solidFill>
                <a:srgbClr val="660033"/>
              </a:solidFill>
              <a:latin typeface="Arial" charset="0"/>
            </a:endParaRPr>
          </a:p>
        </p:txBody>
      </p:sp>
      <p:pic>
        <p:nvPicPr>
          <p:cNvPr id="40975" name="Picture 15" descr="http://www.roche.com/pages/facets/9/herc4.jpg"/>
          <p:cNvPicPr>
            <a:picLocks noChangeAspect="1" noChangeArrowheads="1"/>
          </p:cNvPicPr>
          <p:nvPr/>
        </p:nvPicPr>
        <p:blipFill>
          <a:blip r:embed="rId3" cstate="print"/>
          <a:srcRect/>
          <a:stretch>
            <a:fillRect/>
          </a:stretch>
        </p:blipFill>
        <p:spPr bwMode="auto">
          <a:xfrm>
            <a:off x="2123728" y="1772816"/>
            <a:ext cx="5291138" cy="4565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ChangeArrowheads="1"/>
          </p:cNvSpPr>
          <p:nvPr/>
        </p:nvSpPr>
        <p:spPr bwMode="auto">
          <a:xfrm>
            <a:off x="260350" y="1812925"/>
            <a:ext cx="8883650" cy="3643313"/>
          </a:xfrm>
          <a:prstGeom prst="rect">
            <a:avLst/>
          </a:prstGeom>
          <a:noFill/>
          <a:ln w="9525">
            <a:noFill/>
            <a:miter lim="800000"/>
            <a:headEnd/>
            <a:tailEnd/>
          </a:ln>
        </p:spPr>
        <p:txBody>
          <a:bodyPr lIns="82945" tIns="41473" rIns="82945" bIns="41473" anchor="ctr">
            <a:spAutoFit/>
          </a:bodyPr>
          <a:lstStyle/>
          <a:p>
            <a:pPr algn="just" eaLnBrk="0" hangingPunct="0">
              <a:spcAft>
                <a:spcPts val="550"/>
              </a:spcAft>
              <a:tabLst>
                <a:tab pos="449263" algn="l"/>
              </a:tabLst>
            </a:pPr>
            <a:r>
              <a:rPr lang="tr-TR" sz="1800" dirty="0">
                <a:solidFill>
                  <a:srgbClr val="C00000"/>
                </a:solidFill>
                <a:latin typeface="Arial" charset="0"/>
                <a:cs typeface="Times New Roman" pitchFamily="18" charset="0"/>
              </a:rPr>
              <a:t>ASCO (American Society of Clinical Oncology ) ve CAP ( College of American Pathologists)  ortak rehberine göre: </a:t>
            </a:r>
          </a:p>
          <a:p>
            <a:pPr algn="just" eaLnBrk="0" hangingPunct="0">
              <a:spcAft>
                <a:spcPts val="550"/>
              </a:spcAft>
              <a:tabLst>
                <a:tab pos="449263" algn="l"/>
              </a:tabLst>
            </a:pPr>
            <a:endParaRPr lang="tr-TR" sz="1800" dirty="0">
              <a:solidFill>
                <a:srgbClr val="000066"/>
              </a:solidFill>
              <a:latin typeface="Arial" charset="0"/>
            </a:endParaRPr>
          </a:p>
          <a:p>
            <a:pPr algn="just" eaLnBrk="0" hangingPunct="0">
              <a:spcAft>
                <a:spcPts val="550"/>
              </a:spcAft>
              <a:buFont typeface="Wingdings" pitchFamily="2" charset="2"/>
              <a:buChar char="Ø"/>
              <a:tabLst>
                <a:tab pos="449263" algn="l"/>
              </a:tabLst>
            </a:pPr>
            <a:r>
              <a:rPr lang="tr-TR" sz="1800" dirty="0">
                <a:solidFill>
                  <a:srgbClr val="000066"/>
                </a:solidFill>
                <a:latin typeface="Arial" charset="0"/>
                <a:cs typeface="Times New Roman" pitchFamily="18" charset="0"/>
              </a:rPr>
              <a:t>HER2 testlerini  yapan  laboratuarlar testlerinin  güvenilirliğini düzenli  olarak kanıtlamak  zorundadırlar. </a:t>
            </a:r>
            <a:endParaRPr lang="tr-TR" sz="1800" dirty="0">
              <a:solidFill>
                <a:srgbClr val="000066"/>
              </a:solidFill>
              <a:latin typeface="Arial" charset="0"/>
            </a:endParaRPr>
          </a:p>
          <a:p>
            <a:pPr algn="just" eaLnBrk="0" hangingPunct="0">
              <a:spcAft>
                <a:spcPts val="550"/>
              </a:spcAft>
              <a:buFont typeface="Wingdings" pitchFamily="2" charset="2"/>
              <a:buChar char="Ø"/>
              <a:tabLst>
                <a:tab pos="449263" algn="l"/>
              </a:tabLst>
            </a:pPr>
            <a:r>
              <a:rPr lang="tr-TR" sz="1800" dirty="0">
                <a:solidFill>
                  <a:srgbClr val="000066"/>
                </a:solidFill>
                <a:latin typeface="Arial" charset="0"/>
                <a:cs typeface="Times New Roman" pitchFamily="18" charset="0"/>
              </a:rPr>
              <a:t>Mutlaka invaziv tümör  materyali  üzerinde  yapılmalıdır. </a:t>
            </a:r>
            <a:endParaRPr lang="tr-TR" sz="1800" dirty="0">
              <a:solidFill>
                <a:srgbClr val="000066"/>
              </a:solidFill>
              <a:latin typeface="Arial" charset="0"/>
            </a:endParaRPr>
          </a:p>
          <a:p>
            <a:pPr algn="just" eaLnBrk="0" hangingPunct="0">
              <a:spcAft>
                <a:spcPts val="550"/>
              </a:spcAft>
              <a:buFont typeface="Wingdings" pitchFamily="2" charset="2"/>
              <a:buChar char="Ø"/>
              <a:tabLst>
                <a:tab pos="449263" algn="l"/>
              </a:tabLst>
            </a:pPr>
            <a:r>
              <a:rPr lang="tr-TR" sz="1800" dirty="0">
                <a:solidFill>
                  <a:srgbClr val="000066"/>
                </a:solidFill>
                <a:latin typeface="Arial" charset="0"/>
                <a:cs typeface="Times New Roman" pitchFamily="18" charset="0"/>
              </a:rPr>
              <a:t>Başlangıç  testi  olarak İHK yada FISH seçilebilir. 	</a:t>
            </a:r>
          </a:p>
          <a:p>
            <a:pPr marL="598488" lvl="1" indent="-206375" algn="just" eaLnBrk="0" hangingPunct="0">
              <a:spcAft>
                <a:spcPts val="550"/>
              </a:spcAft>
              <a:buFont typeface="Wingdings" pitchFamily="2" charset="2"/>
              <a:buChar char="ü"/>
              <a:tabLst>
                <a:tab pos="449263" algn="l"/>
              </a:tabLst>
            </a:pPr>
            <a:r>
              <a:rPr lang="tr-TR" sz="1800" dirty="0">
                <a:solidFill>
                  <a:srgbClr val="0070C0"/>
                </a:solidFill>
                <a:latin typeface="Arial" charset="0"/>
                <a:cs typeface="Times New Roman" pitchFamily="18" charset="0"/>
              </a:rPr>
              <a:t>IHK ile +3 boyanma (invaziv tümör  hücrelerinin  % 30’undan  fazlasında uniform, tüm  hücreyi  çevreleyen  şiddetli boyanma),</a:t>
            </a:r>
            <a:endParaRPr lang="tr-TR" sz="1800" dirty="0">
              <a:solidFill>
                <a:srgbClr val="0070C0"/>
              </a:solidFill>
              <a:latin typeface="Arial" charset="0"/>
            </a:endParaRPr>
          </a:p>
          <a:p>
            <a:pPr marL="598488" lvl="1" indent="-206375" algn="just" eaLnBrk="0" hangingPunct="0">
              <a:spcAft>
                <a:spcPts val="550"/>
              </a:spcAft>
              <a:buFont typeface="Wingdings" pitchFamily="2" charset="2"/>
              <a:buChar char="ü"/>
              <a:tabLst>
                <a:tab pos="449263" algn="l"/>
              </a:tabLst>
            </a:pPr>
            <a:r>
              <a:rPr lang="tr-TR" sz="1800" dirty="0">
                <a:solidFill>
                  <a:srgbClr val="0070C0"/>
                </a:solidFill>
                <a:latin typeface="Arial" charset="0"/>
                <a:cs typeface="Times New Roman" pitchFamily="18" charset="0"/>
              </a:rPr>
              <a:t>FISH ile amplifikasyon </a:t>
            </a:r>
            <a:r>
              <a:rPr lang="tr-TR" sz="1800" dirty="0" smtClean="0">
                <a:solidFill>
                  <a:srgbClr val="0070C0"/>
                </a:solidFill>
                <a:latin typeface="Arial" charset="0"/>
                <a:cs typeface="Times New Roman" pitchFamily="18" charset="0"/>
              </a:rPr>
              <a:t>(HER2/CEP17≥ 2, HER amp&gt;4)</a:t>
            </a:r>
            <a:endParaRPr lang="tr-TR" sz="1800" dirty="0">
              <a:solidFill>
                <a:srgbClr val="0070C0"/>
              </a:solidFill>
              <a:latin typeface="Arial" charset="0"/>
              <a:cs typeface="Times New Roman" pitchFamily="18" charset="0"/>
            </a:endParaRPr>
          </a:p>
          <a:p>
            <a:pPr algn="just" eaLnBrk="0" hangingPunct="0">
              <a:spcAft>
                <a:spcPts val="550"/>
              </a:spcAft>
              <a:tabLst>
                <a:tab pos="449263" algn="l"/>
              </a:tabLst>
            </a:pPr>
            <a:endParaRPr lang="tr-TR" sz="1800" dirty="0">
              <a:solidFill>
                <a:srgbClr val="000066"/>
              </a:solidFill>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71670" y="1857364"/>
            <a:ext cx="5143536" cy="954107"/>
          </a:xfrm>
          <a:prstGeom prst="rect">
            <a:avLst/>
          </a:prstGeom>
        </p:spPr>
        <p:txBody>
          <a:bodyPr wrap="square">
            <a:spAutoFit/>
          </a:bodyPr>
          <a:lstStyle/>
          <a:p>
            <a:pPr algn="ctr"/>
            <a:r>
              <a:rPr lang="tr-TR" sz="2800" dirty="0" smtClean="0">
                <a:solidFill>
                  <a:srgbClr val="660033"/>
                </a:solidFill>
              </a:rPr>
              <a:t>Trastuzumab (Herceptin)</a:t>
            </a:r>
            <a:r>
              <a:rPr lang="tr-TR" sz="2800" dirty="0" smtClean="0"/>
              <a:t> </a:t>
            </a:r>
          </a:p>
          <a:p>
            <a:pPr algn="ctr"/>
            <a:r>
              <a:rPr lang="tr-TR" sz="2800" dirty="0" smtClean="0">
                <a:solidFill>
                  <a:srgbClr val="000066"/>
                </a:solidFill>
              </a:rPr>
              <a:t>monoklonal antikor</a:t>
            </a:r>
            <a:endParaRPr lang="tr-TR" sz="2800" dirty="0">
              <a:solidFill>
                <a:srgbClr val="000066"/>
              </a:solidFill>
            </a:endParaRPr>
          </a:p>
        </p:txBody>
      </p:sp>
      <p:sp>
        <p:nvSpPr>
          <p:cNvPr id="3" name="Rectangle 2"/>
          <p:cNvSpPr/>
          <p:nvPr/>
        </p:nvSpPr>
        <p:spPr>
          <a:xfrm>
            <a:off x="642910" y="3786190"/>
            <a:ext cx="7929618" cy="369332"/>
          </a:xfrm>
          <a:prstGeom prst="rect">
            <a:avLst/>
          </a:prstGeom>
        </p:spPr>
        <p:txBody>
          <a:bodyPr wrap="square">
            <a:spAutoFit/>
          </a:bodyPr>
          <a:lstStyle/>
          <a:p>
            <a:r>
              <a:rPr lang="tr-TR" i="1" dirty="0" smtClean="0">
                <a:solidFill>
                  <a:srgbClr val="000066"/>
                </a:solidFill>
              </a:rPr>
              <a:t>HER2</a:t>
            </a:r>
            <a:r>
              <a:rPr lang="tr-TR" dirty="0" smtClean="0">
                <a:solidFill>
                  <a:srgbClr val="000066"/>
                </a:solidFill>
              </a:rPr>
              <a:t>’ye yüksek özgüllüğü olan rekombinant insan monoklonal antikorudur</a:t>
            </a:r>
            <a:endParaRPr lang="en-GB" dirty="0">
              <a:solidFill>
                <a:srgbClr val="000066"/>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Rectangle 4"/>
          <p:cNvSpPr>
            <a:spLocks noChangeAspect="1" noChangeArrowheads="1"/>
          </p:cNvSpPr>
          <p:nvPr/>
        </p:nvSpPr>
        <p:spPr bwMode="auto">
          <a:xfrm>
            <a:off x="1724025" y="2438400"/>
            <a:ext cx="5562600" cy="3543300"/>
          </a:xfrm>
          <a:prstGeom prst="rect">
            <a:avLst/>
          </a:prstGeom>
          <a:solidFill>
            <a:schemeClr val="accent2"/>
          </a:solidFill>
          <a:ln w="9525">
            <a:noFill/>
            <a:miter lim="800000"/>
            <a:headEnd/>
            <a:tailEnd/>
          </a:ln>
          <a:effectLst/>
        </p:spPr>
        <p:txBody>
          <a:bodyPr wrap="none" anchor="ct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250" name="Freeform 5"/>
          <p:cNvSpPr>
            <a:spLocks noChangeAspect="1"/>
          </p:cNvSpPr>
          <p:nvPr/>
        </p:nvSpPr>
        <p:spPr bwMode="auto">
          <a:xfrm>
            <a:off x="5492750" y="3101975"/>
            <a:ext cx="244475" cy="635000"/>
          </a:xfrm>
          <a:custGeom>
            <a:avLst/>
            <a:gdLst/>
            <a:ahLst/>
            <a:cxnLst>
              <a:cxn ang="0">
                <a:pos x="110" y="96"/>
              </a:cxn>
              <a:cxn ang="0">
                <a:pos x="96" y="87"/>
              </a:cxn>
              <a:cxn ang="0">
                <a:pos x="91" y="82"/>
              </a:cxn>
              <a:cxn ang="0">
                <a:pos x="91" y="72"/>
              </a:cxn>
              <a:cxn ang="0">
                <a:pos x="96" y="67"/>
              </a:cxn>
              <a:cxn ang="0">
                <a:pos x="106" y="58"/>
              </a:cxn>
              <a:cxn ang="0">
                <a:pos x="106" y="48"/>
              </a:cxn>
              <a:cxn ang="0">
                <a:pos x="106" y="43"/>
              </a:cxn>
              <a:cxn ang="0">
                <a:pos x="101" y="24"/>
              </a:cxn>
              <a:cxn ang="0">
                <a:pos x="91" y="10"/>
              </a:cxn>
              <a:cxn ang="0">
                <a:pos x="77" y="0"/>
              </a:cxn>
              <a:cxn ang="0">
                <a:pos x="62" y="0"/>
              </a:cxn>
              <a:cxn ang="0">
                <a:pos x="48" y="10"/>
              </a:cxn>
              <a:cxn ang="0">
                <a:pos x="38" y="24"/>
              </a:cxn>
              <a:cxn ang="0">
                <a:pos x="34" y="43"/>
              </a:cxn>
              <a:cxn ang="0">
                <a:pos x="34" y="48"/>
              </a:cxn>
              <a:cxn ang="0">
                <a:pos x="38" y="58"/>
              </a:cxn>
              <a:cxn ang="0">
                <a:pos x="43" y="67"/>
              </a:cxn>
              <a:cxn ang="0">
                <a:pos x="48" y="72"/>
              </a:cxn>
              <a:cxn ang="0">
                <a:pos x="48" y="82"/>
              </a:cxn>
              <a:cxn ang="0">
                <a:pos x="48" y="87"/>
              </a:cxn>
              <a:cxn ang="0">
                <a:pos x="34" y="96"/>
              </a:cxn>
              <a:cxn ang="0">
                <a:pos x="19" y="101"/>
              </a:cxn>
              <a:cxn ang="0">
                <a:pos x="5" y="111"/>
              </a:cxn>
              <a:cxn ang="0">
                <a:pos x="0" y="125"/>
              </a:cxn>
              <a:cxn ang="0">
                <a:pos x="0" y="130"/>
              </a:cxn>
              <a:cxn ang="0">
                <a:pos x="0" y="202"/>
              </a:cxn>
              <a:cxn ang="0">
                <a:pos x="10" y="221"/>
              </a:cxn>
              <a:cxn ang="0">
                <a:pos x="24" y="231"/>
              </a:cxn>
              <a:cxn ang="0">
                <a:pos x="29" y="235"/>
              </a:cxn>
              <a:cxn ang="0">
                <a:pos x="29" y="322"/>
              </a:cxn>
              <a:cxn ang="0">
                <a:pos x="29" y="331"/>
              </a:cxn>
              <a:cxn ang="0">
                <a:pos x="34" y="341"/>
              </a:cxn>
              <a:cxn ang="0">
                <a:pos x="43" y="346"/>
              </a:cxn>
              <a:cxn ang="0">
                <a:pos x="48" y="346"/>
              </a:cxn>
              <a:cxn ang="0">
                <a:pos x="58" y="346"/>
              </a:cxn>
              <a:cxn ang="0">
                <a:pos x="67" y="336"/>
              </a:cxn>
              <a:cxn ang="0">
                <a:pos x="67" y="327"/>
              </a:cxn>
              <a:cxn ang="0">
                <a:pos x="72" y="192"/>
              </a:cxn>
              <a:cxn ang="0">
                <a:pos x="72" y="327"/>
              </a:cxn>
              <a:cxn ang="0">
                <a:pos x="77" y="336"/>
              </a:cxn>
              <a:cxn ang="0">
                <a:pos x="82" y="346"/>
              </a:cxn>
              <a:cxn ang="0">
                <a:pos x="91" y="346"/>
              </a:cxn>
              <a:cxn ang="0">
                <a:pos x="96" y="346"/>
              </a:cxn>
              <a:cxn ang="0">
                <a:pos x="106" y="341"/>
              </a:cxn>
              <a:cxn ang="0">
                <a:pos x="110" y="331"/>
              </a:cxn>
              <a:cxn ang="0">
                <a:pos x="110" y="245"/>
              </a:cxn>
              <a:cxn ang="0">
                <a:pos x="110" y="235"/>
              </a:cxn>
              <a:cxn ang="0">
                <a:pos x="120" y="231"/>
              </a:cxn>
              <a:cxn ang="0">
                <a:pos x="130" y="216"/>
              </a:cxn>
              <a:cxn ang="0">
                <a:pos x="139" y="202"/>
              </a:cxn>
              <a:cxn ang="0">
                <a:pos x="139" y="130"/>
              </a:cxn>
              <a:cxn ang="0">
                <a:pos x="139" y="125"/>
              </a:cxn>
              <a:cxn ang="0">
                <a:pos x="139" y="111"/>
              </a:cxn>
              <a:cxn ang="0">
                <a:pos x="125" y="101"/>
              </a:cxn>
            </a:cxnLst>
            <a:rect l="0" t="0" r="r" b="b"/>
            <a:pathLst>
              <a:path w="139" h="346">
                <a:moveTo>
                  <a:pt x="115" y="96"/>
                </a:moveTo>
                <a:lnTo>
                  <a:pt x="115" y="96"/>
                </a:lnTo>
                <a:lnTo>
                  <a:pt x="110" y="96"/>
                </a:lnTo>
                <a:lnTo>
                  <a:pt x="106" y="91"/>
                </a:lnTo>
                <a:lnTo>
                  <a:pt x="101" y="91"/>
                </a:lnTo>
                <a:lnTo>
                  <a:pt x="96" y="87"/>
                </a:lnTo>
                <a:lnTo>
                  <a:pt x="96" y="87"/>
                </a:lnTo>
                <a:lnTo>
                  <a:pt x="91" y="82"/>
                </a:lnTo>
                <a:lnTo>
                  <a:pt x="91" y="82"/>
                </a:lnTo>
                <a:lnTo>
                  <a:pt x="91" y="77"/>
                </a:lnTo>
                <a:lnTo>
                  <a:pt x="91" y="77"/>
                </a:lnTo>
                <a:lnTo>
                  <a:pt x="91" y="72"/>
                </a:lnTo>
                <a:lnTo>
                  <a:pt x="91" y="72"/>
                </a:lnTo>
                <a:lnTo>
                  <a:pt x="96" y="72"/>
                </a:lnTo>
                <a:lnTo>
                  <a:pt x="96"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1" y="24"/>
                </a:lnTo>
                <a:lnTo>
                  <a:pt x="101" y="19"/>
                </a:lnTo>
                <a:lnTo>
                  <a:pt x="96" y="15"/>
                </a:lnTo>
                <a:lnTo>
                  <a:pt x="91" y="10"/>
                </a:lnTo>
                <a:lnTo>
                  <a:pt x="86" y="5"/>
                </a:lnTo>
                <a:lnTo>
                  <a:pt x="82" y="5"/>
                </a:lnTo>
                <a:lnTo>
                  <a:pt x="77" y="0"/>
                </a:lnTo>
                <a:lnTo>
                  <a:pt x="72" y="0"/>
                </a:lnTo>
                <a:lnTo>
                  <a:pt x="72" y="0"/>
                </a:lnTo>
                <a:lnTo>
                  <a:pt x="62" y="0"/>
                </a:lnTo>
                <a:lnTo>
                  <a:pt x="58" y="5"/>
                </a:lnTo>
                <a:lnTo>
                  <a:pt x="53" y="5"/>
                </a:lnTo>
                <a:lnTo>
                  <a:pt x="48" y="10"/>
                </a:lnTo>
                <a:lnTo>
                  <a:pt x="43" y="15"/>
                </a:lnTo>
                <a:lnTo>
                  <a:pt x="38" y="19"/>
                </a:lnTo>
                <a:lnTo>
                  <a:pt x="38" y="24"/>
                </a:lnTo>
                <a:lnTo>
                  <a:pt x="34" y="29"/>
                </a:lnTo>
                <a:lnTo>
                  <a:pt x="34" y="34"/>
                </a:lnTo>
                <a:lnTo>
                  <a:pt x="34" y="43"/>
                </a:lnTo>
                <a:lnTo>
                  <a:pt x="34" y="43"/>
                </a:lnTo>
                <a:lnTo>
                  <a:pt x="34" y="43"/>
                </a:lnTo>
                <a:lnTo>
                  <a:pt x="34" y="48"/>
                </a:lnTo>
                <a:lnTo>
                  <a:pt x="34" y="53"/>
                </a:lnTo>
                <a:lnTo>
                  <a:pt x="38" y="58"/>
                </a:lnTo>
                <a:lnTo>
                  <a:pt x="38" y="58"/>
                </a:lnTo>
                <a:lnTo>
                  <a:pt x="38" y="63"/>
                </a:lnTo>
                <a:lnTo>
                  <a:pt x="43" y="67"/>
                </a:lnTo>
                <a:lnTo>
                  <a:pt x="43" y="67"/>
                </a:lnTo>
                <a:lnTo>
                  <a:pt x="48" y="72"/>
                </a:lnTo>
                <a:lnTo>
                  <a:pt x="48" y="72"/>
                </a:lnTo>
                <a:lnTo>
                  <a:pt x="48" y="72"/>
                </a:lnTo>
                <a:lnTo>
                  <a:pt x="48" y="77"/>
                </a:lnTo>
                <a:lnTo>
                  <a:pt x="48" y="77"/>
                </a:lnTo>
                <a:lnTo>
                  <a:pt x="48" y="82"/>
                </a:lnTo>
                <a:lnTo>
                  <a:pt x="48" y="82"/>
                </a:lnTo>
                <a:lnTo>
                  <a:pt x="48" y="87"/>
                </a:lnTo>
                <a:lnTo>
                  <a:pt x="48" y="87"/>
                </a:lnTo>
                <a:lnTo>
                  <a:pt x="43" y="91"/>
                </a:lnTo>
                <a:lnTo>
                  <a:pt x="38" y="91"/>
                </a:lnTo>
                <a:lnTo>
                  <a:pt x="34" y="96"/>
                </a:lnTo>
                <a:lnTo>
                  <a:pt x="29" y="96"/>
                </a:lnTo>
                <a:lnTo>
                  <a:pt x="29" y="96"/>
                </a:lnTo>
                <a:lnTo>
                  <a:pt x="19" y="101"/>
                </a:lnTo>
                <a:lnTo>
                  <a:pt x="14" y="106"/>
                </a:lnTo>
                <a:lnTo>
                  <a:pt x="10" y="106"/>
                </a:lnTo>
                <a:lnTo>
                  <a:pt x="5" y="111"/>
                </a:lnTo>
                <a:lnTo>
                  <a:pt x="5" y="115"/>
                </a:lnTo>
                <a:lnTo>
                  <a:pt x="0" y="120"/>
                </a:lnTo>
                <a:lnTo>
                  <a:pt x="0" y="125"/>
                </a:lnTo>
                <a:lnTo>
                  <a:pt x="0" y="130"/>
                </a:lnTo>
                <a:lnTo>
                  <a:pt x="0" y="130"/>
                </a:lnTo>
                <a:lnTo>
                  <a:pt x="0" y="130"/>
                </a:lnTo>
                <a:lnTo>
                  <a:pt x="0" y="192"/>
                </a:lnTo>
                <a:lnTo>
                  <a:pt x="0" y="192"/>
                </a:lnTo>
                <a:lnTo>
                  <a:pt x="0" y="202"/>
                </a:lnTo>
                <a:lnTo>
                  <a:pt x="5" y="207"/>
                </a:lnTo>
                <a:lnTo>
                  <a:pt x="10" y="211"/>
                </a:lnTo>
                <a:lnTo>
                  <a:pt x="10" y="221"/>
                </a:lnTo>
                <a:lnTo>
                  <a:pt x="14" y="221"/>
                </a:lnTo>
                <a:lnTo>
                  <a:pt x="19"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8" y="341"/>
                </a:lnTo>
                <a:lnTo>
                  <a:pt x="38" y="346"/>
                </a:lnTo>
                <a:lnTo>
                  <a:pt x="43" y="346"/>
                </a:lnTo>
                <a:lnTo>
                  <a:pt x="48" y="346"/>
                </a:lnTo>
                <a:lnTo>
                  <a:pt x="48" y="346"/>
                </a:lnTo>
                <a:lnTo>
                  <a:pt x="48" y="346"/>
                </a:lnTo>
                <a:lnTo>
                  <a:pt x="53" y="346"/>
                </a:lnTo>
                <a:lnTo>
                  <a:pt x="58" y="346"/>
                </a:lnTo>
                <a:lnTo>
                  <a:pt x="58" y="346"/>
                </a:lnTo>
                <a:lnTo>
                  <a:pt x="62" y="341"/>
                </a:lnTo>
                <a:lnTo>
                  <a:pt x="62" y="341"/>
                </a:lnTo>
                <a:lnTo>
                  <a:pt x="67" y="336"/>
                </a:lnTo>
                <a:lnTo>
                  <a:pt x="67" y="336"/>
                </a:lnTo>
                <a:lnTo>
                  <a:pt x="67" y="331"/>
                </a:lnTo>
                <a:lnTo>
                  <a:pt x="67" y="327"/>
                </a:lnTo>
                <a:lnTo>
                  <a:pt x="72" y="322"/>
                </a:lnTo>
                <a:lnTo>
                  <a:pt x="72" y="192"/>
                </a:lnTo>
                <a:lnTo>
                  <a:pt x="72" y="192"/>
                </a:lnTo>
                <a:lnTo>
                  <a:pt x="72" y="322"/>
                </a:lnTo>
                <a:lnTo>
                  <a:pt x="72" y="322"/>
                </a:lnTo>
                <a:lnTo>
                  <a:pt x="72" y="327"/>
                </a:lnTo>
                <a:lnTo>
                  <a:pt x="72" y="331"/>
                </a:lnTo>
                <a:lnTo>
                  <a:pt x="72" y="336"/>
                </a:lnTo>
                <a:lnTo>
                  <a:pt x="77" y="336"/>
                </a:lnTo>
                <a:lnTo>
                  <a:pt x="77" y="341"/>
                </a:lnTo>
                <a:lnTo>
                  <a:pt x="77" y="341"/>
                </a:lnTo>
                <a:lnTo>
                  <a:pt x="82" y="346"/>
                </a:lnTo>
                <a:lnTo>
                  <a:pt x="86" y="346"/>
                </a:lnTo>
                <a:lnTo>
                  <a:pt x="86" y="346"/>
                </a:lnTo>
                <a:lnTo>
                  <a:pt x="91" y="346"/>
                </a:lnTo>
                <a:lnTo>
                  <a:pt x="91" y="346"/>
                </a:lnTo>
                <a:lnTo>
                  <a:pt x="96" y="346"/>
                </a:lnTo>
                <a:lnTo>
                  <a:pt x="96" y="346"/>
                </a:lnTo>
                <a:lnTo>
                  <a:pt x="101" y="346"/>
                </a:lnTo>
                <a:lnTo>
                  <a:pt x="101" y="341"/>
                </a:lnTo>
                <a:lnTo>
                  <a:pt x="106" y="341"/>
                </a:lnTo>
                <a:lnTo>
                  <a:pt x="106" y="336"/>
                </a:lnTo>
                <a:lnTo>
                  <a:pt x="110" y="336"/>
                </a:lnTo>
                <a:lnTo>
                  <a:pt x="110" y="331"/>
                </a:lnTo>
                <a:lnTo>
                  <a:pt x="110" y="327"/>
                </a:lnTo>
                <a:lnTo>
                  <a:pt x="110" y="322"/>
                </a:lnTo>
                <a:lnTo>
                  <a:pt x="110" y="245"/>
                </a:lnTo>
                <a:lnTo>
                  <a:pt x="110" y="144"/>
                </a:lnTo>
                <a:lnTo>
                  <a:pt x="110" y="235"/>
                </a:lnTo>
                <a:lnTo>
                  <a:pt x="110" y="235"/>
                </a:lnTo>
                <a:lnTo>
                  <a:pt x="110" y="235"/>
                </a:lnTo>
                <a:lnTo>
                  <a:pt x="115" y="231"/>
                </a:lnTo>
                <a:lnTo>
                  <a:pt x="120" y="231"/>
                </a:lnTo>
                <a:lnTo>
                  <a:pt x="120" y="226"/>
                </a:lnTo>
                <a:lnTo>
                  <a:pt x="125" y="221"/>
                </a:lnTo>
                <a:lnTo>
                  <a:pt x="130" y="216"/>
                </a:lnTo>
                <a:lnTo>
                  <a:pt x="134" y="211"/>
                </a:lnTo>
                <a:lnTo>
                  <a:pt x="139" y="207"/>
                </a:lnTo>
                <a:lnTo>
                  <a:pt x="139" y="202"/>
                </a:lnTo>
                <a:lnTo>
                  <a:pt x="139" y="192"/>
                </a:lnTo>
                <a:lnTo>
                  <a:pt x="139" y="130"/>
                </a:lnTo>
                <a:lnTo>
                  <a:pt x="139" y="130"/>
                </a:lnTo>
                <a:lnTo>
                  <a:pt x="139" y="130"/>
                </a:lnTo>
                <a:lnTo>
                  <a:pt x="139" y="130"/>
                </a:lnTo>
                <a:lnTo>
                  <a:pt x="139" y="125"/>
                </a:lnTo>
                <a:lnTo>
                  <a:pt x="139" y="120"/>
                </a:lnTo>
                <a:lnTo>
                  <a:pt x="139" y="115"/>
                </a:lnTo>
                <a:lnTo>
                  <a:pt x="139" y="111"/>
                </a:lnTo>
                <a:lnTo>
                  <a:pt x="134" y="106"/>
                </a:lnTo>
                <a:lnTo>
                  <a:pt x="130" y="106"/>
                </a:lnTo>
                <a:lnTo>
                  <a:pt x="125" y="101"/>
                </a:lnTo>
                <a:lnTo>
                  <a:pt x="115" y="96"/>
                </a:lnTo>
                <a:lnTo>
                  <a:pt x="115"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nvGrpSpPr>
          <p:cNvPr id="22532" name="Group 6"/>
          <p:cNvGrpSpPr>
            <a:grpSpLocks noChangeAspect="1"/>
          </p:cNvGrpSpPr>
          <p:nvPr/>
        </p:nvGrpSpPr>
        <p:grpSpPr bwMode="auto">
          <a:xfrm>
            <a:off x="5265738" y="3600450"/>
            <a:ext cx="246062" cy="635000"/>
            <a:chOff x="2064" y="960"/>
            <a:chExt cx="140" cy="346"/>
          </a:xfrm>
        </p:grpSpPr>
        <p:sp>
          <p:nvSpPr>
            <p:cNvPr id="363" name="Freeform 7"/>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64" name="Freeform 8"/>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33" name="Group 9"/>
          <p:cNvGrpSpPr>
            <a:grpSpLocks noChangeAspect="1"/>
          </p:cNvGrpSpPr>
          <p:nvPr/>
        </p:nvGrpSpPr>
        <p:grpSpPr bwMode="auto">
          <a:xfrm>
            <a:off x="2444750" y="3600450"/>
            <a:ext cx="247650" cy="635000"/>
            <a:chOff x="2064" y="960"/>
            <a:chExt cx="140" cy="346"/>
          </a:xfrm>
        </p:grpSpPr>
        <p:sp>
          <p:nvSpPr>
            <p:cNvPr id="361" name="Freeform 10"/>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62" name="Freeform 11"/>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34" name="Group 12"/>
          <p:cNvGrpSpPr>
            <a:grpSpLocks noChangeAspect="1"/>
          </p:cNvGrpSpPr>
          <p:nvPr/>
        </p:nvGrpSpPr>
        <p:grpSpPr bwMode="auto">
          <a:xfrm>
            <a:off x="2459038" y="4294188"/>
            <a:ext cx="247650" cy="635000"/>
            <a:chOff x="2064" y="960"/>
            <a:chExt cx="140" cy="346"/>
          </a:xfrm>
        </p:grpSpPr>
        <p:sp>
          <p:nvSpPr>
            <p:cNvPr id="359" name="Freeform 13"/>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60" name="Freeform 14"/>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35" name="Group 15"/>
          <p:cNvGrpSpPr>
            <a:grpSpLocks noChangeAspect="1"/>
          </p:cNvGrpSpPr>
          <p:nvPr/>
        </p:nvGrpSpPr>
        <p:grpSpPr bwMode="auto">
          <a:xfrm>
            <a:off x="2949575" y="4157663"/>
            <a:ext cx="246063" cy="635000"/>
            <a:chOff x="2064" y="960"/>
            <a:chExt cx="140" cy="346"/>
          </a:xfrm>
        </p:grpSpPr>
        <p:sp>
          <p:nvSpPr>
            <p:cNvPr id="357" name="Freeform 16"/>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58" name="Freeform 17"/>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36" name="Group 18"/>
          <p:cNvGrpSpPr>
            <a:grpSpLocks noChangeAspect="1"/>
          </p:cNvGrpSpPr>
          <p:nvPr/>
        </p:nvGrpSpPr>
        <p:grpSpPr bwMode="auto">
          <a:xfrm>
            <a:off x="1963738" y="4510088"/>
            <a:ext cx="247650" cy="635000"/>
            <a:chOff x="2064" y="960"/>
            <a:chExt cx="140" cy="346"/>
          </a:xfrm>
        </p:grpSpPr>
        <p:sp>
          <p:nvSpPr>
            <p:cNvPr id="355" name="Freeform 19"/>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56" name="Freeform 20"/>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37" name="Group 21"/>
          <p:cNvGrpSpPr>
            <a:grpSpLocks noChangeAspect="1"/>
          </p:cNvGrpSpPr>
          <p:nvPr/>
        </p:nvGrpSpPr>
        <p:grpSpPr bwMode="auto">
          <a:xfrm>
            <a:off x="3441700" y="3435350"/>
            <a:ext cx="249238" cy="635000"/>
            <a:chOff x="2064" y="960"/>
            <a:chExt cx="140" cy="346"/>
          </a:xfrm>
        </p:grpSpPr>
        <p:sp>
          <p:nvSpPr>
            <p:cNvPr id="353" name="Freeform 22"/>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54" name="Freeform 23"/>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38" name="Group 24"/>
          <p:cNvGrpSpPr>
            <a:grpSpLocks noChangeAspect="1"/>
          </p:cNvGrpSpPr>
          <p:nvPr/>
        </p:nvGrpSpPr>
        <p:grpSpPr bwMode="auto">
          <a:xfrm>
            <a:off x="3963988" y="3232150"/>
            <a:ext cx="247650" cy="636588"/>
            <a:chOff x="2064" y="960"/>
            <a:chExt cx="140" cy="346"/>
          </a:xfrm>
        </p:grpSpPr>
        <p:sp>
          <p:nvSpPr>
            <p:cNvPr id="351" name="Freeform 25"/>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52" name="Freeform 26"/>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39" name="Group 27"/>
          <p:cNvGrpSpPr>
            <a:grpSpLocks noChangeAspect="1"/>
          </p:cNvGrpSpPr>
          <p:nvPr/>
        </p:nvGrpSpPr>
        <p:grpSpPr bwMode="auto">
          <a:xfrm>
            <a:off x="4710113" y="3160713"/>
            <a:ext cx="244475" cy="633412"/>
            <a:chOff x="2064" y="960"/>
            <a:chExt cx="140" cy="346"/>
          </a:xfrm>
        </p:grpSpPr>
        <p:sp>
          <p:nvSpPr>
            <p:cNvPr id="349" name="Freeform 28"/>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50" name="Freeform 29"/>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40" name="Group 30"/>
          <p:cNvGrpSpPr>
            <a:grpSpLocks noChangeAspect="1"/>
          </p:cNvGrpSpPr>
          <p:nvPr/>
        </p:nvGrpSpPr>
        <p:grpSpPr bwMode="auto">
          <a:xfrm>
            <a:off x="4675188" y="3892550"/>
            <a:ext cx="242887" cy="635000"/>
            <a:chOff x="2064" y="960"/>
            <a:chExt cx="140" cy="346"/>
          </a:xfrm>
        </p:grpSpPr>
        <p:sp>
          <p:nvSpPr>
            <p:cNvPr id="347" name="Freeform 31"/>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48" name="Freeform 32"/>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41" name="Group 33"/>
          <p:cNvGrpSpPr>
            <a:grpSpLocks noChangeAspect="1"/>
          </p:cNvGrpSpPr>
          <p:nvPr/>
        </p:nvGrpSpPr>
        <p:grpSpPr bwMode="auto">
          <a:xfrm>
            <a:off x="5216525" y="4378325"/>
            <a:ext cx="244475" cy="635000"/>
            <a:chOff x="2064" y="960"/>
            <a:chExt cx="140" cy="346"/>
          </a:xfrm>
        </p:grpSpPr>
        <p:sp>
          <p:nvSpPr>
            <p:cNvPr id="345" name="Freeform 34"/>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46" name="Freeform 35"/>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42" name="Group 36"/>
          <p:cNvGrpSpPr>
            <a:grpSpLocks noChangeAspect="1"/>
          </p:cNvGrpSpPr>
          <p:nvPr/>
        </p:nvGrpSpPr>
        <p:grpSpPr bwMode="auto">
          <a:xfrm>
            <a:off x="6070600" y="3600450"/>
            <a:ext cx="250825" cy="635000"/>
            <a:chOff x="2064" y="960"/>
            <a:chExt cx="140" cy="346"/>
          </a:xfrm>
        </p:grpSpPr>
        <p:sp>
          <p:nvSpPr>
            <p:cNvPr id="343" name="Freeform 37"/>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44" name="Freeform 38"/>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43" name="Group 39"/>
          <p:cNvGrpSpPr>
            <a:grpSpLocks noChangeAspect="1"/>
          </p:cNvGrpSpPr>
          <p:nvPr/>
        </p:nvGrpSpPr>
        <p:grpSpPr bwMode="auto">
          <a:xfrm>
            <a:off x="5859463" y="4344988"/>
            <a:ext cx="247650" cy="635000"/>
            <a:chOff x="2064" y="960"/>
            <a:chExt cx="140" cy="346"/>
          </a:xfrm>
        </p:grpSpPr>
        <p:sp>
          <p:nvSpPr>
            <p:cNvPr id="341" name="Freeform 40"/>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42" name="Freeform 41"/>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44" name="Group 42"/>
          <p:cNvGrpSpPr>
            <a:grpSpLocks noChangeAspect="1"/>
          </p:cNvGrpSpPr>
          <p:nvPr/>
        </p:nvGrpSpPr>
        <p:grpSpPr bwMode="auto">
          <a:xfrm>
            <a:off x="6813550" y="4389438"/>
            <a:ext cx="246063" cy="635000"/>
            <a:chOff x="2064" y="960"/>
            <a:chExt cx="140" cy="346"/>
          </a:xfrm>
        </p:grpSpPr>
        <p:sp>
          <p:nvSpPr>
            <p:cNvPr id="339" name="Freeform 43"/>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40" name="Freeform 44"/>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45" name="Group 45"/>
          <p:cNvGrpSpPr>
            <a:grpSpLocks noChangeAspect="1"/>
          </p:cNvGrpSpPr>
          <p:nvPr/>
        </p:nvGrpSpPr>
        <p:grpSpPr bwMode="auto">
          <a:xfrm>
            <a:off x="4587875" y="4991100"/>
            <a:ext cx="247650" cy="639763"/>
            <a:chOff x="2064" y="960"/>
            <a:chExt cx="140" cy="346"/>
          </a:xfrm>
        </p:grpSpPr>
        <p:sp>
          <p:nvSpPr>
            <p:cNvPr id="337" name="Freeform 46"/>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38" name="Freeform 47"/>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cap="flat">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46" name="Group 48"/>
          <p:cNvGrpSpPr>
            <a:grpSpLocks noChangeAspect="1"/>
          </p:cNvGrpSpPr>
          <p:nvPr/>
        </p:nvGrpSpPr>
        <p:grpSpPr bwMode="auto">
          <a:xfrm>
            <a:off x="5154613" y="2657475"/>
            <a:ext cx="244475" cy="636588"/>
            <a:chOff x="2064" y="960"/>
            <a:chExt cx="140" cy="346"/>
          </a:xfrm>
        </p:grpSpPr>
        <p:sp>
          <p:nvSpPr>
            <p:cNvPr id="335" name="Freeform 49"/>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36" name="Freeform 50"/>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47" name="Group 51"/>
          <p:cNvGrpSpPr>
            <a:grpSpLocks noChangeAspect="1"/>
          </p:cNvGrpSpPr>
          <p:nvPr/>
        </p:nvGrpSpPr>
        <p:grpSpPr bwMode="auto">
          <a:xfrm>
            <a:off x="4349750" y="4448175"/>
            <a:ext cx="246063" cy="631825"/>
            <a:chOff x="2064" y="960"/>
            <a:chExt cx="140" cy="346"/>
          </a:xfrm>
        </p:grpSpPr>
        <p:sp>
          <p:nvSpPr>
            <p:cNvPr id="333" name="Freeform 52"/>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34" name="Freeform 53"/>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sp>
        <p:nvSpPr>
          <p:cNvPr id="267" name="Freeform 54"/>
          <p:cNvSpPr>
            <a:spLocks noChangeAspect="1"/>
          </p:cNvSpPr>
          <p:nvPr/>
        </p:nvSpPr>
        <p:spPr bwMode="auto">
          <a:xfrm>
            <a:off x="5589588" y="3878263"/>
            <a:ext cx="247650" cy="636587"/>
          </a:xfrm>
          <a:custGeom>
            <a:avLst/>
            <a:gdLst/>
            <a:ahLst/>
            <a:cxnLst>
              <a:cxn ang="0">
                <a:pos x="110" y="96"/>
              </a:cxn>
              <a:cxn ang="0">
                <a:pos x="96" y="87"/>
              </a:cxn>
              <a:cxn ang="0">
                <a:pos x="91" y="82"/>
              </a:cxn>
              <a:cxn ang="0">
                <a:pos x="91" y="72"/>
              </a:cxn>
              <a:cxn ang="0">
                <a:pos x="96" y="67"/>
              </a:cxn>
              <a:cxn ang="0">
                <a:pos x="106" y="58"/>
              </a:cxn>
              <a:cxn ang="0">
                <a:pos x="106" y="48"/>
              </a:cxn>
              <a:cxn ang="0">
                <a:pos x="106" y="43"/>
              </a:cxn>
              <a:cxn ang="0">
                <a:pos x="101" y="24"/>
              </a:cxn>
              <a:cxn ang="0">
                <a:pos x="91" y="10"/>
              </a:cxn>
              <a:cxn ang="0">
                <a:pos x="77" y="0"/>
              </a:cxn>
              <a:cxn ang="0">
                <a:pos x="62" y="0"/>
              </a:cxn>
              <a:cxn ang="0">
                <a:pos x="48" y="10"/>
              </a:cxn>
              <a:cxn ang="0">
                <a:pos x="38" y="24"/>
              </a:cxn>
              <a:cxn ang="0">
                <a:pos x="34" y="43"/>
              </a:cxn>
              <a:cxn ang="0">
                <a:pos x="34" y="48"/>
              </a:cxn>
              <a:cxn ang="0">
                <a:pos x="38" y="58"/>
              </a:cxn>
              <a:cxn ang="0">
                <a:pos x="43" y="67"/>
              </a:cxn>
              <a:cxn ang="0">
                <a:pos x="48" y="72"/>
              </a:cxn>
              <a:cxn ang="0">
                <a:pos x="48" y="82"/>
              </a:cxn>
              <a:cxn ang="0">
                <a:pos x="48" y="87"/>
              </a:cxn>
              <a:cxn ang="0">
                <a:pos x="34" y="96"/>
              </a:cxn>
              <a:cxn ang="0">
                <a:pos x="19" y="101"/>
              </a:cxn>
              <a:cxn ang="0">
                <a:pos x="5" y="111"/>
              </a:cxn>
              <a:cxn ang="0">
                <a:pos x="0" y="125"/>
              </a:cxn>
              <a:cxn ang="0">
                <a:pos x="0" y="130"/>
              </a:cxn>
              <a:cxn ang="0">
                <a:pos x="0" y="202"/>
              </a:cxn>
              <a:cxn ang="0">
                <a:pos x="10" y="221"/>
              </a:cxn>
              <a:cxn ang="0">
                <a:pos x="24" y="231"/>
              </a:cxn>
              <a:cxn ang="0">
                <a:pos x="29" y="235"/>
              </a:cxn>
              <a:cxn ang="0">
                <a:pos x="29" y="322"/>
              </a:cxn>
              <a:cxn ang="0">
                <a:pos x="29" y="331"/>
              </a:cxn>
              <a:cxn ang="0">
                <a:pos x="34" y="341"/>
              </a:cxn>
              <a:cxn ang="0">
                <a:pos x="43" y="346"/>
              </a:cxn>
              <a:cxn ang="0">
                <a:pos x="48" y="346"/>
              </a:cxn>
              <a:cxn ang="0">
                <a:pos x="58" y="346"/>
              </a:cxn>
              <a:cxn ang="0">
                <a:pos x="67" y="336"/>
              </a:cxn>
              <a:cxn ang="0">
                <a:pos x="67" y="327"/>
              </a:cxn>
              <a:cxn ang="0">
                <a:pos x="72" y="192"/>
              </a:cxn>
              <a:cxn ang="0">
                <a:pos x="72" y="327"/>
              </a:cxn>
              <a:cxn ang="0">
                <a:pos x="77" y="336"/>
              </a:cxn>
              <a:cxn ang="0">
                <a:pos x="82" y="346"/>
              </a:cxn>
              <a:cxn ang="0">
                <a:pos x="91" y="346"/>
              </a:cxn>
              <a:cxn ang="0">
                <a:pos x="96" y="346"/>
              </a:cxn>
              <a:cxn ang="0">
                <a:pos x="106" y="341"/>
              </a:cxn>
              <a:cxn ang="0">
                <a:pos x="110" y="331"/>
              </a:cxn>
              <a:cxn ang="0">
                <a:pos x="110" y="245"/>
              </a:cxn>
              <a:cxn ang="0">
                <a:pos x="110" y="235"/>
              </a:cxn>
              <a:cxn ang="0">
                <a:pos x="120" y="231"/>
              </a:cxn>
              <a:cxn ang="0">
                <a:pos x="130" y="216"/>
              </a:cxn>
              <a:cxn ang="0">
                <a:pos x="139" y="202"/>
              </a:cxn>
              <a:cxn ang="0">
                <a:pos x="139" y="130"/>
              </a:cxn>
              <a:cxn ang="0">
                <a:pos x="139" y="125"/>
              </a:cxn>
              <a:cxn ang="0">
                <a:pos x="139" y="111"/>
              </a:cxn>
              <a:cxn ang="0">
                <a:pos x="125" y="101"/>
              </a:cxn>
            </a:cxnLst>
            <a:rect l="0" t="0" r="r" b="b"/>
            <a:pathLst>
              <a:path w="139" h="346">
                <a:moveTo>
                  <a:pt x="115" y="96"/>
                </a:moveTo>
                <a:lnTo>
                  <a:pt x="115" y="96"/>
                </a:lnTo>
                <a:lnTo>
                  <a:pt x="110" y="96"/>
                </a:lnTo>
                <a:lnTo>
                  <a:pt x="106" y="91"/>
                </a:lnTo>
                <a:lnTo>
                  <a:pt x="101" y="91"/>
                </a:lnTo>
                <a:lnTo>
                  <a:pt x="96" y="87"/>
                </a:lnTo>
                <a:lnTo>
                  <a:pt x="96" y="87"/>
                </a:lnTo>
                <a:lnTo>
                  <a:pt x="91" y="82"/>
                </a:lnTo>
                <a:lnTo>
                  <a:pt x="91" y="82"/>
                </a:lnTo>
                <a:lnTo>
                  <a:pt x="91" y="77"/>
                </a:lnTo>
                <a:lnTo>
                  <a:pt x="91" y="77"/>
                </a:lnTo>
                <a:lnTo>
                  <a:pt x="91" y="72"/>
                </a:lnTo>
                <a:lnTo>
                  <a:pt x="91" y="72"/>
                </a:lnTo>
                <a:lnTo>
                  <a:pt x="96" y="72"/>
                </a:lnTo>
                <a:lnTo>
                  <a:pt x="96"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1" y="24"/>
                </a:lnTo>
                <a:lnTo>
                  <a:pt x="101" y="19"/>
                </a:lnTo>
                <a:lnTo>
                  <a:pt x="96" y="15"/>
                </a:lnTo>
                <a:lnTo>
                  <a:pt x="91" y="10"/>
                </a:lnTo>
                <a:lnTo>
                  <a:pt x="86" y="5"/>
                </a:lnTo>
                <a:lnTo>
                  <a:pt x="82" y="5"/>
                </a:lnTo>
                <a:lnTo>
                  <a:pt x="77" y="0"/>
                </a:lnTo>
                <a:lnTo>
                  <a:pt x="72" y="0"/>
                </a:lnTo>
                <a:lnTo>
                  <a:pt x="72" y="0"/>
                </a:lnTo>
                <a:lnTo>
                  <a:pt x="62" y="0"/>
                </a:lnTo>
                <a:lnTo>
                  <a:pt x="58" y="5"/>
                </a:lnTo>
                <a:lnTo>
                  <a:pt x="53" y="5"/>
                </a:lnTo>
                <a:lnTo>
                  <a:pt x="48" y="10"/>
                </a:lnTo>
                <a:lnTo>
                  <a:pt x="43" y="15"/>
                </a:lnTo>
                <a:lnTo>
                  <a:pt x="38" y="19"/>
                </a:lnTo>
                <a:lnTo>
                  <a:pt x="38" y="24"/>
                </a:lnTo>
                <a:lnTo>
                  <a:pt x="34" y="29"/>
                </a:lnTo>
                <a:lnTo>
                  <a:pt x="34" y="34"/>
                </a:lnTo>
                <a:lnTo>
                  <a:pt x="34" y="43"/>
                </a:lnTo>
                <a:lnTo>
                  <a:pt x="34" y="43"/>
                </a:lnTo>
                <a:lnTo>
                  <a:pt x="34" y="43"/>
                </a:lnTo>
                <a:lnTo>
                  <a:pt x="34" y="48"/>
                </a:lnTo>
                <a:lnTo>
                  <a:pt x="34" y="53"/>
                </a:lnTo>
                <a:lnTo>
                  <a:pt x="38" y="58"/>
                </a:lnTo>
                <a:lnTo>
                  <a:pt x="38" y="58"/>
                </a:lnTo>
                <a:lnTo>
                  <a:pt x="38" y="63"/>
                </a:lnTo>
                <a:lnTo>
                  <a:pt x="43" y="67"/>
                </a:lnTo>
                <a:lnTo>
                  <a:pt x="43" y="67"/>
                </a:lnTo>
                <a:lnTo>
                  <a:pt x="48" y="72"/>
                </a:lnTo>
                <a:lnTo>
                  <a:pt x="48" y="72"/>
                </a:lnTo>
                <a:lnTo>
                  <a:pt x="48" y="72"/>
                </a:lnTo>
                <a:lnTo>
                  <a:pt x="48" y="77"/>
                </a:lnTo>
                <a:lnTo>
                  <a:pt x="48" y="77"/>
                </a:lnTo>
                <a:lnTo>
                  <a:pt x="48" y="82"/>
                </a:lnTo>
                <a:lnTo>
                  <a:pt x="48" y="82"/>
                </a:lnTo>
                <a:lnTo>
                  <a:pt x="48" y="87"/>
                </a:lnTo>
                <a:lnTo>
                  <a:pt x="48" y="87"/>
                </a:lnTo>
                <a:lnTo>
                  <a:pt x="43" y="91"/>
                </a:lnTo>
                <a:lnTo>
                  <a:pt x="38" y="91"/>
                </a:lnTo>
                <a:lnTo>
                  <a:pt x="34" y="96"/>
                </a:lnTo>
                <a:lnTo>
                  <a:pt x="29" y="96"/>
                </a:lnTo>
                <a:lnTo>
                  <a:pt x="29" y="96"/>
                </a:lnTo>
                <a:lnTo>
                  <a:pt x="19" y="101"/>
                </a:lnTo>
                <a:lnTo>
                  <a:pt x="14" y="106"/>
                </a:lnTo>
                <a:lnTo>
                  <a:pt x="10" y="106"/>
                </a:lnTo>
                <a:lnTo>
                  <a:pt x="5" y="111"/>
                </a:lnTo>
                <a:lnTo>
                  <a:pt x="5" y="115"/>
                </a:lnTo>
                <a:lnTo>
                  <a:pt x="0" y="120"/>
                </a:lnTo>
                <a:lnTo>
                  <a:pt x="0" y="125"/>
                </a:lnTo>
                <a:lnTo>
                  <a:pt x="0" y="130"/>
                </a:lnTo>
                <a:lnTo>
                  <a:pt x="0" y="130"/>
                </a:lnTo>
                <a:lnTo>
                  <a:pt x="0" y="130"/>
                </a:lnTo>
                <a:lnTo>
                  <a:pt x="0" y="192"/>
                </a:lnTo>
                <a:lnTo>
                  <a:pt x="0" y="192"/>
                </a:lnTo>
                <a:lnTo>
                  <a:pt x="0" y="202"/>
                </a:lnTo>
                <a:lnTo>
                  <a:pt x="5" y="207"/>
                </a:lnTo>
                <a:lnTo>
                  <a:pt x="10" y="211"/>
                </a:lnTo>
                <a:lnTo>
                  <a:pt x="10" y="221"/>
                </a:lnTo>
                <a:lnTo>
                  <a:pt x="14" y="221"/>
                </a:lnTo>
                <a:lnTo>
                  <a:pt x="19"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8" y="341"/>
                </a:lnTo>
                <a:lnTo>
                  <a:pt x="38" y="346"/>
                </a:lnTo>
                <a:lnTo>
                  <a:pt x="43" y="346"/>
                </a:lnTo>
                <a:lnTo>
                  <a:pt x="48" y="346"/>
                </a:lnTo>
                <a:lnTo>
                  <a:pt x="48" y="346"/>
                </a:lnTo>
                <a:lnTo>
                  <a:pt x="48" y="346"/>
                </a:lnTo>
                <a:lnTo>
                  <a:pt x="53" y="346"/>
                </a:lnTo>
                <a:lnTo>
                  <a:pt x="58" y="346"/>
                </a:lnTo>
                <a:lnTo>
                  <a:pt x="58" y="346"/>
                </a:lnTo>
                <a:lnTo>
                  <a:pt x="62" y="341"/>
                </a:lnTo>
                <a:lnTo>
                  <a:pt x="62" y="341"/>
                </a:lnTo>
                <a:lnTo>
                  <a:pt x="67" y="336"/>
                </a:lnTo>
                <a:lnTo>
                  <a:pt x="67" y="336"/>
                </a:lnTo>
                <a:lnTo>
                  <a:pt x="67" y="331"/>
                </a:lnTo>
                <a:lnTo>
                  <a:pt x="67" y="327"/>
                </a:lnTo>
                <a:lnTo>
                  <a:pt x="72" y="322"/>
                </a:lnTo>
                <a:lnTo>
                  <a:pt x="72" y="192"/>
                </a:lnTo>
                <a:lnTo>
                  <a:pt x="72" y="192"/>
                </a:lnTo>
                <a:lnTo>
                  <a:pt x="72" y="322"/>
                </a:lnTo>
                <a:lnTo>
                  <a:pt x="72" y="322"/>
                </a:lnTo>
                <a:lnTo>
                  <a:pt x="72" y="327"/>
                </a:lnTo>
                <a:lnTo>
                  <a:pt x="72" y="331"/>
                </a:lnTo>
                <a:lnTo>
                  <a:pt x="72" y="336"/>
                </a:lnTo>
                <a:lnTo>
                  <a:pt x="77" y="336"/>
                </a:lnTo>
                <a:lnTo>
                  <a:pt x="77" y="341"/>
                </a:lnTo>
                <a:lnTo>
                  <a:pt x="77" y="341"/>
                </a:lnTo>
                <a:lnTo>
                  <a:pt x="82" y="346"/>
                </a:lnTo>
                <a:lnTo>
                  <a:pt x="86" y="346"/>
                </a:lnTo>
                <a:lnTo>
                  <a:pt x="86" y="346"/>
                </a:lnTo>
                <a:lnTo>
                  <a:pt x="91" y="346"/>
                </a:lnTo>
                <a:lnTo>
                  <a:pt x="91" y="346"/>
                </a:lnTo>
                <a:lnTo>
                  <a:pt x="96" y="346"/>
                </a:lnTo>
                <a:lnTo>
                  <a:pt x="96" y="346"/>
                </a:lnTo>
                <a:lnTo>
                  <a:pt x="101" y="346"/>
                </a:lnTo>
                <a:lnTo>
                  <a:pt x="101" y="341"/>
                </a:lnTo>
                <a:lnTo>
                  <a:pt x="106" y="341"/>
                </a:lnTo>
                <a:lnTo>
                  <a:pt x="106" y="336"/>
                </a:lnTo>
                <a:lnTo>
                  <a:pt x="110" y="336"/>
                </a:lnTo>
                <a:lnTo>
                  <a:pt x="110" y="331"/>
                </a:lnTo>
                <a:lnTo>
                  <a:pt x="110" y="327"/>
                </a:lnTo>
                <a:lnTo>
                  <a:pt x="110" y="322"/>
                </a:lnTo>
                <a:lnTo>
                  <a:pt x="110" y="245"/>
                </a:lnTo>
                <a:lnTo>
                  <a:pt x="110" y="144"/>
                </a:lnTo>
                <a:lnTo>
                  <a:pt x="110" y="235"/>
                </a:lnTo>
                <a:lnTo>
                  <a:pt x="110" y="235"/>
                </a:lnTo>
                <a:lnTo>
                  <a:pt x="110" y="235"/>
                </a:lnTo>
                <a:lnTo>
                  <a:pt x="115" y="231"/>
                </a:lnTo>
                <a:lnTo>
                  <a:pt x="120" y="231"/>
                </a:lnTo>
                <a:lnTo>
                  <a:pt x="120" y="226"/>
                </a:lnTo>
                <a:lnTo>
                  <a:pt x="125" y="221"/>
                </a:lnTo>
                <a:lnTo>
                  <a:pt x="130" y="216"/>
                </a:lnTo>
                <a:lnTo>
                  <a:pt x="134" y="211"/>
                </a:lnTo>
                <a:lnTo>
                  <a:pt x="139" y="207"/>
                </a:lnTo>
                <a:lnTo>
                  <a:pt x="139" y="202"/>
                </a:lnTo>
                <a:lnTo>
                  <a:pt x="139" y="192"/>
                </a:lnTo>
                <a:lnTo>
                  <a:pt x="139" y="130"/>
                </a:lnTo>
                <a:lnTo>
                  <a:pt x="139" y="130"/>
                </a:lnTo>
                <a:lnTo>
                  <a:pt x="139" y="130"/>
                </a:lnTo>
                <a:lnTo>
                  <a:pt x="139" y="130"/>
                </a:lnTo>
                <a:lnTo>
                  <a:pt x="139" y="125"/>
                </a:lnTo>
                <a:lnTo>
                  <a:pt x="139" y="120"/>
                </a:lnTo>
                <a:lnTo>
                  <a:pt x="139" y="115"/>
                </a:lnTo>
                <a:lnTo>
                  <a:pt x="139" y="111"/>
                </a:lnTo>
                <a:lnTo>
                  <a:pt x="134" y="106"/>
                </a:lnTo>
                <a:lnTo>
                  <a:pt x="130" y="106"/>
                </a:lnTo>
                <a:lnTo>
                  <a:pt x="125" y="101"/>
                </a:lnTo>
                <a:lnTo>
                  <a:pt x="115" y="96"/>
                </a:lnTo>
                <a:lnTo>
                  <a:pt x="115"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268" name="Freeform 55"/>
          <p:cNvSpPr>
            <a:spLocks noChangeAspect="1"/>
          </p:cNvSpPr>
          <p:nvPr/>
        </p:nvSpPr>
        <p:spPr bwMode="auto">
          <a:xfrm>
            <a:off x="6029325" y="5126038"/>
            <a:ext cx="244475" cy="633412"/>
          </a:xfrm>
          <a:custGeom>
            <a:avLst/>
            <a:gdLst/>
            <a:ahLst/>
            <a:cxnLst>
              <a:cxn ang="0">
                <a:pos x="110" y="96"/>
              </a:cxn>
              <a:cxn ang="0">
                <a:pos x="96" y="87"/>
              </a:cxn>
              <a:cxn ang="0">
                <a:pos x="91" y="82"/>
              </a:cxn>
              <a:cxn ang="0">
                <a:pos x="91" y="72"/>
              </a:cxn>
              <a:cxn ang="0">
                <a:pos x="96" y="67"/>
              </a:cxn>
              <a:cxn ang="0">
                <a:pos x="106" y="58"/>
              </a:cxn>
              <a:cxn ang="0">
                <a:pos x="106" y="48"/>
              </a:cxn>
              <a:cxn ang="0">
                <a:pos x="106" y="43"/>
              </a:cxn>
              <a:cxn ang="0">
                <a:pos x="101" y="24"/>
              </a:cxn>
              <a:cxn ang="0">
                <a:pos x="91" y="10"/>
              </a:cxn>
              <a:cxn ang="0">
                <a:pos x="77" y="0"/>
              </a:cxn>
              <a:cxn ang="0">
                <a:pos x="62" y="0"/>
              </a:cxn>
              <a:cxn ang="0">
                <a:pos x="48" y="10"/>
              </a:cxn>
              <a:cxn ang="0">
                <a:pos x="38" y="24"/>
              </a:cxn>
              <a:cxn ang="0">
                <a:pos x="34" y="43"/>
              </a:cxn>
              <a:cxn ang="0">
                <a:pos x="34" y="48"/>
              </a:cxn>
              <a:cxn ang="0">
                <a:pos x="38" y="58"/>
              </a:cxn>
              <a:cxn ang="0">
                <a:pos x="43" y="67"/>
              </a:cxn>
              <a:cxn ang="0">
                <a:pos x="48" y="72"/>
              </a:cxn>
              <a:cxn ang="0">
                <a:pos x="48" y="82"/>
              </a:cxn>
              <a:cxn ang="0">
                <a:pos x="48" y="87"/>
              </a:cxn>
              <a:cxn ang="0">
                <a:pos x="34" y="96"/>
              </a:cxn>
              <a:cxn ang="0">
                <a:pos x="19" y="101"/>
              </a:cxn>
              <a:cxn ang="0">
                <a:pos x="5" y="111"/>
              </a:cxn>
              <a:cxn ang="0">
                <a:pos x="0" y="125"/>
              </a:cxn>
              <a:cxn ang="0">
                <a:pos x="0" y="130"/>
              </a:cxn>
              <a:cxn ang="0">
                <a:pos x="0" y="202"/>
              </a:cxn>
              <a:cxn ang="0">
                <a:pos x="10" y="221"/>
              </a:cxn>
              <a:cxn ang="0">
                <a:pos x="24" y="231"/>
              </a:cxn>
              <a:cxn ang="0">
                <a:pos x="29" y="235"/>
              </a:cxn>
              <a:cxn ang="0">
                <a:pos x="29" y="322"/>
              </a:cxn>
              <a:cxn ang="0">
                <a:pos x="29" y="331"/>
              </a:cxn>
              <a:cxn ang="0">
                <a:pos x="34" y="341"/>
              </a:cxn>
              <a:cxn ang="0">
                <a:pos x="43" y="346"/>
              </a:cxn>
              <a:cxn ang="0">
                <a:pos x="48" y="346"/>
              </a:cxn>
              <a:cxn ang="0">
                <a:pos x="58" y="346"/>
              </a:cxn>
              <a:cxn ang="0">
                <a:pos x="67" y="336"/>
              </a:cxn>
              <a:cxn ang="0">
                <a:pos x="67" y="327"/>
              </a:cxn>
              <a:cxn ang="0">
                <a:pos x="72" y="192"/>
              </a:cxn>
              <a:cxn ang="0">
                <a:pos x="72" y="327"/>
              </a:cxn>
              <a:cxn ang="0">
                <a:pos x="77" y="336"/>
              </a:cxn>
              <a:cxn ang="0">
                <a:pos x="82" y="346"/>
              </a:cxn>
              <a:cxn ang="0">
                <a:pos x="91" y="346"/>
              </a:cxn>
              <a:cxn ang="0">
                <a:pos x="96" y="346"/>
              </a:cxn>
              <a:cxn ang="0">
                <a:pos x="106" y="341"/>
              </a:cxn>
              <a:cxn ang="0">
                <a:pos x="110" y="331"/>
              </a:cxn>
              <a:cxn ang="0">
                <a:pos x="110" y="245"/>
              </a:cxn>
              <a:cxn ang="0">
                <a:pos x="110" y="235"/>
              </a:cxn>
              <a:cxn ang="0">
                <a:pos x="120" y="231"/>
              </a:cxn>
              <a:cxn ang="0">
                <a:pos x="130" y="216"/>
              </a:cxn>
              <a:cxn ang="0">
                <a:pos x="139" y="202"/>
              </a:cxn>
              <a:cxn ang="0">
                <a:pos x="139" y="130"/>
              </a:cxn>
              <a:cxn ang="0">
                <a:pos x="139" y="125"/>
              </a:cxn>
              <a:cxn ang="0">
                <a:pos x="139" y="111"/>
              </a:cxn>
              <a:cxn ang="0">
                <a:pos x="125" y="101"/>
              </a:cxn>
            </a:cxnLst>
            <a:rect l="0" t="0" r="r" b="b"/>
            <a:pathLst>
              <a:path w="139" h="346">
                <a:moveTo>
                  <a:pt x="115" y="96"/>
                </a:moveTo>
                <a:lnTo>
                  <a:pt x="115" y="96"/>
                </a:lnTo>
                <a:lnTo>
                  <a:pt x="110" y="96"/>
                </a:lnTo>
                <a:lnTo>
                  <a:pt x="106" y="91"/>
                </a:lnTo>
                <a:lnTo>
                  <a:pt x="101" y="91"/>
                </a:lnTo>
                <a:lnTo>
                  <a:pt x="96" y="87"/>
                </a:lnTo>
                <a:lnTo>
                  <a:pt x="96" y="87"/>
                </a:lnTo>
                <a:lnTo>
                  <a:pt x="91" y="82"/>
                </a:lnTo>
                <a:lnTo>
                  <a:pt x="91" y="82"/>
                </a:lnTo>
                <a:lnTo>
                  <a:pt x="91" y="77"/>
                </a:lnTo>
                <a:lnTo>
                  <a:pt x="91" y="77"/>
                </a:lnTo>
                <a:lnTo>
                  <a:pt x="91" y="72"/>
                </a:lnTo>
                <a:lnTo>
                  <a:pt x="91" y="72"/>
                </a:lnTo>
                <a:lnTo>
                  <a:pt x="96" y="72"/>
                </a:lnTo>
                <a:lnTo>
                  <a:pt x="96"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1" y="24"/>
                </a:lnTo>
                <a:lnTo>
                  <a:pt x="101" y="19"/>
                </a:lnTo>
                <a:lnTo>
                  <a:pt x="96" y="15"/>
                </a:lnTo>
                <a:lnTo>
                  <a:pt x="91" y="10"/>
                </a:lnTo>
                <a:lnTo>
                  <a:pt x="86" y="5"/>
                </a:lnTo>
                <a:lnTo>
                  <a:pt x="82" y="5"/>
                </a:lnTo>
                <a:lnTo>
                  <a:pt x="77" y="0"/>
                </a:lnTo>
                <a:lnTo>
                  <a:pt x="72" y="0"/>
                </a:lnTo>
                <a:lnTo>
                  <a:pt x="72" y="0"/>
                </a:lnTo>
                <a:lnTo>
                  <a:pt x="62" y="0"/>
                </a:lnTo>
                <a:lnTo>
                  <a:pt x="58" y="5"/>
                </a:lnTo>
                <a:lnTo>
                  <a:pt x="53" y="5"/>
                </a:lnTo>
                <a:lnTo>
                  <a:pt x="48" y="10"/>
                </a:lnTo>
                <a:lnTo>
                  <a:pt x="43" y="15"/>
                </a:lnTo>
                <a:lnTo>
                  <a:pt x="38" y="19"/>
                </a:lnTo>
                <a:lnTo>
                  <a:pt x="38" y="24"/>
                </a:lnTo>
                <a:lnTo>
                  <a:pt x="34" y="29"/>
                </a:lnTo>
                <a:lnTo>
                  <a:pt x="34" y="34"/>
                </a:lnTo>
                <a:lnTo>
                  <a:pt x="34" y="43"/>
                </a:lnTo>
                <a:lnTo>
                  <a:pt x="34" y="43"/>
                </a:lnTo>
                <a:lnTo>
                  <a:pt x="34" y="43"/>
                </a:lnTo>
                <a:lnTo>
                  <a:pt x="34" y="48"/>
                </a:lnTo>
                <a:lnTo>
                  <a:pt x="34" y="53"/>
                </a:lnTo>
                <a:lnTo>
                  <a:pt x="38" y="58"/>
                </a:lnTo>
                <a:lnTo>
                  <a:pt x="38" y="58"/>
                </a:lnTo>
                <a:lnTo>
                  <a:pt x="38" y="63"/>
                </a:lnTo>
                <a:lnTo>
                  <a:pt x="43" y="67"/>
                </a:lnTo>
                <a:lnTo>
                  <a:pt x="43" y="67"/>
                </a:lnTo>
                <a:lnTo>
                  <a:pt x="48" y="72"/>
                </a:lnTo>
                <a:lnTo>
                  <a:pt x="48" y="72"/>
                </a:lnTo>
                <a:lnTo>
                  <a:pt x="48" y="72"/>
                </a:lnTo>
                <a:lnTo>
                  <a:pt x="48" y="77"/>
                </a:lnTo>
                <a:lnTo>
                  <a:pt x="48" y="77"/>
                </a:lnTo>
                <a:lnTo>
                  <a:pt x="48" y="82"/>
                </a:lnTo>
                <a:lnTo>
                  <a:pt x="48" y="82"/>
                </a:lnTo>
                <a:lnTo>
                  <a:pt x="48" y="87"/>
                </a:lnTo>
                <a:lnTo>
                  <a:pt x="48" y="87"/>
                </a:lnTo>
                <a:lnTo>
                  <a:pt x="43" y="91"/>
                </a:lnTo>
                <a:lnTo>
                  <a:pt x="38" y="91"/>
                </a:lnTo>
                <a:lnTo>
                  <a:pt x="34" y="96"/>
                </a:lnTo>
                <a:lnTo>
                  <a:pt x="29" y="96"/>
                </a:lnTo>
                <a:lnTo>
                  <a:pt x="29" y="96"/>
                </a:lnTo>
                <a:lnTo>
                  <a:pt x="19" y="101"/>
                </a:lnTo>
                <a:lnTo>
                  <a:pt x="14" y="106"/>
                </a:lnTo>
                <a:lnTo>
                  <a:pt x="10" y="106"/>
                </a:lnTo>
                <a:lnTo>
                  <a:pt x="5" y="111"/>
                </a:lnTo>
                <a:lnTo>
                  <a:pt x="5" y="115"/>
                </a:lnTo>
                <a:lnTo>
                  <a:pt x="0" y="120"/>
                </a:lnTo>
                <a:lnTo>
                  <a:pt x="0" y="125"/>
                </a:lnTo>
                <a:lnTo>
                  <a:pt x="0" y="130"/>
                </a:lnTo>
                <a:lnTo>
                  <a:pt x="0" y="130"/>
                </a:lnTo>
                <a:lnTo>
                  <a:pt x="0" y="130"/>
                </a:lnTo>
                <a:lnTo>
                  <a:pt x="0" y="192"/>
                </a:lnTo>
                <a:lnTo>
                  <a:pt x="0" y="192"/>
                </a:lnTo>
                <a:lnTo>
                  <a:pt x="0" y="202"/>
                </a:lnTo>
                <a:lnTo>
                  <a:pt x="5" y="207"/>
                </a:lnTo>
                <a:lnTo>
                  <a:pt x="10" y="211"/>
                </a:lnTo>
                <a:lnTo>
                  <a:pt x="10" y="221"/>
                </a:lnTo>
                <a:lnTo>
                  <a:pt x="14" y="221"/>
                </a:lnTo>
                <a:lnTo>
                  <a:pt x="19"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8" y="341"/>
                </a:lnTo>
                <a:lnTo>
                  <a:pt x="38" y="346"/>
                </a:lnTo>
                <a:lnTo>
                  <a:pt x="43" y="346"/>
                </a:lnTo>
                <a:lnTo>
                  <a:pt x="48" y="346"/>
                </a:lnTo>
                <a:lnTo>
                  <a:pt x="48" y="346"/>
                </a:lnTo>
                <a:lnTo>
                  <a:pt x="48" y="346"/>
                </a:lnTo>
                <a:lnTo>
                  <a:pt x="53" y="346"/>
                </a:lnTo>
                <a:lnTo>
                  <a:pt x="58" y="346"/>
                </a:lnTo>
                <a:lnTo>
                  <a:pt x="58" y="346"/>
                </a:lnTo>
                <a:lnTo>
                  <a:pt x="62" y="341"/>
                </a:lnTo>
                <a:lnTo>
                  <a:pt x="62" y="341"/>
                </a:lnTo>
                <a:lnTo>
                  <a:pt x="67" y="336"/>
                </a:lnTo>
                <a:lnTo>
                  <a:pt x="67" y="336"/>
                </a:lnTo>
                <a:lnTo>
                  <a:pt x="67" y="331"/>
                </a:lnTo>
                <a:lnTo>
                  <a:pt x="67" y="327"/>
                </a:lnTo>
                <a:lnTo>
                  <a:pt x="72" y="322"/>
                </a:lnTo>
                <a:lnTo>
                  <a:pt x="72" y="192"/>
                </a:lnTo>
                <a:lnTo>
                  <a:pt x="72" y="192"/>
                </a:lnTo>
                <a:lnTo>
                  <a:pt x="72" y="322"/>
                </a:lnTo>
                <a:lnTo>
                  <a:pt x="72" y="322"/>
                </a:lnTo>
                <a:lnTo>
                  <a:pt x="72" y="327"/>
                </a:lnTo>
                <a:lnTo>
                  <a:pt x="72" y="331"/>
                </a:lnTo>
                <a:lnTo>
                  <a:pt x="72" y="336"/>
                </a:lnTo>
                <a:lnTo>
                  <a:pt x="77" y="336"/>
                </a:lnTo>
                <a:lnTo>
                  <a:pt x="77" y="341"/>
                </a:lnTo>
                <a:lnTo>
                  <a:pt x="77" y="341"/>
                </a:lnTo>
                <a:lnTo>
                  <a:pt x="82" y="346"/>
                </a:lnTo>
                <a:lnTo>
                  <a:pt x="86" y="346"/>
                </a:lnTo>
                <a:lnTo>
                  <a:pt x="86" y="346"/>
                </a:lnTo>
                <a:lnTo>
                  <a:pt x="91" y="346"/>
                </a:lnTo>
                <a:lnTo>
                  <a:pt x="91" y="346"/>
                </a:lnTo>
                <a:lnTo>
                  <a:pt x="96" y="346"/>
                </a:lnTo>
                <a:lnTo>
                  <a:pt x="96" y="346"/>
                </a:lnTo>
                <a:lnTo>
                  <a:pt x="101" y="346"/>
                </a:lnTo>
                <a:lnTo>
                  <a:pt x="101" y="341"/>
                </a:lnTo>
                <a:lnTo>
                  <a:pt x="106" y="341"/>
                </a:lnTo>
                <a:lnTo>
                  <a:pt x="106" y="336"/>
                </a:lnTo>
                <a:lnTo>
                  <a:pt x="110" y="336"/>
                </a:lnTo>
                <a:lnTo>
                  <a:pt x="110" y="331"/>
                </a:lnTo>
                <a:lnTo>
                  <a:pt x="110" y="327"/>
                </a:lnTo>
                <a:lnTo>
                  <a:pt x="110" y="322"/>
                </a:lnTo>
                <a:lnTo>
                  <a:pt x="110" y="245"/>
                </a:lnTo>
                <a:lnTo>
                  <a:pt x="110" y="144"/>
                </a:lnTo>
                <a:lnTo>
                  <a:pt x="110" y="235"/>
                </a:lnTo>
                <a:lnTo>
                  <a:pt x="110" y="235"/>
                </a:lnTo>
                <a:lnTo>
                  <a:pt x="110" y="235"/>
                </a:lnTo>
                <a:lnTo>
                  <a:pt x="115" y="231"/>
                </a:lnTo>
                <a:lnTo>
                  <a:pt x="120" y="231"/>
                </a:lnTo>
                <a:lnTo>
                  <a:pt x="120" y="226"/>
                </a:lnTo>
                <a:lnTo>
                  <a:pt x="125" y="221"/>
                </a:lnTo>
                <a:lnTo>
                  <a:pt x="130" y="216"/>
                </a:lnTo>
                <a:lnTo>
                  <a:pt x="134" y="211"/>
                </a:lnTo>
                <a:lnTo>
                  <a:pt x="139" y="207"/>
                </a:lnTo>
                <a:lnTo>
                  <a:pt x="139" y="202"/>
                </a:lnTo>
                <a:lnTo>
                  <a:pt x="139" y="192"/>
                </a:lnTo>
                <a:lnTo>
                  <a:pt x="139" y="130"/>
                </a:lnTo>
                <a:lnTo>
                  <a:pt x="139" y="130"/>
                </a:lnTo>
                <a:lnTo>
                  <a:pt x="139" y="130"/>
                </a:lnTo>
                <a:lnTo>
                  <a:pt x="139" y="130"/>
                </a:lnTo>
                <a:lnTo>
                  <a:pt x="139" y="125"/>
                </a:lnTo>
                <a:lnTo>
                  <a:pt x="139" y="120"/>
                </a:lnTo>
                <a:lnTo>
                  <a:pt x="139" y="115"/>
                </a:lnTo>
                <a:lnTo>
                  <a:pt x="139" y="111"/>
                </a:lnTo>
                <a:lnTo>
                  <a:pt x="134" y="106"/>
                </a:lnTo>
                <a:lnTo>
                  <a:pt x="130" y="106"/>
                </a:lnTo>
                <a:lnTo>
                  <a:pt x="125" y="101"/>
                </a:lnTo>
                <a:lnTo>
                  <a:pt x="115" y="96"/>
                </a:lnTo>
                <a:lnTo>
                  <a:pt x="115"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269" name="Freeform 56"/>
          <p:cNvSpPr>
            <a:spLocks noChangeAspect="1"/>
          </p:cNvSpPr>
          <p:nvPr/>
        </p:nvSpPr>
        <p:spPr bwMode="auto">
          <a:xfrm>
            <a:off x="5508625" y="4979988"/>
            <a:ext cx="242888" cy="633412"/>
          </a:xfrm>
          <a:custGeom>
            <a:avLst/>
            <a:gdLst/>
            <a:ahLst/>
            <a:cxnLst>
              <a:cxn ang="0">
                <a:pos x="110" y="96"/>
              </a:cxn>
              <a:cxn ang="0">
                <a:pos x="96" y="87"/>
              </a:cxn>
              <a:cxn ang="0">
                <a:pos x="91" y="82"/>
              </a:cxn>
              <a:cxn ang="0">
                <a:pos x="91" y="72"/>
              </a:cxn>
              <a:cxn ang="0">
                <a:pos x="96" y="67"/>
              </a:cxn>
              <a:cxn ang="0">
                <a:pos x="106" y="58"/>
              </a:cxn>
              <a:cxn ang="0">
                <a:pos x="106" y="48"/>
              </a:cxn>
              <a:cxn ang="0">
                <a:pos x="106" y="43"/>
              </a:cxn>
              <a:cxn ang="0">
                <a:pos x="101" y="24"/>
              </a:cxn>
              <a:cxn ang="0">
                <a:pos x="91" y="10"/>
              </a:cxn>
              <a:cxn ang="0">
                <a:pos x="77" y="0"/>
              </a:cxn>
              <a:cxn ang="0">
                <a:pos x="62" y="0"/>
              </a:cxn>
              <a:cxn ang="0">
                <a:pos x="48" y="10"/>
              </a:cxn>
              <a:cxn ang="0">
                <a:pos x="38" y="24"/>
              </a:cxn>
              <a:cxn ang="0">
                <a:pos x="34" y="43"/>
              </a:cxn>
              <a:cxn ang="0">
                <a:pos x="34" y="48"/>
              </a:cxn>
              <a:cxn ang="0">
                <a:pos x="38" y="58"/>
              </a:cxn>
              <a:cxn ang="0">
                <a:pos x="43" y="67"/>
              </a:cxn>
              <a:cxn ang="0">
                <a:pos x="48" y="72"/>
              </a:cxn>
              <a:cxn ang="0">
                <a:pos x="48" y="82"/>
              </a:cxn>
              <a:cxn ang="0">
                <a:pos x="48" y="87"/>
              </a:cxn>
              <a:cxn ang="0">
                <a:pos x="34" y="96"/>
              </a:cxn>
              <a:cxn ang="0">
                <a:pos x="19" y="101"/>
              </a:cxn>
              <a:cxn ang="0">
                <a:pos x="5" y="111"/>
              </a:cxn>
              <a:cxn ang="0">
                <a:pos x="0" y="125"/>
              </a:cxn>
              <a:cxn ang="0">
                <a:pos x="0" y="130"/>
              </a:cxn>
              <a:cxn ang="0">
                <a:pos x="0" y="202"/>
              </a:cxn>
              <a:cxn ang="0">
                <a:pos x="10" y="221"/>
              </a:cxn>
              <a:cxn ang="0">
                <a:pos x="24" y="231"/>
              </a:cxn>
              <a:cxn ang="0">
                <a:pos x="29" y="235"/>
              </a:cxn>
              <a:cxn ang="0">
                <a:pos x="29" y="322"/>
              </a:cxn>
              <a:cxn ang="0">
                <a:pos x="29" y="331"/>
              </a:cxn>
              <a:cxn ang="0">
                <a:pos x="34" y="341"/>
              </a:cxn>
              <a:cxn ang="0">
                <a:pos x="43" y="346"/>
              </a:cxn>
              <a:cxn ang="0">
                <a:pos x="48" y="346"/>
              </a:cxn>
              <a:cxn ang="0">
                <a:pos x="58" y="346"/>
              </a:cxn>
              <a:cxn ang="0">
                <a:pos x="67" y="336"/>
              </a:cxn>
              <a:cxn ang="0">
                <a:pos x="67" y="327"/>
              </a:cxn>
              <a:cxn ang="0">
                <a:pos x="72" y="192"/>
              </a:cxn>
              <a:cxn ang="0">
                <a:pos x="72" y="327"/>
              </a:cxn>
              <a:cxn ang="0">
                <a:pos x="77" y="336"/>
              </a:cxn>
              <a:cxn ang="0">
                <a:pos x="82" y="346"/>
              </a:cxn>
              <a:cxn ang="0">
                <a:pos x="91" y="346"/>
              </a:cxn>
              <a:cxn ang="0">
                <a:pos x="96" y="346"/>
              </a:cxn>
              <a:cxn ang="0">
                <a:pos x="106" y="341"/>
              </a:cxn>
              <a:cxn ang="0">
                <a:pos x="110" y="331"/>
              </a:cxn>
              <a:cxn ang="0">
                <a:pos x="110" y="245"/>
              </a:cxn>
              <a:cxn ang="0">
                <a:pos x="110" y="235"/>
              </a:cxn>
              <a:cxn ang="0">
                <a:pos x="120" y="231"/>
              </a:cxn>
              <a:cxn ang="0">
                <a:pos x="130" y="216"/>
              </a:cxn>
              <a:cxn ang="0">
                <a:pos x="139" y="202"/>
              </a:cxn>
              <a:cxn ang="0">
                <a:pos x="139" y="130"/>
              </a:cxn>
              <a:cxn ang="0">
                <a:pos x="139" y="125"/>
              </a:cxn>
              <a:cxn ang="0">
                <a:pos x="139" y="111"/>
              </a:cxn>
              <a:cxn ang="0">
                <a:pos x="125" y="101"/>
              </a:cxn>
            </a:cxnLst>
            <a:rect l="0" t="0" r="r" b="b"/>
            <a:pathLst>
              <a:path w="139" h="346">
                <a:moveTo>
                  <a:pt x="115" y="96"/>
                </a:moveTo>
                <a:lnTo>
                  <a:pt x="115" y="96"/>
                </a:lnTo>
                <a:lnTo>
                  <a:pt x="110" y="96"/>
                </a:lnTo>
                <a:lnTo>
                  <a:pt x="106" y="91"/>
                </a:lnTo>
                <a:lnTo>
                  <a:pt x="101" y="91"/>
                </a:lnTo>
                <a:lnTo>
                  <a:pt x="96" y="87"/>
                </a:lnTo>
                <a:lnTo>
                  <a:pt x="96" y="87"/>
                </a:lnTo>
                <a:lnTo>
                  <a:pt x="91" y="82"/>
                </a:lnTo>
                <a:lnTo>
                  <a:pt x="91" y="82"/>
                </a:lnTo>
                <a:lnTo>
                  <a:pt x="91" y="77"/>
                </a:lnTo>
                <a:lnTo>
                  <a:pt x="91" y="77"/>
                </a:lnTo>
                <a:lnTo>
                  <a:pt x="91" y="72"/>
                </a:lnTo>
                <a:lnTo>
                  <a:pt x="91" y="72"/>
                </a:lnTo>
                <a:lnTo>
                  <a:pt x="96" y="72"/>
                </a:lnTo>
                <a:lnTo>
                  <a:pt x="96"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1" y="24"/>
                </a:lnTo>
                <a:lnTo>
                  <a:pt x="101" y="19"/>
                </a:lnTo>
                <a:lnTo>
                  <a:pt x="96" y="15"/>
                </a:lnTo>
                <a:lnTo>
                  <a:pt x="91" y="10"/>
                </a:lnTo>
                <a:lnTo>
                  <a:pt x="86" y="5"/>
                </a:lnTo>
                <a:lnTo>
                  <a:pt x="82" y="5"/>
                </a:lnTo>
                <a:lnTo>
                  <a:pt x="77" y="0"/>
                </a:lnTo>
                <a:lnTo>
                  <a:pt x="72" y="0"/>
                </a:lnTo>
                <a:lnTo>
                  <a:pt x="72" y="0"/>
                </a:lnTo>
                <a:lnTo>
                  <a:pt x="62" y="0"/>
                </a:lnTo>
                <a:lnTo>
                  <a:pt x="58" y="5"/>
                </a:lnTo>
                <a:lnTo>
                  <a:pt x="53" y="5"/>
                </a:lnTo>
                <a:lnTo>
                  <a:pt x="48" y="10"/>
                </a:lnTo>
                <a:lnTo>
                  <a:pt x="43" y="15"/>
                </a:lnTo>
                <a:lnTo>
                  <a:pt x="38" y="19"/>
                </a:lnTo>
                <a:lnTo>
                  <a:pt x="38" y="24"/>
                </a:lnTo>
                <a:lnTo>
                  <a:pt x="34" y="29"/>
                </a:lnTo>
                <a:lnTo>
                  <a:pt x="34" y="34"/>
                </a:lnTo>
                <a:lnTo>
                  <a:pt x="34" y="43"/>
                </a:lnTo>
                <a:lnTo>
                  <a:pt x="34" y="43"/>
                </a:lnTo>
                <a:lnTo>
                  <a:pt x="34" y="43"/>
                </a:lnTo>
                <a:lnTo>
                  <a:pt x="34" y="48"/>
                </a:lnTo>
                <a:lnTo>
                  <a:pt x="34" y="53"/>
                </a:lnTo>
                <a:lnTo>
                  <a:pt x="38" y="58"/>
                </a:lnTo>
                <a:lnTo>
                  <a:pt x="38" y="58"/>
                </a:lnTo>
                <a:lnTo>
                  <a:pt x="38" y="63"/>
                </a:lnTo>
                <a:lnTo>
                  <a:pt x="43" y="67"/>
                </a:lnTo>
                <a:lnTo>
                  <a:pt x="43" y="67"/>
                </a:lnTo>
                <a:lnTo>
                  <a:pt x="48" y="72"/>
                </a:lnTo>
                <a:lnTo>
                  <a:pt x="48" y="72"/>
                </a:lnTo>
                <a:lnTo>
                  <a:pt x="48" y="72"/>
                </a:lnTo>
                <a:lnTo>
                  <a:pt x="48" y="77"/>
                </a:lnTo>
                <a:lnTo>
                  <a:pt x="48" y="77"/>
                </a:lnTo>
                <a:lnTo>
                  <a:pt x="48" y="82"/>
                </a:lnTo>
                <a:lnTo>
                  <a:pt x="48" y="82"/>
                </a:lnTo>
                <a:lnTo>
                  <a:pt x="48" y="87"/>
                </a:lnTo>
                <a:lnTo>
                  <a:pt x="48" y="87"/>
                </a:lnTo>
                <a:lnTo>
                  <a:pt x="43" y="91"/>
                </a:lnTo>
                <a:lnTo>
                  <a:pt x="38" y="91"/>
                </a:lnTo>
                <a:lnTo>
                  <a:pt x="34" y="96"/>
                </a:lnTo>
                <a:lnTo>
                  <a:pt x="29" y="96"/>
                </a:lnTo>
                <a:lnTo>
                  <a:pt x="29" y="96"/>
                </a:lnTo>
                <a:lnTo>
                  <a:pt x="19" y="101"/>
                </a:lnTo>
                <a:lnTo>
                  <a:pt x="14" y="106"/>
                </a:lnTo>
                <a:lnTo>
                  <a:pt x="10" y="106"/>
                </a:lnTo>
                <a:lnTo>
                  <a:pt x="5" y="111"/>
                </a:lnTo>
                <a:lnTo>
                  <a:pt x="5" y="115"/>
                </a:lnTo>
                <a:lnTo>
                  <a:pt x="0" y="120"/>
                </a:lnTo>
                <a:lnTo>
                  <a:pt x="0" y="125"/>
                </a:lnTo>
                <a:lnTo>
                  <a:pt x="0" y="130"/>
                </a:lnTo>
                <a:lnTo>
                  <a:pt x="0" y="130"/>
                </a:lnTo>
                <a:lnTo>
                  <a:pt x="0" y="130"/>
                </a:lnTo>
                <a:lnTo>
                  <a:pt x="0" y="192"/>
                </a:lnTo>
                <a:lnTo>
                  <a:pt x="0" y="192"/>
                </a:lnTo>
                <a:lnTo>
                  <a:pt x="0" y="202"/>
                </a:lnTo>
                <a:lnTo>
                  <a:pt x="5" y="207"/>
                </a:lnTo>
                <a:lnTo>
                  <a:pt x="10" y="211"/>
                </a:lnTo>
                <a:lnTo>
                  <a:pt x="10" y="221"/>
                </a:lnTo>
                <a:lnTo>
                  <a:pt x="14" y="221"/>
                </a:lnTo>
                <a:lnTo>
                  <a:pt x="19"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8" y="341"/>
                </a:lnTo>
                <a:lnTo>
                  <a:pt x="38" y="346"/>
                </a:lnTo>
                <a:lnTo>
                  <a:pt x="43" y="346"/>
                </a:lnTo>
                <a:lnTo>
                  <a:pt x="48" y="346"/>
                </a:lnTo>
                <a:lnTo>
                  <a:pt x="48" y="346"/>
                </a:lnTo>
                <a:lnTo>
                  <a:pt x="48" y="346"/>
                </a:lnTo>
                <a:lnTo>
                  <a:pt x="53" y="346"/>
                </a:lnTo>
                <a:lnTo>
                  <a:pt x="58" y="346"/>
                </a:lnTo>
                <a:lnTo>
                  <a:pt x="58" y="346"/>
                </a:lnTo>
                <a:lnTo>
                  <a:pt x="62" y="341"/>
                </a:lnTo>
                <a:lnTo>
                  <a:pt x="62" y="341"/>
                </a:lnTo>
                <a:lnTo>
                  <a:pt x="67" y="336"/>
                </a:lnTo>
                <a:lnTo>
                  <a:pt x="67" y="336"/>
                </a:lnTo>
                <a:lnTo>
                  <a:pt x="67" y="331"/>
                </a:lnTo>
                <a:lnTo>
                  <a:pt x="67" y="327"/>
                </a:lnTo>
                <a:lnTo>
                  <a:pt x="72" y="322"/>
                </a:lnTo>
                <a:lnTo>
                  <a:pt x="72" y="192"/>
                </a:lnTo>
                <a:lnTo>
                  <a:pt x="72" y="192"/>
                </a:lnTo>
                <a:lnTo>
                  <a:pt x="72" y="322"/>
                </a:lnTo>
                <a:lnTo>
                  <a:pt x="72" y="322"/>
                </a:lnTo>
                <a:lnTo>
                  <a:pt x="72" y="327"/>
                </a:lnTo>
                <a:lnTo>
                  <a:pt x="72" y="331"/>
                </a:lnTo>
                <a:lnTo>
                  <a:pt x="72" y="336"/>
                </a:lnTo>
                <a:lnTo>
                  <a:pt x="77" y="336"/>
                </a:lnTo>
                <a:lnTo>
                  <a:pt x="77" y="341"/>
                </a:lnTo>
                <a:lnTo>
                  <a:pt x="77" y="341"/>
                </a:lnTo>
                <a:lnTo>
                  <a:pt x="82" y="346"/>
                </a:lnTo>
                <a:lnTo>
                  <a:pt x="86" y="346"/>
                </a:lnTo>
                <a:lnTo>
                  <a:pt x="86" y="346"/>
                </a:lnTo>
                <a:lnTo>
                  <a:pt x="91" y="346"/>
                </a:lnTo>
                <a:lnTo>
                  <a:pt x="91" y="346"/>
                </a:lnTo>
                <a:lnTo>
                  <a:pt x="96" y="346"/>
                </a:lnTo>
                <a:lnTo>
                  <a:pt x="96" y="346"/>
                </a:lnTo>
                <a:lnTo>
                  <a:pt x="101" y="346"/>
                </a:lnTo>
                <a:lnTo>
                  <a:pt x="101" y="341"/>
                </a:lnTo>
                <a:lnTo>
                  <a:pt x="106" y="341"/>
                </a:lnTo>
                <a:lnTo>
                  <a:pt x="106" y="336"/>
                </a:lnTo>
                <a:lnTo>
                  <a:pt x="110" y="336"/>
                </a:lnTo>
                <a:lnTo>
                  <a:pt x="110" y="331"/>
                </a:lnTo>
                <a:lnTo>
                  <a:pt x="110" y="327"/>
                </a:lnTo>
                <a:lnTo>
                  <a:pt x="110" y="322"/>
                </a:lnTo>
                <a:lnTo>
                  <a:pt x="110" y="245"/>
                </a:lnTo>
                <a:lnTo>
                  <a:pt x="110" y="144"/>
                </a:lnTo>
                <a:lnTo>
                  <a:pt x="110" y="235"/>
                </a:lnTo>
                <a:lnTo>
                  <a:pt x="110" y="235"/>
                </a:lnTo>
                <a:lnTo>
                  <a:pt x="110" y="235"/>
                </a:lnTo>
                <a:lnTo>
                  <a:pt x="115" y="231"/>
                </a:lnTo>
                <a:lnTo>
                  <a:pt x="120" y="231"/>
                </a:lnTo>
                <a:lnTo>
                  <a:pt x="120" y="226"/>
                </a:lnTo>
                <a:lnTo>
                  <a:pt x="125" y="221"/>
                </a:lnTo>
                <a:lnTo>
                  <a:pt x="130" y="216"/>
                </a:lnTo>
                <a:lnTo>
                  <a:pt x="134" y="211"/>
                </a:lnTo>
                <a:lnTo>
                  <a:pt x="139" y="207"/>
                </a:lnTo>
                <a:lnTo>
                  <a:pt x="139" y="202"/>
                </a:lnTo>
                <a:lnTo>
                  <a:pt x="139" y="192"/>
                </a:lnTo>
                <a:lnTo>
                  <a:pt x="139" y="130"/>
                </a:lnTo>
                <a:lnTo>
                  <a:pt x="139" y="130"/>
                </a:lnTo>
                <a:lnTo>
                  <a:pt x="139" y="130"/>
                </a:lnTo>
                <a:lnTo>
                  <a:pt x="139" y="130"/>
                </a:lnTo>
                <a:lnTo>
                  <a:pt x="139" y="125"/>
                </a:lnTo>
                <a:lnTo>
                  <a:pt x="139" y="120"/>
                </a:lnTo>
                <a:lnTo>
                  <a:pt x="139" y="115"/>
                </a:lnTo>
                <a:lnTo>
                  <a:pt x="139" y="111"/>
                </a:lnTo>
                <a:lnTo>
                  <a:pt x="134" y="106"/>
                </a:lnTo>
                <a:lnTo>
                  <a:pt x="130" y="106"/>
                </a:lnTo>
                <a:lnTo>
                  <a:pt x="125" y="101"/>
                </a:lnTo>
                <a:lnTo>
                  <a:pt x="115" y="96"/>
                </a:lnTo>
                <a:lnTo>
                  <a:pt x="115"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270" name="Freeform 57"/>
          <p:cNvSpPr>
            <a:spLocks noChangeAspect="1"/>
          </p:cNvSpPr>
          <p:nvPr/>
        </p:nvSpPr>
        <p:spPr bwMode="auto">
          <a:xfrm>
            <a:off x="4968875" y="5183188"/>
            <a:ext cx="247650" cy="636587"/>
          </a:xfrm>
          <a:custGeom>
            <a:avLst/>
            <a:gdLst/>
            <a:ahLst/>
            <a:cxnLst>
              <a:cxn ang="0">
                <a:pos x="110" y="96"/>
              </a:cxn>
              <a:cxn ang="0">
                <a:pos x="96" y="87"/>
              </a:cxn>
              <a:cxn ang="0">
                <a:pos x="91" y="82"/>
              </a:cxn>
              <a:cxn ang="0">
                <a:pos x="91" y="72"/>
              </a:cxn>
              <a:cxn ang="0">
                <a:pos x="96" y="67"/>
              </a:cxn>
              <a:cxn ang="0">
                <a:pos x="106" y="58"/>
              </a:cxn>
              <a:cxn ang="0">
                <a:pos x="106" y="48"/>
              </a:cxn>
              <a:cxn ang="0">
                <a:pos x="106" y="43"/>
              </a:cxn>
              <a:cxn ang="0">
                <a:pos x="101" y="24"/>
              </a:cxn>
              <a:cxn ang="0">
                <a:pos x="91" y="10"/>
              </a:cxn>
              <a:cxn ang="0">
                <a:pos x="77" y="0"/>
              </a:cxn>
              <a:cxn ang="0">
                <a:pos x="62" y="0"/>
              </a:cxn>
              <a:cxn ang="0">
                <a:pos x="48" y="10"/>
              </a:cxn>
              <a:cxn ang="0">
                <a:pos x="38" y="24"/>
              </a:cxn>
              <a:cxn ang="0">
                <a:pos x="34" y="43"/>
              </a:cxn>
              <a:cxn ang="0">
                <a:pos x="34" y="48"/>
              </a:cxn>
              <a:cxn ang="0">
                <a:pos x="38" y="58"/>
              </a:cxn>
              <a:cxn ang="0">
                <a:pos x="43" y="67"/>
              </a:cxn>
              <a:cxn ang="0">
                <a:pos x="48" y="72"/>
              </a:cxn>
              <a:cxn ang="0">
                <a:pos x="48" y="82"/>
              </a:cxn>
              <a:cxn ang="0">
                <a:pos x="48" y="87"/>
              </a:cxn>
              <a:cxn ang="0">
                <a:pos x="34" y="96"/>
              </a:cxn>
              <a:cxn ang="0">
                <a:pos x="19" y="101"/>
              </a:cxn>
              <a:cxn ang="0">
                <a:pos x="5" y="111"/>
              </a:cxn>
              <a:cxn ang="0">
                <a:pos x="0" y="125"/>
              </a:cxn>
              <a:cxn ang="0">
                <a:pos x="0" y="130"/>
              </a:cxn>
              <a:cxn ang="0">
                <a:pos x="0" y="202"/>
              </a:cxn>
              <a:cxn ang="0">
                <a:pos x="10" y="221"/>
              </a:cxn>
              <a:cxn ang="0">
                <a:pos x="24" y="231"/>
              </a:cxn>
              <a:cxn ang="0">
                <a:pos x="29" y="235"/>
              </a:cxn>
              <a:cxn ang="0">
                <a:pos x="29" y="322"/>
              </a:cxn>
              <a:cxn ang="0">
                <a:pos x="29" y="331"/>
              </a:cxn>
              <a:cxn ang="0">
                <a:pos x="34" y="341"/>
              </a:cxn>
              <a:cxn ang="0">
                <a:pos x="43" y="346"/>
              </a:cxn>
              <a:cxn ang="0">
                <a:pos x="48" y="346"/>
              </a:cxn>
              <a:cxn ang="0">
                <a:pos x="58" y="346"/>
              </a:cxn>
              <a:cxn ang="0">
                <a:pos x="67" y="336"/>
              </a:cxn>
              <a:cxn ang="0">
                <a:pos x="67" y="327"/>
              </a:cxn>
              <a:cxn ang="0">
                <a:pos x="72" y="192"/>
              </a:cxn>
              <a:cxn ang="0">
                <a:pos x="72" y="327"/>
              </a:cxn>
              <a:cxn ang="0">
                <a:pos x="77" y="336"/>
              </a:cxn>
              <a:cxn ang="0">
                <a:pos x="82" y="346"/>
              </a:cxn>
              <a:cxn ang="0">
                <a:pos x="91" y="346"/>
              </a:cxn>
              <a:cxn ang="0">
                <a:pos x="96" y="346"/>
              </a:cxn>
              <a:cxn ang="0">
                <a:pos x="106" y="341"/>
              </a:cxn>
              <a:cxn ang="0">
                <a:pos x="110" y="331"/>
              </a:cxn>
              <a:cxn ang="0">
                <a:pos x="110" y="245"/>
              </a:cxn>
              <a:cxn ang="0">
                <a:pos x="110" y="235"/>
              </a:cxn>
              <a:cxn ang="0">
                <a:pos x="120" y="231"/>
              </a:cxn>
              <a:cxn ang="0">
                <a:pos x="130" y="216"/>
              </a:cxn>
              <a:cxn ang="0">
                <a:pos x="139" y="202"/>
              </a:cxn>
              <a:cxn ang="0">
                <a:pos x="139" y="130"/>
              </a:cxn>
              <a:cxn ang="0">
                <a:pos x="139" y="125"/>
              </a:cxn>
              <a:cxn ang="0">
                <a:pos x="139" y="111"/>
              </a:cxn>
              <a:cxn ang="0">
                <a:pos x="125" y="101"/>
              </a:cxn>
            </a:cxnLst>
            <a:rect l="0" t="0" r="r" b="b"/>
            <a:pathLst>
              <a:path w="139" h="346">
                <a:moveTo>
                  <a:pt x="115" y="96"/>
                </a:moveTo>
                <a:lnTo>
                  <a:pt x="115" y="96"/>
                </a:lnTo>
                <a:lnTo>
                  <a:pt x="110" y="96"/>
                </a:lnTo>
                <a:lnTo>
                  <a:pt x="106" y="91"/>
                </a:lnTo>
                <a:lnTo>
                  <a:pt x="101" y="91"/>
                </a:lnTo>
                <a:lnTo>
                  <a:pt x="96" y="87"/>
                </a:lnTo>
                <a:lnTo>
                  <a:pt x="96" y="87"/>
                </a:lnTo>
                <a:lnTo>
                  <a:pt x="91" y="82"/>
                </a:lnTo>
                <a:lnTo>
                  <a:pt x="91" y="82"/>
                </a:lnTo>
                <a:lnTo>
                  <a:pt x="91" y="77"/>
                </a:lnTo>
                <a:lnTo>
                  <a:pt x="91" y="77"/>
                </a:lnTo>
                <a:lnTo>
                  <a:pt x="91" y="72"/>
                </a:lnTo>
                <a:lnTo>
                  <a:pt x="91" y="72"/>
                </a:lnTo>
                <a:lnTo>
                  <a:pt x="96" y="72"/>
                </a:lnTo>
                <a:lnTo>
                  <a:pt x="96"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1" y="24"/>
                </a:lnTo>
                <a:lnTo>
                  <a:pt x="101" y="19"/>
                </a:lnTo>
                <a:lnTo>
                  <a:pt x="96" y="15"/>
                </a:lnTo>
                <a:lnTo>
                  <a:pt x="91" y="10"/>
                </a:lnTo>
                <a:lnTo>
                  <a:pt x="86" y="5"/>
                </a:lnTo>
                <a:lnTo>
                  <a:pt x="82" y="5"/>
                </a:lnTo>
                <a:lnTo>
                  <a:pt x="77" y="0"/>
                </a:lnTo>
                <a:lnTo>
                  <a:pt x="72" y="0"/>
                </a:lnTo>
                <a:lnTo>
                  <a:pt x="72" y="0"/>
                </a:lnTo>
                <a:lnTo>
                  <a:pt x="62" y="0"/>
                </a:lnTo>
                <a:lnTo>
                  <a:pt x="58" y="5"/>
                </a:lnTo>
                <a:lnTo>
                  <a:pt x="53" y="5"/>
                </a:lnTo>
                <a:lnTo>
                  <a:pt x="48" y="10"/>
                </a:lnTo>
                <a:lnTo>
                  <a:pt x="43" y="15"/>
                </a:lnTo>
                <a:lnTo>
                  <a:pt x="38" y="19"/>
                </a:lnTo>
                <a:lnTo>
                  <a:pt x="38" y="24"/>
                </a:lnTo>
                <a:lnTo>
                  <a:pt x="34" y="29"/>
                </a:lnTo>
                <a:lnTo>
                  <a:pt x="34" y="34"/>
                </a:lnTo>
                <a:lnTo>
                  <a:pt x="34" y="43"/>
                </a:lnTo>
                <a:lnTo>
                  <a:pt x="34" y="43"/>
                </a:lnTo>
                <a:lnTo>
                  <a:pt x="34" y="43"/>
                </a:lnTo>
                <a:lnTo>
                  <a:pt x="34" y="48"/>
                </a:lnTo>
                <a:lnTo>
                  <a:pt x="34" y="53"/>
                </a:lnTo>
                <a:lnTo>
                  <a:pt x="38" y="58"/>
                </a:lnTo>
                <a:lnTo>
                  <a:pt x="38" y="58"/>
                </a:lnTo>
                <a:lnTo>
                  <a:pt x="38" y="63"/>
                </a:lnTo>
                <a:lnTo>
                  <a:pt x="43" y="67"/>
                </a:lnTo>
                <a:lnTo>
                  <a:pt x="43" y="67"/>
                </a:lnTo>
                <a:lnTo>
                  <a:pt x="48" y="72"/>
                </a:lnTo>
                <a:lnTo>
                  <a:pt x="48" y="72"/>
                </a:lnTo>
                <a:lnTo>
                  <a:pt x="48" y="72"/>
                </a:lnTo>
                <a:lnTo>
                  <a:pt x="48" y="77"/>
                </a:lnTo>
                <a:lnTo>
                  <a:pt x="48" y="77"/>
                </a:lnTo>
                <a:lnTo>
                  <a:pt x="48" y="82"/>
                </a:lnTo>
                <a:lnTo>
                  <a:pt x="48" y="82"/>
                </a:lnTo>
                <a:lnTo>
                  <a:pt x="48" y="87"/>
                </a:lnTo>
                <a:lnTo>
                  <a:pt x="48" y="87"/>
                </a:lnTo>
                <a:lnTo>
                  <a:pt x="43" y="91"/>
                </a:lnTo>
                <a:lnTo>
                  <a:pt x="38" y="91"/>
                </a:lnTo>
                <a:lnTo>
                  <a:pt x="34" y="96"/>
                </a:lnTo>
                <a:lnTo>
                  <a:pt x="29" y="96"/>
                </a:lnTo>
                <a:lnTo>
                  <a:pt x="29" y="96"/>
                </a:lnTo>
                <a:lnTo>
                  <a:pt x="19" y="101"/>
                </a:lnTo>
                <a:lnTo>
                  <a:pt x="14" y="106"/>
                </a:lnTo>
                <a:lnTo>
                  <a:pt x="10" y="106"/>
                </a:lnTo>
                <a:lnTo>
                  <a:pt x="5" y="111"/>
                </a:lnTo>
                <a:lnTo>
                  <a:pt x="5" y="115"/>
                </a:lnTo>
                <a:lnTo>
                  <a:pt x="0" y="120"/>
                </a:lnTo>
                <a:lnTo>
                  <a:pt x="0" y="125"/>
                </a:lnTo>
                <a:lnTo>
                  <a:pt x="0" y="130"/>
                </a:lnTo>
                <a:lnTo>
                  <a:pt x="0" y="130"/>
                </a:lnTo>
                <a:lnTo>
                  <a:pt x="0" y="130"/>
                </a:lnTo>
                <a:lnTo>
                  <a:pt x="0" y="192"/>
                </a:lnTo>
                <a:lnTo>
                  <a:pt x="0" y="192"/>
                </a:lnTo>
                <a:lnTo>
                  <a:pt x="0" y="202"/>
                </a:lnTo>
                <a:lnTo>
                  <a:pt x="5" y="207"/>
                </a:lnTo>
                <a:lnTo>
                  <a:pt x="10" y="211"/>
                </a:lnTo>
                <a:lnTo>
                  <a:pt x="10" y="221"/>
                </a:lnTo>
                <a:lnTo>
                  <a:pt x="14" y="221"/>
                </a:lnTo>
                <a:lnTo>
                  <a:pt x="19"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8" y="341"/>
                </a:lnTo>
                <a:lnTo>
                  <a:pt x="38" y="346"/>
                </a:lnTo>
                <a:lnTo>
                  <a:pt x="43" y="346"/>
                </a:lnTo>
                <a:lnTo>
                  <a:pt x="48" y="346"/>
                </a:lnTo>
                <a:lnTo>
                  <a:pt x="48" y="346"/>
                </a:lnTo>
                <a:lnTo>
                  <a:pt x="48" y="346"/>
                </a:lnTo>
                <a:lnTo>
                  <a:pt x="53" y="346"/>
                </a:lnTo>
                <a:lnTo>
                  <a:pt x="58" y="346"/>
                </a:lnTo>
                <a:lnTo>
                  <a:pt x="58" y="346"/>
                </a:lnTo>
                <a:lnTo>
                  <a:pt x="62" y="341"/>
                </a:lnTo>
                <a:lnTo>
                  <a:pt x="62" y="341"/>
                </a:lnTo>
                <a:lnTo>
                  <a:pt x="67" y="336"/>
                </a:lnTo>
                <a:lnTo>
                  <a:pt x="67" y="336"/>
                </a:lnTo>
                <a:lnTo>
                  <a:pt x="67" y="331"/>
                </a:lnTo>
                <a:lnTo>
                  <a:pt x="67" y="327"/>
                </a:lnTo>
                <a:lnTo>
                  <a:pt x="72" y="322"/>
                </a:lnTo>
                <a:lnTo>
                  <a:pt x="72" y="192"/>
                </a:lnTo>
                <a:lnTo>
                  <a:pt x="72" y="192"/>
                </a:lnTo>
                <a:lnTo>
                  <a:pt x="72" y="322"/>
                </a:lnTo>
                <a:lnTo>
                  <a:pt x="72" y="322"/>
                </a:lnTo>
                <a:lnTo>
                  <a:pt x="72" y="327"/>
                </a:lnTo>
                <a:lnTo>
                  <a:pt x="72" y="331"/>
                </a:lnTo>
                <a:lnTo>
                  <a:pt x="72" y="336"/>
                </a:lnTo>
                <a:lnTo>
                  <a:pt x="77" y="336"/>
                </a:lnTo>
                <a:lnTo>
                  <a:pt x="77" y="341"/>
                </a:lnTo>
                <a:lnTo>
                  <a:pt x="77" y="341"/>
                </a:lnTo>
                <a:lnTo>
                  <a:pt x="82" y="346"/>
                </a:lnTo>
                <a:lnTo>
                  <a:pt x="86" y="346"/>
                </a:lnTo>
                <a:lnTo>
                  <a:pt x="86" y="346"/>
                </a:lnTo>
                <a:lnTo>
                  <a:pt x="91" y="346"/>
                </a:lnTo>
                <a:lnTo>
                  <a:pt x="91" y="346"/>
                </a:lnTo>
                <a:lnTo>
                  <a:pt x="96" y="346"/>
                </a:lnTo>
                <a:lnTo>
                  <a:pt x="96" y="346"/>
                </a:lnTo>
                <a:lnTo>
                  <a:pt x="101" y="346"/>
                </a:lnTo>
                <a:lnTo>
                  <a:pt x="101" y="341"/>
                </a:lnTo>
                <a:lnTo>
                  <a:pt x="106" y="341"/>
                </a:lnTo>
                <a:lnTo>
                  <a:pt x="106" y="336"/>
                </a:lnTo>
                <a:lnTo>
                  <a:pt x="110" y="336"/>
                </a:lnTo>
                <a:lnTo>
                  <a:pt x="110" y="331"/>
                </a:lnTo>
                <a:lnTo>
                  <a:pt x="110" y="327"/>
                </a:lnTo>
                <a:lnTo>
                  <a:pt x="110" y="322"/>
                </a:lnTo>
                <a:lnTo>
                  <a:pt x="110" y="245"/>
                </a:lnTo>
                <a:lnTo>
                  <a:pt x="110" y="144"/>
                </a:lnTo>
                <a:lnTo>
                  <a:pt x="110" y="235"/>
                </a:lnTo>
                <a:lnTo>
                  <a:pt x="110" y="235"/>
                </a:lnTo>
                <a:lnTo>
                  <a:pt x="110" y="235"/>
                </a:lnTo>
                <a:lnTo>
                  <a:pt x="115" y="231"/>
                </a:lnTo>
                <a:lnTo>
                  <a:pt x="120" y="231"/>
                </a:lnTo>
                <a:lnTo>
                  <a:pt x="120" y="226"/>
                </a:lnTo>
                <a:lnTo>
                  <a:pt x="125" y="221"/>
                </a:lnTo>
                <a:lnTo>
                  <a:pt x="130" y="216"/>
                </a:lnTo>
                <a:lnTo>
                  <a:pt x="134" y="211"/>
                </a:lnTo>
                <a:lnTo>
                  <a:pt x="139" y="207"/>
                </a:lnTo>
                <a:lnTo>
                  <a:pt x="139" y="202"/>
                </a:lnTo>
                <a:lnTo>
                  <a:pt x="139" y="192"/>
                </a:lnTo>
                <a:lnTo>
                  <a:pt x="139" y="130"/>
                </a:lnTo>
                <a:lnTo>
                  <a:pt x="139" y="130"/>
                </a:lnTo>
                <a:lnTo>
                  <a:pt x="139" y="130"/>
                </a:lnTo>
                <a:lnTo>
                  <a:pt x="139" y="130"/>
                </a:lnTo>
                <a:lnTo>
                  <a:pt x="139" y="125"/>
                </a:lnTo>
                <a:lnTo>
                  <a:pt x="139" y="120"/>
                </a:lnTo>
                <a:lnTo>
                  <a:pt x="139" y="115"/>
                </a:lnTo>
                <a:lnTo>
                  <a:pt x="139" y="111"/>
                </a:lnTo>
                <a:lnTo>
                  <a:pt x="134" y="106"/>
                </a:lnTo>
                <a:lnTo>
                  <a:pt x="130" y="106"/>
                </a:lnTo>
                <a:lnTo>
                  <a:pt x="125" y="101"/>
                </a:lnTo>
                <a:lnTo>
                  <a:pt x="115" y="96"/>
                </a:lnTo>
                <a:lnTo>
                  <a:pt x="115"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271" name="Freeform 58"/>
          <p:cNvSpPr>
            <a:spLocks noChangeAspect="1"/>
          </p:cNvSpPr>
          <p:nvPr/>
        </p:nvSpPr>
        <p:spPr bwMode="auto">
          <a:xfrm>
            <a:off x="3997325" y="4748213"/>
            <a:ext cx="246063" cy="635000"/>
          </a:xfrm>
          <a:custGeom>
            <a:avLst/>
            <a:gdLst/>
            <a:ahLst/>
            <a:cxnLst>
              <a:cxn ang="0">
                <a:pos x="110" y="96"/>
              </a:cxn>
              <a:cxn ang="0">
                <a:pos x="96" y="87"/>
              </a:cxn>
              <a:cxn ang="0">
                <a:pos x="91" y="82"/>
              </a:cxn>
              <a:cxn ang="0">
                <a:pos x="91" y="72"/>
              </a:cxn>
              <a:cxn ang="0">
                <a:pos x="96" y="67"/>
              </a:cxn>
              <a:cxn ang="0">
                <a:pos x="106" y="58"/>
              </a:cxn>
              <a:cxn ang="0">
                <a:pos x="106" y="48"/>
              </a:cxn>
              <a:cxn ang="0">
                <a:pos x="106" y="43"/>
              </a:cxn>
              <a:cxn ang="0">
                <a:pos x="101" y="24"/>
              </a:cxn>
              <a:cxn ang="0">
                <a:pos x="91" y="10"/>
              </a:cxn>
              <a:cxn ang="0">
                <a:pos x="77" y="0"/>
              </a:cxn>
              <a:cxn ang="0">
                <a:pos x="62" y="0"/>
              </a:cxn>
              <a:cxn ang="0">
                <a:pos x="48" y="10"/>
              </a:cxn>
              <a:cxn ang="0">
                <a:pos x="38" y="24"/>
              </a:cxn>
              <a:cxn ang="0">
                <a:pos x="34" y="43"/>
              </a:cxn>
              <a:cxn ang="0">
                <a:pos x="34" y="48"/>
              </a:cxn>
              <a:cxn ang="0">
                <a:pos x="38" y="58"/>
              </a:cxn>
              <a:cxn ang="0">
                <a:pos x="43" y="67"/>
              </a:cxn>
              <a:cxn ang="0">
                <a:pos x="48" y="72"/>
              </a:cxn>
              <a:cxn ang="0">
                <a:pos x="48" y="82"/>
              </a:cxn>
              <a:cxn ang="0">
                <a:pos x="48" y="87"/>
              </a:cxn>
              <a:cxn ang="0">
                <a:pos x="34" y="96"/>
              </a:cxn>
              <a:cxn ang="0">
                <a:pos x="19" y="101"/>
              </a:cxn>
              <a:cxn ang="0">
                <a:pos x="5" y="111"/>
              </a:cxn>
              <a:cxn ang="0">
                <a:pos x="0" y="125"/>
              </a:cxn>
              <a:cxn ang="0">
                <a:pos x="0" y="130"/>
              </a:cxn>
              <a:cxn ang="0">
                <a:pos x="0" y="202"/>
              </a:cxn>
              <a:cxn ang="0">
                <a:pos x="10" y="221"/>
              </a:cxn>
              <a:cxn ang="0">
                <a:pos x="24" y="231"/>
              </a:cxn>
              <a:cxn ang="0">
                <a:pos x="29" y="235"/>
              </a:cxn>
              <a:cxn ang="0">
                <a:pos x="29" y="322"/>
              </a:cxn>
              <a:cxn ang="0">
                <a:pos x="29" y="331"/>
              </a:cxn>
              <a:cxn ang="0">
                <a:pos x="34" y="341"/>
              </a:cxn>
              <a:cxn ang="0">
                <a:pos x="43" y="346"/>
              </a:cxn>
              <a:cxn ang="0">
                <a:pos x="48" y="346"/>
              </a:cxn>
              <a:cxn ang="0">
                <a:pos x="58" y="346"/>
              </a:cxn>
              <a:cxn ang="0">
                <a:pos x="67" y="336"/>
              </a:cxn>
              <a:cxn ang="0">
                <a:pos x="67" y="327"/>
              </a:cxn>
              <a:cxn ang="0">
                <a:pos x="72" y="192"/>
              </a:cxn>
              <a:cxn ang="0">
                <a:pos x="72" y="327"/>
              </a:cxn>
              <a:cxn ang="0">
                <a:pos x="77" y="336"/>
              </a:cxn>
              <a:cxn ang="0">
                <a:pos x="82" y="346"/>
              </a:cxn>
              <a:cxn ang="0">
                <a:pos x="91" y="346"/>
              </a:cxn>
              <a:cxn ang="0">
                <a:pos x="96" y="346"/>
              </a:cxn>
              <a:cxn ang="0">
                <a:pos x="106" y="341"/>
              </a:cxn>
              <a:cxn ang="0">
                <a:pos x="110" y="331"/>
              </a:cxn>
              <a:cxn ang="0">
                <a:pos x="110" y="245"/>
              </a:cxn>
              <a:cxn ang="0">
                <a:pos x="110" y="235"/>
              </a:cxn>
              <a:cxn ang="0">
                <a:pos x="120" y="231"/>
              </a:cxn>
              <a:cxn ang="0">
                <a:pos x="130" y="216"/>
              </a:cxn>
              <a:cxn ang="0">
                <a:pos x="139" y="202"/>
              </a:cxn>
              <a:cxn ang="0">
                <a:pos x="139" y="130"/>
              </a:cxn>
              <a:cxn ang="0">
                <a:pos x="139" y="125"/>
              </a:cxn>
              <a:cxn ang="0">
                <a:pos x="139" y="111"/>
              </a:cxn>
              <a:cxn ang="0">
                <a:pos x="125" y="101"/>
              </a:cxn>
            </a:cxnLst>
            <a:rect l="0" t="0" r="r" b="b"/>
            <a:pathLst>
              <a:path w="139" h="346">
                <a:moveTo>
                  <a:pt x="115" y="96"/>
                </a:moveTo>
                <a:lnTo>
                  <a:pt x="115" y="96"/>
                </a:lnTo>
                <a:lnTo>
                  <a:pt x="110" y="96"/>
                </a:lnTo>
                <a:lnTo>
                  <a:pt x="106" y="91"/>
                </a:lnTo>
                <a:lnTo>
                  <a:pt x="101" y="91"/>
                </a:lnTo>
                <a:lnTo>
                  <a:pt x="96" y="87"/>
                </a:lnTo>
                <a:lnTo>
                  <a:pt x="96" y="87"/>
                </a:lnTo>
                <a:lnTo>
                  <a:pt x="91" y="82"/>
                </a:lnTo>
                <a:lnTo>
                  <a:pt x="91" y="82"/>
                </a:lnTo>
                <a:lnTo>
                  <a:pt x="91" y="77"/>
                </a:lnTo>
                <a:lnTo>
                  <a:pt x="91" y="77"/>
                </a:lnTo>
                <a:lnTo>
                  <a:pt x="91" y="72"/>
                </a:lnTo>
                <a:lnTo>
                  <a:pt x="91" y="72"/>
                </a:lnTo>
                <a:lnTo>
                  <a:pt x="96" y="72"/>
                </a:lnTo>
                <a:lnTo>
                  <a:pt x="96"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1" y="24"/>
                </a:lnTo>
                <a:lnTo>
                  <a:pt x="101" y="19"/>
                </a:lnTo>
                <a:lnTo>
                  <a:pt x="96" y="15"/>
                </a:lnTo>
                <a:lnTo>
                  <a:pt x="91" y="10"/>
                </a:lnTo>
                <a:lnTo>
                  <a:pt x="86" y="5"/>
                </a:lnTo>
                <a:lnTo>
                  <a:pt x="82" y="5"/>
                </a:lnTo>
                <a:lnTo>
                  <a:pt x="77" y="0"/>
                </a:lnTo>
                <a:lnTo>
                  <a:pt x="72" y="0"/>
                </a:lnTo>
                <a:lnTo>
                  <a:pt x="72" y="0"/>
                </a:lnTo>
                <a:lnTo>
                  <a:pt x="62" y="0"/>
                </a:lnTo>
                <a:lnTo>
                  <a:pt x="58" y="5"/>
                </a:lnTo>
                <a:lnTo>
                  <a:pt x="53" y="5"/>
                </a:lnTo>
                <a:lnTo>
                  <a:pt x="48" y="10"/>
                </a:lnTo>
                <a:lnTo>
                  <a:pt x="43" y="15"/>
                </a:lnTo>
                <a:lnTo>
                  <a:pt x="38" y="19"/>
                </a:lnTo>
                <a:lnTo>
                  <a:pt x="38" y="24"/>
                </a:lnTo>
                <a:lnTo>
                  <a:pt x="34" y="29"/>
                </a:lnTo>
                <a:lnTo>
                  <a:pt x="34" y="34"/>
                </a:lnTo>
                <a:lnTo>
                  <a:pt x="34" y="43"/>
                </a:lnTo>
                <a:lnTo>
                  <a:pt x="34" y="43"/>
                </a:lnTo>
                <a:lnTo>
                  <a:pt x="34" y="43"/>
                </a:lnTo>
                <a:lnTo>
                  <a:pt x="34" y="48"/>
                </a:lnTo>
                <a:lnTo>
                  <a:pt x="34" y="53"/>
                </a:lnTo>
                <a:lnTo>
                  <a:pt x="38" y="58"/>
                </a:lnTo>
                <a:lnTo>
                  <a:pt x="38" y="58"/>
                </a:lnTo>
                <a:lnTo>
                  <a:pt x="38" y="63"/>
                </a:lnTo>
                <a:lnTo>
                  <a:pt x="43" y="67"/>
                </a:lnTo>
                <a:lnTo>
                  <a:pt x="43" y="67"/>
                </a:lnTo>
                <a:lnTo>
                  <a:pt x="48" y="72"/>
                </a:lnTo>
                <a:lnTo>
                  <a:pt x="48" y="72"/>
                </a:lnTo>
                <a:lnTo>
                  <a:pt x="48" y="72"/>
                </a:lnTo>
                <a:lnTo>
                  <a:pt x="48" y="77"/>
                </a:lnTo>
                <a:lnTo>
                  <a:pt x="48" y="77"/>
                </a:lnTo>
                <a:lnTo>
                  <a:pt x="48" y="82"/>
                </a:lnTo>
                <a:lnTo>
                  <a:pt x="48" y="82"/>
                </a:lnTo>
                <a:lnTo>
                  <a:pt x="48" y="87"/>
                </a:lnTo>
                <a:lnTo>
                  <a:pt x="48" y="87"/>
                </a:lnTo>
                <a:lnTo>
                  <a:pt x="43" y="91"/>
                </a:lnTo>
                <a:lnTo>
                  <a:pt x="38" y="91"/>
                </a:lnTo>
                <a:lnTo>
                  <a:pt x="34" y="96"/>
                </a:lnTo>
                <a:lnTo>
                  <a:pt x="29" y="96"/>
                </a:lnTo>
                <a:lnTo>
                  <a:pt x="29" y="96"/>
                </a:lnTo>
                <a:lnTo>
                  <a:pt x="19" y="101"/>
                </a:lnTo>
                <a:lnTo>
                  <a:pt x="14" y="106"/>
                </a:lnTo>
                <a:lnTo>
                  <a:pt x="10" y="106"/>
                </a:lnTo>
                <a:lnTo>
                  <a:pt x="5" y="111"/>
                </a:lnTo>
                <a:lnTo>
                  <a:pt x="5" y="115"/>
                </a:lnTo>
                <a:lnTo>
                  <a:pt x="0" y="120"/>
                </a:lnTo>
                <a:lnTo>
                  <a:pt x="0" y="125"/>
                </a:lnTo>
                <a:lnTo>
                  <a:pt x="0" y="130"/>
                </a:lnTo>
                <a:lnTo>
                  <a:pt x="0" y="130"/>
                </a:lnTo>
                <a:lnTo>
                  <a:pt x="0" y="130"/>
                </a:lnTo>
                <a:lnTo>
                  <a:pt x="0" y="192"/>
                </a:lnTo>
                <a:lnTo>
                  <a:pt x="0" y="192"/>
                </a:lnTo>
                <a:lnTo>
                  <a:pt x="0" y="202"/>
                </a:lnTo>
                <a:lnTo>
                  <a:pt x="5" y="207"/>
                </a:lnTo>
                <a:lnTo>
                  <a:pt x="10" y="211"/>
                </a:lnTo>
                <a:lnTo>
                  <a:pt x="10" y="221"/>
                </a:lnTo>
                <a:lnTo>
                  <a:pt x="14" y="221"/>
                </a:lnTo>
                <a:lnTo>
                  <a:pt x="19"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8" y="341"/>
                </a:lnTo>
                <a:lnTo>
                  <a:pt x="38" y="346"/>
                </a:lnTo>
                <a:lnTo>
                  <a:pt x="43" y="346"/>
                </a:lnTo>
                <a:lnTo>
                  <a:pt x="48" y="346"/>
                </a:lnTo>
                <a:lnTo>
                  <a:pt x="48" y="346"/>
                </a:lnTo>
                <a:lnTo>
                  <a:pt x="48" y="346"/>
                </a:lnTo>
                <a:lnTo>
                  <a:pt x="53" y="346"/>
                </a:lnTo>
                <a:lnTo>
                  <a:pt x="58" y="346"/>
                </a:lnTo>
                <a:lnTo>
                  <a:pt x="58" y="346"/>
                </a:lnTo>
                <a:lnTo>
                  <a:pt x="62" y="341"/>
                </a:lnTo>
                <a:lnTo>
                  <a:pt x="62" y="341"/>
                </a:lnTo>
                <a:lnTo>
                  <a:pt x="67" y="336"/>
                </a:lnTo>
                <a:lnTo>
                  <a:pt x="67" y="336"/>
                </a:lnTo>
                <a:lnTo>
                  <a:pt x="67" y="331"/>
                </a:lnTo>
                <a:lnTo>
                  <a:pt x="67" y="327"/>
                </a:lnTo>
                <a:lnTo>
                  <a:pt x="72" y="322"/>
                </a:lnTo>
                <a:lnTo>
                  <a:pt x="72" y="192"/>
                </a:lnTo>
                <a:lnTo>
                  <a:pt x="72" y="192"/>
                </a:lnTo>
                <a:lnTo>
                  <a:pt x="72" y="322"/>
                </a:lnTo>
                <a:lnTo>
                  <a:pt x="72" y="322"/>
                </a:lnTo>
                <a:lnTo>
                  <a:pt x="72" y="327"/>
                </a:lnTo>
                <a:lnTo>
                  <a:pt x="72" y="331"/>
                </a:lnTo>
                <a:lnTo>
                  <a:pt x="72" y="336"/>
                </a:lnTo>
                <a:lnTo>
                  <a:pt x="77" y="336"/>
                </a:lnTo>
                <a:lnTo>
                  <a:pt x="77" y="341"/>
                </a:lnTo>
                <a:lnTo>
                  <a:pt x="77" y="341"/>
                </a:lnTo>
                <a:lnTo>
                  <a:pt x="82" y="346"/>
                </a:lnTo>
                <a:lnTo>
                  <a:pt x="86" y="346"/>
                </a:lnTo>
                <a:lnTo>
                  <a:pt x="86" y="346"/>
                </a:lnTo>
                <a:lnTo>
                  <a:pt x="91" y="346"/>
                </a:lnTo>
                <a:lnTo>
                  <a:pt x="91" y="346"/>
                </a:lnTo>
                <a:lnTo>
                  <a:pt x="96" y="346"/>
                </a:lnTo>
                <a:lnTo>
                  <a:pt x="96" y="346"/>
                </a:lnTo>
                <a:lnTo>
                  <a:pt x="101" y="346"/>
                </a:lnTo>
                <a:lnTo>
                  <a:pt x="101" y="341"/>
                </a:lnTo>
                <a:lnTo>
                  <a:pt x="106" y="341"/>
                </a:lnTo>
                <a:lnTo>
                  <a:pt x="106" y="336"/>
                </a:lnTo>
                <a:lnTo>
                  <a:pt x="110" y="336"/>
                </a:lnTo>
                <a:lnTo>
                  <a:pt x="110" y="331"/>
                </a:lnTo>
                <a:lnTo>
                  <a:pt x="110" y="327"/>
                </a:lnTo>
                <a:lnTo>
                  <a:pt x="110" y="322"/>
                </a:lnTo>
                <a:lnTo>
                  <a:pt x="110" y="245"/>
                </a:lnTo>
                <a:lnTo>
                  <a:pt x="110" y="144"/>
                </a:lnTo>
                <a:lnTo>
                  <a:pt x="110" y="235"/>
                </a:lnTo>
                <a:lnTo>
                  <a:pt x="110" y="235"/>
                </a:lnTo>
                <a:lnTo>
                  <a:pt x="110" y="235"/>
                </a:lnTo>
                <a:lnTo>
                  <a:pt x="115" y="231"/>
                </a:lnTo>
                <a:lnTo>
                  <a:pt x="120" y="231"/>
                </a:lnTo>
                <a:lnTo>
                  <a:pt x="120" y="226"/>
                </a:lnTo>
                <a:lnTo>
                  <a:pt x="125" y="221"/>
                </a:lnTo>
                <a:lnTo>
                  <a:pt x="130" y="216"/>
                </a:lnTo>
                <a:lnTo>
                  <a:pt x="134" y="211"/>
                </a:lnTo>
                <a:lnTo>
                  <a:pt x="139" y="207"/>
                </a:lnTo>
                <a:lnTo>
                  <a:pt x="139" y="202"/>
                </a:lnTo>
                <a:lnTo>
                  <a:pt x="139" y="192"/>
                </a:lnTo>
                <a:lnTo>
                  <a:pt x="139" y="130"/>
                </a:lnTo>
                <a:lnTo>
                  <a:pt x="139" y="130"/>
                </a:lnTo>
                <a:lnTo>
                  <a:pt x="139" y="130"/>
                </a:lnTo>
                <a:lnTo>
                  <a:pt x="139" y="130"/>
                </a:lnTo>
                <a:lnTo>
                  <a:pt x="139" y="125"/>
                </a:lnTo>
                <a:lnTo>
                  <a:pt x="139" y="120"/>
                </a:lnTo>
                <a:lnTo>
                  <a:pt x="139" y="115"/>
                </a:lnTo>
                <a:lnTo>
                  <a:pt x="139" y="111"/>
                </a:lnTo>
                <a:lnTo>
                  <a:pt x="134" y="106"/>
                </a:lnTo>
                <a:lnTo>
                  <a:pt x="130" y="106"/>
                </a:lnTo>
                <a:lnTo>
                  <a:pt x="125" y="101"/>
                </a:lnTo>
                <a:lnTo>
                  <a:pt x="115" y="96"/>
                </a:lnTo>
                <a:lnTo>
                  <a:pt x="115"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272" name="Freeform 59"/>
          <p:cNvSpPr>
            <a:spLocks noChangeAspect="1"/>
          </p:cNvSpPr>
          <p:nvPr/>
        </p:nvSpPr>
        <p:spPr bwMode="auto">
          <a:xfrm>
            <a:off x="3586163" y="2743200"/>
            <a:ext cx="247650" cy="631825"/>
          </a:xfrm>
          <a:custGeom>
            <a:avLst/>
            <a:gdLst/>
            <a:ahLst/>
            <a:cxnLst>
              <a:cxn ang="0">
                <a:pos x="110" y="96"/>
              </a:cxn>
              <a:cxn ang="0">
                <a:pos x="96" y="87"/>
              </a:cxn>
              <a:cxn ang="0">
                <a:pos x="91" y="82"/>
              </a:cxn>
              <a:cxn ang="0">
                <a:pos x="91" y="72"/>
              </a:cxn>
              <a:cxn ang="0">
                <a:pos x="96" y="67"/>
              </a:cxn>
              <a:cxn ang="0">
                <a:pos x="106" y="58"/>
              </a:cxn>
              <a:cxn ang="0">
                <a:pos x="106" y="48"/>
              </a:cxn>
              <a:cxn ang="0">
                <a:pos x="106" y="43"/>
              </a:cxn>
              <a:cxn ang="0">
                <a:pos x="101" y="24"/>
              </a:cxn>
              <a:cxn ang="0">
                <a:pos x="91" y="10"/>
              </a:cxn>
              <a:cxn ang="0">
                <a:pos x="77" y="0"/>
              </a:cxn>
              <a:cxn ang="0">
                <a:pos x="62" y="0"/>
              </a:cxn>
              <a:cxn ang="0">
                <a:pos x="48" y="10"/>
              </a:cxn>
              <a:cxn ang="0">
                <a:pos x="38" y="24"/>
              </a:cxn>
              <a:cxn ang="0">
                <a:pos x="34" y="43"/>
              </a:cxn>
              <a:cxn ang="0">
                <a:pos x="34" y="48"/>
              </a:cxn>
              <a:cxn ang="0">
                <a:pos x="38" y="58"/>
              </a:cxn>
              <a:cxn ang="0">
                <a:pos x="43" y="67"/>
              </a:cxn>
              <a:cxn ang="0">
                <a:pos x="48" y="72"/>
              </a:cxn>
              <a:cxn ang="0">
                <a:pos x="48" y="82"/>
              </a:cxn>
              <a:cxn ang="0">
                <a:pos x="48" y="87"/>
              </a:cxn>
              <a:cxn ang="0">
                <a:pos x="34" y="96"/>
              </a:cxn>
              <a:cxn ang="0">
                <a:pos x="19" y="101"/>
              </a:cxn>
              <a:cxn ang="0">
                <a:pos x="5" y="111"/>
              </a:cxn>
              <a:cxn ang="0">
                <a:pos x="0" y="125"/>
              </a:cxn>
              <a:cxn ang="0">
                <a:pos x="0" y="130"/>
              </a:cxn>
              <a:cxn ang="0">
                <a:pos x="0" y="202"/>
              </a:cxn>
              <a:cxn ang="0">
                <a:pos x="10" y="221"/>
              </a:cxn>
              <a:cxn ang="0">
                <a:pos x="24" y="231"/>
              </a:cxn>
              <a:cxn ang="0">
                <a:pos x="29" y="235"/>
              </a:cxn>
              <a:cxn ang="0">
                <a:pos x="29" y="322"/>
              </a:cxn>
              <a:cxn ang="0">
                <a:pos x="29" y="331"/>
              </a:cxn>
              <a:cxn ang="0">
                <a:pos x="34" y="341"/>
              </a:cxn>
              <a:cxn ang="0">
                <a:pos x="43" y="346"/>
              </a:cxn>
              <a:cxn ang="0">
                <a:pos x="48" y="346"/>
              </a:cxn>
              <a:cxn ang="0">
                <a:pos x="58" y="346"/>
              </a:cxn>
              <a:cxn ang="0">
                <a:pos x="67" y="336"/>
              </a:cxn>
              <a:cxn ang="0">
                <a:pos x="67" y="327"/>
              </a:cxn>
              <a:cxn ang="0">
                <a:pos x="72" y="192"/>
              </a:cxn>
              <a:cxn ang="0">
                <a:pos x="72" y="327"/>
              </a:cxn>
              <a:cxn ang="0">
                <a:pos x="77" y="336"/>
              </a:cxn>
              <a:cxn ang="0">
                <a:pos x="82" y="346"/>
              </a:cxn>
              <a:cxn ang="0">
                <a:pos x="91" y="346"/>
              </a:cxn>
              <a:cxn ang="0">
                <a:pos x="96" y="346"/>
              </a:cxn>
              <a:cxn ang="0">
                <a:pos x="106" y="341"/>
              </a:cxn>
              <a:cxn ang="0">
                <a:pos x="110" y="331"/>
              </a:cxn>
              <a:cxn ang="0">
                <a:pos x="110" y="245"/>
              </a:cxn>
              <a:cxn ang="0">
                <a:pos x="110" y="235"/>
              </a:cxn>
              <a:cxn ang="0">
                <a:pos x="120" y="231"/>
              </a:cxn>
              <a:cxn ang="0">
                <a:pos x="130" y="216"/>
              </a:cxn>
              <a:cxn ang="0">
                <a:pos x="139" y="202"/>
              </a:cxn>
              <a:cxn ang="0">
                <a:pos x="139" y="130"/>
              </a:cxn>
              <a:cxn ang="0">
                <a:pos x="139" y="125"/>
              </a:cxn>
              <a:cxn ang="0">
                <a:pos x="139" y="111"/>
              </a:cxn>
              <a:cxn ang="0">
                <a:pos x="125" y="101"/>
              </a:cxn>
            </a:cxnLst>
            <a:rect l="0" t="0" r="r" b="b"/>
            <a:pathLst>
              <a:path w="139" h="346">
                <a:moveTo>
                  <a:pt x="115" y="96"/>
                </a:moveTo>
                <a:lnTo>
                  <a:pt x="115" y="96"/>
                </a:lnTo>
                <a:lnTo>
                  <a:pt x="110" y="96"/>
                </a:lnTo>
                <a:lnTo>
                  <a:pt x="106" y="91"/>
                </a:lnTo>
                <a:lnTo>
                  <a:pt x="101" y="91"/>
                </a:lnTo>
                <a:lnTo>
                  <a:pt x="96" y="87"/>
                </a:lnTo>
                <a:lnTo>
                  <a:pt x="96" y="87"/>
                </a:lnTo>
                <a:lnTo>
                  <a:pt x="91" y="82"/>
                </a:lnTo>
                <a:lnTo>
                  <a:pt x="91" y="82"/>
                </a:lnTo>
                <a:lnTo>
                  <a:pt x="91" y="77"/>
                </a:lnTo>
                <a:lnTo>
                  <a:pt x="91" y="77"/>
                </a:lnTo>
                <a:lnTo>
                  <a:pt x="91" y="72"/>
                </a:lnTo>
                <a:lnTo>
                  <a:pt x="91" y="72"/>
                </a:lnTo>
                <a:lnTo>
                  <a:pt x="96" y="72"/>
                </a:lnTo>
                <a:lnTo>
                  <a:pt x="96"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1" y="24"/>
                </a:lnTo>
                <a:lnTo>
                  <a:pt x="101" y="19"/>
                </a:lnTo>
                <a:lnTo>
                  <a:pt x="96" y="15"/>
                </a:lnTo>
                <a:lnTo>
                  <a:pt x="91" y="10"/>
                </a:lnTo>
                <a:lnTo>
                  <a:pt x="86" y="5"/>
                </a:lnTo>
                <a:lnTo>
                  <a:pt x="82" y="5"/>
                </a:lnTo>
                <a:lnTo>
                  <a:pt x="77" y="0"/>
                </a:lnTo>
                <a:lnTo>
                  <a:pt x="72" y="0"/>
                </a:lnTo>
                <a:lnTo>
                  <a:pt x="72" y="0"/>
                </a:lnTo>
                <a:lnTo>
                  <a:pt x="62" y="0"/>
                </a:lnTo>
                <a:lnTo>
                  <a:pt x="58" y="5"/>
                </a:lnTo>
                <a:lnTo>
                  <a:pt x="53" y="5"/>
                </a:lnTo>
                <a:lnTo>
                  <a:pt x="48" y="10"/>
                </a:lnTo>
                <a:lnTo>
                  <a:pt x="43" y="15"/>
                </a:lnTo>
                <a:lnTo>
                  <a:pt x="38" y="19"/>
                </a:lnTo>
                <a:lnTo>
                  <a:pt x="38" y="24"/>
                </a:lnTo>
                <a:lnTo>
                  <a:pt x="34" y="29"/>
                </a:lnTo>
                <a:lnTo>
                  <a:pt x="34" y="34"/>
                </a:lnTo>
                <a:lnTo>
                  <a:pt x="34" y="43"/>
                </a:lnTo>
                <a:lnTo>
                  <a:pt x="34" y="43"/>
                </a:lnTo>
                <a:lnTo>
                  <a:pt x="34" y="43"/>
                </a:lnTo>
                <a:lnTo>
                  <a:pt x="34" y="48"/>
                </a:lnTo>
                <a:lnTo>
                  <a:pt x="34" y="53"/>
                </a:lnTo>
                <a:lnTo>
                  <a:pt x="38" y="58"/>
                </a:lnTo>
                <a:lnTo>
                  <a:pt x="38" y="58"/>
                </a:lnTo>
                <a:lnTo>
                  <a:pt x="38" y="63"/>
                </a:lnTo>
                <a:lnTo>
                  <a:pt x="43" y="67"/>
                </a:lnTo>
                <a:lnTo>
                  <a:pt x="43" y="67"/>
                </a:lnTo>
                <a:lnTo>
                  <a:pt x="48" y="72"/>
                </a:lnTo>
                <a:lnTo>
                  <a:pt x="48" y="72"/>
                </a:lnTo>
                <a:lnTo>
                  <a:pt x="48" y="72"/>
                </a:lnTo>
                <a:lnTo>
                  <a:pt x="48" y="77"/>
                </a:lnTo>
                <a:lnTo>
                  <a:pt x="48" y="77"/>
                </a:lnTo>
                <a:lnTo>
                  <a:pt x="48" y="82"/>
                </a:lnTo>
                <a:lnTo>
                  <a:pt x="48" y="82"/>
                </a:lnTo>
                <a:lnTo>
                  <a:pt x="48" y="87"/>
                </a:lnTo>
                <a:lnTo>
                  <a:pt x="48" y="87"/>
                </a:lnTo>
                <a:lnTo>
                  <a:pt x="43" y="91"/>
                </a:lnTo>
                <a:lnTo>
                  <a:pt x="38" y="91"/>
                </a:lnTo>
                <a:lnTo>
                  <a:pt x="34" y="96"/>
                </a:lnTo>
                <a:lnTo>
                  <a:pt x="29" y="96"/>
                </a:lnTo>
                <a:lnTo>
                  <a:pt x="29" y="96"/>
                </a:lnTo>
                <a:lnTo>
                  <a:pt x="19" y="101"/>
                </a:lnTo>
                <a:lnTo>
                  <a:pt x="14" y="106"/>
                </a:lnTo>
                <a:lnTo>
                  <a:pt x="10" y="106"/>
                </a:lnTo>
                <a:lnTo>
                  <a:pt x="5" y="111"/>
                </a:lnTo>
                <a:lnTo>
                  <a:pt x="5" y="115"/>
                </a:lnTo>
                <a:lnTo>
                  <a:pt x="0" y="120"/>
                </a:lnTo>
                <a:lnTo>
                  <a:pt x="0" y="125"/>
                </a:lnTo>
                <a:lnTo>
                  <a:pt x="0" y="130"/>
                </a:lnTo>
                <a:lnTo>
                  <a:pt x="0" y="130"/>
                </a:lnTo>
                <a:lnTo>
                  <a:pt x="0" y="130"/>
                </a:lnTo>
                <a:lnTo>
                  <a:pt x="0" y="192"/>
                </a:lnTo>
                <a:lnTo>
                  <a:pt x="0" y="192"/>
                </a:lnTo>
                <a:lnTo>
                  <a:pt x="0" y="202"/>
                </a:lnTo>
                <a:lnTo>
                  <a:pt x="5" y="207"/>
                </a:lnTo>
                <a:lnTo>
                  <a:pt x="10" y="211"/>
                </a:lnTo>
                <a:lnTo>
                  <a:pt x="10" y="221"/>
                </a:lnTo>
                <a:lnTo>
                  <a:pt x="14" y="221"/>
                </a:lnTo>
                <a:lnTo>
                  <a:pt x="19"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8" y="341"/>
                </a:lnTo>
                <a:lnTo>
                  <a:pt x="38" y="346"/>
                </a:lnTo>
                <a:lnTo>
                  <a:pt x="43" y="346"/>
                </a:lnTo>
                <a:lnTo>
                  <a:pt x="48" y="346"/>
                </a:lnTo>
                <a:lnTo>
                  <a:pt x="48" y="346"/>
                </a:lnTo>
                <a:lnTo>
                  <a:pt x="48" y="346"/>
                </a:lnTo>
                <a:lnTo>
                  <a:pt x="53" y="346"/>
                </a:lnTo>
                <a:lnTo>
                  <a:pt x="58" y="346"/>
                </a:lnTo>
                <a:lnTo>
                  <a:pt x="58" y="346"/>
                </a:lnTo>
                <a:lnTo>
                  <a:pt x="62" y="341"/>
                </a:lnTo>
                <a:lnTo>
                  <a:pt x="62" y="341"/>
                </a:lnTo>
                <a:lnTo>
                  <a:pt x="67" y="336"/>
                </a:lnTo>
                <a:lnTo>
                  <a:pt x="67" y="336"/>
                </a:lnTo>
                <a:lnTo>
                  <a:pt x="67" y="331"/>
                </a:lnTo>
                <a:lnTo>
                  <a:pt x="67" y="327"/>
                </a:lnTo>
                <a:lnTo>
                  <a:pt x="72" y="322"/>
                </a:lnTo>
                <a:lnTo>
                  <a:pt x="72" y="192"/>
                </a:lnTo>
                <a:lnTo>
                  <a:pt x="72" y="192"/>
                </a:lnTo>
                <a:lnTo>
                  <a:pt x="72" y="322"/>
                </a:lnTo>
                <a:lnTo>
                  <a:pt x="72" y="322"/>
                </a:lnTo>
                <a:lnTo>
                  <a:pt x="72" y="327"/>
                </a:lnTo>
                <a:lnTo>
                  <a:pt x="72" y="331"/>
                </a:lnTo>
                <a:lnTo>
                  <a:pt x="72" y="336"/>
                </a:lnTo>
                <a:lnTo>
                  <a:pt x="77" y="336"/>
                </a:lnTo>
                <a:lnTo>
                  <a:pt x="77" y="341"/>
                </a:lnTo>
                <a:lnTo>
                  <a:pt x="77" y="341"/>
                </a:lnTo>
                <a:lnTo>
                  <a:pt x="82" y="346"/>
                </a:lnTo>
                <a:lnTo>
                  <a:pt x="86" y="346"/>
                </a:lnTo>
                <a:lnTo>
                  <a:pt x="86" y="346"/>
                </a:lnTo>
                <a:lnTo>
                  <a:pt x="91" y="346"/>
                </a:lnTo>
                <a:lnTo>
                  <a:pt x="91" y="346"/>
                </a:lnTo>
                <a:lnTo>
                  <a:pt x="96" y="346"/>
                </a:lnTo>
                <a:lnTo>
                  <a:pt x="96" y="346"/>
                </a:lnTo>
                <a:lnTo>
                  <a:pt x="101" y="346"/>
                </a:lnTo>
                <a:lnTo>
                  <a:pt x="101" y="341"/>
                </a:lnTo>
                <a:lnTo>
                  <a:pt x="106" y="341"/>
                </a:lnTo>
                <a:lnTo>
                  <a:pt x="106" y="336"/>
                </a:lnTo>
                <a:lnTo>
                  <a:pt x="110" y="336"/>
                </a:lnTo>
                <a:lnTo>
                  <a:pt x="110" y="331"/>
                </a:lnTo>
                <a:lnTo>
                  <a:pt x="110" y="327"/>
                </a:lnTo>
                <a:lnTo>
                  <a:pt x="110" y="322"/>
                </a:lnTo>
                <a:lnTo>
                  <a:pt x="110" y="245"/>
                </a:lnTo>
                <a:lnTo>
                  <a:pt x="110" y="144"/>
                </a:lnTo>
                <a:lnTo>
                  <a:pt x="110" y="235"/>
                </a:lnTo>
                <a:lnTo>
                  <a:pt x="110" y="235"/>
                </a:lnTo>
                <a:lnTo>
                  <a:pt x="110" y="235"/>
                </a:lnTo>
                <a:lnTo>
                  <a:pt x="115" y="231"/>
                </a:lnTo>
                <a:lnTo>
                  <a:pt x="120" y="231"/>
                </a:lnTo>
                <a:lnTo>
                  <a:pt x="120" y="226"/>
                </a:lnTo>
                <a:lnTo>
                  <a:pt x="125" y="221"/>
                </a:lnTo>
                <a:lnTo>
                  <a:pt x="130" y="216"/>
                </a:lnTo>
                <a:lnTo>
                  <a:pt x="134" y="211"/>
                </a:lnTo>
                <a:lnTo>
                  <a:pt x="139" y="207"/>
                </a:lnTo>
                <a:lnTo>
                  <a:pt x="139" y="202"/>
                </a:lnTo>
                <a:lnTo>
                  <a:pt x="139" y="192"/>
                </a:lnTo>
                <a:lnTo>
                  <a:pt x="139" y="130"/>
                </a:lnTo>
                <a:lnTo>
                  <a:pt x="139" y="130"/>
                </a:lnTo>
                <a:lnTo>
                  <a:pt x="139" y="130"/>
                </a:lnTo>
                <a:lnTo>
                  <a:pt x="139" y="130"/>
                </a:lnTo>
                <a:lnTo>
                  <a:pt x="139" y="125"/>
                </a:lnTo>
                <a:lnTo>
                  <a:pt x="139" y="120"/>
                </a:lnTo>
                <a:lnTo>
                  <a:pt x="139" y="115"/>
                </a:lnTo>
                <a:lnTo>
                  <a:pt x="139" y="111"/>
                </a:lnTo>
                <a:lnTo>
                  <a:pt x="134" y="106"/>
                </a:lnTo>
                <a:lnTo>
                  <a:pt x="130" y="106"/>
                </a:lnTo>
                <a:lnTo>
                  <a:pt x="125" y="101"/>
                </a:lnTo>
                <a:lnTo>
                  <a:pt x="115" y="96"/>
                </a:lnTo>
                <a:lnTo>
                  <a:pt x="115"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273" name="Freeform 60"/>
          <p:cNvSpPr>
            <a:spLocks noChangeAspect="1"/>
          </p:cNvSpPr>
          <p:nvPr/>
        </p:nvSpPr>
        <p:spPr bwMode="auto">
          <a:xfrm>
            <a:off x="2981325" y="3452813"/>
            <a:ext cx="242888" cy="635000"/>
          </a:xfrm>
          <a:custGeom>
            <a:avLst/>
            <a:gdLst/>
            <a:ahLst/>
            <a:cxnLst>
              <a:cxn ang="0">
                <a:pos x="110" y="96"/>
              </a:cxn>
              <a:cxn ang="0">
                <a:pos x="96" y="87"/>
              </a:cxn>
              <a:cxn ang="0">
                <a:pos x="91" y="82"/>
              </a:cxn>
              <a:cxn ang="0">
                <a:pos x="91" y="72"/>
              </a:cxn>
              <a:cxn ang="0">
                <a:pos x="96" y="67"/>
              </a:cxn>
              <a:cxn ang="0">
                <a:pos x="106" y="58"/>
              </a:cxn>
              <a:cxn ang="0">
                <a:pos x="106" y="48"/>
              </a:cxn>
              <a:cxn ang="0">
                <a:pos x="106" y="43"/>
              </a:cxn>
              <a:cxn ang="0">
                <a:pos x="101" y="24"/>
              </a:cxn>
              <a:cxn ang="0">
                <a:pos x="91" y="10"/>
              </a:cxn>
              <a:cxn ang="0">
                <a:pos x="77" y="0"/>
              </a:cxn>
              <a:cxn ang="0">
                <a:pos x="62" y="0"/>
              </a:cxn>
              <a:cxn ang="0">
                <a:pos x="48" y="10"/>
              </a:cxn>
              <a:cxn ang="0">
                <a:pos x="38" y="24"/>
              </a:cxn>
              <a:cxn ang="0">
                <a:pos x="34" y="43"/>
              </a:cxn>
              <a:cxn ang="0">
                <a:pos x="34" y="48"/>
              </a:cxn>
              <a:cxn ang="0">
                <a:pos x="38" y="58"/>
              </a:cxn>
              <a:cxn ang="0">
                <a:pos x="43" y="67"/>
              </a:cxn>
              <a:cxn ang="0">
                <a:pos x="48" y="72"/>
              </a:cxn>
              <a:cxn ang="0">
                <a:pos x="48" y="82"/>
              </a:cxn>
              <a:cxn ang="0">
                <a:pos x="48" y="87"/>
              </a:cxn>
              <a:cxn ang="0">
                <a:pos x="34" y="96"/>
              </a:cxn>
              <a:cxn ang="0">
                <a:pos x="19" y="101"/>
              </a:cxn>
              <a:cxn ang="0">
                <a:pos x="5" y="111"/>
              </a:cxn>
              <a:cxn ang="0">
                <a:pos x="0" y="125"/>
              </a:cxn>
              <a:cxn ang="0">
                <a:pos x="0" y="130"/>
              </a:cxn>
              <a:cxn ang="0">
                <a:pos x="0" y="202"/>
              </a:cxn>
              <a:cxn ang="0">
                <a:pos x="10" y="221"/>
              </a:cxn>
              <a:cxn ang="0">
                <a:pos x="24" y="231"/>
              </a:cxn>
              <a:cxn ang="0">
                <a:pos x="29" y="235"/>
              </a:cxn>
              <a:cxn ang="0">
                <a:pos x="29" y="322"/>
              </a:cxn>
              <a:cxn ang="0">
                <a:pos x="29" y="331"/>
              </a:cxn>
              <a:cxn ang="0">
                <a:pos x="34" y="341"/>
              </a:cxn>
              <a:cxn ang="0">
                <a:pos x="43" y="346"/>
              </a:cxn>
              <a:cxn ang="0">
                <a:pos x="48" y="346"/>
              </a:cxn>
              <a:cxn ang="0">
                <a:pos x="58" y="346"/>
              </a:cxn>
              <a:cxn ang="0">
                <a:pos x="67" y="336"/>
              </a:cxn>
              <a:cxn ang="0">
                <a:pos x="67" y="327"/>
              </a:cxn>
              <a:cxn ang="0">
                <a:pos x="72" y="192"/>
              </a:cxn>
              <a:cxn ang="0">
                <a:pos x="72" y="327"/>
              </a:cxn>
              <a:cxn ang="0">
                <a:pos x="77" y="336"/>
              </a:cxn>
              <a:cxn ang="0">
                <a:pos x="82" y="346"/>
              </a:cxn>
              <a:cxn ang="0">
                <a:pos x="91" y="346"/>
              </a:cxn>
              <a:cxn ang="0">
                <a:pos x="96" y="346"/>
              </a:cxn>
              <a:cxn ang="0">
                <a:pos x="106" y="341"/>
              </a:cxn>
              <a:cxn ang="0">
                <a:pos x="110" y="331"/>
              </a:cxn>
              <a:cxn ang="0">
                <a:pos x="110" y="245"/>
              </a:cxn>
              <a:cxn ang="0">
                <a:pos x="110" y="235"/>
              </a:cxn>
              <a:cxn ang="0">
                <a:pos x="120" y="231"/>
              </a:cxn>
              <a:cxn ang="0">
                <a:pos x="130" y="216"/>
              </a:cxn>
              <a:cxn ang="0">
                <a:pos x="139" y="202"/>
              </a:cxn>
              <a:cxn ang="0">
                <a:pos x="139" y="130"/>
              </a:cxn>
              <a:cxn ang="0">
                <a:pos x="139" y="125"/>
              </a:cxn>
              <a:cxn ang="0">
                <a:pos x="139" y="111"/>
              </a:cxn>
              <a:cxn ang="0">
                <a:pos x="125" y="101"/>
              </a:cxn>
            </a:cxnLst>
            <a:rect l="0" t="0" r="r" b="b"/>
            <a:pathLst>
              <a:path w="139" h="346">
                <a:moveTo>
                  <a:pt x="115" y="96"/>
                </a:moveTo>
                <a:lnTo>
                  <a:pt x="115" y="96"/>
                </a:lnTo>
                <a:lnTo>
                  <a:pt x="110" y="96"/>
                </a:lnTo>
                <a:lnTo>
                  <a:pt x="106" y="91"/>
                </a:lnTo>
                <a:lnTo>
                  <a:pt x="101" y="91"/>
                </a:lnTo>
                <a:lnTo>
                  <a:pt x="96" y="87"/>
                </a:lnTo>
                <a:lnTo>
                  <a:pt x="96" y="87"/>
                </a:lnTo>
                <a:lnTo>
                  <a:pt x="91" y="82"/>
                </a:lnTo>
                <a:lnTo>
                  <a:pt x="91" y="82"/>
                </a:lnTo>
                <a:lnTo>
                  <a:pt x="91" y="77"/>
                </a:lnTo>
                <a:lnTo>
                  <a:pt x="91" y="77"/>
                </a:lnTo>
                <a:lnTo>
                  <a:pt x="91" y="72"/>
                </a:lnTo>
                <a:lnTo>
                  <a:pt x="91" y="72"/>
                </a:lnTo>
                <a:lnTo>
                  <a:pt x="96" y="72"/>
                </a:lnTo>
                <a:lnTo>
                  <a:pt x="96"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1" y="24"/>
                </a:lnTo>
                <a:lnTo>
                  <a:pt x="101" y="19"/>
                </a:lnTo>
                <a:lnTo>
                  <a:pt x="96" y="15"/>
                </a:lnTo>
                <a:lnTo>
                  <a:pt x="91" y="10"/>
                </a:lnTo>
                <a:lnTo>
                  <a:pt x="86" y="5"/>
                </a:lnTo>
                <a:lnTo>
                  <a:pt x="82" y="5"/>
                </a:lnTo>
                <a:lnTo>
                  <a:pt x="77" y="0"/>
                </a:lnTo>
                <a:lnTo>
                  <a:pt x="72" y="0"/>
                </a:lnTo>
                <a:lnTo>
                  <a:pt x="72" y="0"/>
                </a:lnTo>
                <a:lnTo>
                  <a:pt x="62" y="0"/>
                </a:lnTo>
                <a:lnTo>
                  <a:pt x="58" y="5"/>
                </a:lnTo>
                <a:lnTo>
                  <a:pt x="53" y="5"/>
                </a:lnTo>
                <a:lnTo>
                  <a:pt x="48" y="10"/>
                </a:lnTo>
                <a:lnTo>
                  <a:pt x="43" y="15"/>
                </a:lnTo>
                <a:lnTo>
                  <a:pt x="38" y="19"/>
                </a:lnTo>
                <a:lnTo>
                  <a:pt x="38" y="24"/>
                </a:lnTo>
                <a:lnTo>
                  <a:pt x="34" y="29"/>
                </a:lnTo>
                <a:lnTo>
                  <a:pt x="34" y="34"/>
                </a:lnTo>
                <a:lnTo>
                  <a:pt x="34" y="43"/>
                </a:lnTo>
                <a:lnTo>
                  <a:pt x="34" y="43"/>
                </a:lnTo>
                <a:lnTo>
                  <a:pt x="34" y="43"/>
                </a:lnTo>
                <a:lnTo>
                  <a:pt x="34" y="48"/>
                </a:lnTo>
                <a:lnTo>
                  <a:pt x="34" y="53"/>
                </a:lnTo>
                <a:lnTo>
                  <a:pt x="38" y="58"/>
                </a:lnTo>
                <a:lnTo>
                  <a:pt x="38" y="58"/>
                </a:lnTo>
                <a:lnTo>
                  <a:pt x="38" y="63"/>
                </a:lnTo>
                <a:lnTo>
                  <a:pt x="43" y="67"/>
                </a:lnTo>
                <a:lnTo>
                  <a:pt x="43" y="67"/>
                </a:lnTo>
                <a:lnTo>
                  <a:pt x="48" y="72"/>
                </a:lnTo>
                <a:lnTo>
                  <a:pt x="48" y="72"/>
                </a:lnTo>
                <a:lnTo>
                  <a:pt x="48" y="72"/>
                </a:lnTo>
                <a:lnTo>
                  <a:pt x="48" y="77"/>
                </a:lnTo>
                <a:lnTo>
                  <a:pt x="48" y="77"/>
                </a:lnTo>
                <a:lnTo>
                  <a:pt x="48" y="82"/>
                </a:lnTo>
                <a:lnTo>
                  <a:pt x="48" y="82"/>
                </a:lnTo>
                <a:lnTo>
                  <a:pt x="48" y="87"/>
                </a:lnTo>
                <a:lnTo>
                  <a:pt x="48" y="87"/>
                </a:lnTo>
                <a:lnTo>
                  <a:pt x="43" y="91"/>
                </a:lnTo>
                <a:lnTo>
                  <a:pt x="38" y="91"/>
                </a:lnTo>
                <a:lnTo>
                  <a:pt x="34" y="96"/>
                </a:lnTo>
                <a:lnTo>
                  <a:pt x="29" y="96"/>
                </a:lnTo>
                <a:lnTo>
                  <a:pt x="29" y="96"/>
                </a:lnTo>
                <a:lnTo>
                  <a:pt x="19" y="101"/>
                </a:lnTo>
                <a:lnTo>
                  <a:pt x="14" y="106"/>
                </a:lnTo>
                <a:lnTo>
                  <a:pt x="10" y="106"/>
                </a:lnTo>
                <a:lnTo>
                  <a:pt x="5" y="111"/>
                </a:lnTo>
                <a:lnTo>
                  <a:pt x="5" y="115"/>
                </a:lnTo>
                <a:lnTo>
                  <a:pt x="0" y="120"/>
                </a:lnTo>
                <a:lnTo>
                  <a:pt x="0" y="125"/>
                </a:lnTo>
                <a:lnTo>
                  <a:pt x="0" y="130"/>
                </a:lnTo>
                <a:lnTo>
                  <a:pt x="0" y="130"/>
                </a:lnTo>
                <a:lnTo>
                  <a:pt x="0" y="130"/>
                </a:lnTo>
                <a:lnTo>
                  <a:pt x="0" y="192"/>
                </a:lnTo>
                <a:lnTo>
                  <a:pt x="0" y="192"/>
                </a:lnTo>
                <a:lnTo>
                  <a:pt x="0" y="202"/>
                </a:lnTo>
                <a:lnTo>
                  <a:pt x="5" y="207"/>
                </a:lnTo>
                <a:lnTo>
                  <a:pt x="10" y="211"/>
                </a:lnTo>
                <a:lnTo>
                  <a:pt x="10" y="221"/>
                </a:lnTo>
                <a:lnTo>
                  <a:pt x="14" y="221"/>
                </a:lnTo>
                <a:lnTo>
                  <a:pt x="19"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8" y="341"/>
                </a:lnTo>
                <a:lnTo>
                  <a:pt x="38" y="346"/>
                </a:lnTo>
                <a:lnTo>
                  <a:pt x="43" y="346"/>
                </a:lnTo>
                <a:lnTo>
                  <a:pt x="48" y="346"/>
                </a:lnTo>
                <a:lnTo>
                  <a:pt x="48" y="346"/>
                </a:lnTo>
                <a:lnTo>
                  <a:pt x="48" y="346"/>
                </a:lnTo>
                <a:lnTo>
                  <a:pt x="53" y="346"/>
                </a:lnTo>
                <a:lnTo>
                  <a:pt x="58" y="346"/>
                </a:lnTo>
                <a:lnTo>
                  <a:pt x="58" y="346"/>
                </a:lnTo>
                <a:lnTo>
                  <a:pt x="62" y="341"/>
                </a:lnTo>
                <a:lnTo>
                  <a:pt x="62" y="341"/>
                </a:lnTo>
                <a:lnTo>
                  <a:pt x="67" y="336"/>
                </a:lnTo>
                <a:lnTo>
                  <a:pt x="67" y="336"/>
                </a:lnTo>
                <a:lnTo>
                  <a:pt x="67" y="331"/>
                </a:lnTo>
                <a:lnTo>
                  <a:pt x="67" y="327"/>
                </a:lnTo>
                <a:lnTo>
                  <a:pt x="72" y="322"/>
                </a:lnTo>
                <a:lnTo>
                  <a:pt x="72" y="192"/>
                </a:lnTo>
                <a:lnTo>
                  <a:pt x="72" y="192"/>
                </a:lnTo>
                <a:lnTo>
                  <a:pt x="72" y="322"/>
                </a:lnTo>
                <a:lnTo>
                  <a:pt x="72" y="322"/>
                </a:lnTo>
                <a:lnTo>
                  <a:pt x="72" y="327"/>
                </a:lnTo>
                <a:lnTo>
                  <a:pt x="72" y="331"/>
                </a:lnTo>
                <a:lnTo>
                  <a:pt x="72" y="336"/>
                </a:lnTo>
                <a:lnTo>
                  <a:pt x="77" y="336"/>
                </a:lnTo>
                <a:lnTo>
                  <a:pt x="77" y="341"/>
                </a:lnTo>
                <a:lnTo>
                  <a:pt x="77" y="341"/>
                </a:lnTo>
                <a:lnTo>
                  <a:pt x="82" y="346"/>
                </a:lnTo>
                <a:lnTo>
                  <a:pt x="86" y="346"/>
                </a:lnTo>
                <a:lnTo>
                  <a:pt x="86" y="346"/>
                </a:lnTo>
                <a:lnTo>
                  <a:pt x="91" y="346"/>
                </a:lnTo>
                <a:lnTo>
                  <a:pt x="91" y="346"/>
                </a:lnTo>
                <a:lnTo>
                  <a:pt x="96" y="346"/>
                </a:lnTo>
                <a:lnTo>
                  <a:pt x="96" y="346"/>
                </a:lnTo>
                <a:lnTo>
                  <a:pt x="101" y="346"/>
                </a:lnTo>
                <a:lnTo>
                  <a:pt x="101" y="341"/>
                </a:lnTo>
                <a:lnTo>
                  <a:pt x="106" y="341"/>
                </a:lnTo>
                <a:lnTo>
                  <a:pt x="106" y="336"/>
                </a:lnTo>
                <a:lnTo>
                  <a:pt x="110" y="336"/>
                </a:lnTo>
                <a:lnTo>
                  <a:pt x="110" y="331"/>
                </a:lnTo>
                <a:lnTo>
                  <a:pt x="110" y="327"/>
                </a:lnTo>
                <a:lnTo>
                  <a:pt x="110" y="322"/>
                </a:lnTo>
                <a:lnTo>
                  <a:pt x="110" y="245"/>
                </a:lnTo>
                <a:lnTo>
                  <a:pt x="110" y="144"/>
                </a:lnTo>
                <a:lnTo>
                  <a:pt x="110" y="235"/>
                </a:lnTo>
                <a:lnTo>
                  <a:pt x="110" y="235"/>
                </a:lnTo>
                <a:lnTo>
                  <a:pt x="110" y="235"/>
                </a:lnTo>
                <a:lnTo>
                  <a:pt x="115" y="231"/>
                </a:lnTo>
                <a:lnTo>
                  <a:pt x="120" y="231"/>
                </a:lnTo>
                <a:lnTo>
                  <a:pt x="120" y="226"/>
                </a:lnTo>
                <a:lnTo>
                  <a:pt x="125" y="221"/>
                </a:lnTo>
                <a:lnTo>
                  <a:pt x="130" y="216"/>
                </a:lnTo>
                <a:lnTo>
                  <a:pt x="134" y="211"/>
                </a:lnTo>
                <a:lnTo>
                  <a:pt x="139" y="207"/>
                </a:lnTo>
                <a:lnTo>
                  <a:pt x="139" y="202"/>
                </a:lnTo>
                <a:lnTo>
                  <a:pt x="139" y="192"/>
                </a:lnTo>
                <a:lnTo>
                  <a:pt x="139" y="130"/>
                </a:lnTo>
                <a:lnTo>
                  <a:pt x="139" y="130"/>
                </a:lnTo>
                <a:lnTo>
                  <a:pt x="139" y="130"/>
                </a:lnTo>
                <a:lnTo>
                  <a:pt x="139" y="130"/>
                </a:lnTo>
                <a:lnTo>
                  <a:pt x="139" y="125"/>
                </a:lnTo>
                <a:lnTo>
                  <a:pt x="139" y="120"/>
                </a:lnTo>
                <a:lnTo>
                  <a:pt x="139" y="115"/>
                </a:lnTo>
                <a:lnTo>
                  <a:pt x="139" y="111"/>
                </a:lnTo>
                <a:lnTo>
                  <a:pt x="134" y="106"/>
                </a:lnTo>
                <a:lnTo>
                  <a:pt x="130" y="106"/>
                </a:lnTo>
                <a:lnTo>
                  <a:pt x="125" y="101"/>
                </a:lnTo>
                <a:lnTo>
                  <a:pt x="115" y="96"/>
                </a:lnTo>
                <a:lnTo>
                  <a:pt x="115"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274" name="Freeform 61"/>
          <p:cNvSpPr>
            <a:spLocks noChangeAspect="1"/>
          </p:cNvSpPr>
          <p:nvPr/>
        </p:nvSpPr>
        <p:spPr bwMode="auto">
          <a:xfrm>
            <a:off x="3532188" y="4437063"/>
            <a:ext cx="242887" cy="633412"/>
          </a:xfrm>
          <a:custGeom>
            <a:avLst/>
            <a:gdLst/>
            <a:ahLst/>
            <a:cxnLst>
              <a:cxn ang="0">
                <a:pos x="110" y="96"/>
              </a:cxn>
              <a:cxn ang="0">
                <a:pos x="96" y="87"/>
              </a:cxn>
              <a:cxn ang="0">
                <a:pos x="91" y="82"/>
              </a:cxn>
              <a:cxn ang="0">
                <a:pos x="91" y="72"/>
              </a:cxn>
              <a:cxn ang="0">
                <a:pos x="96" y="67"/>
              </a:cxn>
              <a:cxn ang="0">
                <a:pos x="106" y="58"/>
              </a:cxn>
              <a:cxn ang="0">
                <a:pos x="106" y="48"/>
              </a:cxn>
              <a:cxn ang="0">
                <a:pos x="106" y="43"/>
              </a:cxn>
              <a:cxn ang="0">
                <a:pos x="101" y="24"/>
              </a:cxn>
              <a:cxn ang="0">
                <a:pos x="91" y="10"/>
              </a:cxn>
              <a:cxn ang="0">
                <a:pos x="77" y="0"/>
              </a:cxn>
              <a:cxn ang="0">
                <a:pos x="62" y="0"/>
              </a:cxn>
              <a:cxn ang="0">
                <a:pos x="48" y="10"/>
              </a:cxn>
              <a:cxn ang="0">
                <a:pos x="38" y="24"/>
              </a:cxn>
              <a:cxn ang="0">
                <a:pos x="34" y="43"/>
              </a:cxn>
              <a:cxn ang="0">
                <a:pos x="34" y="48"/>
              </a:cxn>
              <a:cxn ang="0">
                <a:pos x="38" y="58"/>
              </a:cxn>
              <a:cxn ang="0">
                <a:pos x="43" y="67"/>
              </a:cxn>
              <a:cxn ang="0">
                <a:pos x="48" y="72"/>
              </a:cxn>
              <a:cxn ang="0">
                <a:pos x="48" y="82"/>
              </a:cxn>
              <a:cxn ang="0">
                <a:pos x="48" y="87"/>
              </a:cxn>
              <a:cxn ang="0">
                <a:pos x="34" y="96"/>
              </a:cxn>
              <a:cxn ang="0">
                <a:pos x="19" y="101"/>
              </a:cxn>
              <a:cxn ang="0">
                <a:pos x="5" y="111"/>
              </a:cxn>
              <a:cxn ang="0">
                <a:pos x="0" y="125"/>
              </a:cxn>
              <a:cxn ang="0">
                <a:pos x="0" y="130"/>
              </a:cxn>
              <a:cxn ang="0">
                <a:pos x="0" y="202"/>
              </a:cxn>
              <a:cxn ang="0">
                <a:pos x="10" y="221"/>
              </a:cxn>
              <a:cxn ang="0">
                <a:pos x="24" y="231"/>
              </a:cxn>
              <a:cxn ang="0">
                <a:pos x="29" y="235"/>
              </a:cxn>
              <a:cxn ang="0">
                <a:pos x="29" y="322"/>
              </a:cxn>
              <a:cxn ang="0">
                <a:pos x="29" y="331"/>
              </a:cxn>
              <a:cxn ang="0">
                <a:pos x="34" y="341"/>
              </a:cxn>
              <a:cxn ang="0">
                <a:pos x="43" y="346"/>
              </a:cxn>
              <a:cxn ang="0">
                <a:pos x="48" y="346"/>
              </a:cxn>
              <a:cxn ang="0">
                <a:pos x="58" y="346"/>
              </a:cxn>
              <a:cxn ang="0">
                <a:pos x="67" y="336"/>
              </a:cxn>
              <a:cxn ang="0">
                <a:pos x="67" y="327"/>
              </a:cxn>
              <a:cxn ang="0">
                <a:pos x="72" y="192"/>
              </a:cxn>
              <a:cxn ang="0">
                <a:pos x="72" y="327"/>
              </a:cxn>
              <a:cxn ang="0">
                <a:pos x="77" y="336"/>
              </a:cxn>
              <a:cxn ang="0">
                <a:pos x="82" y="346"/>
              </a:cxn>
              <a:cxn ang="0">
                <a:pos x="91" y="346"/>
              </a:cxn>
              <a:cxn ang="0">
                <a:pos x="96" y="346"/>
              </a:cxn>
              <a:cxn ang="0">
                <a:pos x="106" y="341"/>
              </a:cxn>
              <a:cxn ang="0">
                <a:pos x="110" y="331"/>
              </a:cxn>
              <a:cxn ang="0">
                <a:pos x="110" y="245"/>
              </a:cxn>
              <a:cxn ang="0">
                <a:pos x="110" y="235"/>
              </a:cxn>
              <a:cxn ang="0">
                <a:pos x="120" y="231"/>
              </a:cxn>
              <a:cxn ang="0">
                <a:pos x="130" y="216"/>
              </a:cxn>
              <a:cxn ang="0">
                <a:pos x="139" y="202"/>
              </a:cxn>
              <a:cxn ang="0">
                <a:pos x="139" y="130"/>
              </a:cxn>
              <a:cxn ang="0">
                <a:pos x="139" y="125"/>
              </a:cxn>
              <a:cxn ang="0">
                <a:pos x="139" y="111"/>
              </a:cxn>
              <a:cxn ang="0">
                <a:pos x="125" y="101"/>
              </a:cxn>
            </a:cxnLst>
            <a:rect l="0" t="0" r="r" b="b"/>
            <a:pathLst>
              <a:path w="139" h="346">
                <a:moveTo>
                  <a:pt x="115" y="96"/>
                </a:moveTo>
                <a:lnTo>
                  <a:pt x="115" y="96"/>
                </a:lnTo>
                <a:lnTo>
                  <a:pt x="110" y="96"/>
                </a:lnTo>
                <a:lnTo>
                  <a:pt x="106" y="91"/>
                </a:lnTo>
                <a:lnTo>
                  <a:pt x="101" y="91"/>
                </a:lnTo>
                <a:lnTo>
                  <a:pt x="96" y="87"/>
                </a:lnTo>
                <a:lnTo>
                  <a:pt x="96" y="87"/>
                </a:lnTo>
                <a:lnTo>
                  <a:pt x="91" y="82"/>
                </a:lnTo>
                <a:lnTo>
                  <a:pt x="91" y="82"/>
                </a:lnTo>
                <a:lnTo>
                  <a:pt x="91" y="77"/>
                </a:lnTo>
                <a:lnTo>
                  <a:pt x="91" y="77"/>
                </a:lnTo>
                <a:lnTo>
                  <a:pt x="91" y="72"/>
                </a:lnTo>
                <a:lnTo>
                  <a:pt x="91" y="72"/>
                </a:lnTo>
                <a:lnTo>
                  <a:pt x="96" y="72"/>
                </a:lnTo>
                <a:lnTo>
                  <a:pt x="96"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1" y="24"/>
                </a:lnTo>
                <a:lnTo>
                  <a:pt x="101" y="19"/>
                </a:lnTo>
                <a:lnTo>
                  <a:pt x="96" y="15"/>
                </a:lnTo>
                <a:lnTo>
                  <a:pt x="91" y="10"/>
                </a:lnTo>
                <a:lnTo>
                  <a:pt x="86" y="5"/>
                </a:lnTo>
                <a:lnTo>
                  <a:pt x="82" y="5"/>
                </a:lnTo>
                <a:lnTo>
                  <a:pt x="77" y="0"/>
                </a:lnTo>
                <a:lnTo>
                  <a:pt x="72" y="0"/>
                </a:lnTo>
                <a:lnTo>
                  <a:pt x="72" y="0"/>
                </a:lnTo>
                <a:lnTo>
                  <a:pt x="62" y="0"/>
                </a:lnTo>
                <a:lnTo>
                  <a:pt x="58" y="5"/>
                </a:lnTo>
                <a:lnTo>
                  <a:pt x="53" y="5"/>
                </a:lnTo>
                <a:lnTo>
                  <a:pt x="48" y="10"/>
                </a:lnTo>
                <a:lnTo>
                  <a:pt x="43" y="15"/>
                </a:lnTo>
                <a:lnTo>
                  <a:pt x="38" y="19"/>
                </a:lnTo>
                <a:lnTo>
                  <a:pt x="38" y="24"/>
                </a:lnTo>
                <a:lnTo>
                  <a:pt x="34" y="29"/>
                </a:lnTo>
                <a:lnTo>
                  <a:pt x="34" y="34"/>
                </a:lnTo>
                <a:lnTo>
                  <a:pt x="34" y="43"/>
                </a:lnTo>
                <a:lnTo>
                  <a:pt x="34" y="43"/>
                </a:lnTo>
                <a:lnTo>
                  <a:pt x="34" y="43"/>
                </a:lnTo>
                <a:lnTo>
                  <a:pt x="34" y="48"/>
                </a:lnTo>
                <a:lnTo>
                  <a:pt x="34" y="53"/>
                </a:lnTo>
                <a:lnTo>
                  <a:pt x="38" y="58"/>
                </a:lnTo>
                <a:lnTo>
                  <a:pt x="38" y="58"/>
                </a:lnTo>
                <a:lnTo>
                  <a:pt x="38" y="63"/>
                </a:lnTo>
                <a:lnTo>
                  <a:pt x="43" y="67"/>
                </a:lnTo>
                <a:lnTo>
                  <a:pt x="43" y="67"/>
                </a:lnTo>
                <a:lnTo>
                  <a:pt x="48" y="72"/>
                </a:lnTo>
                <a:lnTo>
                  <a:pt x="48" y="72"/>
                </a:lnTo>
                <a:lnTo>
                  <a:pt x="48" y="72"/>
                </a:lnTo>
                <a:lnTo>
                  <a:pt x="48" y="77"/>
                </a:lnTo>
                <a:lnTo>
                  <a:pt x="48" y="77"/>
                </a:lnTo>
                <a:lnTo>
                  <a:pt x="48" y="82"/>
                </a:lnTo>
                <a:lnTo>
                  <a:pt x="48" y="82"/>
                </a:lnTo>
                <a:lnTo>
                  <a:pt x="48" y="87"/>
                </a:lnTo>
                <a:lnTo>
                  <a:pt x="48" y="87"/>
                </a:lnTo>
                <a:lnTo>
                  <a:pt x="43" y="91"/>
                </a:lnTo>
                <a:lnTo>
                  <a:pt x="38" y="91"/>
                </a:lnTo>
                <a:lnTo>
                  <a:pt x="34" y="96"/>
                </a:lnTo>
                <a:lnTo>
                  <a:pt x="29" y="96"/>
                </a:lnTo>
                <a:lnTo>
                  <a:pt x="29" y="96"/>
                </a:lnTo>
                <a:lnTo>
                  <a:pt x="19" y="101"/>
                </a:lnTo>
                <a:lnTo>
                  <a:pt x="14" y="106"/>
                </a:lnTo>
                <a:lnTo>
                  <a:pt x="10" y="106"/>
                </a:lnTo>
                <a:lnTo>
                  <a:pt x="5" y="111"/>
                </a:lnTo>
                <a:lnTo>
                  <a:pt x="5" y="115"/>
                </a:lnTo>
                <a:lnTo>
                  <a:pt x="0" y="120"/>
                </a:lnTo>
                <a:lnTo>
                  <a:pt x="0" y="125"/>
                </a:lnTo>
                <a:lnTo>
                  <a:pt x="0" y="130"/>
                </a:lnTo>
                <a:lnTo>
                  <a:pt x="0" y="130"/>
                </a:lnTo>
                <a:lnTo>
                  <a:pt x="0" y="130"/>
                </a:lnTo>
                <a:lnTo>
                  <a:pt x="0" y="192"/>
                </a:lnTo>
                <a:lnTo>
                  <a:pt x="0" y="192"/>
                </a:lnTo>
                <a:lnTo>
                  <a:pt x="0" y="202"/>
                </a:lnTo>
                <a:lnTo>
                  <a:pt x="5" y="207"/>
                </a:lnTo>
                <a:lnTo>
                  <a:pt x="10" y="211"/>
                </a:lnTo>
                <a:lnTo>
                  <a:pt x="10" y="221"/>
                </a:lnTo>
                <a:lnTo>
                  <a:pt x="14" y="221"/>
                </a:lnTo>
                <a:lnTo>
                  <a:pt x="19"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8" y="341"/>
                </a:lnTo>
                <a:lnTo>
                  <a:pt x="38" y="346"/>
                </a:lnTo>
                <a:lnTo>
                  <a:pt x="43" y="346"/>
                </a:lnTo>
                <a:lnTo>
                  <a:pt x="48" y="346"/>
                </a:lnTo>
                <a:lnTo>
                  <a:pt x="48" y="346"/>
                </a:lnTo>
                <a:lnTo>
                  <a:pt x="48" y="346"/>
                </a:lnTo>
                <a:lnTo>
                  <a:pt x="53" y="346"/>
                </a:lnTo>
                <a:lnTo>
                  <a:pt x="58" y="346"/>
                </a:lnTo>
                <a:lnTo>
                  <a:pt x="58" y="346"/>
                </a:lnTo>
                <a:lnTo>
                  <a:pt x="62" y="341"/>
                </a:lnTo>
                <a:lnTo>
                  <a:pt x="62" y="341"/>
                </a:lnTo>
                <a:lnTo>
                  <a:pt x="67" y="336"/>
                </a:lnTo>
                <a:lnTo>
                  <a:pt x="67" y="336"/>
                </a:lnTo>
                <a:lnTo>
                  <a:pt x="67" y="331"/>
                </a:lnTo>
                <a:lnTo>
                  <a:pt x="67" y="327"/>
                </a:lnTo>
                <a:lnTo>
                  <a:pt x="72" y="322"/>
                </a:lnTo>
                <a:lnTo>
                  <a:pt x="72" y="192"/>
                </a:lnTo>
                <a:lnTo>
                  <a:pt x="72" y="192"/>
                </a:lnTo>
                <a:lnTo>
                  <a:pt x="72" y="322"/>
                </a:lnTo>
                <a:lnTo>
                  <a:pt x="72" y="322"/>
                </a:lnTo>
                <a:lnTo>
                  <a:pt x="72" y="327"/>
                </a:lnTo>
                <a:lnTo>
                  <a:pt x="72" y="331"/>
                </a:lnTo>
                <a:lnTo>
                  <a:pt x="72" y="336"/>
                </a:lnTo>
                <a:lnTo>
                  <a:pt x="77" y="336"/>
                </a:lnTo>
                <a:lnTo>
                  <a:pt x="77" y="341"/>
                </a:lnTo>
                <a:lnTo>
                  <a:pt x="77" y="341"/>
                </a:lnTo>
                <a:lnTo>
                  <a:pt x="82" y="346"/>
                </a:lnTo>
                <a:lnTo>
                  <a:pt x="86" y="346"/>
                </a:lnTo>
                <a:lnTo>
                  <a:pt x="86" y="346"/>
                </a:lnTo>
                <a:lnTo>
                  <a:pt x="91" y="346"/>
                </a:lnTo>
                <a:lnTo>
                  <a:pt x="91" y="346"/>
                </a:lnTo>
                <a:lnTo>
                  <a:pt x="96" y="346"/>
                </a:lnTo>
                <a:lnTo>
                  <a:pt x="96" y="346"/>
                </a:lnTo>
                <a:lnTo>
                  <a:pt x="101" y="346"/>
                </a:lnTo>
                <a:lnTo>
                  <a:pt x="101" y="341"/>
                </a:lnTo>
                <a:lnTo>
                  <a:pt x="106" y="341"/>
                </a:lnTo>
                <a:lnTo>
                  <a:pt x="106" y="336"/>
                </a:lnTo>
                <a:lnTo>
                  <a:pt x="110" y="336"/>
                </a:lnTo>
                <a:lnTo>
                  <a:pt x="110" y="331"/>
                </a:lnTo>
                <a:lnTo>
                  <a:pt x="110" y="327"/>
                </a:lnTo>
                <a:lnTo>
                  <a:pt x="110" y="322"/>
                </a:lnTo>
                <a:lnTo>
                  <a:pt x="110" y="245"/>
                </a:lnTo>
                <a:lnTo>
                  <a:pt x="110" y="144"/>
                </a:lnTo>
                <a:lnTo>
                  <a:pt x="110" y="235"/>
                </a:lnTo>
                <a:lnTo>
                  <a:pt x="110" y="235"/>
                </a:lnTo>
                <a:lnTo>
                  <a:pt x="110" y="235"/>
                </a:lnTo>
                <a:lnTo>
                  <a:pt x="115" y="231"/>
                </a:lnTo>
                <a:lnTo>
                  <a:pt x="120" y="231"/>
                </a:lnTo>
                <a:lnTo>
                  <a:pt x="120" y="226"/>
                </a:lnTo>
                <a:lnTo>
                  <a:pt x="125" y="221"/>
                </a:lnTo>
                <a:lnTo>
                  <a:pt x="130" y="216"/>
                </a:lnTo>
                <a:lnTo>
                  <a:pt x="134" y="211"/>
                </a:lnTo>
                <a:lnTo>
                  <a:pt x="139" y="207"/>
                </a:lnTo>
                <a:lnTo>
                  <a:pt x="139" y="202"/>
                </a:lnTo>
                <a:lnTo>
                  <a:pt x="139" y="192"/>
                </a:lnTo>
                <a:lnTo>
                  <a:pt x="139" y="130"/>
                </a:lnTo>
                <a:lnTo>
                  <a:pt x="139" y="130"/>
                </a:lnTo>
                <a:lnTo>
                  <a:pt x="139" y="130"/>
                </a:lnTo>
                <a:lnTo>
                  <a:pt x="139" y="130"/>
                </a:lnTo>
                <a:lnTo>
                  <a:pt x="139" y="125"/>
                </a:lnTo>
                <a:lnTo>
                  <a:pt x="139" y="120"/>
                </a:lnTo>
                <a:lnTo>
                  <a:pt x="139" y="115"/>
                </a:lnTo>
                <a:lnTo>
                  <a:pt x="139" y="111"/>
                </a:lnTo>
                <a:lnTo>
                  <a:pt x="134" y="106"/>
                </a:lnTo>
                <a:lnTo>
                  <a:pt x="130" y="106"/>
                </a:lnTo>
                <a:lnTo>
                  <a:pt x="125" y="101"/>
                </a:lnTo>
                <a:lnTo>
                  <a:pt x="115" y="96"/>
                </a:lnTo>
                <a:lnTo>
                  <a:pt x="115"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275" name="Freeform 62"/>
          <p:cNvSpPr>
            <a:spLocks noChangeAspect="1"/>
          </p:cNvSpPr>
          <p:nvPr/>
        </p:nvSpPr>
        <p:spPr bwMode="auto">
          <a:xfrm>
            <a:off x="2879725" y="4979988"/>
            <a:ext cx="247650" cy="633412"/>
          </a:xfrm>
          <a:custGeom>
            <a:avLst/>
            <a:gdLst/>
            <a:ahLst/>
            <a:cxnLst>
              <a:cxn ang="0">
                <a:pos x="110" y="96"/>
              </a:cxn>
              <a:cxn ang="0">
                <a:pos x="96" y="87"/>
              </a:cxn>
              <a:cxn ang="0">
                <a:pos x="91" y="82"/>
              </a:cxn>
              <a:cxn ang="0">
                <a:pos x="91" y="72"/>
              </a:cxn>
              <a:cxn ang="0">
                <a:pos x="96" y="67"/>
              </a:cxn>
              <a:cxn ang="0">
                <a:pos x="106" y="58"/>
              </a:cxn>
              <a:cxn ang="0">
                <a:pos x="106" y="48"/>
              </a:cxn>
              <a:cxn ang="0">
                <a:pos x="106" y="43"/>
              </a:cxn>
              <a:cxn ang="0">
                <a:pos x="101" y="24"/>
              </a:cxn>
              <a:cxn ang="0">
                <a:pos x="91" y="10"/>
              </a:cxn>
              <a:cxn ang="0">
                <a:pos x="77" y="0"/>
              </a:cxn>
              <a:cxn ang="0">
                <a:pos x="62" y="0"/>
              </a:cxn>
              <a:cxn ang="0">
                <a:pos x="48" y="10"/>
              </a:cxn>
              <a:cxn ang="0">
                <a:pos x="38" y="24"/>
              </a:cxn>
              <a:cxn ang="0">
                <a:pos x="34" y="43"/>
              </a:cxn>
              <a:cxn ang="0">
                <a:pos x="34" y="48"/>
              </a:cxn>
              <a:cxn ang="0">
                <a:pos x="38" y="58"/>
              </a:cxn>
              <a:cxn ang="0">
                <a:pos x="43" y="67"/>
              </a:cxn>
              <a:cxn ang="0">
                <a:pos x="48" y="72"/>
              </a:cxn>
              <a:cxn ang="0">
                <a:pos x="48" y="82"/>
              </a:cxn>
              <a:cxn ang="0">
                <a:pos x="48" y="87"/>
              </a:cxn>
              <a:cxn ang="0">
                <a:pos x="34" y="96"/>
              </a:cxn>
              <a:cxn ang="0">
                <a:pos x="19" y="101"/>
              </a:cxn>
              <a:cxn ang="0">
                <a:pos x="5" y="111"/>
              </a:cxn>
              <a:cxn ang="0">
                <a:pos x="0" y="125"/>
              </a:cxn>
              <a:cxn ang="0">
                <a:pos x="0" y="130"/>
              </a:cxn>
              <a:cxn ang="0">
                <a:pos x="0" y="202"/>
              </a:cxn>
              <a:cxn ang="0">
                <a:pos x="10" y="221"/>
              </a:cxn>
              <a:cxn ang="0">
                <a:pos x="24" y="231"/>
              </a:cxn>
              <a:cxn ang="0">
                <a:pos x="29" y="235"/>
              </a:cxn>
              <a:cxn ang="0">
                <a:pos x="29" y="322"/>
              </a:cxn>
              <a:cxn ang="0">
                <a:pos x="29" y="331"/>
              </a:cxn>
              <a:cxn ang="0">
                <a:pos x="34" y="341"/>
              </a:cxn>
              <a:cxn ang="0">
                <a:pos x="43" y="346"/>
              </a:cxn>
              <a:cxn ang="0">
                <a:pos x="48" y="346"/>
              </a:cxn>
              <a:cxn ang="0">
                <a:pos x="58" y="346"/>
              </a:cxn>
              <a:cxn ang="0">
                <a:pos x="67" y="336"/>
              </a:cxn>
              <a:cxn ang="0">
                <a:pos x="67" y="327"/>
              </a:cxn>
              <a:cxn ang="0">
                <a:pos x="72" y="192"/>
              </a:cxn>
              <a:cxn ang="0">
                <a:pos x="72" y="327"/>
              </a:cxn>
              <a:cxn ang="0">
                <a:pos x="77" y="336"/>
              </a:cxn>
              <a:cxn ang="0">
                <a:pos x="82" y="346"/>
              </a:cxn>
              <a:cxn ang="0">
                <a:pos x="91" y="346"/>
              </a:cxn>
              <a:cxn ang="0">
                <a:pos x="96" y="346"/>
              </a:cxn>
              <a:cxn ang="0">
                <a:pos x="106" y="341"/>
              </a:cxn>
              <a:cxn ang="0">
                <a:pos x="110" y="331"/>
              </a:cxn>
              <a:cxn ang="0">
                <a:pos x="110" y="245"/>
              </a:cxn>
              <a:cxn ang="0">
                <a:pos x="110" y="235"/>
              </a:cxn>
              <a:cxn ang="0">
                <a:pos x="120" y="231"/>
              </a:cxn>
              <a:cxn ang="0">
                <a:pos x="130" y="216"/>
              </a:cxn>
              <a:cxn ang="0">
                <a:pos x="139" y="202"/>
              </a:cxn>
              <a:cxn ang="0">
                <a:pos x="139" y="130"/>
              </a:cxn>
              <a:cxn ang="0">
                <a:pos x="139" y="125"/>
              </a:cxn>
              <a:cxn ang="0">
                <a:pos x="139" y="111"/>
              </a:cxn>
              <a:cxn ang="0">
                <a:pos x="125" y="101"/>
              </a:cxn>
            </a:cxnLst>
            <a:rect l="0" t="0" r="r" b="b"/>
            <a:pathLst>
              <a:path w="139" h="346">
                <a:moveTo>
                  <a:pt x="115" y="96"/>
                </a:moveTo>
                <a:lnTo>
                  <a:pt x="115" y="96"/>
                </a:lnTo>
                <a:lnTo>
                  <a:pt x="110" y="96"/>
                </a:lnTo>
                <a:lnTo>
                  <a:pt x="106" y="91"/>
                </a:lnTo>
                <a:lnTo>
                  <a:pt x="101" y="91"/>
                </a:lnTo>
                <a:lnTo>
                  <a:pt x="96" y="87"/>
                </a:lnTo>
                <a:lnTo>
                  <a:pt x="96" y="87"/>
                </a:lnTo>
                <a:lnTo>
                  <a:pt x="91" y="82"/>
                </a:lnTo>
                <a:lnTo>
                  <a:pt x="91" y="82"/>
                </a:lnTo>
                <a:lnTo>
                  <a:pt x="91" y="77"/>
                </a:lnTo>
                <a:lnTo>
                  <a:pt x="91" y="77"/>
                </a:lnTo>
                <a:lnTo>
                  <a:pt x="91" y="72"/>
                </a:lnTo>
                <a:lnTo>
                  <a:pt x="91" y="72"/>
                </a:lnTo>
                <a:lnTo>
                  <a:pt x="96" y="72"/>
                </a:lnTo>
                <a:lnTo>
                  <a:pt x="96"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1" y="24"/>
                </a:lnTo>
                <a:lnTo>
                  <a:pt x="101" y="19"/>
                </a:lnTo>
                <a:lnTo>
                  <a:pt x="96" y="15"/>
                </a:lnTo>
                <a:lnTo>
                  <a:pt x="91" y="10"/>
                </a:lnTo>
                <a:lnTo>
                  <a:pt x="86" y="5"/>
                </a:lnTo>
                <a:lnTo>
                  <a:pt x="82" y="5"/>
                </a:lnTo>
                <a:lnTo>
                  <a:pt x="77" y="0"/>
                </a:lnTo>
                <a:lnTo>
                  <a:pt x="72" y="0"/>
                </a:lnTo>
                <a:lnTo>
                  <a:pt x="72" y="0"/>
                </a:lnTo>
                <a:lnTo>
                  <a:pt x="62" y="0"/>
                </a:lnTo>
                <a:lnTo>
                  <a:pt x="58" y="5"/>
                </a:lnTo>
                <a:lnTo>
                  <a:pt x="53" y="5"/>
                </a:lnTo>
                <a:lnTo>
                  <a:pt x="48" y="10"/>
                </a:lnTo>
                <a:lnTo>
                  <a:pt x="43" y="15"/>
                </a:lnTo>
                <a:lnTo>
                  <a:pt x="38" y="19"/>
                </a:lnTo>
                <a:lnTo>
                  <a:pt x="38" y="24"/>
                </a:lnTo>
                <a:lnTo>
                  <a:pt x="34" y="29"/>
                </a:lnTo>
                <a:lnTo>
                  <a:pt x="34" y="34"/>
                </a:lnTo>
                <a:lnTo>
                  <a:pt x="34" y="43"/>
                </a:lnTo>
                <a:lnTo>
                  <a:pt x="34" y="43"/>
                </a:lnTo>
                <a:lnTo>
                  <a:pt x="34" y="43"/>
                </a:lnTo>
                <a:lnTo>
                  <a:pt x="34" y="48"/>
                </a:lnTo>
                <a:lnTo>
                  <a:pt x="34" y="53"/>
                </a:lnTo>
                <a:lnTo>
                  <a:pt x="38" y="58"/>
                </a:lnTo>
                <a:lnTo>
                  <a:pt x="38" y="58"/>
                </a:lnTo>
                <a:lnTo>
                  <a:pt x="38" y="63"/>
                </a:lnTo>
                <a:lnTo>
                  <a:pt x="43" y="67"/>
                </a:lnTo>
                <a:lnTo>
                  <a:pt x="43" y="67"/>
                </a:lnTo>
                <a:lnTo>
                  <a:pt x="48" y="72"/>
                </a:lnTo>
                <a:lnTo>
                  <a:pt x="48" y="72"/>
                </a:lnTo>
                <a:lnTo>
                  <a:pt x="48" y="72"/>
                </a:lnTo>
                <a:lnTo>
                  <a:pt x="48" y="77"/>
                </a:lnTo>
                <a:lnTo>
                  <a:pt x="48" y="77"/>
                </a:lnTo>
                <a:lnTo>
                  <a:pt x="48" y="82"/>
                </a:lnTo>
                <a:lnTo>
                  <a:pt x="48" y="82"/>
                </a:lnTo>
                <a:lnTo>
                  <a:pt x="48" y="87"/>
                </a:lnTo>
                <a:lnTo>
                  <a:pt x="48" y="87"/>
                </a:lnTo>
                <a:lnTo>
                  <a:pt x="43" y="91"/>
                </a:lnTo>
                <a:lnTo>
                  <a:pt x="38" y="91"/>
                </a:lnTo>
                <a:lnTo>
                  <a:pt x="34" y="96"/>
                </a:lnTo>
                <a:lnTo>
                  <a:pt x="29" y="96"/>
                </a:lnTo>
                <a:lnTo>
                  <a:pt x="29" y="96"/>
                </a:lnTo>
                <a:lnTo>
                  <a:pt x="19" y="101"/>
                </a:lnTo>
                <a:lnTo>
                  <a:pt x="14" y="106"/>
                </a:lnTo>
                <a:lnTo>
                  <a:pt x="10" y="106"/>
                </a:lnTo>
                <a:lnTo>
                  <a:pt x="5" y="111"/>
                </a:lnTo>
                <a:lnTo>
                  <a:pt x="5" y="115"/>
                </a:lnTo>
                <a:lnTo>
                  <a:pt x="0" y="120"/>
                </a:lnTo>
                <a:lnTo>
                  <a:pt x="0" y="125"/>
                </a:lnTo>
                <a:lnTo>
                  <a:pt x="0" y="130"/>
                </a:lnTo>
                <a:lnTo>
                  <a:pt x="0" y="130"/>
                </a:lnTo>
                <a:lnTo>
                  <a:pt x="0" y="130"/>
                </a:lnTo>
                <a:lnTo>
                  <a:pt x="0" y="192"/>
                </a:lnTo>
                <a:lnTo>
                  <a:pt x="0" y="192"/>
                </a:lnTo>
                <a:lnTo>
                  <a:pt x="0" y="202"/>
                </a:lnTo>
                <a:lnTo>
                  <a:pt x="5" y="207"/>
                </a:lnTo>
                <a:lnTo>
                  <a:pt x="10" y="211"/>
                </a:lnTo>
                <a:lnTo>
                  <a:pt x="10" y="221"/>
                </a:lnTo>
                <a:lnTo>
                  <a:pt x="14" y="221"/>
                </a:lnTo>
                <a:lnTo>
                  <a:pt x="19"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8" y="341"/>
                </a:lnTo>
                <a:lnTo>
                  <a:pt x="38" y="346"/>
                </a:lnTo>
                <a:lnTo>
                  <a:pt x="43" y="346"/>
                </a:lnTo>
                <a:lnTo>
                  <a:pt x="48" y="346"/>
                </a:lnTo>
                <a:lnTo>
                  <a:pt x="48" y="346"/>
                </a:lnTo>
                <a:lnTo>
                  <a:pt x="48" y="346"/>
                </a:lnTo>
                <a:lnTo>
                  <a:pt x="53" y="346"/>
                </a:lnTo>
                <a:lnTo>
                  <a:pt x="58" y="346"/>
                </a:lnTo>
                <a:lnTo>
                  <a:pt x="58" y="346"/>
                </a:lnTo>
                <a:lnTo>
                  <a:pt x="62" y="341"/>
                </a:lnTo>
                <a:lnTo>
                  <a:pt x="62" y="341"/>
                </a:lnTo>
                <a:lnTo>
                  <a:pt x="67" y="336"/>
                </a:lnTo>
                <a:lnTo>
                  <a:pt x="67" y="336"/>
                </a:lnTo>
                <a:lnTo>
                  <a:pt x="67" y="331"/>
                </a:lnTo>
                <a:lnTo>
                  <a:pt x="67" y="327"/>
                </a:lnTo>
                <a:lnTo>
                  <a:pt x="72" y="322"/>
                </a:lnTo>
                <a:lnTo>
                  <a:pt x="72" y="192"/>
                </a:lnTo>
                <a:lnTo>
                  <a:pt x="72" y="192"/>
                </a:lnTo>
                <a:lnTo>
                  <a:pt x="72" y="322"/>
                </a:lnTo>
                <a:lnTo>
                  <a:pt x="72" y="322"/>
                </a:lnTo>
                <a:lnTo>
                  <a:pt x="72" y="327"/>
                </a:lnTo>
                <a:lnTo>
                  <a:pt x="72" y="331"/>
                </a:lnTo>
                <a:lnTo>
                  <a:pt x="72" y="336"/>
                </a:lnTo>
                <a:lnTo>
                  <a:pt x="77" y="336"/>
                </a:lnTo>
                <a:lnTo>
                  <a:pt x="77" y="341"/>
                </a:lnTo>
                <a:lnTo>
                  <a:pt x="77" y="341"/>
                </a:lnTo>
                <a:lnTo>
                  <a:pt x="82" y="346"/>
                </a:lnTo>
                <a:lnTo>
                  <a:pt x="86" y="346"/>
                </a:lnTo>
                <a:lnTo>
                  <a:pt x="86" y="346"/>
                </a:lnTo>
                <a:lnTo>
                  <a:pt x="91" y="346"/>
                </a:lnTo>
                <a:lnTo>
                  <a:pt x="91" y="346"/>
                </a:lnTo>
                <a:lnTo>
                  <a:pt x="96" y="346"/>
                </a:lnTo>
                <a:lnTo>
                  <a:pt x="96" y="346"/>
                </a:lnTo>
                <a:lnTo>
                  <a:pt x="101" y="346"/>
                </a:lnTo>
                <a:lnTo>
                  <a:pt x="101" y="341"/>
                </a:lnTo>
                <a:lnTo>
                  <a:pt x="106" y="341"/>
                </a:lnTo>
                <a:lnTo>
                  <a:pt x="106" y="336"/>
                </a:lnTo>
                <a:lnTo>
                  <a:pt x="110" y="336"/>
                </a:lnTo>
                <a:lnTo>
                  <a:pt x="110" y="331"/>
                </a:lnTo>
                <a:lnTo>
                  <a:pt x="110" y="327"/>
                </a:lnTo>
                <a:lnTo>
                  <a:pt x="110" y="322"/>
                </a:lnTo>
                <a:lnTo>
                  <a:pt x="110" y="245"/>
                </a:lnTo>
                <a:lnTo>
                  <a:pt x="110" y="144"/>
                </a:lnTo>
                <a:lnTo>
                  <a:pt x="110" y="235"/>
                </a:lnTo>
                <a:lnTo>
                  <a:pt x="110" y="235"/>
                </a:lnTo>
                <a:lnTo>
                  <a:pt x="110" y="235"/>
                </a:lnTo>
                <a:lnTo>
                  <a:pt x="115" y="231"/>
                </a:lnTo>
                <a:lnTo>
                  <a:pt x="120" y="231"/>
                </a:lnTo>
                <a:lnTo>
                  <a:pt x="120" y="226"/>
                </a:lnTo>
                <a:lnTo>
                  <a:pt x="125" y="221"/>
                </a:lnTo>
                <a:lnTo>
                  <a:pt x="130" y="216"/>
                </a:lnTo>
                <a:lnTo>
                  <a:pt x="134" y="211"/>
                </a:lnTo>
                <a:lnTo>
                  <a:pt x="139" y="207"/>
                </a:lnTo>
                <a:lnTo>
                  <a:pt x="139" y="202"/>
                </a:lnTo>
                <a:lnTo>
                  <a:pt x="139" y="192"/>
                </a:lnTo>
                <a:lnTo>
                  <a:pt x="139" y="130"/>
                </a:lnTo>
                <a:lnTo>
                  <a:pt x="139" y="130"/>
                </a:lnTo>
                <a:lnTo>
                  <a:pt x="139" y="130"/>
                </a:lnTo>
                <a:lnTo>
                  <a:pt x="139" y="130"/>
                </a:lnTo>
                <a:lnTo>
                  <a:pt x="139" y="125"/>
                </a:lnTo>
                <a:lnTo>
                  <a:pt x="139" y="120"/>
                </a:lnTo>
                <a:lnTo>
                  <a:pt x="139" y="115"/>
                </a:lnTo>
                <a:lnTo>
                  <a:pt x="139" y="111"/>
                </a:lnTo>
                <a:lnTo>
                  <a:pt x="134" y="106"/>
                </a:lnTo>
                <a:lnTo>
                  <a:pt x="130" y="106"/>
                </a:lnTo>
                <a:lnTo>
                  <a:pt x="125" y="101"/>
                </a:lnTo>
                <a:lnTo>
                  <a:pt x="115" y="96"/>
                </a:lnTo>
                <a:lnTo>
                  <a:pt x="115"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nvGrpSpPr>
          <p:cNvPr id="22557" name="Group 63"/>
          <p:cNvGrpSpPr>
            <a:grpSpLocks noChangeAspect="1"/>
          </p:cNvGrpSpPr>
          <p:nvPr/>
        </p:nvGrpSpPr>
        <p:grpSpPr bwMode="auto">
          <a:xfrm>
            <a:off x="3078163" y="2779713"/>
            <a:ext cx="247650" cy="631825"/>
            <a:chOff x="2064" y="960"/>
            <a:chExt cx="140" cy="346"/>
          </a:xfrm>
        </p:grpSpPr>
        <p:sp>
          <p:nvSpPr>
            <p:cNvPr id="331" name="Freeform 64"/>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32" name="Freeform 65"/>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58" name="Group 66"/>
          <p:cNvGrpSpPr>
            <a:grpSpLocks noChangeAspect="1"/>
          </p:cNvGrpSpPr>
          <p:nvPr/>
        </p:nvGrpSpPr>
        <p:grpSpPr bwMode="auto">
          <a:xfrm>
            <a:off x="4257675" y="3101975"/>
            <a:ext cx="247650" cy="635000"/>
            <a:chOff x="2064" y="960"/>
            <a:chExt cx="140" cy="346"/>
          </a:xfrm>
        </p:grpSpPr>
        <p:sp>
          <p:nvSpPr>
            <p:cNvPr id="329" name="Freeform 67"/>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30" name="Freeform 68"/>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59" name="Group 69"/>
          <p:cNvGrpSpPr>
            <a:grpSpLocks noChangeAspect="1"/>
          </p:cNvGrpSpPr>
          <p:nvPr/>
        </p:nvGrpSpPr>
        <p:grpSpPr bwMode="auto">
          <a:xfrm>
            <a:off x="3262313" y="4699000"/>
            <a:ext cx="244475" cy="638175"/>
            <a:chOff x="2064" y="960"/>
            <a:chExt cx="140" cy="346"/>
          </a:xfrm>
        </p:grpSpPr>
        <p:sp>
          <p:nvSpPr>
            <p:cNvPr id="327" name="Freeform 70"/>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28" name="Freeform 71"/>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60" name="Group 72"/>
          <p:cNvGrpSpPr>
            <a:grpSpLocks noChangeAspect="1"/>
          </p:cNvGrpSpPr>
          <p:nvPr/>
        </p:nvGrpSpPr>
        <p:grpSpPr bwMode="auto">
          <a:xfrm>
            <a:off x="4257675" y="5259388"/>
            <a:ext cx="247650" cy="631825"/>
            <a:chOff x="2064" y="960"/>
            <a:chExt cx="140" cy="346"/>
          </a:xfrm>
        </p:grpSpPr>
        <p:sp>
          <p:nvSpPr>
            <p:cNvPr id="325" name="Freeform 73"/>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26" name="Freeform 74"/>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61" name="Group 75"/>
          <p:cNvGrpSpPr>
            <a:grpSpLocks noChangeAspect="1"/>
          </p:cNvGrpSpPr>
          <p:nvPr/>
        </p:nvGrpSpPr>
        <p:grpSpPr bwMode="auto">
          <a:xfrm>
            <a:off x="4329113" y="3760788"/>
            <a:ext cx="247650" cy="635000"/>
            <a:chOff x="2064" y="960"/>
            <a:chExt cx="140" cy="346"/>
          </a:xfrm>
        </p:grpSpPr>
        <p:sp>
          <p:nvSpPr>
            <p:cNvPr id="323" name="Freeform 76"/>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24" name="Freeform 77"/>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62" name="Group 78"/>
          <p:cNvGrpSpPr>
            <a:grpSpLocks noChangeAspect="1"/>
          </p:cNvGrpSpPr>
          <p:nvPr/>
        </p:nvGrpSpPr>
        <p:grpSpPr bwMode="auto">
          <a:xfrm>
            <a:off x="4892675" y="4437063"/>
            <a:ext cx="249238" cy="633412"/>
            <a:chOff x="2064" y="960"/>
            <a:chExt cx="140" cy="346"/>
          </a:xfrm>
        </p:grpSpPr>
        <p:sp>
          <p:nvSpPr>
            <p:cNvPr id="321" name="Freeform 79"/>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22" name="Freeform 80"/>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63" name="Group 81"/>
          <p:cNvGrpSpPr>
            <a:grpSpLocks noChangeAspect="1"/>
          </p:cNvGrpSpPr>
          <p:nvPr/>
        </p:nvGrpSpPr>
        <p:grpSpPr bwMode="auto">
          <a:xfrm>
            <a:off x="2533650" y="4965700"/>
            <a:ext cx="249238" cy="633413"/>
            <a:chOff x="2064" y="960"/>
            <a:chExt cx="140" cy="346"/>
          </a:xfrm>
        </p:grpSpPr>
        <p:sp>
          <p:nvSpPr>
            <p:cNvPr id="319" name="Freeform 82"/>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20" name="Freeform 83"/>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64" name="Group 84"/>
          <p:cNvGrpSpPr>
            <a:grpSpLocks noChangeAspect="1"/>
          </p:cNvGrpSpPr>
          <p:nvPr/>
        </p:nvGrpSpPr>
        <p:grpSpPr bwMode="auto">
          <a:xfrm>
            <a:off x="2597150" y="2755900"/>
            <a:ext cx="247650" cy="631825"/>
            <a:chOff x="2064" y="960"/>
            <a:chExt cx="140" cy="346"/>
          </a:xfrm>
        </p:grpSpPr>
        <p:sp>
          <p:nvSpPr>
            <p:cNvPr id="317" name="Freeform 85"/>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18" name="Freeform 86"/>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65" name="Group 87"/>
          <p:cNvGrpSpPr>
            <a:grpSpLocks noChangeAspect="1"/>
          </p:cNvGrpSpPr>
          <p:nvPr/>
        </p:nvGrpSpPr>
        <p:grpSpPr bwMode="auto">
          <a:xfrm>
            <a:off x="6778625" y="5202238"/>
            <a:ext cx="246063" cy="633412"/>
            <a:chOff x="2064" y="960"/>
            <a:chExt cx="140" cy="346"/>
          </a:xfrm>
        </p:grpSpPr>
        <p:sp>
          <p:nvSpPr>
            <p:cNvPr id="315" name="Freeform 88"/>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16" name="Freeform 89"/>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66" name="Group 90"/>
          <p:cNvGrpSpPr>
            <a:grpSpLocks noChangeAspect="1"/>
          </p:cNvGrpSpPr>
          <p:nvPr/>
        </p:nvGrpSpPr>
        <p:grpSpPr bwMode="auto">
          <a:xfrm>
            <a:off x="6326188" y="4235450"/>
            <a:ext cx="246062" cy="633413"/>
            <a:chOff x="2064" y="960"/>
            <a:chExt cx="140" cy="346"/>
          </a:xfrm>
        </p:grpSpPr>
        <p:sp>
          <p:nvSpPr>
            <p:cNvPr id="313" name="Freeform 91"/>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14" name="Freeform 92"/>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67" name="Group 93"/>
          <p:cNvGrpSpPr>
            <a:grpSpLocks noChangeAspect="1"/>
          </p:cNvGrpSpPr>
          <p:nvPr/>
        </p:nvGrpSpPr>
        <p:grpSpPr bwMode="auto">
          <a:xfrm>
            <a:off x="6396038" y="3175000"/>
            <a:ext cx="247650" cy="631825"/>
            <a:chOff x="2064" y="960"/>
            <a:chExt cx="140" cy="346"/>
          </a:xfrm>
        </p:grpSpPr>
        <p:sp>
          <p:nvSpPr>
            <p:cNvPr id="311" name="Freeform 94"/>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12" name="Freeform 95"/>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68" name="Group 96"/>
          <p:cNvGrpSpPr>
            <a:grpSpLocks noChangeAspect="1"/>
          </p:cNvGrpSpPr>
          <p:nvPr/>
        </p:nvGrpSpPr>
        <p:grpSpPr bwMode="auto">
          <a:xfrm>
            <a:off x="1993900" y="3814763"/>
            <a:ext cx="249238" cy="635000"/>
            <a:chOff x="2064" y="960"/>
            <a:chExt cx="140" cy="346"/>
          </a:xfrm>
        </p:grpSpPr>
        <p:sp>
          <p:nvSpPr>
            <p:cNvPr id="309" name="Freeform 97"/>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10" name="Freeform 98"/>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69" name="Group 99"/>
          <p:cNvGrpSpPr>
            <a:grpSpLocks noChangeAspect="1"/>
          </p:cNvGrpSpPr>
          <p:nvPr/>
        </p:nvGrpSpPr>
        <p:grpSpPr bwMode="auto">
          <a:xfrm>
            <a:off x="2122488" y="3100388"/>
            <a:ext cx="249237" cy="635000"/>
            <a:chOff x="2064" y="960"/>
            <a:chExt cx="140" cy="346"/>
          </a:xfrm>
        </p:grpSpPr>
        <p:sp>
          <p:nvSpPr>
            <p:cNvPr id="307" name="Freeform 100"/>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08" name="Freeform 101"/>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70" name="Group 102"/>
          <p:cNvGrpSpPr>
            <a:grpSpLocks noChangeAspect="1"/>
          </p:cNvGrpSpPr>
          <p:nvPr/>
        </p:nvGrpSpPr>
        <p:grpSpPr bwMode="auto">
          <a:xfrm>
            <a:off x="2222500" y="5213350"/>
            <a:ext cx="247650" cy="635000"/>
            <a:chOff x="2064" y="960"/>
            <a:chExt cx="140" cy="346"/>
          </a:xfrm>
        </p:grpSpPr>
        <p:sp>
          <p:nvSpPr>
            <p:cNvPr id="305" name="Freeform 103"/>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06" name="Freeform 104"/>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71" name="Group 105"/>
          <p:cNvGrpSpPr>
            <a:grpSpLocks noChangeAspect="1"/>
          </p:cNvGrpSpPr>
          <p:nvPr/>
        </p:nvGrpSpPr>
        <p:grpSpPr bwMode="auto">
          <a:xfrm>
            <a:off x="3762375" y="3765550"/>
            <a:ext cx="247650" cy="635000"/>
            <a:chOff x="2064" y="960"/>
            <a:chExt cx="140" cy="346"/>
          </a:xfrm>
        </p:grpSpPr>
        <p:sp>
          <p:nvSpPr>
            <p:cNvPr id="303" name="Freeform 106"/>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04" name="Freeform 107"/>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72" name="Group 108"/>
          <p:cNvGrpSpPr>
            <a:grpSpLocks noChangeAspect="1"/>
          </p:cNvGrpSpPr>
          <p:nvPr/>
        </p:nvGrpSpPr>
        <p:grpSpPr bwMode="auto">
          <a:xfrm>
            <a:off x="6624638" y="3787775"/>
            <a:ext cx="249237" cy="635000"/>
            <a:chOff x="2064" y="960"/>
            <a:chExt cx="140" cy="346"/>
          </a:xfrm>
        </p:grpSpPr>
        <p:sp>
          <p:nvSpPr>
            <p:cNvPr id="301" name="Freeform 109"/>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02" name="Freeform 110"/>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73" name="Group 111"/>
          <p:cNvGrpSpPr>
            <a:grpSpLocks noChangeAspect="1"/>
          </p:cNvGrpSpPr>
          <p:nvPr/>
        </p:nvGrpSpPr>
        <p:grpSpPr bwMode="auto">
          <a:xfrm>
            <a:off x="4589463" y="2487613"/>
            <a:ext cx="247650" cy="635000"/>
            <a:chOff x="2064" y="960"/>
            <a:chExt cx="140" cy="346"/>
          </a:xfrm>
        </p:grpSpPr>
        <p:sp>
          <p:nvSpPr>
            <p:cNvPr id="299" name="Freeform 112"/>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300" name="Freeform 113"/>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74" name="Group 114"/>
          <p:cNvGrpSpPr>
            <a:grpSpLocks noChangeAspect="1"/>
          </p:cNvGrpSpPr>
          <p:nvPr/>
        </p:nvGrpSpPr>
        <p:grpSpPr bwMode="auto">
          <a:xfrm>
            <a:off x="3822700" y="5010150"/>
            <a:ext cx="247650" cy="635000"/>
            <a:chOff x="2064" y="960"/>
            <a:chExt cx="140" cy="346"/>
          </a:xfrm>
        </p:grpSpPr>
        <p:sp>
          <p:nvSpPr>
            <p:cNvPr id="297" name="Freeform 115"/>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298" name="Freeform 116"/>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grpSp>
        <p:nvGrpSpPr>
          <p:cNvPr id="22575" name="Group 117"/>
          <p:cNvGrpSpPr>
            <a:grpSpLocks noChangeAspect="1"/>
          </p:cNvGrpSpPr>
          <p:nvPr/>
        </p:nvGrpSpPr>
        <p:grpSpPr bwMode="auto">
          <a:xfrm>
            <a:off x="6410325" y="4975225"/>
            <a:ext cx="247650" cy="635000"/>
            <a:chOff x="2064" y="960"/>
            <a:chExt cx="140" cy="346"/>
          </a:xfrm>
        </p:grpSpPr>
        <p:sp>
          <p:nvSpPr>
            <p:cNvPr id="295" name="Freeform 118"/>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close/>
                </a:path>
              </a:pathLst>
            </a:custGeom>
            <a:solidFill>
              <a:srgbClr val="FF9900"/>
            </a:solidFill>
            <a:ln w="9525">
              <a:noFill/>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sp>
          <p:nvSpPr>
            <p:cNvPr id="296" name="Freeform 119"/>
            <p:cNvSpPr>
              <a:spLocks noChangeAspect="1"/>
            </p:cNvSpPr>
            <p:nvPr/>
          </p:nvSpPr>
          <p:spPr bwMode="auto">
            <a:xfrm>
              <a:off x="2064" y="960"/>
              <a:ext cx="140" cy="346"/>
            </a:xfrm>
            <a:custGeom>
              <a:avLst/>
              <a:gdLst/>
              <a:ahLst/>
              <a:cxnLst>
                <a:cxn ang="0">
                  <a:pos x="111" y="96"/>
                </a:cxn>
                <a:cxn ang="0">
                  <a:pos x="96" y="87"/>
                </a:cxn>
                <a:cxn ang="0">
                  <a:pos x="92" y="82"/>
                </a:cxn>
                <a:cxn ang="0">
                  <a:pos x="92" y="72"/>
                </a:cxn>
                <a:cxn ang="0">
                  <a:pos x="101" y="67"/>
                </a:cxn>
                <a:cxn ang="0">
                  <a:pos x="106" y="58"/>
                </a:cxn>
                <a:cxn ang="0">
                  <a:pos x="106" y="48"/>
                </a:cxn>
                <a:cxn ang="0">
                  <a:pos x="106" y="43"/>
                </a:cxn>
                <a:cxn ang="0">
                  <a:pos x="106" y="24"/>
                </a:cxn>
                <a:cxn ang="0">
                  <a:pos x="92" y="10"/>
                </a:cxn>
                <a:cxn ang="0">
                  <a:pos x="77" y="0"/>
                </a:cxn>
                <a:cxn ang="0">
                  <a:pos x="68" y="0"/>
                </a:cxn>
                <a:cxn ang="0">
                  <a:pos x="48" y="10"/>
                </a:cxn>
                <a:cxn ang="0">
                  <a:pos x="39" y="24"/>
                </a:cxn>
                <a:cxn ang="0">
                  <a:pos x="34" y="43"/>
                </a:cxn>
                <a:cxn ang="0">
                  <a:pos x="34" y="48"/>
                </a:cxn>
                <a:cxn ang="0">
                  <a:pos x="39" y="58"/>
                </a:cxn>
                <a:cxn ang="0">
                  <a:pos x="44" y="67"/>
                </a:cxn>
                <a:cxn ang="0">
                  <a:pos x="48" y="72"/>
                </a:cxn>
                <a:cxn ang="0">
                  <a:pos x="48" y="82"/>
                </a:cxn>
                <a:cxn ang="0">
                  <a:pos x="48" y="87"/>
                </a:cxn>
                <a:cxn ang="0">
                  <a:pos x="34" y="96"/>
                </a:cxn>
                <a:cxn ang="0">
                  <a:pos x="20" y="101"/>
                </a:cxn>
                <a:cxn ang="0">
                  <a:pos x="5" y="111"/>
                </a:cxn>
                <a:cxn ang="0">
                  <a:pos x="0" y="125"/>
                </a:cxn>
                <a:cxn ang="0">
                  <a:pos x="0" y="130"/>
                </a:cxn>
                <a:cxn ang="0">
                  <a:pos x="5" y="202"/>
                </a:cxn>
                <a:cxn ang="0">
                  <a:pos x="10" y="221"/>
                </a:cxn>
                <a:cxn ang="0">
                  <a:pos x="24" y="231"/>
                </a:cxn>
                <a:cxn ang="0">
                  <a:pos x="29" y="235"/>
                </a:cxn>
                <a:cxn ang="0">
                  <a:pos x="29" y="322"/>
                </a:cxn>
                <a:cxn ang="0">
                  <a:pos x="29" y="331"/>
                </a:cxn>
                <a:cxn ang="0">
                  <a:pos x="34" y="341"/>
                </a:cxn>
                <a:cxn ang="0">
                  <a:pos x="44" y="346"/>
                </a:cxn>
                <a:cxn ang="0">
                  <a:pos x="48" y="346"/>
                </a:cxn>
                <a:cxn ang="0">
                  <a:pos x="58" y="346"/>
                </a:cxn>
                <a:cxn ang="0">
                  <a:pos x="68" y="336"/>
                </a:cxn>
                <a:cxn ang="0">
                  <a:pos x="72" y="327"/>
                </a:cxn>
                <a:cxn ang="0">
                  <a:pos x="72" y="192"/>
                </a:cxn>
                <a:cxn ang="0">
                  <a:pos x="72" y="327"/>
                </a:cxn>
                <a:cxn ang="0">
                  <a:pos x="77" y="336"/>
                </a:cxn>
                <a:cxn ang="0">
                  <a:pos x="82" y="346"/>
                </a:cxn>
                <a:cxn ang="0">
                  <a:pos x="92" y="346"/>
                </a:cxn>
                <a:cxn ang="0">
                  <a:pos x="96" y="346"/>
                </a:cxn>
                <a:cxn ang="0">
                  <a:pos x="106" y="341"/>
                </a:cxn>
                <a:cxn ang="0">
                  <a:pos x="111" y="331"/>
                </a:cxn>
                <a:cxn ang="0">
                  <a:pos x="111" y="245"/>
                </a:cxn>
                <a:cxn ang="0">
                  <a:pos x="111" y="235"/>
                </a:cxn>
                <a:cxn ang="0">
                  <a:pos x="120" y="231"/>
                </a:cxn>
                <a:cxn ang="0">
                  <a:pos x="130" y="216"/>
                </a:cxn>
                <a:cxn ang="0">
                  <a:pos x="140" y="202"/>
                </a:cxn>
                <a:cxn ang="0">
                  <a:pos x="140" y="130"/>
                </a:cxn>
                <a:cxn ang="0">
                  <a:pos x="140" y="125"/>
                </a:cxn>
                <a:cxn ang="0">
                  <a:pos x="140" y="111"/>
                </a:cxn>
                <a:cxn ang="0">
                  <a:pos x="125" y="101"/>
                </a:cxn>
              </a:cxnLst>
              <a:rect l="0" t="0" r="r" b="b"/>
              <a:pathLst>
                <a:path w="140" h="346">
                  <a:moveTo>
                    <a:pt x="116" y="96"/>
                  </a:moveTo>
                  <a:lnTo>
                    <a:pt x="116" y="96"/>
                  </a:lnTo>
                  <a:lnTo>
                    <a:pt x="111" y="96"/>
                  </a:lnTo>
                  <a:lnTo>
                    <a:pt x="106" y="91"/>
                  </a:lnTo>
                  <a:lnTo>
                    <a:pt x="101" y="91"/>
                  </a:lnTo>
                  <a:lnTo>
                    <a:pt x="96" y="87"/>
                  </a:lnTo>
                  <a:lnTo>
                    <a:pt x="96" y="87"/>
                  </a:lnTo>
                  <a:lnTo>
                    <a:pt x="92" y="82"/>
                  </a:lnTo>
                  <a:lnTo>
                    <a:pt x="92" y="82"/>
                  </a:lnTo>
                  <a:lnTo>
                    <a:pt x="92" y="77"/>
                  </a:lnTo>
                  <a:lnTo>
                    <a:pt x="92" y="77"/>
                  </a:lnTo>
                  <a:lnTo>
                    <a:pt x="92" y="72"/>
                  </a:lnTo>
                  <a:lnTo>
                    <a:pt x="92" y="72"/>
                  </a:lnTo>
                  <a:lnTo>
                    <a:pt x="96" y="72"/>
                  </a:lnTo>
                  <a:lnTo>
                    <a:pt x="101" y="67"/>
                  </a:lnTo>
                  <a:lnTo>
                    <a:pt x="101" y="63"/>
                  </a:lnTo>
                  <a:lnTo>
                    <a:pt x="101" y="63"/>
                  </a:lnTo>
                  <a:lnTo>
                    <a:pt x="106" y="58"/>
                  </a:lnTo>
                  <a:lnTo>
                    <a:pt x="106" y="58"/>
                  </a:lnTo>
                  <a:lnTo>
                    <a:pt x="106" y="53"/>
                  </a:lnTo>
                  <a:lnTo>
                    <a:pt x="106" y="48"/>
                  </a:lnTo>
                  <a:lnTo>
                    <a:pt x="106" y="43"/>
                  </a:lnTo>
                  <a:lnTo>
                    <a:pt x="106" y="43"/>
                  </a:lnTo>
                  <a:lnTo>
                    <a:pt x="106" y="43"/>
                  </a:lnTo>
                  <a:lnTo>
                    <a:pt x="106" y="34"/>
                  </a:lnTo>
                  <a:lnTo>
                    <a:pt x="106" y="29"/>
                  </a:lnTo>
                  <a:lnTo>
                    <a:pt x="106" y="24"/>
                  </a:lnTo>
                  <a:lnTo>
                    <a:pt x="101" y="19"/>
                  </a:lnTo>
                  <a:lnTo>
                    <a:pt x="96" y="15"/>
                  </a:lnTo>
                  <a:lnTo>
                    <a:pt x="92" y="10"/>
                  </a:lnTo>
                  <a:lnTo>
                    <a:pt x="87" y="5"/>
                  </a:lnTo>
                  <a:lnTo>
                    <a:pt x="82" y="5"/>
                  </a:lnTo>
                  <a:lnTo>
                    <a:pt x="77" y="0"/>
                  </a:lnTo>
                  <a:lnTo>
                    <a:pt x="72" y="0"/>
                  </a:lnTo>
                  <a:lnTo>
                    <a:pt x="72" y="0"/>
                  </a:lnTo>
                  <a:lnTo>
                    <a:pt x="68" y="0"/>
                  </a:lnTo>
                  <a:lnTo>
                    <a:pt x="58" y="5"/>
                  </a:lnTo>
                  <a:lnTo>
                    <a:pt x="53" y="5"/>
                  </a:lnTo>
                  <a:lnTo>
                    <a:pt x="48" y="10"/>
                  </a:lnTo>
                  <a:lnTo>
                    <a:pt x="44" y="15"/>
                  </a:lnTo>
                  <a:lnTo>
                    <a:pt x="44" y="19"/>
                  </a:lnTo>
                  <a:lnTo>
                    <a:pt x="39" y="24"/>
                  </a:lnTo>
                  <a:lnTo>
                    <a:pt x="39" y="29"/>
                  </a:lnTo>
                  <a:lnTo>
                    <a:pt x="34" y="34"/>
                  </a:lnTo>
                  <a:lnTo>
                    <a:pt x="34" y="43"/>
                  </a:lnTo>
                  <a:lnTo>
                    <a:pt x="34" y="43"/>
                  </a:lnTo>
                  <a:lnTo>
                    <a:pt x="34" y="43"/>
                  </a:lnTo>
                  <a:lnTo>
                    <a:pt x="34" y="48"/>
                  </a:lnTo>
                  <a:lnTo>
                    <a:pt x="39" y="53"/>
                  </a:lnTo>
                  <a:lnTo>
                    <a:pt x="39" y="58"/>
                  </a:lnTo>
                  <a:lnTo>
                    <a:pt x="39" y="58"/>
                  </a:lnTo>
                  <a:lnTo>
                    <a:pt x="39" y="63"/>
                  </a:lnTo>
                  <a:lnTo>
                    <a:pt x="44" y="67"/>
                  </a:lnTo>
                  <a:lnTo>
                    <a:pt x="44" y="67"/>
                  </a:lnTo>
                  <a:lnTo>
                    <a:pt x="48" y="72"/>
                  </a:lnTo>
                  <a:lnTo>
                    <a:pt x="48" y="72"/>
                  </a:lnTo>
                  <a:lnTo>
                    <a:pt x="48" y="72"/>
                  </a:lnTo>
                  <a:lnTo>
                    <a:pt x="48" y="77"/>
                  </a:lnTo>
                  <a:lnTo>
                    <a:pt x="48" y="77"/>
                  </a:lnTo>
                  <a:lnTo>
                    <a:pt x="48" y="82"/>
                  </a:lnTo>
                  <a:lnTo>
                    <a:pt x="48" y="82"/>
                  </a:lnTo>
                  <a:lnTo>
                    <a:pt x="48" y="87"/>
                  </a:lnTo>
                  <a:lnTo>
                    <a:pt x="48" y="87"/>
                  </a:lnTo>
                  <a:lnTo>
                    <a:pt x="44" y="91"/>
                  </a:lnTo>
                  <a:lnTo>
                    <a:pt x="39" y="91"/>
                  </a:lnTo>
                  <a:lnTo>
                    <a:pt x="34" y="96"/>
                  </a:lnTo>
                  <a:lnTo>
                    <a:pt x="29" y="96"/>
                  </a:lnTo>
                  <a:lnTo>
                    <a:pt x="29" y="96"/>
                  </a:lnTo>
                  <a:lnTo>
                    <a:pt x="20" y="101"/>
                  </a:lnTo>
                  <a:lnTo>
                    <a:pt x="15" y="106"/>
                  </a:lnTo>
                  <a:lnTo>
                    <a:pt x="10" y="106"/>
                  </a:lnTo>
                  <a:lnTo>
                    <a:pt x="5" y="111"/>
                  </a:lnTo>
                  <a:lnTo>
                    <a:pt x="5" y="115"/>
                  </a:lnTo>
                  <a:lnTo>
                    <a:pt x="0" y="120"/>
                  </a:lnTo>
                  <a:lnTo>
                    <a:pt x="0" y="125"/>
                  </a:lnTo>
                  <a:lnTo>
                    <a:pt x="0" y="130"/>
                  </a:lnTo>
                  <a:lnTo>
                    <a:pt x="0" y="130"/>
                  </a:lnTo>
                  <a:lnTo>
                    <a:pt x="0" y="130"/>
                  </a:lnTo>
                  <a:lnTo>
                    <a:pt x="0" y="192"/>
                  </a:lnTo>
                  <a:lnTo>
                    <a:pt x="0" y="192"/>
                  </a:lnTo>
                  <a:lnTo>
                    <a:pt x="5" y="202"/>
                  </a:lnTo>
                  <a:lnTo>
                    <a:pt x="5" y="207"/>
                  </a:lnTo>
                  <a:lnTo>
                    <a:pt x="10" y="211"/>
                  </a:lnTo>
                  <a:lnTo>
                    <a:pt x="10" y="221"/>
                  </a:lnTo>
                  <a:lnTo>
                    <a:pt x="15" y="221"/>
                  </a:lnTo>
                  <a:lnTo>
                    <a:pt x="20" y="226"/>
                  </a:lnTo>
                  <a:lnTo>
                    <a:pt x="24" y="231"/>
                  </a:lnTo>
                  <a:lnTo>
                    <a:pt x="29" y="231"/>
                  </a:lnTo>
                  <a:lnTo>
                    <a:pt x="29" y="235"/>
                  </a:lnTo>
                  <a:lnTo>
                    <a:pt x="29" y="235"/>
                  </a:lnTo>
                  <a:lnTo>
                    <a:pt x="29" y="144"/>
                  </a:lnTo>
                  <a:lnTo>
                    <a:pt x="29" y="245"/>
                  </a:lnTo>
                  <a:lnTo>
                    <a:pt x="29" y="322"/>
                  </a:lnTo>
                  <a:lnTo>
                    <a:pt x="29" y="322"/>
                  </a:lnTo>
                  <a:lnTo>
                    <a:pt x="29" y="327"/>
                  </a:lnTo>
                  <a:lnTo>
                    <a:pt x="29" y="331"/>
                  </a:lnTo>
                  <a:lnTo>
                    <a:pt x="34" y="336"/>
                  </a:lnTo>
                  <a:lnTo>
                    <a:pt x="34" y="336"/>
                  </a:lnTo>
                  <a:lnTo>
                    <a:pt x="34" y="341"/>
                  </a:lnTo>
                  <a:lnTo>
                    <a:pt x="39" y="341"/>
                  </a:lnTo>
                  <a:lnTo>
                    <a:pt x="39" y="346"/>
                  </a:lnTo>
                  <a:lnTo>
                    <a:pt x="44" y="346"/>
                  </a:lnTo>
                  <a:lnTo>
                    <a:pt x="48" y="346"/>
                  </a:lnTo>
                  <a:lnTo>
                    <a:pt x="48" y="346"/>
                  </a:lnTo>
                  <a:lnTo>
                    <a:pt x="48" y="346"/>
                  </a:lnTo>
                  <a:lnTo>
                    <a:pt x="53" y="346"/>
                  </a:lnTo>
                  <a:lnTo>
                    <a:pt x="58" y="346"/>
                  </a:lnTo>
                  <a:lnTo>
                    <a:pt x="58" y="346"/>
                  </a:lnTo>
                  <a:lnTo>
                    <a:pt x="63" y="341"/>
                  </a:lnTo>
                  <a:lnTo>
                    <a:pt x="63" y="341"/>
                  </a:lnTo>
                  <a:lnTo>
                    <a:pt x="68" y="336"/>
                  </a:lnTo>
                  <a:lnTo>
                    <a:pt x="68" y="336"/>
                  </a:lnTo>
                  <a:lnTo>
                    <a:pt x="72" y="331"/>
                  </a:lnTo>
                  <a:lnTo>
                    <a:pt x="72" y="327"/>
                  </a:lnTo>
                  <a:lnTo>
                    <a:pt x="72" y="322"/>
                  </a:lnTo>
                  <a:lnTo>
                    <a:pt x="72" y="192"/>
                  </a:lnTo>
                  <a:lnTo>
                    <a:pt x="72" y="192"/>
                  </a:lnTo>
                  <a:lnTo>
                    <a:pt x="72" y="322"/>
                  </a:lnTo>
                  <a:lnTo>
                    <a:pt x="72" y="322"/>
                  </a:lnTo>
                  <a:lnTo>
                    <a:pt x="72" y="327"/>
                  </a:lnTo>
                  <a:lnTo>
                    <a:pt x="72" y="331"/>
                  </a:lnTo>
                  <a:lnTo>
                    <a:pt x="72" y="336"/>
                  </a:lnTo>
                  <a:lnTo>
                    <a:pt x="77" y="336"/>
                  </a:lnTo>
                  <a:lnTo>
                    <a:pt x="77" y="341"/>
                  </a:lnTo>
                  <a:lnTo>
                    <a:pt x="82" y="341"/>
                  </a:lnTo>
                  <a:lnTo>
                    <a:pt x="82" y="346"/>
                  </a:lnTo>
                  <a:lnTo>
                    <a:pt x="87" y="346"/>
                  </a:lnTo>
                  <a:lnTo>
                    <a:pt x="87" y="346"/>
                  </a:lnTo>
                  <a:lnTo>
                    <a:pt x="92" y="346"/>
                  </a:lnTo>
                  <a:lnTo>
                    <a:pt x="92" y="346"/>
                  </a:lnTo>
                  <a:lnTo>
                    <a:pt x="96" y="346"/>
                  </a:lnTo>
                  <a:lnTo>
                    <a:pt x="96" y="346"/>
                  </a:lnTo>
                  <a:lnTo>
                    <a:pt x="101" y="346"/>
                  </a:lnTo>
                  <a:lnTo>
                    <a:pt x="106" y="341"/>
                  </a:lnTo>
                  <a:lnTo>
                    <a:pt x="106" y="341"/>
                  </a:lnTo>
                  <a:lnTo>
                    <a:pt x="111" y="336"/>
                  </a:lnTo>
                  <a:lnTo>
                    <a:pt x="111" y="336"/>
                  </a:lnTo>
                  <a:lnTo>
                    <a:pt x="111" y="331"/>
                  </a:lnTo>
                  <a:lnTo>
                    <a:pt x="111" y="327"/>
                  </a:lnTo>
                  <a:lnTo>
                    <a:pt x="111" y="322"/>
                  </a:lnTo>
                  <a:lnTo>
                    <a:pt x="111" y="245"/>
                  </a:lnTo>
                  <a:lnTo>
                    <a:pt x="111" y="144"/>
                  </a:lnTo>
                  <a:lnTo>
                    <a:pt x="111" y="235"/>
                  </a:lnTo>
                  <a:lnTo>
                    <a:pt x="111" y="235"/>
                  </a:lnTo>
                  <a:lnTo>
                    <a:pt x="111" y="235"/>
                  </a:lnTo>
                  <a:lnTo>
                    <a:pt x="116" y="231"/>
                  </a:lnTo>
                  <a:lnTo>
                    <a:pt x="120" y="231"/>
                  </a:lnTo>
                  <a:lnTo>
                    <a:pt x="120" y="226"/>
                  </a:lnTo>
                  <a:lnTo>
                    <a:pt x="125" y="221"/>
                  </a:lnTo>
                  <a:lnTo>
                    <a:pt x="130" y="216"/>
                  </a:lnTo>
                  <a:lnTo>
                    <a:pt x="135" y="211"/>
                  </a:lnTo>
                  <a:lnTo>
                    <a:pt x="140" y="207"/>
                  </a:lnTo>
                  <a:lnTo>
                    <a:pt x="140" y="202"/>
                  </a:lnTo>
                  <a:lnTo>
                    <a:pt x="140" y="192"/>
                  </a:lnTo>
                  <a:lnTo>
                    <a:pt x="140" y="130"/>
                  </a:lnTo>
                  <a:lnTo>
                    <a:pt x="140" y="130"/>
                  </a:lnTo>
                  <a:lnTo>
                    <a:pt x="140" y="130"/>
                  </a:lnTo>
                  <a:lnTo>
                    <a:pt x="140" y="130"/>
                  </a:lnTo>
                  <a:lnTo>
                    <a:pt x="140" y="125"/>
                  </a:lnTo>
                  <a:lnTo>
                    <a:pt x="140" y="120"/>
                  </a:lnTo>
                  <a:lnTo>
                    <a:pt x="140" y="115"/>
                  </a:lnTo>
                  <a:lnTo>
                    <a:pt x="140" y="111"/>
                  </a:lnTo>
                  <a:lnTo>
                    <a:pt x="135" y="106"/>
                  </a:lnTo>
                  <a:lnTo>
                    <a:pt x="130" y="106"/>
                  </a:lnTo>
                  <a:lnTo>
                    <a:pt x="125" y="101"/>
                  </a:lnTo>
                  <a:lnTo>
                    <a:pt x="116" y="96"/>
                  </a:lnTo>
                  <a:lnTo>
                    <a:pt x="116" y="96"/>
                  </a:lnTo>
                </a:path>
              </a:pathLst>
            </a:custGeom>
            <a:solidFill>
              <a:srgbClr val="FF9900"/>
            </a:solidFill>
            <a:ln w="7938">
              <a:solidFill>
                <a:srgbClr val="000000"/>
              </a:solidFill>
              <a:prstDash val="solid"/>
              <a:round/>
              <a:headEnd/>
              <a:tailEnd/>
            </a:ln>
          </p:spPr>
          <p:txBody>
            <a:bodyPr/>
            <a:lstStyle/>
            <a:p>
              <a:pPr defTabSz="457200" fontAlgn="base">
                <a:spcBef>
                  <a:spcPct val="0"/>
                </a:spcBef>
                <a:spcAft>
                  <a:spcPct val="0"/>
                </a:spcAft>
                <a:defRPr/>
              </a:pPr>
              <a:endParaRPr lang="en-US" kern="0" dirty="0">
                <a:solidFill>
                  <a:srgbClr val="FFFFFF"/>
                </a:solidFill>
                <a:latin typeface="Arial" charset="0"/>
                <a:ea typeface="MS PGothic" pitchFamily="34" charset="-128"/>
              </a:endParaRPr>
            </a:p>
          </p:txBody>
        </p:sp>
      </p:grpSp>
      <p:sp>
        <p:nvSpPr>
          <p:cNvPr id="22576" name="Text Box 128"/>
          <p:cNvSpPr txBox="1">
            <a:spLocks noChangeArrowheads="1"/>
          </p:cNvSpPr>
          <p:nvPr/>
        </p:nvSpPr>
        <p:spPr bwMode="auto">
          <a:xfrm>
            <a:off x="287338" y="5368925"/>
            <a:ext cx="1416050" cy="341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charset="0"/>
                <a:ea typeface="MS PGothic" pitchFamily="34" charset="-128"/>
              </a:defRPr>
            </a:lvl9pPr>
          </a:lstStyle>
          <a:p>
            <a:pPr algn="ctr" defTabSz="457200" eaLnBrk="1" fontAlgn="base" hangingPunct="1">
              <a:lnSpc>
                <a:spcPct val="90000"/>
              </a:lnSpc>
              <a:spcBef>
                <a:spcPct val="0"/>
              </a:spcBef>
              <a:spcAft>
                <a:spcPct val="0"/>
              </a:spcAft>
            </a:pPr>
            <a:r>
              <a:rPr lang="en-US" b="1" i="1" dirty="0" smtClean="0">
                <a:solidFill>
                  <a:prstClr val="black"/>
                </a:solidFill>
                <a:cs typeface="Arial" charset="0"/>
              </a:rPr>
              <a:t>ALK</a:t>
            </a:r>
            <a:r>
              <a:rPr lang="en-US" b="1" dirty="0" smtClean="0">
                <a:solidFill>
                  <a:prstClr val="black"/>
                </a:solidFill>
                <a:cs typeface="Arial" charset="0"/>
              </a:rPr>
              <a:t> fusion</a:t>
            </a:r>
          </a:p>
        </p:txBody>
      </p:sp>
      <p:sp>
        <p:nvSpPr>
          <p:cNvPr id="22577" name="Oval 130"/>
          <p:cNvSpPr>
            <a:spLocks noChangeArrowheads="1"/>
          </p:cNvSpPr>
          <p:nvPr/>
        </p:nvSpPr>
        <p:spPr bwMode="auto">
          <a:xfrm>
            <a:off x="1790700" y="4343400"/>
            <a:ext cx="609600" cy="914400"/>
          </a:xfrm>
          <a:prstGeom prst="ellipse">
            <a:avLst/>
          </a:prstGeom>
          <a:noFill/>
          <a:ln w="28575" algn="ctr">
            <a:solidFill>
              <a:srgbClr val="C00000"/>
            </a:solidFill>
            <a:round/>
            <a:headEnd/>
            <a:tailEnd/>
          </a:ln>
          <a:extLst>
            <a:ext uri="{909E8E84-426E-40DD-AFC4-6F175D3DCCD1}">
              <a14:hiddenFill xmlns:a14="http://schemas.microsoft.com/office/drawing/2010/main" xmlns="">
                <a:solidFill>
                  <a:srgbClr val="FFFFFF"/>
                </a:solidFill>
              </a14:hiddenFill>
            </a:ext>
          </a:extLst>
        </p:spPr>
        <p:txBody>
          <a:bodyPr anchor="ctr">
            <a:spAutoFit/>
          </a:bodyPr>
          <a:lstStyle/>
          <a:p>
            <a:pPr defTabSz="457200" fontAlgn="base">
              <a:spcBef>
                <a:spcPct val="0"/>
              </a:spcBef>
              <a:spcAft>
                <a:spcPct val="0"/>
              </a:spcAft>
            </a:pPr>
            <a:endParaRPr lang="tr-TR" smtClean="0">
              <a:solidFill>
                <a:prstClr val="black"/>
              </a:solidFill>
              <a:latin typeface="Arial" charset="0"/>
              <a:ea typeface="MS PGothic" pitchFamily="34" charset="-128"/>
            </a:endParaRPr>
          </a:p>
        </p:txBody>
      </p:sp>
      <p:sp>
        <p:nvSpPr>
          <p:cNvPr id="22579" name="Text Box 128"/>
          <p:cNvSpPr txBox="1">
            <a:spLocks noChangeArrowheads="1"/>
          </p:cNvSpPr>
          <p:nvPr/>
        </p:nvSpPr>
        <p:spPr bwMode="auto">
          <a:xfrm>
            <a:off x="7463732" y="3643314"/>
            <a:ext cx="1342034" cy="6001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charset="0"/>
                <a:ea typeface="MS PGothic" pitchFamily="34" charset="-128"/>
              </a:defRPr>
            </a:lvl9pPr>
          </a:lstStyle>
          <a:p>
            <a:pPr algn="ctr" defTabSz="457200" eaLnBrk="1" fontAlgn="base" hangingPunct="1">
              <a:lnSpc>
                <a:spcPct val="90000"/>
              </a:lnSpc>
              <a:spcBef>
                <a:spcPct val="30000"/>
              </a:spcBef>
              <a:spcAft>
                <a:spcPct val="0"/>
              </a:spcAft>
            </a:pPr>
            <a:r>
              <a:rPr lang="en-US" b="1" i="1" dirty="0" smtClean="0">
                <a:solidFill>
                  <a:prstClr val="black"/>
                </a:solidFill>
                <a:cs typeface="Arial" charset="0"/>
              </a:rPr>
              <a:t>EGFR</a:t>
            </a:r>
            <a:r>
              <a:rPr lang="en-US" b="1" dirty="0" smtClean="0">
                <a:solidFill>
                  <a:prstClr val="black"/>
                </a:solidFill>
                <a:cs typeface="Arial" charset="0"/>
              </a:rPr>
              <a:t> Mt</a:t>
            </a:r>
            <a:endParaRPr lang="tr-TR" b="1" dirty="0" smtClean="0">
              <a:solidFill>
                <a:prstClr val="black"/>
              </a:solidFill>
              <a:cs typeface="Arial" charset="0"/>
            </a:endParaRPr>
          </a:p>
          <a:p>
            <a:pPr algn="ctr" defTabSz="457200" eaLnBrk="1" fontAlgn="base" hangingPunct="1">
              <a:lnSpc>
                <a:spcPct val="90000"/>
              </a:lnSpc>
              <a:spcBef>
                <a:spcPct val="30000"/>
              </a:spcBef>
              <a:spcAft>
                <a:spcPct val="0"/>
              </a:spcAft>
            </a:pPr>
            <a:r>
              <a:rPr lang="tr-TR" sz="1400" b="1" i="1" dirty="0" smtClean="0">
                <a:solidFill>
                  <a:srgbClr val="00003A"/>
                </a:solidFill>
                <a:latin typeface="Century Gothic" pitchFamily="34" charset="0"/>
              </a:rPr>
              <a:t>delE19, L858R</a:t>
            </a:r>
            <a:endParaRPr lang="en-US" sz="1400" b="1" dirty="0" smtClean="0">
              <a:solidFill>
                <a:prstClr val="black"/>
              </a:solidFill>
              <a:cs typeface="Arial" charset="0"/>
            </a:endParaRPr>
          </a:p>
        </p:txBody>
      </p:sp>
      <p:sp>
        <p:nvSpPr>
          <p:cNvPr id="22580" name="Oval 130"/>
          <p:cNvSpPr>
            <a:spLocks noChangeArrowheads="1"/>
          </p:cNvSpPr>
          <p:nvPr/>
        </p:nvSpPr>
        <p:spPr bwMode="auto">
          <a:xfrm>
            <a:off x="6210300" y="3048000"/>
            <a:ext cx="609600" cy="914400"/>
          </a:xfrm>
          <a:prstGeom prst="ellipse">
            <a:avLst/>
          </a:prstGeom>
          <a:noFill/>
          <a:ln w="28575" algn="ctr">
            <a:solidFill>
              <a:srgbClr val="C00000"/>
            </a:solidFill>
            <a:round/>
            <a:headEnd/>
            <a:tailEnd/>
          </a:ln>
          <a:extLst>
            <a:ext uri="{909E8E84-426E-40DD-AFC4-6F175D3DCCD1}">
              <a14:hiddenFill xmlns:a14="http://schemas.microsoft.com/office/drawing/2010/main" xmlns="">
                <a:solidFill>
                  <a:srgbClr val="FFFFFF"/>
                </a:solidFill>
              </a14:hiddenFill>
            </a:ext>
          </a:extLst>
        </p:spPr>
        <p:txBody>
          <a:bodyPr anchor="ctr">
            <a:spAutoFit/>
          </a:bodyPr>
          <a:lstStyle/>
          <a:p>
            <a:pPr defTabSz="457200" fontAlgn="base">
              <a:spcBef>
                <a:spcPct val="0"/>
              </a:spcBef>
              <a:spcAft>
                <a:spcPct val="0"/>
              </a:spcAft>
            </a:pPr>
            <a:endParaRPr lang="tr-TR" smtClean="0">
              <a:solidFill>
                <a:prstClr val="black"/>
              </a:solidFill>
              <a:latin typeface="Arial" charset="0"/>
              <a:ea typeface="MS PGothic" pitchFamily="34" charset="-128"/>
            </a:endParaRPr>
          </a:p>
        </p:txBody>
      </p:sp>
      <p:sp>
        <p:nvSpPr>
          <p:cNvPr id="22581" name="Text Box 127"/>
          <p:cNvSpPr txBox="1">
            <a:spLocks noChangeArrowheads="1"/>
          </p:cNvSpPr>
          <p:nvPr/>
        </p:nvSpPr>
        <p:spPr bwMode="auto">
          <a:xfrm>
            <a:off x="369888" y="3733800"/>
            <a:ext cx="1171575" cy="355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charset="0"/>
                <a:ea typeface="MS PGothic" pitchFamily="34" charset="-128"/>
              </a:defRPr>
            </a:lvl9pPr>
          </a:lstStyle>
          <a:p>
            <a:pPr algn="ctr" defTabSz="457200" eaLnBrk="1" fontAlgn="base" hangingPunct="1">
              <a:lnSpc>
                <a:spcPct val="95000"/>
              </a:lnSpc>
              <a:spcBef>
                <a:spcPct val="30000"/>
              </a:spcBef>
              <a:spcAft>
                <a:spcPct val="0"/>
              </a:spcAft>
            </a:pPr>
            <a:r>
              <a:rPr lang="en-US" b="1" i="1" smtClean="0">
                <a:solidFill>
                  <a:prstClr val="black"/>
                </a:solidFill>
                <a:cs typeface="Arial" charset="0"/>
              </a:rPr>
              <a:t>KRAS</a:t>
            </a:r>
            <a:r>
              <a:rPr lang="en-US" b="1" smtClean="0">
                <a:solidFill>
                  <a:prstClr val="black"/>
                </a:solidFill>
                <a:cs typeface="Arial" charset="0"/>
              </a:rPr>
              <a:t> Mt</a:t>
            </a:r>
          </a:p>
        </p:txBody>
      </p:sp>
      <p:sp>
        <p:nvSpPr>
          <p:cNvPr id="22582" name="Oval 129"/>
          <p:cNvSpPr>
            <a:spLocks noChangeArrowheads="1"/>
          </p:cNvSpPr>
          <p:nvPr/>
        </p:nvSpPr>
        <p:spPr bwMode="auto">
          <a:xfrm>
            <a:off x="1943100" y="2971800"/>
            <a:ext cx="609600" cy="914400"/>
          </a:xfrm>
          <a:prstGeom prst="ellipse">
            <a:avLst/>
          </a:prstGeom>
          <a:noFill/>
          <a:ln w="28575" algn="ctr">
            <a:solidFill>
              <a:srgbClr val="C00000"/>
            </a:solidFill>
            <a:round/>
            <a:headEnd/>
            <a:tailEnd/>
          </a:ln>
          <a:extLst>
            <a:ext uri="{909E8E84-426E-40DD-AFC4-6F175D3DCCD1}">
              <a14:hiddenFill xmlns:a14="http://schemas.microsoft.com/office/drawing/2010/main" xmlns="">
                <a:solidFill>
                  <a:srgbClr val="FFFFFF"/>
                </a:solidFill>
              </a14:hiddenFill>
            </a:ext>
          </a:extLst>
        </p:spPr>
        <p:txBody>
          <a:bodyPr anchor="ctr">
            <a:spAutoFit/>
          </a:bodyPr>
          <a:lstStyle/>
          <a:p>
            <a:pPr defTabSz="457200" fontAlgn="base">
              <a:spcBef>
                <a:spcPct val="0"/>
              </a:spcBef>
              <a:spcAft>
                <a:spcPct val="0"/>
              </a:spcAft>
            </a:pPr>
            <a:endParaRPr lang="tr-TR" smtClean="0">
              <a:solidFill>
                <a:prstClr val="black"/>
              </a:solidFill>
              <a:latin typeface="Arial" charset="0"/>
              <a:ea typeface="MS PGothic" pitchFamily="34" charset="-128"/>
            </a:endParaRPr>
          </a:p>
        </p:txBody>
      </p:sp>
      <p:sp>
        <p:nvSpPr>
          <p:cNvPr id="22583" name="Text Box 2"/>
          <p:cNvSpPr txBox="1">
            <a:spLocks noChangeAspect="1" noChangeArrowheads="1"/>
          </p:cNvSpPr>
          <p:nvPr/>
        </p:nvSpPr>
        <p:spPr bwMode="auto">
          <a:xfrm>
            <a:off x="2119313" y="1852613"/>
            <a:ext cx="4911725" cy="587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wrap="none" lIns="87312" tIns="44450" rIns="87312" bIns="44450" anchor="ctr">
            <a:spAutoFit/>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charset="0"/>
                <a:ea typeface="MS PGothic" pitchFamily="34" charset="-128"/>
              </a:defRPr>
            </a:lvl9pPr>
          </a:lstStyle>
          <a:p>
            <a:pPr algn="ctr" defTabSz="457200" fontAlgn="base">
              <a:lnSpc>
                <a:spcPct val="90000"/>
              </a:lnSpc>
              <a:spcBef>
                <a:spcPct val="0"/>
              </a:spcBef>
              <a:spcAft>
                <a:spcPct val="0"/>
              </a:spcAft>
            </a:pPr>
            <a:r>
              <a:rPr lang="tr-TR" b="1" smtClean="0">
                <a:solidFill>
                  <a:prstClr val="black"/>
                </a:solidFill>
                <a:cs typeface="Arial" charset="0"/>
              </a:rPr>
              <a:t>Aynı tanı ve klinik özelliklere sahip hastalar</a:t>
            </a:r>
            <a:endParaRPr lang="en-US" b="1" smtClean="0">
              <a:solidFill>
                <a:prstClr val="black"/>
              </a:solidFill>
              <a:cs typeface="Arial" charset="0"/>
            </a:endParaRPr>
          </a:p>
          <a:p>
            <a:pPr algn="ctr" defTabSz="457200" fontAlgn="base">
              <a:lnSpc>
                <a:spcPct val="90000"/>
              </a:lnSpc>
              <a:spcBef>
                <a:spcPct val="0"/>
              </a:spcBef>
              <a:spcAft>
                <a:spcPct val="0"/>
              </a:spcAft>
            </a:pPr>
            <a:r>
              <a:rPr lang="en-US" b="1" smtClean="0">
                <a:solidFill>
                  <a:prstClr val="black"/>
                </a:solidFill>
                <a:cs typeface="Arial" charset="0"/>
              </a:rPr>
              <a:t>(</a:t>
            </a:r>
            <a:r>
              <a:rPr lang="tr-TR" b="1" smtClean="0">
                <a:solidFill>
                  <a:prstClr val="black"/>
                </a:solidFill>
                <a:cs typeface="Arial" charset="0"/>
              </a:rPr>
              <a:t>Evre </a:t>
            </a:r>
            <a:r>
              <a:rPr lang="en-US" b="1" smtClean="0">
                <a:solidFill>
                  <a:prstClr val="black"/>
                </a:solidFill>
                <a:cs typeface="Arial" charset="0"/>
              </a:rPr>
              <a:t>IV NSCLC)</a:t>
            </a:r>
          </a:p>
        </p:txBody>
      </p:sp>
      <p:sp>
        <p:nvSpPr>
          <p:cNvPr id="132" name="Title 137"/>
          <p:cNvSpPr>
            <a:spLocks noGrp="1"/>
          </p:cNvSpPr>
          <p:nvPr>
            <p:ph type="title"/>
          </p:nvPr>
        </p:nvSpPr>
        <p:spPr/>
        <p:txBody>
          <a:bodyPr>
            <a:normAutofit fontScale="90000"/>
          </a:bodyPr>
          <a:lstStyle/>
          <a:p>
            <a:pPr fontAlgn="auto">
              <a:spcAft>
                <a:spcPts val="0"/>
              </a:spcAft>
              <a:defRPr/>
            </a:pPr>
            <a:r>
              <a:rPr lang="en-US" dirty="0" smtClean="0">
                <a:cs typeface="Arial" pitchFamily="34" charset="0"/>
              </a:rPr>
              <a:t>NSCLC</a:t>
            </a:r>
            <a:r>
              <a:rPr lang="tr-TR" dirty="0" smtClean="0">
                <a:cs typeface="Arial" pitchFamily="34" charset="0"/>
              </a:rPr>
              <a:t> moleküler özelliklerinde bireyler arasındaki </a:t>
            </a:r>
            <a:r>
              <a:rPr lang="tr-TR" dirty="0" err="1" smtClean="0">
                <a:cs typeface="Arial" pitchFamily="34" charset="0"/>
              </a:rPr>
              <a:t>heterojenite</a:t>
            </a:r>
            <a:endParaRPr lang="en-US" dirty="0" smtClean="0"/>
          </a:p>
        </p:txBody>
      </p:sp>
      <p:sp>
        <p:nvSpPr>
          <p:cNvPr id="22585" name="Text Box 126"/>
          <p:cNvSpPr txBox="1">
            <a:spLocks noChangeArrowheads="1"/>
          </p:cNvSpPr>
          <p:nvPr/>
        </p:nvSpPr>
        <p:spPr bwMode="auto">
          <a:xfrm>
            <a:off x="7240588" y="2514600"/>
            <a:ext cx="1800225" cy="1089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charset="0"/>
                <a:ea typeface="MS PGothic" pitchFamily="34" charset="-128"/>
              </a:defRPr>
            </a:lvl9pPr>
          </a:lstStyle>
          <a:p>
            <a:pPr algn="ctr" defTabSz="457200" eaLnBrk="1" fontAlgn="base" hangingPunct="1">
              <a:lnSpc>
                <a:spcPct val="90000"/>
              </a:lnSpc>
              <a:spcBef>
                <a:spcPct val="30000"/>
              </a:spcBef>
              <a:spcAft>
                <a:spcPct val="0"/>
              </a:spcAft>
            </a:pPr>
            <a:r>
              <a:rPr lang="en-US" b="1" dirty="0" smtClean="0">
                <a:solidFill>
                  <a:prstClr val="black"/>
                </a:solidFill>
                <a:cs typeface="Arial" charset="0"/>
              </a:rPr>
              <a:t>39</a:t>
            </a:r>
            <a:r>
              <a:rPr lang="tr-TR" b="1" dirty="0" smtClean="0">
                <a:solidFill>
                  <a:prstClr val="black"/>
                </a:solidFill>
                <a:cs typeface="Arial" charset="0"/>
              </a:rPr>
              <a:t> yaşında</a:t>
            </a:r>
            <a:r>
              <a:rPr lang="en-US" b="1" dirty="0" smtClean="0">
                <a:solidFill>
                  <a:prstClr val="black"/>
                </a:solidFill>
                <a:cs typeface="Arial" charset="0"/>
              </a:rPr>
              <a:t> </a:t>
            </a:r>
            <a:br>
              <a:rPr lang="en-US" b="1" dirty="0" smtClean="0">
                <a:solidFill>
                  <a:prstClr val="black"/>
                </a:solidFill>
                <a:cs typeface="Arial" charset="0"/>
              </a:rPr>
            </a:br>
            <a:r>
              <a:rPr lang="tr-TR" b="1" dirty="0" smtClean="0">
                <a:solidFill>
                  <a:prstClr val="black"/>
                </a:solidFill>
                <a:cs typeface="Arial" charset="0"/>
              </a:rPr>
              <a:t>kadın</a:t>
            </a:r>
            <a:r>
              <a:rPr lang="en-US" b="1" dirty="0" smtClean="0">
                <a:solidFill>
                  <a:prstClr val="black"/>
                </a:solidFill>
                <a:cs typeface="Arial" charset="0"/>
              </a:rPr>
              <a:t/>
            </a:r>
            <a:br>
              <a:rPr lang="en-US" b="1" dirty="0" smtClean="0">
                <a:solidFill>
                  <a:prstClr val="black"/>
                </a:solidFill>
                <a:cs typeface="Arial" charset="0"/>
              </a:rPr>
            </a:br>
            <a:r>
              <a:rPr lang="tr-TR" b="1" dirty="0" smtClean="0">
                <a:solidFill>
                  <a:prstClr val="black"/>
                </a:solidFill>
                <a:cs typeface="Arial" charset="0"/>
              </a:rPr>
              <a:t>sigara içmiyor</a:t>
            </a:r>
            <a:r>
              <a:rPr lang="en-US" b="1" dirty="0" smtClean="0">
                <a:solidFill>
                  <a:prstClr val="black"/>
                </a:solidFill>
                <a:cs typeface="Arial" charset="0"/>
              </a:rPr>
              <a:t>,</a:t>
            </a:r>
            <a:br>
              <a:rPr lang="en-US" b="1" dirty="0" smtClean="0">
                <a:solidFill>
                  <a:prstClr val="black"/>
                </a:solidFill>
                <a:cs typeface="Arial" charset="0"/>
              </a:rPr>
            </a:br>
            <a:r>
              <a:rPr lang="tr-TR" b="1" dirty="0" smtClean="0">
                <a:solidFill>
                  <a:prstClr val="black"/>
                </a:solidFill>
                <a:cs typeface="Arial" charset="0"/>
              </a:rPr>
              <a:t>A</a:t>
            </a:r>
            <a:r>
              <a:rPr lang="en-US" b="1" dirty="0" err="1" smtClean="0">
                <a:solidFill>
                  <a:prstClr val="black"/>
                </a:solidFill>
                <a:cs typeface="Arial" charset="0"/>
              </a:rPr>
              <a:t>deno</a:t>
            </a:r>
            <a:r>
              <a:rPr lang="tr-TR" b="1" dirty="0" smtClean="0">
                <a:solidFill>
                  <a:prstClr val="black"/>
                </a:solidFill>
                <a:cs typeface="Arial" charset="0"/>
              </a:rPr>
              <a:t>C</a:t>
            </a:r>
            <a:r>
              <a:rPr lang="en-US" b="1" dirty="0" smtClean="0">
                <a:solidFill>
                  <a:prstClr val="black"/>
                </a:solidFill>
                <a:cs typeface="Arial" charset="0"/>
              </a:rPr>
              <a:t>a</a:t>
            </a:r>
          </a:p>
        </p:txBody>
      </p:sp>
      <p:sp>
        <p:nvSpPr>
          <p:cNvPr id="22586" name="Text Box 126"/>
          <p:cNvSpPr txBox="1">
            <a:spLocks noChangeArrowheads="1"/>
          </p:cNvSpPr>
          <p:nvPr/>
        </p:nvSpPr>
        <p:spPr bwMode="auto">
          <a:xfrm>
            <a:off x="28575" y="4267200"/>
            <a:ext cx="1800225" cy="1089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charset="0"/>
                <a:ea typeface="MS PGothic" pitchFamily="34" charset="-128"/>
              </a:defRPr>
            </a:lvl9pPr>
          </a:lstStyle>
          <a:p>
            <a:pPr algn="ctr" defTabSz="457200" eaLnBrk="1" fontAlgn="base" hangingPunct="1">
              <a:lnSpc>
                <a:spcPct val="90000"/>
              </a:lnSpc>
              <a:spcBef>
                <a:spcPct val="30000"/>
              </a:spcBef>
              <a:spcAft>
                <a:spcPct val="0"/>
              </a:spcAft>
            </a:pPr>
            <a:r>
              <a:rPr lang="tr-TR" b="1" dirty="0" smtClean="0">
                <a:solidFill>
                  <a:prstClr val="black"/>
                </a:solidFill>
                <a:cs typeface="Arial" charset="0"/>
              </a:rPr>
              <a:t>54 yaşında</a:t>
            </a:r>
            <a:r>
              <a:rPr lang="en-US" b="1" dirty="0" smtClean="0">
                <a:solidFill>
                  <a:prstClr val="black"/>
                </a:solidFill>
                <a:cs typeface="Arial" charset="0"/>
              </a:rPr>
              <a:t> </a:t>
            </a:r>
            <a:br>
              <a:rPr lang="en-US" b="1" dirty="0" smtClean="0">
                <a:solidFill>
                  <a:prstClr val="black"/>
                </a:solidFill>
                <a:cs typeface="Arial" charset="0"/>
              </a:rPr>
            </a:br>
            <a:r>
              <a:rPr lang="tr-TR" b="1" dirty="0" smtClean="0">
                <a:solidFill>
                  <a:prstClr val="black"/>
                </a:solidFill>
                <a:cs typeface="Arial" charset="0"/>
              </a:rPr>
              <a:t>erkek</a:t>
            </a:r>
            <a:r>
              <a:rPr lang="en-US" b="1" dirty="0" smtClean="0">
                <a:solidFill>
                  <a:prstClr val="black"/>
                </a:solidFill>
                <a:cs typeface="Arial" charset="0"/>
              </a:rPr>
              <a:t/>
            </a:r>
            <a:br>
              <a:rPr lang="en-US" b="1" dirty="0" smtClean="0">
                <a:solidFill>
                  <a:prstClr val="black"/>
                </a:solidFill>
                <a:cs typeface="Arial" charset="0"/>
              </a:rPr>
            </a:br>
            <a:r>
              <a:rPr lang="tr-TR" b="1" dirty="0" smtClean="0">
                <a:solidFill>
                  <a:prstClr val="black"/>
                </a:solidFill>
                <a:cs typeface="Arial" charset="0"/>
              </a:rPr>
              <a:t>sigara içmiyor</a:t>
            </a:r>
            <a:r>
              <a:rPr lang="en-US" b="1" dirty="0" smtClean="0">
                <a:solidFill>
                  <a:prstClr val="black"/>
                </a:solidFill>
                <a:cs typeface="Arial" charset="0"/>
              </a:rPr>
              <a:t>,</a:t>
            </a:r>
            <a:br>
              <a:rPr lang="en-US" b="1" dirty="0" smtClean="0">
                <a:solidFill>
                  <a:prstClr val="black"/>
                </a:solidFill>
                <a:cs typeface="Arial" charset="0"/>
              </a:rPr>
            </a:br>
            <a:r>
              <a:rPr lang="tr-TR" b="1" dirty="0" smtClean="0">
                <a:solidFill>
                  <a:prstClr val="black"/>
                </a:solidFill>
                <a:cs typeface="Arial" charset="0"/>
              </a:rPr>
              <a:t>A</a:t>
            </a:r>
            <a:r>
              <a:rPr lang="en-US" b="1" dirty="0" err="1" smtClean="0">
                <a:solidFill>
                  <a:prstClr val="black"/>
                </a:solidFill>
                <a:cs typeface="Arial" charset="0"/>
              </a:rPr>
              <a:t>deno</a:t>
            </a:r>
            <a:r>
              <a:rPr lang="tr-TR" b="1" dirty="0" smtClean="0">
                <a:solidFill>
                  <a:prstClr val="black"/>
                </a:solidFill>
                <a:cs typeface="Arial" charset="0"/>
              </a:rPr>
              <a:t>C</a:t>
            </a:r>
            <a:r>
              <a:rPr lang="en-US" b="1" dirty="0" smtClean="0">
                <a:solidFill>
                  <a:prstClr val="black"/>
                </a:solidFill>
                <a:cs typeface="Arial" charset="0"/>
              </a:rPr>
              <a:t>a</a:t>
            </a:r>
          </a:p>
        </p:txBody>
      </p:sp>
      <p:sp>
        <p:nvSpPr>
          <p:cNvPr id="22587" name="Text Box 123"/>
          <p:cNvSpPr txBox="1">
            <a:spLocks noChangeArrowheads="1"/>
          </p:cNvSpPr>
          <p:nvPr/>
        </p:nvSpPr>
        <p:spPr bwMode="auto">
          <a:xfrm>
            <a:off x="150813" y="2462213"/>
            <a:ext cx="1573212" cy="1089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Arial"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Arial"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Arial"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Arial" charset="0"/>
                <a:ea typeface="MS PGothic" pitchFamily="34" charset="-128"/>
              </a:defRPr>
            </a:lvl9pPr>
          </a:lstStyle>
          <a:p>
            <a:pPr algn="ctr" defTabSz="457200" eaLnBrk="1" fontAlgn="base" hangingPunct="1">
              <a:lnSpc>
                <a:spcPct val="90000"/>
              </a:lnSpc>
              <a:spcBef>
                <a:spcPct val="30000"/>
              </a:spcBef>
              <a:spcAft>
                <a:spcPct val="0"/>
              </a:spcAft>
            </a:pPr>
            <a:r>
              <a:rPr lang="en-US" b="1" dirty="0" smtClean="0">
                <a:solidFill>
                  <a:prstClr val="black"/>
                </a:solidFill>
                <a:cs typeface="Arial" charset="0"/>
              </a:rPr>
              <a:t>65</a:t>
            </a:r>
            <a:r>
              <a:rPr lang="tr-TR" b="1" dirty="0" smtClean="0">
                <a:solidFill>
                  <a:prstClr val="black"/>
                </a:solidFill>
                <a:cs typeface="Arial" charset="0"/>
              </a:rPr>
              <a:t> yaşında</a:t>
            </a:r>
            <a:r>
              <a:rPr lang="en-US" b="1" dirty="0" smtClean="0">
                <a:solidFill>
                  <a:prstClr val="black"/>
                </a:solidFill>
                <a:cs typeface="Arial" charset="0"/>
              </a:rPr>
              <a:t> </a:t>
            </a:r>
            <a:r>
              <a:rPr lang="tr-TR" b="1" dirty="0" smtClean="0">
                <a:solidFill>
                  <a:prstClr val="black"/>
                </a:solidFill>
                <a:cs typeface="Arial" charset="0"/>
              </a:rPr>
              <a:t>erkek</a:t>
            </a:r>
            <a:r>
              <a:rPr lang="en-US" b="1" dirty="0" smtClean="0">
                <a:solidFill>
                  <a:prstClr val="black"/>
                </a:solidFill>
                <a:cs typeface="Arial" charset="0"/>
              </a:rPr>
              <a:t/>
            </a:r>
            <a:br>
              <a:rPr lang="en-US" b="1" dirty="0" smtClean="0">
                <a:solidFill>
                  <a:prstClr val="black"/>
                </a:solidFill>
                <a:cs typeface="Arial" charset="0"/>
              </a:rPr>
            </a:br>
            <a:r>
              <a:rPr lang="tr-TR" b="1" dirty="0" smtClean="0">
                <a:solidFill>
                  <a:prstClr val="black"/>
                </a:solidFill>
                <a:cs typeface="Arial" charset="0"/>
              </a:rPr>
              <a:t>sigara içen</a:t>
            </a:r>
            <a:r>
              <a:rPr lang="en-US" b="1" dirty="0" smtClean="0">
                <a:solidFill>
                  <a:prstClr val="black"/>
                </a:solidFill>
                <a:cs typeface="Arial" charset="0"/>
              </a:rPr>
              <a:t>,</a:t>
            </a:r>
            <a:br>
              <a:rPr lang="en-US" b="1" dirty="0" smtClean="0">
                <a:solidFill>
                  <a:prstClr val="black"/>
                </a:solidFill>
                <a:cs typeface="Arial" charset="0"/>
              </a:rPr>
            </a:br>
            <a:r>
              <a:rPr lang="tr-TR" b="1" dirty="0" smtClean="0">
                <a:solidFill>
                  <a:prstClr val="black"/>
                </a:solidFill>
                <a:cs typeface="Arial" charset="0"/>
              </a:rPr>
              <a:t>Adeno Ca</a:t>
            </a:r>
            <a:endParaRPr lang="en-US" b="1" dirty="0" smtClean="0">
              <a:solidFill>
                <a:prstClr val="black"/>
              </a:solidFill>
              <a:cs typeface="Arial" charset="0"/>
            </a:endParaRPr>
          </a:p>
        </p:txBody>
      </p:sp>
      <p:sp>
        <p:nvSpPr>
          <p:cNvPr id="130" name="TextBox 129"/>
          <p:cNvSpPr txBox="1"/>
          <p:nvPr/>
        </p:nvSpPr>
        <p:spPr>
          <a:xfrm>
            <a:off x="7786710" y="4286256"/>
            <a:ext cx="1031051" cy="646331"/>
          </a:xfrm>
          <a:prstGeom prst="rect">
            <a:avLst/>
          </a:prstGeom>
          <a:noFill/>
        </p:spPr>
        <p:txBody>
          <a:bodyPr wrap="none" rtlCol="0">
            <a:spAutoFit/>
          </a:bodyPr>
          <a:lstStyle/>
          <a:p>
            <a:r>
              <a:rPr lang="tr-TR" dirty="0" smtClean="0">
                <a:solidFill>
                  <a:srgbClr val="FF0000"/>
                </a:solidFill>
              </a:rPr>
              <a:t>Erlotinib</a:t>
            </a:r>
          </a:p>
          <a:p>
            <a:r>
              <a:rPr lang="tr-TR" dirty="0" smtClean="0">
                <a:solidFill>
                  <a:srgbClr val="FF0000"/>
                </a:solidFill>
              </a:rPr>
              <a:t>Gefitinib</a:t>
            </a:r>
            <a:endParaRPr lang="tr-TR" dirty="0">
              <a:solidFill>
                <a:srgbClr val="FF0000"/>
              </a:solidFill>
            </a:endParaRPr>
          </a:p>
        </p:txBody>
      </p:sp>
      <p:sp>
        <p:nvSpPr>
          <p:cNvPr id="131" name="TextBox 130"/>
          <p:cNvSpPr txBox="1"/>
          <p:nvPr/>
        </p:nvSpPr>
        <p:spPr>
          <a:xfrm>
            <a:off x="500034" y="6072206"/>
            <a:ext cx="1143008" cy="369332"/>
          </a:xfrm>
          <a:prstGeom prst="rect">
            <a:avLst/>
          </a:prstGeom>
          <a:noFill/>
        </p:spPr>
        <p:txBody>
          <a:bodyPr wrap="square" rtlCol="0">
            <a:spAutoFit/>
          </a:bodyPr>
          <a:lstStyle/>
          <a:p>
            <a:r>
              <a:rPr lang="tr-TR" dirty="0" smtClean="0">
                <a:solidFill>
                  <a:srgbClr val="FF0000"/>
                </a:solidFill>
              </a:rPr>
              <a:t>Crizotinib</a:t>
            </a:r>
            <a:endParaRPr lang="tr-TR" dirty="0">
              <a:solidFill>
                <a:srgbClr val="FF0000"/>
              </a:solidFill>
            </a:endParaRPr>
          </a:p>
        </p:txBody>
      </p:sp>
    </p:spTree>
    <p:extLst>
      <p:ext uri="{BB962C8B-B14F-4D97-AF65-F5344CB8AC3E}">
        <p14:creationId xmlns:p14="http://schemas.microsoft.com/office/powerpoint/2010/main" xmlns="" val="1669862513"/>
      </p:ext>
    </p:extLst>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3"/>
          <p:cNvSpPr>
            <a:spLocks noChangeShapeType="1"/>
          </p:cNvSpPr>
          <p:nvPr/>
        </p:nvSpPr>
        <p:spPr bwMode="auto">
          <a:xfrm>
            <a:off x="4973638" y="3319463"/>
            <a:ext cx="0" cy="0"/>
          </a:xfrm>
          <a:prstGeom prst="line">
            <a:avLst/>
          </a:prstGeom>
          <a:noFill/>
          <a:ln w="9525">
            <a:solidFill>
              <a:schemeClr val="tx1"/>
            </a:solidFill>
            <a:round/>
            <a:headEnd/>
            <a:tailEnd/>
          </a:ln>
        </p:spPr>
        <p:txBody>
          <a:bodyPr/>
          <a:lstStyle/>
          <a:p>
            <a:endParaRPr lang="tr-TR"/>
          </a:p>
        </p:txBody>
      </p:sp>
      <p:grpSp>
        <p:nvGrpSpPr>
          <p:cNvPr id="3" name="Group 4"/>
          <p:cNvGrpSpPr>
            <a:grpSpLocks/>
          </p:cNvGrpSpPr>
          <p:nvPr/>
        </p:nvGrpSpPr>
        <p:grpSpPr bwMode="auto">
          <a:xfrm>
            <a:off x="4541838" y="2743200"/>
            <a:ext cx="287337" cy="287338"/>
            <a:chOff x="2699" y="2024"/>
            <a:chExt cx="272" cy="272"/>
          </a:xfrm>
        </p:grpSpPr>
        <p:sp>
          <p:nvSpPr>
            <p:cNvPr id="4" name="Line 5"/>
            <p:cNvSpPr>
              <a:spLocks noChangeShapeType="1"/>
            </p:cNvSpPr>
            <p:nvPr/>
          </p:nvSpPr>
          <p:spPr bwMode="auto">
            <a:xfrm>
              <a:off x="2836" y="2024"/>
              <a:ext cx="0" cy="272"/>
            </a:xfrm>
            <a:prstGeom prst="line">
              <a:avLst/>
            </a:prstGeom>
            <a:noFill/>
            <a:ln w="28575">
              <a:solidFill>
                <a:schemeClr val="accent1">
                  <a:lumMod val="50000"/>
                </a:schemeClr>
              </a:solidFill>
              <a:round/>
              <a:headEnd/>
              <a:tailEnd/>
            </a:ln>
            <a:effectLst/>
            <a:extLst/>
          </p:spPr>
          <p:txBody>
            <a:bodyPr/>
            <a:lstStyle/>
            <a:p>
              <a:pPr>
                <a:defRPr/>
              </a:pPr>
              <a:endParaRPr lang="tr-TR"/>
            </a:p>
          </p:txBody>
        </p:sp>
        <p:sp>
          <p:nvSpPr>
            <p:cNvPr id="5" name="Line 6"/>
            <p:cNvSpPr>
              <a:spLocks noChangeShapeType="1"/>
            </p:cNvSpPr>
            <p:nvPr/>
          </p:nvSpPr>
          <p:spPr bwMode="auto">
            <a:xfrm>
              <a:off x="2699" y="2161"/>
              <a:ext cx="272" cy="0"/>
            </a:xfrm>
            <a:prstGeom prst="line">
              <a:avLst/>
            </a:prstGeom>
            <a:noFill/>
            <a:ln w="38100">
              <a:solidFill>
                <a:schemeClr val="accent1">
                  <a:lumMod val="50000"/>
                </a:schemeClr>
              </a:solidFill>
              <a:round/>
              <a:headEnd/>
              <a:tailEnd/>
            </a:ln>
            <a:effectLst/>
            <a:extLst/>
          </p:spPr>
          <p:txBody>
            <a:bodyPr/>
            <a:lstStyle/>
            <a:p>
              <a:pPr>
                <a:defRPr/>
              </a:pPr>
              <a:endParaRPr lang="tr-TR"/>
            </a:p>
          </p:txBody>
        </p:sp>
      </p:grpSp>
      <p:sp>
        <p:nvSpPr>
          <p:cNvPr id="6" name="Text Box 7"/>
          <p:cNvSpPr txBox="1">
            <a:spLocks noChangeArrowheads="1"/>
          </p:cNvSpPr>
          <p:nvPr/>
        </p:nvSpPr>
        <p:spPr bwMode="auto">
          <a:xfrm>
            <a:off x="4038600" y="2959100"/>
            <a:ext cx="1368425" cy="396875"/>
          </a:xfrm>
          <a:prstGeom prst="rect">
            <a:avLst/>
          </a:prstGeom>
          <a:noFill/>
          <a:ln w="9525">
            <a:noFill/>
            <a:miter lim="800000"/>
            <a:headEnd/>
            <a:tailEnd/>
          </a:ln>
        </p:spPr>
        <p:txBody>
          <a:bodyPr>
            <a:spAutoFit/>
          </a:bodyPr>
          <a:lstStyle/>
          <a:p>
            <a:pPr>
              <a:spcBef>
                <a:spcPct val="50000"/>
              </a:spcBef>
            </a:pPr>
            <a:r>
              <a:rPr lang="tr-TR" sz="2000" b="1">
                <a:solidFill>
                  <a:srgbClr val="FF0000"/>
                </a:solidFill>
                <a:latin typeface="Century Gothic" pitchFamily="34" charset="0"/>
                <a:cs typeface="Arial" charset="0"/>
              </a:rPr>
              <a:t>Crizotinib</a:t>
            </a:r>
            <a:endParaRPr lang="en-GB" sz="2000" b="1">
              <a:solidFill>
                <a:srgbClr val="FF0000"/>
              </a:solidFill>
              <a:latin typeface="Century Gothic" pitchFamily="34" charset="0"/>
              <a:cs typeface="Arial" charset="0"/>
            </a:endParaRPr>
          </a:p>
        </p:txBody>
      </p:sp>
      <p:sp>
        <p:nvSpPr>
          <p:cNvPr id="7" name="Line 9"/>
          <p:cNvSpPr>
            <a:spLocks noChangeShapeType="1"/>
          </p:cNvSpPr>
          <p:nvPr/>
        </p:nvSpPr>
        <p:spPr bwMode="auto">
          <a:xfrm>
            <a:off x="4686300" y="3319463"/>
            <a:ext cx="0" cy="576262"/>
          </a:xfrm>
          <a:prstGeom prst="line">
            <a:avLst/>
          </a:prstGeom>
          <a:noFill/>
          <a:ln w="57150">
            <a:solidFill>
              <a:schemeClr val="accent1">
                <a:lumMod val="50000"/>
              </a:schemeClr>
            </a:solidFill>
            <a:round/>
            <a:headEnd/>
            <a:tailEnd type="triangle" w="med" len="med"/>
          </a:ln>
          <a:effectLst/>
          <a:extLst/>
        </p:spPr>
        <p:txBody>
          <a:bodyPr/>
          <a:lstStyle/>
          <a:p>
            <a:pPr>
              <a:defRPr/>
            </a:pPr>
            <a:endParaRPr lang="tr-TR"/>
          </a:p>
        </p:txBody>
      </p:sp>
      <p:sp>
        <p:nvSpPr>
          <p:cNvPr id="8" name="Pasta 1"/>
          <p:cNvSpPr/>
          <p:nvPr/>
        </p:nvSpPr>
        <p:spPr>
          <a:xfrm rot="2235053">
            <a:off x="2343150" y="881063"/>
            <a:ext cx="1371600" cy="1404937"/>
          </a:xfrm>
          <a:prstGeom prst="pie">
            <a:avLst>
              <a:gd name="adj1" fmla="val 20481673"/>
              <a:gd name="adj2" fmla="val 18556581"/>
            </a:avLst>
          </a:prstGeom>
          <a:solidFill>
            <a:schemeClr val="accent3">
              <a:lumMod val="60000"/>
              <a:lumOff val="4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solidFill>
                <a:schemeClr val="tx1"/>
              </a:solidFill>
            </a:endParaRPr>
          </a:p>
        </p:txBody>
      </p:sp>
      <p:sp>
        <p:nvSpPr>
          <p:cNvPr id="9" name="İkizkenar Üçgen 2"/>
          <p:cNvSpPr/>
          <p:nvPr/>
        </p:nvSpPr>
        <p:spPr>
          <a:xfrm rot="16200000">
            <a:off x="3181350" y="1262063"/>
            <a:ext cx="381000" cy="685800"/>
          </a:xfrm>
          <a:prstGeom prst="triangle">
            <a:avLst/>
          </a:prstGeom>
          <a:solidFill>
            <a:schemeClr val="accent1">
              <a:lumMod val="50000"/>
            </a:schemeClr>
          </a:solidFill>
          <a:ln>
            <a:solidFill>
              <a:schemeClr val="tx2">
                <a:lumMod val="5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
        <p:nvSpPr>
          <p:cNvPr id="10" name="Gözyaşı Damlası 3"/>
          <p:cNvSpPr/>
          <p:nvPr/>
        </p:nvSpPr>
        <p:spPr>
          <a:xfrm>
            <a:off x="5943600" y="534988"/>
            <a:ext cx="457200" cy="685800"/>
          </a:xfrm>
          <a:prstGeom prst="teardrop">
            <a:avLst/>
          </a:prstGeom>
          <a:solidFill>
            <a:schemeClr val="accent2">
              <a:lumMod val="20000"/>
              <a:lumOff val="80000"/>
            </a:schemeClr>
          </a:solidFill>
          <a:ln>
            <a:solidFill>
              <a:schemeClr val="accent2">
                <a:lumMod val="20000"/>
                <a:lumOff val="8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
        <p:nvSpPr>
          <p:cNvPr id="11" name="Düzlem 4"/>
          <p:cNvSpPr/>
          <p:nvPr/>
        </p:nvSpPr>
        <p:spPr>
          <a:xfrm>
            <a:off x="6553200" y="1066800"/>
            <a:ext cx="381000" cy="390525"/>
          </a:xfrm>
          <a:prstGeom prst="plaque">
            <a:avLst/>
          </a:prstGeom>
          <a:solidFill>
            <a:schemeClr val="accent5">
              <a:lumMod val="20000"/>
              <a:lumOff val="80000"/>
            </a:schemeClr>
          </a:solidFill>
          <a:ln>
            <a:solidFill>
              <a:schemeClr val="accent5">
                <a:lumMod val="20000"/>
                <a:lumOff val="8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
        <p:nvSpPr>
          <p:cNvPr id="12" name="Oval 5"/>
          <p:cNvSpPr/>
          <p:nvPr/>
        </p:nvSpPr>
        <p:spPr>
          <a:xfrm>
            <a:off x="6132513" y="1676400"/>
            <a:ext cx="323850" cy="720725"/>
          </a:xfrm>
          <a:prstGeom prst="ellipse">
            <a:avLst/>
          </a:prstGeom>
          <a:solidFill>
            <a:srgbClr val="FFFF66"/>
          </a:solidFill>
          <a:ln>
            <a:solidFill>
              <a:srgbClr val="FFFF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
        <p:nvSpPr>
          <p:cNvPr id="13" name="Oval 6"/>
          <p:cNvSpPr/>
          <p:nvPr/>
        </p:nvSpPr>
        <p:spPr>
          <a:xfrm>
            <a:off x="6457950" y="1169988"/>
            <a:ext cx="95250" cy="92075"/>
          </a:xfrm>
          <a:prstGeom prst="ellipse">
            <a:avLst/>
          </a:prstGeom>
          <a:solidFill>
            <a:schemeClr val="accent6">
              <a:lumMod val="60000"/>
              <a:lumOff val="40000"/>
            </a:schemeClr>
          </a:solidFill>
          <a:ln>
            <a:solidFill>
              <a:schemeClr val="accent6">
                <a:lumMod val="60000"/>
                <a:lumOff val="4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
        <p:nvSpPr>
          <p:cNvPr id="14" name="Oval 15"/>
          <p:cNvSpPr/>
          <p:nvPr/>
        </p:nvSpPr>
        <p:spPr>
          <a:xfrm>
            <a:off x="6276975" y="457200"/>
            <a:ext cx="95250" cy="92075"/>
          </a:xfrm>
          <a:prstGeom prst="ellipse">
            <a:avLst/>
          </a:prstGeom>
          <a:solidFill>
            <a:schemeClr val="accent6">
              <a:lumMod val="60000"/>
              <a:lumOff val="40000"/>
            </a:schemeClr>
          </a:solidFill>
          <a:ln>
            <a:solidFill>
              <a:schemeClr val="accent6">
                <a:lumMod val="60000"/>
                <a:lumOff val="4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
        <p:nvSpPr>
          <p:cNvPr id="15" name="Oval 16"/>
          <p:cNvSpPr/>
          <p:nvPr/>
        </p:nvSpPr>
        <p:spPr>
          <a:xfrm>
            <a:off x="6381750" y="1676400"/>
            <a:ext cx="95250" cy="92075"/>
          </a:xfrm>
          <a:prstGeom prst="ellipse">
            <a:avLst/>
          </a:prstGeom>
          <a:solidFill>
            <a:schemeClr val="accent6">
              <a:lumMod val="60000"/>
              <a:lumOff val="40000"/>
            </a:schemeClr>
          </a:solidFill>
          <a:ln>
            <a:solidFill>
              <a:schemeClr val="accent6">
                <a:lumMod val="60000"/>
                <a:lumOff val="4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
        <p:nvSpPr>
          <p:cNvPr id="16" name="Dikdörtgen 7"/>
          <p:cNvSpPr/>
          <p:nvPr/>
        </p:nvSpPr>
        <p:spPr>
          <a:xfrm>
            <a:off x="2565033" y="1291351"/>
            <a:ext cx="825867" cy="246221"/>
          </a:xfrm>
          <a:prstGeom prst="rect">
            <a:avLst/>
          </a:prstGeom>
          <a:noFill/>
        </p:spPr>
        <p:txBody>
          <a:bodyPr wrap="none">
            <a:spAutoFit/>
          </a:bodyPr>
          <a:lstStyle/>
          <a:p>
            <a:pPr algn="ctr">
              <a:defRPr/>
            </a:pPr>
            <a:r>
              <a:rPr lang="tr-TR" sz="10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ALK/EML4</a:t>
            </a:r>
          </a:p>
        </p:txBody>
      </p:sp>
      <p:sp>
        <p:nvSpPr>
          <p:cNvPr id="17" name="Dikdörtgen 19"/>
          <p:cNvSpPr/>
          <p:nvPr/>
        </p:nvSpPr>
        <p:spPr>
          <a:xfrm>
            <a:off x="3269148" y="1482198"/>
            <a:ext cx="441147" cy="246221"/>
          </a:xfrm>
          <a:prstGeom prst="rect">
            <a:avLst/>
          </a:prstGeom>
          <a:noFill/>
        </p:spPr>
        <p:txBody>
          <a:bodyPr wrap="none">
            <a:spAutoFit/>
          </a:bodyPr>
          <a:lstStyle/>
          <a:p>
            <a:pPr algn="ctr">
              <a:defRPr/>
            </a:pPr>
            <a:r>
              <a:rPr lang="tr-TR" sz="10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ATP</a:t>
            </a:r>
          </a:p>
        </p:txBody>
      </p:sp>
      <p:sp>
        <p:nvSpPr>
          <p:cNvPr id="18" name="Dikdörtgen 20"/>
          <p:cNvSpPr/>
          <p:nvPr/>
        </p:nvSpPr>
        <p:spPr>
          <a:xfrm>
            <a:off x="5987142" y="754050"/>
            <a:ext cx="340158" cy="246221"/>
          </a:xfrm>
          <a:prstGeom prst="rect">
            <a:avLst/>
          </a:prstGeom>
          <a:noFill/>
        </p:spPr>
        <p:txBody>
          <a:bodyPr wrap="none">
            <a:spAutoFit/>
          </a:bodyPr>
          <a:lstStyle/>
          <a:p>
            <a:pPr algn="ctr">
              <a:defRPr/>
            </a:pPr>
            <a:r>
              <a:rPr lang="tr-TR" sz="10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S1</a:t>
            </a:r>
          </a:p>
        </p:txBody>
      </p:sp>
      <p:sp>
        <p:nvSpPr>
          <p:cNvPr id="19" name="Dikdörtgen 21"/>
          <p:cNvSpPr/>
          <p:nvPr/>
        </p:nvSpPr>
        <p:spPr>
          <a:xfrm>
            <a:off x="6594042" y="1148723"/>
            <a:ext cx="340158" cy="246221"/>
          </a:xfrm>
          <a:prstGeom prst="rect">
            <a:avLst/>
          </a:prstGeom>
          <a:noFill/>
        </p:spPr>
        <p:txBody>
          <a:bodyPr wrap="none">
            <a:spAutoFit/>
          </a:bodyPr>
          <a:lstStyle/>
          <a:p>
            <a:pPr algn="ctr">
              <a:defRPr/>
            </a:pPr>
            <a:r>
              <a:rPr lang="tr-TR" sz="10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S2</a:t>
            </a:r>
          </a:p>
        </p:txBody>
      </p:sp>
      <p:sp>
        <p:nvSpPr>
          <p:cNvPr id="20" name="Dikdörtgen 22"/>
          <p:cNvSpPr/>
          <p:nvPr/>
        </p:nvSpPr>
        <p:spPr>
          <a:xfrm>
            <a:off x="6157221" y="1913651"/>
            <a:ext cx="340158" cy="246221"/>
          </a:xfrm>
          <a:prstGeom prst="rect">
            <a:avLst/>
          </a:prstGeom>
          <a:noFill/>
        </p:spPr>
        <p:txBody>
          <a:bodyPr wrap="none">
            <a:spAutoFit/>
          </a:bodyPr>
          <a:lstStyle/>
          <a:p>
            <a:pPr algn="ctr">
              <a:defRPr/>
            </a:pPr>
            <a:r>
              <a:rPr lang="tr-TR" sz="10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S3</a:t>
            </a:r>
          </a:p>
        </p:txBody>
      </p:sp>
      <p:sp>
        <p:nvSpPr>
          <p:cNvPr id="21" name="Sağ Ok 9"/>
          <p:cNvSpPr/>
          <p:nvPr/>
        </p:nvSpPr>
        <p:spPr>
          <a:xfrm>
            <a:off x="3830638" y="1482725"/>
            <a:ext cx="1773237" cy="122238"/>
          </a:xfrm>
          <a:prstGeom prst="rightArrow">
            <a:avLst/>
          </a:prstGeom>
          <a:solidFill>
            <a:schemeClr val="accent1">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
        <p:nvSpPr>
          <p:cNvPr id="22" name="Dikdörtgen 10"/>
          <p:cNvSpPr/>
          <p:nvPr/>
        </p:nvSpPr>
        <p:spPr>
          <a:xfrm>
            <a:off x="3810000" y="1235977"/>
            <a:ext cx="1768434" cy="246221"/>
          </a:xfrm>
          <a:prstGeom prst="rect">
            <a:avLst/>
          </a:prstGeom>
          <a:noFill/>
          <a:ln>
            <a:solidFill>
              <a:schemeClr val="accent3">
                <a:lumMod val="50000"/>
              </a:schemeClr>
            </a:solidFill>
          </a:ln>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tr-TR" sz="1000" b="1" spc="50" dirty="0" err="1">
                <a:ln w="11430"/>
                <a:solidFill>
                  <a:schemeClr val="tx1">
                    <a:lumMod val="85000"/>
                    <a:lumOff val="15000"/>
                  </a:schemeClr>
                </a:solidFill>
                <a:effectLst>
                  <a:outerShdw blurRad="76200" dist="50800" dir="5400000" algn="tl" rotWithShape="0">
                    <a:srgbClr val="000000">
                      <a:alpha val="65000"/>
                    </a:srgbClr>
                  </a:outerShdw>
                </a:effectLst>
              </a:rPr>
              <a:t>Substrat</a:t>
            </a:r>
            <a:r>
              <a:rPr lang="tr-TR" sz="1000" b="1" spc="50" dirty="0">
                <a:ln w="11430"/>
                <a:solidFill>
                  <a:schemeClr val="tx1">
                    <a:lumMod val="85000"/>
                    <a:lumOff val="15000"/>
                  </a:schemeClr>
                </a:solidFill>
                <a:effectLst>
                  <a:outerShdw blurRad="76200" dist="50800" dir="5400000" algn="tl" rotWithShape="0">
                    <a:srgbClr val="000000">
                      <a:alpha val="65000"/>
                    </a:srgbClr>
                  </a:outerShdw>
                </a:effectLst>
              </a:rPr>
              <a:t> </a:t>
            </a:r>
            <a:r>
              <a:rPr lang="tr-TR" sz="1000" b="1" spc="50" dirty="0" err="1">
                <a:ln w="11430"/>
                <a:solidFill>
                  <a:schemeClr val="tx1">
                    <a:lumMod val="85000"/>
                    <a:lumOff val="15000"/>
                  </a:schemeClr>
                </a:solidFill>
                <a:effectLst>
                  <a:outerShdw blurRad="76200" dist="50800" dir="5400000" algn="tl" rotWithShape="0">
                    <a:srgbClr val="000000">
                      <a:alpha val="65000"/>
                    </a:srgbClr>
                  </a:outerShdw>
                </a:effectLst>
              </a:rPr>
              <a:t>fosforilasyonu</a:t>
            </a:r>
            <a:endParaRPr lang="tr-TR" sz="1000" b="1" spc="50" dirty="0">
              <a:ln w="11430"/>
              <a:solidFill>
                <a:schemeClr val="tx1">
                  <a:lumMod val="85000"/>
                  <a:lumOff val="15000"/>
                </a:schemeClr>
              </a:solidFill>
              <a:effectLst>
                <a:outerShdw blurRad="76200" dist="50800" dir="5400000" algn="tl" rotWithShape="0">
                  <a:srgbClr val="000000">
                    <a:alpha val="65000"/>
                  </a:srgbClr>
                </a:outerShdw>
              </a:effectLst>
            </a:endParaRPr>
          </a:p>
        </p:txBody>
      </p:sp>
      <p:sp>
        <p:nvSpPr>
          <p:cNvPr id="23" name="Pasta 25"/>
          <p:cNvSpPr/>
          <p:nvPr/>
        </p:nvSpPr>
        <p:spPr>
          <a:xfrm rot="2235053">
            <a:off x="2271713" y="4325938"/>
            <a:ext cx="1489075" cy="1601787"/>
          </a:xfrm>
          <a:prstGeom prst="pie">
            <a:avLst>
              <a:gd name="adj1" fmla="val 20481673"/>
              <a:gd name="adj2" fmla="val 18556581"/>
            </a:avLst>
          </a:prstGeom>
          <a:solidFill>
            <a:schemeClr val="accent3">
              <a:lumMod val="60000"/>
              <a:lumOff val="40000"/>
            </a:schemeClr>
          </a:solidFill>
          <a:ln>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solidFill>
                <a:schemeClr val="tx1"/>
              </a:solidFill>
            </a:endParaRPr>
          </a:p>
        </p:txBody>
      </p:sp>
      <p:sp>
        <p:nvSpPr>
          <p:cNvPr id="24" name="İkizkenar Üçgen 26"/>
          <p:cNvSpPr/>
          <p:nvPr/>
        </p:nvSpPr>
        <p:spPr>
          <a:xfrm rot="21205865">
            <a:off x="3771900" y="5505450"/>
            <a:ext cx="381000" cy="685800"/>
          </a:xfrm>
          <a:prstGeom prst="triangle">
            <a:avLst/>
          </a:prstGeom>
          <a:solidFill>
            <a:schemeClr val="accent1">
              <a:lumMod val="50000"/>
            </a:schemeClr>
          </a:solidFill>
          <a:ln>
            <a:solidFill>
              <a:schemeClr val="tx2">
                <a:lumMod val="5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
        <p:nvSpPr>
          <p:cNvPr id="25" name="Gözyaşı Damlası 27"/>
          <p:cNvSpPr/>
          <p:nvPr/>
        </p:nvSpPr>
        <p:spPr>
          <a:xfrm>
            <a:off x="5943600" y="4148138"/>
            <a:ext cx="457200" cy="685800"/>
          </a:xfrm>
          <a:prstGeom prst="teardrop">
            <a:avLst/>
          </a:prstGeom>
          <a:solidFill>
            <a:schemeClr val="accent2">
              <a:lumMod val="20000"/>
              <a:lumOff val="80000"/>
            </a:schemeClr>
          </a:solidFill>
          <a:ln>
            <a:solidFill>
              <a:schemeClr val="accent2">
                <a:lumMod val="20000"/>
                <a:lumOff val="8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
        <p:nvSpPr>
          <p:cNvPr id="26" name="Düzlem 28"/>
          <p:cNvSpPr/>
          <p:nvPr/>
        </p:nvSpPr>
        <p:spPr>
          <a:xfrm>
            <a:off x="6553200" y="4681538"/>
            <a:ext cx="381000" cy="390525"/>
          </a:xfrm>
          <a:prstGeom prst="plaque">
            <a:avLst/>
          </a:prstGeom>
          <a:solidFill>
            <a:schemeClr val="accent5">
              <a:lumMod val="20000"/>
              <a:lumOff val="80000"/>
            </a:schemeClr>
          </a:solidFill>
          <a:ln>
            <a:solidFill>
              <a:schemeClr val="accent5">
                <a:lumMod val="20000"/>
                <a:lumOff val="8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
        <p:nvSpPr>
          <p:cNvPr id="27" name="Oval 29"/>
          <p:cNvSpPr/>
          <p:nvPr/>
        </p:nvSpPr>
        <p:spPr>
          <a:xfrm>
            <a:off x="6132513" y="5291138"/>
            <a:ext cx="323850" cy="720725"/>
          </a:xfrm>
          <a:prstGeom prst="ellipse">
            <a:avLst/>
          </a:prstGeom>
          <a:solidFill>
            <a:srgbClr val="FFFF66"/>
          </a:solidFill>
          <a:ln>
            <a:solidFill>
              <a:srgbClr val="FFFF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
        <p:nvSpPr>
          <p:cNvPr id="28" name="Dikdörtgen 33"/>
          <p:cNvSpPr/>
          <p:nvPr/>
        </p:nvSpPr>
        <p:spPr>
          <a:xfrm>
            <a:off x="2390987" y="4766659"/>
            <a:ext cx="825867" cy="246221"/>
          </a:xfrm>
          <a:prstGeom prst="rect">
            <a:avLst/>
          </a:prstGeom>
          <a:noFill/>
        </p:spPr>
        <p:txBody>
          <a:bodyPr wrap="none">
            <a:spAutoFit/>
          </a:bodyPr>
          <a:lstStyle/>
          <a:p>
            <a:pPr algn="ctr">
              <a:defRPr/>
            </a:pPr>
            <a:r>
              <a:rPr lang="tr-TR" sz="10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ALK/EML4</a:t>
            </a:r>
          </a:p>
        </p:txBody>
      </p:sp>
      <p:sp>
        <p:nvSpPr>
          <p:cNvPr id="29" name="Dikdörtgen 34"/>
          <p:cNvSpPr/>
          <p:nvPr/>
        </p:nvSpPr>
        <p:spPr>
          <a:xfrm rot="5005865">
            <a:off x="3755686" y="5725731"/>
            <a:ext cx="441147" cy="246221"/>
          </a:xfrm>
          <a:prstGeom prst="rect">
            <a:avLst/>
          </a:prstGeom>
          <a:noFill/>
        </p:spPr>
        <p:txBody>
          <a:bodyPr wrap="none">
            <a:spAutoFit/>
          </a:bodyPr>
          <a:lstStyle/>
          <a:p>
            <a:pPr algn="ctr">
              <a:defRPr/>
            </a:pPr>
            <a:r>
              <a:rPr lang="tr-TR" sz="10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ATP</a:t>
            </a:r>
          </a:p>
        </p:txBody>
      </p:sp>
      <p:sp>
        <p:nvSpPr>
          <p:cNvPr id="30" name="Dikdörtgen 35"/>
          <p:cNvSpPr/>
          <p:nvPr/>
        </p:nvSpPr>
        <p:spPr>
          <a:xfrm>
            <a:off x="5987142" y="4368090"/>
            <a:ext cx="340158" cy="246221"/>
          </a:xfrm>
          <a:prstGeom prst="rect">
            <a:avLst/>
          </a:prstGeom>
          <a:noFill/>
        </p:spPr>
        <p:txBody>
          <a:bodyPr wrap="none">
            <a:spAutoFit/>
          </a:bodyPr>
          <a:lstStyle/>
          <a:p>
            <a:pPr algn="ctr">
              <a:defRPr/>
            </a:pPr>
            <a:r>
              <a:rPr lang="tr-TR" sz="10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S1</a:t>
            </a:r>
          </a:p>
        </p:txBody>
      </p:sp>
      <p:sp>
        <p:nvSpPr>
          <p:cNvPr id="31" name="Dikdörtgen 36"/>
          <p:cNvSpPr/>
          <p:nvPr/>
        </p:nvSpPr>
        <p:spPr>
          <a:xfrm>
            <a:off x="6594042" y="4762763"/>
            <a:ext cx="340158" cy="246221"/>
          </a:xfrm>
          <a:prstGeom prst="rect">
            <a:avLst/>
          </a:prstGeom>
          <a:noFill/>
        </p:spPr>
        <p:txBody>
          <a:bodyPr wrap="none">
            <a:spAutoFit/>
          </a:bodyPr>
          <a:lstStyle/>
          <a:p>
            <a:pPr algn="ctr">
              <a:defRPr/>
            </a:pPr>
            <a:r>
              <a:rPr lang="tr-TR" sz="10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S2</a:t>
            </a:r>
          </a:p>
        </p:txBody>
      </p:sp>
      <p:sp>
        <p:nvSpPr>
          <p:cNvPr id="32" name="Dikdörtgen 37"/>
          <p:cNvSpPr/>
          <p:nvPr/>
        </p:nvSpPr>
        <p:spPr>
          <a:xfrm>
            <a:off x="6157221" y="5527691"/>
            <a:ext cx="340158" cy="246221"/>
          </a:xfrm>
          <a:prstGeom prst="rect">
            <a:avLst/>
          </a:prstGeom>
          <a:noFill/>
        </p:spPr>
        <p:txBody>
          <a:bodyPr wrap="none">
            <a:spAutoFit/>
          </a:bodyPr>
          <a:lstStyle/>
          <a:p>
            <a:pPr algn="ctr">
              <a:defRPr/>
            </a:pPr>
            <a:r>
              <a:rPr lang="tr-TR" sz="10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S3</a:t>
            </a:r>
          </a:p>
        </p:txBody>
      </p:sp>
      <p:sp>
        <p:nvSpPr>
          <p:cNvPr id="33" name="Sağ Ok 38"/>
          <p:cNvSpPr/>
          <p:nvPr/>
        </p:nvSpPr>
        <p:spPr>
          <a:xfrm>
            <a:off x="3830638" y="5095875"/>
            <a:ext cx="1773237" cy="123825"/>
          </a:xfrm>
          <a:prstGeom prst="rightArrow">
            <a:avLst/>
          </a:prstGeom>
          <a:solidFill>
            <a:schemeClr val="accent1">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
        <p:nvSpPr>
          <p:cNvPr id="34" name="Dikdörtgen 39"/>
          <p:cNvSpPr/>
          <p:nvPr/>
        </p:nvSpPr>
        <p:spPr>
          <a:xfrm>
            <a:off x="3810000" y="4850017"/>
            <a:ext cx="1768434" cy="246221"/>
          </a:xfrm>
          <a:prstGeom prst="rect">
            <a:avLst/>
          </a:prstGeom>
          <a:noFill/>
          <a:ln>
            <a:solidFill>
              <a:schemeClr val="accent3">
                <a:lumMod val="50000"/>
              </a:schemeClr>
            </a:solidFill>
          </a:ln>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tr-TR" sz="1000" b="1" spc="50" dirty="0" err="1">
                <a:ln w="11430"/>
                <a:solidFill>
                  <a:schemeClr val="tx1">
                    <a:lumMod val="85000"/>
                    <a:lumOff val="15000"/>
                  </a:schemeClr>
                </a:solidFill>
                <a:effectLst>
                  <a:outerShdw blurRad="76200" dist="50800" dir="5400000" algn="tl" rotWithShape="0">
                    <a:srgbClr val="000000">
                      <a:alpha val="65000"/>
                    </a:srgbClr>
                  </a:outerShdw>
                </a:effectLst>
              </a:rPr>
              <a:t>Substrat</a:t>
            </a:r>
            <a:r>
              <a:rPr lang="tr-TR" sz="1000" b="1" spc="50" dirty="0">
                <a:ln w="11430"/>
                <a:solidFill>
                  <a:schemeClr val="tx1">
                    <a:lumMod val="85000"/>
                    <a:lumOff val="15000"/>
                  </a:schemeClr>
                </a:solidFill>
                <a:effectLst>
                  <a:outerShdw blurRad="76200" dist="50800" dir="5400000" algn="tl" rotWithShape="0">
                    <a:srgbClr val="000000">
                      <a:alpha val="65000"/>
                    </a:srgbClr>
                  </a:outerShdw>
                </a:effectLst>
              </a:rPr>
              <a:t> </a:t>
            </a:r>
            <a:r>
              <a:rPr lang="tr-TR" sz="1000" b="1" spc="50" dirty="0" err="1">
                <a:ln w="11430"/>
                <a:solidFill>
                  <a:schemeClr val="tx1">
                    <a:lumMod val="85000"/>
                    <a:lumOff val="15000"/>
                  </a:schemeClr>
                </a:solidFill>
                <a:effectLst>
                  <a:outerShdw blurRad="76200" dist="50800" dir="5400000" algn="tl" rotWithShape="0">
                    <a:srgbClr val="000000">
                      <a:alpha val="65000"/>
                    </a:srgbClr>
                  </a:outerShdw>
                </a:effectLst>
              </a:rPr>
              <a:t>fosforilasyonu</a:t>
            </a:r>
            <a:endParaRPr lang="tr-TR" sz="1000" b="1" spc="50" dirty="0">
              <a:ln w="11430"/>
              <a:solidFill>
                <a:schemeClr val="tx1">
                  <a:lumMod val="85000"/>
                  <a:lumOff val="15000"/>
                </a:schemeClr>
              </a:solidFill>
              <a:effectLst>
                <a:outerShdw blurRad="76200" dist="50800" dir="5400000" algn="tl" rotWithShape="0">
                  <a:srgbClr val="000000">
                    <a:alpha val="65000"/>
                  </a:srgbClr>
                </a:outerShdw>
              </a:effectLst>
            </a:endParaRPr>
          </a:p>
        </p:txBody>
      </p:sp>
      <p:sp>
        <p:nvSpPr>
          <p:cNvPr id="35" name="İkizkenar Üçgen 40"/>
          <p:cNvSpPr/>
          <p:nvPr/>
        </p:nvSpPr>
        <p:spPr>
          <a:xfrm rot="16200000">
            <a:off x="3122612" y="4956176"/>
            <a:ext cx="193675" cy="342900"/>
          </a:xfrm>
          <a:prstGeom prst="triangle">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cxnSp>
        <p:nvCxnSpPr>
          <p:cNvPr id="36" name="Düz Bağlayıcı 13"/>
          <p:cNvCxnSpPr/>
          <p:nvPr/>
        </p:nvCxnSpPr>
        <p:spPr>
          <a:xfrm flipH="1">
            <a:off x="4229100" y="4491038"/>
            <a:ext cx="800100" cy="1160462"/>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
        <p:nvSpPr>
          <p:cNvPr id="37" name="Dikdörtgen 14"/>
          <p:cNvSpPr/>
          <p:nvPr/>
        </p:nvSpPr>
        <p:spPr>
          <a:xfrm>
            <a:off x="2057400" y="287338"/>
            <a:ext cx="5257800" cy="2254250"/>
          </a:xfrm>
          <a:prstGeom prst="rect">
            <a:avLst/>
          </a:prstGeom>
          <a:noFill/>
          <a:ln w="28575">
            <a:solidFill>
              <a:schemeClr val="accent1">
                <a:lumMod val="5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
        <p:nvSpPr>
          <p:cNvPr id="38" name="Dikdörtgen 45"/>
          <p:cNvSpPr/>
          <p:nvPr/>
        </p:nvSpPr>
        <p:spPr>
          <a:xfrm>
            <a:off x="2057400" y="4038600"/>
            <a:ext cx="5257800" cy="2252663"/>
          </a:xfrm>
          <a:prstGeom prst="rect">
            <a:avLst/>
          </a:prstGeom>
          <a:noFill/>
          <a:ln w="28575">
            <a:solidFill>
              <a:schemeClr val="accent1">
                <a:lumMod val="5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1"/>
          <p:cNvSpPr>
            <a:spLocks noGrp="1"/>
          </p:cNvSpPr>
          <p:nvPr>
            <p:ph type="title"/>
          </p:nvPr>
        </p:nvSpPr>
        <p:spPr/>
        <p:txBody>
          <a:bodyPr/>
          <a:lstStyle/>
          <a:p>
            <a:r>
              <a:rPr lang="tr-TR" sz="3200" dirty="0" smtClean="0"/>
              <a:t>İleri evre </a:t>
            </a:r>
            <a:r>
              <a:rPr lang="en-US" sz="3200" dirty="0" smtClean="0"/>
              <a:t>NSCLC</a:t>
            </a:r>
            <a:r>
              <a:rPr lang="tr-TR" sz="3200" dirty="0" smtClean="0"/>
              <a:t>’de tedavi akış şeması</a:t>
            </a:r>
            <a:r>
              <a:rPr lang="en-US" sz="3200" dirty="0" smtClean="0"/>
              <a:t>: 2009</a:t>
            </a:r>
          </a:p>
        </p:txBody>
      </p:sp>
      <p:sp>
        <p:nvSpPr>
          <p:cNvPr id="24579" name="Rectangle 32"/>
          <p:cNvSpPr>
            <a:spLocks noChangeArrowheads="1"/>
          </p:cNvSpPr>
          <p:nvPr/>
        </p:nvSpPr>
        <p:spPr bwMode="auto">
          <a:xfrm>
            <a:off x="381000" y="5262563"/>
            <a:ext cx="8496300" cy="52387"/>
          </a:xfrm>
          <a:prstGeom prst="rect">
            <a:avLst/>
          </a:prstGeom>
          <a:solidFill>
            <a:schemeClr val="tx1"/>
          </a:solidFill>
          <a:ln w="9525" algn="ctr">
            <a:noFill/>
            <a:round/>
            <a:headEnd/>
            <a:tailEnd/>
          </a:ln>
        </p:spPr>
        <p:txBody>
          <a:bodyPr/>
          <a:lstStyle/>
          <a:p>
            <a:pPr>
              <a:lnSpc>
                <a:spcPct val="90000"/>
              </a:lnSpc>
              <a:spcBef>
                <a:spcPct val="35000"/>
              </a:spcBef>
              <a:spcAft>
                <a:spcPct val="25000"/>
              </a:spcAft>
              <a:buClr>
                <a:schemeClr val="folHlink"/>
              </a:buClr>
              <a:buFont typeface="Arial" pitchFamily="34" charset="0"/>
              <a:buChar char="•"/>
            </a:pPr>
            <a:endParaRPr lang="tr-TR" b="1"/>
          </a:p>
        </p:txBody>
      </p:sp>
      <p:sp>
        <p:nvSpPr>
          <p:cNvPr id="24580" name="TextBox 38"/>
          <p:cNvSpPr txBox="1">
            <a:spLocks noChangeArrowheads="1"/>
          </p:cNvSpPr>
          <p:nvPr/>
        </p:nvSpPr>
        <p:spPr bwMode="auto">
          <a:xfrm>
            <a:off x="2374900" y="2424113"/>
            <a:ext cx="847725" cy="276225"/>
          </a:xfrm>
          <a:prstGeom prst="rect">
            <a:avLst/>
          </a:prstGeom>
          <a:noFill/>
          <a:ln w="9525">
            <a:noFill/>
            <a:miter lim="800000"/>
            <a:headEnd/>
            <a:tailEnd/>
          </a:ln>
        </p:spPr>
        <p:txBody>
          <a:bodyPr wrap="none">
            <a:spAutoFit/>
          </a:bodyPr>
          <a:lstStyle/>
          <a:p>
            <a:r>
              <a:rPr lang="en-US" sz="1200"/>
              <a:t>Mole</a:t>
            </a:r>
            <a:r>
              <a:rPr lang="tr-TR" sz="1200"/>
              <a:t>küle</a:t>
            </a:r>
            <a:r>
              <a:rPr lang="en-US" sz="1200"/>
              <a:t>r</a:t>
            </a:r>
          </a:p>
        </p:txBody>
      </p:sp>
      <p:sp>
        <p:nvSpPr>
          <p:cNvPr id="24581" name="TextBox 39"/>
          <p:cNvSpPr txBox="1">
            <a:spLocks noChangeArrowheads="1"/>
          </p:cNvSpPr>
          <p:nvPr/>
        </p:nvSpPr>
        <p:spPr bwMode="auto">
          <a:xfrm>
            <a:off x="5964238" y="2460625"/>
            <a:ext cx="901700" cy="258763"/>
          </a:xfrm>
          <a:prstGeom prst="rect">
            <a:avLst/>
          </a:prstGeom>
          <a:noFill/>
          <a:ln w="9525">
            <a:noFill/>
            <a:miter lim="800000"/>
            <a:headEnd/>
            <a:tailEnd/>
          </a:ln>
        </p:spPr>
        <p:txBody>
          <a:bodyPr wrap="none">
            <a:spAutoFit/>
          </a:bodyPr>
          <a:lstStyle/>
          <a:p>
            <a:pPr algn="ctr">
              <a:lnSpc>
                <a:spcPct val="90000"/>
              </a:lnSpc>
            </a:pPr>
            <a:r>
              <a:rPr lang="tr-TR" sz="1200"/>
              <a:t>Klinik </a:t>
            </a:r>
            <a:r>
              <a:rPr lang="en-US" sz="1200"/>
              <a:t>(PS)</a:t>
            </a:r>
          </a:p>
        </p:txBody>
      </p:sp>
      <p:sp>
        <p:nvSpPr>
          <p:cNvPr id="24582" name="TextBox 40"/>
          <p:cNvSpPr txBox="1">
            <a:spLocks noChangeArrowheads="1"/>
          </p:cNvSpPr>
          <p:nvPr/>
        </p:nvSpPr>
        <p:spPr bwMode="auto">
          <a:xfrm>
            <a:off x="481013" y="4983163"/>
            <a:ext cx="968375" cy="276225"/>
          </a:xfrm>
          <a:prstGeom prst="rect">
            <a:avLst/>
          </a:prstGeom>
          <a:noFill/>
          <a:ln w="9525">
            <a:noFill/>
            <a:miter lim="800000"/>
            <a:headEnd/>
            <a:tailEnd/>
          </a:ln>
        </p:spPr>
        <p:txBody>
          <a:bodyPr wrap="none">
            <a:spAutoFit/>
          </a:bodyPr>
          <a:lstStyle/>
          <a:p>
            <a:r>
              <a:rPr lang="tr-TR" sz="1200"/>
              <a:t>Progresyon</a:t>
            </a:r>
            <a:endParaRPr lang="en-US" sz="1200"/>
          </a:p>
        </p:txBody>
      </p:sp>
      <p:sp>
        <p:nvSpPr>
          <p:cNvPr id="24583" name="TextBox 42"/>
          <p:cNvSpPr txBox="1">
            <a:spLocks noChangeArrowheads="1"/>
          </p:cNvSpPr>
          <p:nvPr/>
        </p:nvSpPr>
        <p:spPr bwMode="auto">
          <a:xfrm>
            <a:off x="3390900" y="3417888"/>
            <a:ext cx="550863" cy="258762"/>
          </a:xfrm>
          <a:prstGeom prst="rect">
            <a:avLst/>
          </a:prstGeom>
          <a:noFill/>
          <a:ln w="9525">
            <a:noFill/>
            <a:miter lim="800000"/>
            <a:headEnd/>
            <a:tailEnd/>
          </a:ln>
        </p:spPr>
        <p:txBody>
          <a:bodyPr wrap="none">
            <a:spAutoFit/>
          </a:bodyPr>
          <a:lstStyle/>
          <a:p>
            <a:pPr algn="ctr">
              <a:lnSpc>
                <a:spcPct val="90000"/>
              </a:lnSpc>
            </a:pPr>
            <a:r>
              <a:rPr lang="tr-TR" sz="1200"/>
              <a:t>Klinik</a:t>
            </a:r>
            <a:endParaRPr lang="en-US" sz="1200"/>
          </a:p>
        </p:txBody>
      </p:sp>
      <p:sp>
        <p:nvSpPr>
          <p:cNvPr id="24584" name="TextBox 43"/>
          <p:cNvSpPr txBox="1">
            <a:spLocks noChangeArrowheads="1"/>
          </p:cNvSpPr>
          <p:nvPr/>
        </p:nvSpPr>
        <p:spPr bwMode="auto">
          <a:xfrm>
            <a:off x="4708525" y="2965450"/>
            <a:ext cx="712788" cy="258763"/>
          </a:xfrm>
          <a:prstGeom prst="rect">
            <a:avLst/>
          </a:prstGeom>
          <a:noFill/>
          <a:ln w="9525">
            <a:noFill/>
            <a:miter lim="800000"/>
            <a:headEnd/>
            <a:tailEnd/>
          </a:ln>
        </p:spPr>
        <p:txBody>
          <a:bodyPr wrap="none">
            <a:spAutoFit/>
          </a:bodyPr>
          <a:lstStyle/>
          <a:p>
            <a:pPr algn="ctr">
              <a:lnSpc>
                <a:spcPct val="90000"/>
              </a:lnSpc>
            </a:pPr>
            <a:r>
              <a:rPr lang="tr-TR" sz="1200"/>
              <a:t>Sitolojik</a:t>
            </a:r>
            <a:endParaRPr lang="en-US" sz="1200"/>
          </a:p>
        </p:txBody>
      </p:sp>
      <p:cxnSp>
        <p:nvCxnSpPr>
          <p:cNvPr id="24585" name="Straight Connector 47"/>
          <p:cNvCxnSpPr>
            <a:cxnSpLocks noChangeShapeType="1"/>
          </p:cNvCxnSpPr>
          <p:nvPr/>
        </p:nvCxnSpPr>
        <p:spPr bwMode="auto">
          <a:xfrm>
            <a:off x="8724900" y="1914525"/>
            <a:ext cx="0" cy="4029075"/>
          </a:xfrm>
          <a:prstGeom prst="line">
            <a:avLst/>
          </a:prstGeom>
          <a:noFill/>
          <a:ln w="28575" algn="ctr">
            <a:solidFill>
              <a:schemeClr val="tx1"/>
            </a:solidFill>
            <a:round/>
            <a:headEnd/>
            <a:tailEnd/>
          </a:ln>
        </p:spPr>
      </p:cxnSp>
      <p:cxnSp>
        <p:nvCxnSpPr>
          <p:cNvPr id="24586" name="Straight Connector 49"/>
          <p:cNvCxnSpPr>
            <a:cxnSpLocks noChangeShapeType="1"/>
          </p:cNvCxnSpPr>
          <p:nvPr/>
        </p:nvCxnSpPr>
        <p:spPr bwMode="auto">
          <a:xfrm flipV="1">
            <a:off x="8529638" y="1927225"/>
            <a:ext cx="198437" cy="0"/>
          </a:xfrm>
          <a:prstGeom prst="line">
            <a:avLst/>
          </a:prstGeom>
          <a:noFill/>
          <a:ln w="28575" algn="ctr">
            <a:solidFill>
              <a:schemeClr val="tx1"/>
            </a:solidFill>
            <a:round/>
            <a:headEnd/>
            <a:tailEnd/>
          </a:ln>
        </p:spPr>
      </p:cxnSp>
      <p:cxnSp>
        <p:nvCxnSpPr>
          <p:cNvPr id="24587" name="Straight Connector 50"/>
          <p:cNvCxnSpPr>
            <a:cxnSpLocks noChangeShapeType="1"/>
          </p:cNvCxnSpPr>
          <p:nvPr/>
        </p:nvCxnSpPr>
        <p:spPr bwMode="auto">
          <a:xfrm flipV="1">
            <a:off x="8529638" y="5927725"/>
            <a:ext cx="198437" cy="0"/>
          </a:xfrm>
          <a:prstGeom prst="line">
            <a:avLst/>
          </a:prstGeom>
          <a:noFill/>
          <a:ln w="28575" algn="ctr">
            <a:solidFill>
              <a:schemeClr val="tx1"/>
            </a:solidFill>
            <a:round/>
            <a:headEnd/>
            <a:tailEnd/>
          </a:ln>
        </p:spPr>
      </p:cxnSp>
      <p:sp>
        <p:nvSpPr>
          <p:cNvPr id="24588" name="TextBox 41"/>
          <p:cNvSpPr txBox="1">
            <a:spLocks noChangeArrowheads="1"/>
          </p:cNvSpPr>
          <p:nvPr/>
        </p:nvSpPr>
        <p:spPr bwMode="auto">
          <a:xfrm>
            <a:off x="8343900" y="5360988"/>
            <a:ext cx="739775" cy="425450"/>
          </a:xfrm>
          <a:prstGeom prst="rect">
            <a:avLst/>
          </a:prstGeom>
          <a:solidFill>
            <a:schemeClr val="bg1"/>
          </a:solidFill>
          <a:ln w="9525">
            <a:noFill/>
            <a:miter lim="800000"/>
            <a:headEnd/>
            <a:tailEnd/>
          </a:ln>
        </p:spPr>
        <p:txBody>
          <a:bodyPr>
            <a:spAutoFit/>
          </a:bodyPr>
          <a:lstStyle/>
          <a:p>
            <a:pPr algn="ctr">
              <a:lnSpc>
                <a:spcPct val="90000"/>
              </a:lnSpc>
            </a:pPr>
            <a:r>
              <a:rPr lang="en-US" sz="1200"/>
              <a:t>Second </a:t>
            </a:r>
            <a:br>
              <a:rPr lang="en-US" sz="1200"/>
            </a:br>
            <a:r>
              <a:rPr lang="en-US" sz="1200"/>
              <a:t>line</a:t>
            </a:r>
          </a:p>
        </p:txBody>
      </p:sp>
      <p:sp>
        <p:nvSpPr>
          <p:cNvPr id="24589" name="TextBox 44"/>
          <p:cNvSpPr txBox="1">
            <a:spLocks noChangeArrowheads="1"/>
          </p:cNvSpPr>
          <p:nvPr/>
        </p:nvSpPr>
        <p:spPr bwMode="auto">
          <a:xfrm>
            <a:off x="8410575" y="3330575"/>
            <a:ext cx="628650" cy="500063"/>
          </a:xfrm>
          <a:prstGeom prst="rect">
            <a:avLst/>
          </a:prstGeom>
          <a:solidFill>
            <a:schemeClr val="bg1"/>
          </a:solidFill>
          <a:ln w="9525">
            <a:noFill/>
            <a:miter lim="800000"/>
            <a:headEnd/>
            <a:tailEnd/>
          </a:ln>
        </p:spPr>
        <p:txBody>
          <a:bodyPr wrap="none">
            <a:spAutoFit/>
          </a:bodyPr>
          <a:lstStyle/>
          <a:p>
            <a:pPr algn="ctr">
              <a:lnSpc>
                <a:spcPct val="90000"/>
              </a:lnSpc>
            </a:pPr>
            <a:r>
              <a:rPr lang="en-US" sz="1200"/>
              <a:t>First </a:t>
            </a:r>
            <a:br>
              <a:rPr lang="en-US" sz="1200"/>
            </a:br>
            <a:r>
              <a:rPr lang="en-US" sz="1200"/>
              <a:t>line</a:t>
            </a:r>
          </a:p>
        </p:txBody>
      </p:sp>
      <p:sp>
        <p:nvSpPr>
          <p:cNvPr id="24590" name="TextBox 45"/>
          <p:cNvSpPr txBox="1">
            <a:spLocks noChangeArrowheads="1"/>
          </p:cNvSpPr>
          <p:nvPr/>
        </p:nvSpPr>
        <p:spPr bwMode="auto">
          <a:xfrm rot="5400000">
            <a:off x="8174038" y="4406900"/>
            <a:ext cx="1074737" cy="423863"/>
          </a:xfrm>
          <a:prstGeom prst="rect">
            <a:avLst/>
          </a:prstGeom>
          <a:solidFill>
            <a:schemeClr val="bg1"/>
          </a:solidFill>
          <a:ln w="9525">
            <a:noFill/>
            <a:miter lim="800000"/>
            <a:headEnd/>
            <a:tailEnd/>
          </a:ln>
        </p:spPr>
        <p:txBody>
          <a:bodyPr>
            <a:spAutoFit/>
          </a:bodyPr>
          <a:lstStyle/>
          <a:p>
            <a:pPr algn="ctr">
              <a:lnSpc>
                <a:spcPct val="90000"/>
              </a:lnSpc>
            </a:pPr>
            <a:r>
              <a:rPr lang="tr-TR" sz="1200"/>
              <a:t>Sürdürme tedavisi</a:t>
            </a:r>
            <a:endParaRPr lang="en-US" sz="1200"/>
          </a:p>
        </p:txBody>
      </p:sp>
      <p:cxnSp>
        <p:nvCxnSpPr>
          <p:cNvPr id="24591" name="Straight Connector 54"/>
          <p:cNvCxnSpPr>
            <a:cxnSpLocks noChangeShapeType="1"/>
          </p:cNvCxnSpPr>
          <p:nvPr/>
        </p:nvCxnSpPr>
        <p:spPr bwMode="auto">
          <a:xfrm>
            <a:off x="1144588" y="2262188"/>
            <a:ext cx="6788150" cy="0"/>
          </a:xfrm>
          <a:prstGeom prst="line">
            <a:avLst/>
          </a:prstGeom>
          <a:noFill/>
          <a:ln w="28575" algn="ctr">
            <a:solidFill>
              <a:schemeClr val="tx1"/>
            </a:solidFill>
            <a:round/>
            <a:headEnd/>
            <a:tailEnd/>
          </a:ln>
        </p:spPr>
      </p:cxnSp>
      <p:cxnSp>
        <p:nvCxnSpPr>
          <p:cNvPr id="24592" name="Straight Connector 56"/>
          <p:cNvCxnSpPr>
            <a:cxnSpLocks noChangeShapeType="1"/>
          </p:cNvCxnSpPr>
          <p:nvPr/>
        </p:nvCxnSpPr>
        <p:spPr bwMode="auto">
          <a:xfrm>
            <a:off x="3690938" y="2840038"/>
            <a:ext cx="2727325" cy="0"/>
          </a:xfrm>
          <a:prstGeom prst="line">
            <a:avLst/>
          </a:prstGeom>
          <a:noFill/>
          <a:ln w="28575" algn="ctr">
            <a:solidFill>
              <a:schemeClr val="tx1"/>
            </a:solidFill>
            <a:round/>
            <a:headEnd/>
            <a:tailEnd/>
          </a:ln>
        </p:spPr>
      </p:cxnSp>
      <p:cxnSp>
        <p:nvCxnSpPr>
          <p:cNvPr id="24593" name="Straight Connector 57"/>
          <p:cNvCxnSpPr>
            <a:cxnSpLocks noChangeShapeType="1"/>
          </p:cNvCxnSpPr>
          <p:nvPr/>
        </p:nvCxnSpPr>
        <p:spPr bwMode="auto">
          <a:xfrm>
            <a:off x="2597150" y="3324225"/>
            <a:ext cx="2168525" cy="0"/>
          </a:xfrm>
          <a:prstGeom prst="line">
            <a:avLst/>
          </a:prstGeom>
          <a:noFill/>
          <a:ln w="28575" algn="ctr">
            <a:solidFill>
              <a:schemeClr val="tx1"/>
            </a:solidFill>
            <a:round/>
            <a:headEnd/>
            <a:tailEnd/>
          </a:ln>
        </p:spPr>
      </p:cxnSp>
      <p:cxnSp>
        <p:nvCxnSpPr>
          <p:cNvPr id="24594" name="Straight Connector 60"/>
          <p:cNvCxnSpPr>
            <a:cxnSpLocks noChangeShapeType="1"/>
          </p:cNvCxnSpPr>
          <p:nvPr/>
        </p:nvCxnSpPr>
        <p:spPr bwMode="auto">
          <a:xfrm>
            <a:off x="1150938" y="2251075"/>
            <a:ext cx="0" cy="192088"/>
          </a:xfrm>
          <a:prstGeom prst="line">
            <a:avLst/>
          </a:prstGeom>
          <a:noFill/>
          <a:ln w="28575" algn="ctr">
            <a:solidFill>
              <a:schemeClr val="tx1"/>
            </a:solidFill>
            <a:round/>
            <a:headEnd/>
            <a:tailEnd type="triangle" w="med" len="med"/>
          </a:ln>
        </p:spPr>
      </p:cxnSp>
      <p:cxnSp>
        <p:nvCxnSpPr>
          <p:cNvPr id="24595" name="Straight Connector 61"/>
          <p:cNvCxnSpPr>
            <a:cxnSpLocks noChangeShapeType="1"/>
          </p:cNvCxnSpPr>
          <p:nvPr/>
        </p:nvCxnSpPr>
        <p:spPr bwMode="auto">
          <a:xfrm flipH="1">
            <a:off x="4821238" y="2181225"/>
            <a:ext cx="0" cy="261938"/>
          </a:xfrm>
          <a:prstGeom prst="line">
            <a:avLst/>
          </a:prstGeom>
          <a:noFill/>
          <a:ln w="28575" algn="ctr">
            <a:solidFill>
              <a:schemeClr val="tx1"/>
            </a:solidFill>
            <a:round/>
            <a:headEnd/>
            <a:tailEnd type="triangle" w="med" len="med"/>
          </a:ln>
        </p:spPr>
      </p:cxnSp>
      <p:cxnSp>
        <p:nvCxnSpPr>
          <p:cNvPr id="24596" name="Straight Connector 62"/>
          <p:cNvCxnSpPr>
            <a:cxnSpLocks noChangeShapeType="1"/>
          </p:cNvCxnSpPr>
          <p:nvPr/>
        </p:nvCxnSpPr>
        <p:spPr bwMode="auto">
          <a:xfrm>
            <a:off x="7920038" y="2251075"/>
            <a:ext cx="0" cy="192088"/>
          </a:xfrm>
          <a:prstGeom prst="line">
            <a:avLst/>
          </a:prstGeom>
          <a:noFill/>
          <a:ln w="28575" algn="ctr">
            <a:solidFill>
              <a:schemeClr val="tx1"/>
            </a:solidFill>
            <a:round/>
            <a:headEnd/>
            <a:tailEnd type="triangle" w="med" len="med"/>
          </a:ln>
        </p:spPr>
      </p:cxnSp>
      <p:cxnSp>
        <p:nvCxnSpPr>
          <p:cNvPr id="24597" name="Straight Connector 64"/>
          <p:cNvCxnSpPr>
            <a:cxnSpLocks noChangeShapeType="1"/>
          </p:cNvCxnSpPr>
          <p:nvPr/>
        </p:nvCxnSpPr>
        <p:spPr bwMode="auto">
          <a:xfrm>
            <a:off x="7939088" y="2695575"/>
            <a:ext cx="0" cy="2039938"/>
          </a:xfrm>
          <a:prstGeom prst="line">
            <a:avLst/>
          </a:prstGeom>
          <a:noFill/>
          <a:ln w="28575" algn="ctr">
            <a:solidFill>
              <a:schemeClr val="tx1"/>
            </a:solidFill>
            <a:round/>
            <a:headEnd/>
            <a:tailEnd type="triangle" w="med" len="med"/>
          </a:ln>
        </p:spPr>
      </p:cxnSp>
      <p:cxnSp>
        <p:nvCxnSpPr>
          <p:cNvPr id="24598" name="Straight Connector 68"/>
          <p:cNvCxnSpPr>
            <a:cxnSpLocks noChangeShapeType="1"/>
          </p:cNvCxnSpPr>
          <p:nvPr/>
        </p:nvCxnSpPr>
        <p:spPr bwMode="auto">
          <a:xfrm flipH="1">
            <a:off x="2611438" y="4418013"/>
            <a:ext cx="0" cy="317500"/>
          </a:xfrm>
          <a:prstGeom prst="line">
            <a:avLst/>
          </a:prstGeom>
          <a:noFill/>
          <a:ln w="28575" algn="ctr">
            <a:solidFill>
              <a:schemeClr val="tx1"/>
            </a:solidFill>
            <a:round/>
            <a:headEnd/>
            <a:tailEnd type="triangle" w="med" len="med"/>
          </a:ln>
        </p:spPr>
      </p:cxnSp>
      <p:cxnSp>
        <p:nvCxnSpPr>
          <p:cNvPr id="24599" name="Straight Connector 71"/>
          <p:cNvCxnSpPr>
            <a:cxnSpLocks noChangeShapeType="1"/>
          </p:cNvCxnSpPr>
          <p:nvPr/>
        </p:nvCxnSpPr>
        <p:spPr bwMode="auto">
          <a:xfrm flipH="1">
            <a:off x="4746625" y="4418013"/>
            <a:ext cx="0" cy="317500"/>
          </a:xfrm>
          <a:prstGeom prst="line">
            <a:avLst/>
          </a:prstGeom>
          <a:noFill/>
          <a:ln w="28575" algn="ctr">
            <a:solidFill>
              <a:schemeClr val="tx1"/>
            </a:solidFill>
            <a:round/>
            <a:headEnd/>
            <a:tailEnd type="triangle" w="med" len="med"/>
          </a:ln>
        </p:spPr>
      </p:cxnSp>
      <p:cxnSp>
        <p:nvCxnSpPr>
          <p:cNvPr id="24600" name="Straight Connector 72"/>
          <p:cNvCxnSpPr>
            <a:cxnSpLocks noChangeShapeType="1"/>
          </p:cNvCxnSpPr>
          <p:nvPr/>
        </p:nvCxnSpPr>
        <p:spPr bwMode="auto">
          <a:xfrm flipH="1">
            <a:off x="6429375" y="4418013"/>
            <a:ext cx="0" cy="317500"/>
          </a:xfrm>
          <a:prstGeom prst="line">
            <a:avLst/>
          </a:prstGeom>
          <a:noFill/>
          <a:ln w="28575" algn="ctr">
            <a:solidFill>
              <a:schemeClr val="tx1"/>
            </a:solidFill>
            <a:round/>
            <a:headEnd/>
            <a:tailEnd type="triangle" w="med" len="med"/>
          </a:ln>
        </p:spPr>
      </p:cxnSp>
      <p:cxnSp>
        <p:nvCxnSpPr>
          <p:cNvPr id="24601" name="Straight Connector 73"/>
          <p:cNvCxnSpPr>
            <a:cxnSpLocks noChangeShapeType="1"/>
          </p:cNvCxnSpPr>
          <p:nvPr/>
        </p:nvCxnSpPr>
        <p:spPr bwMode="auto">
          <a:xfrm flipH="1">
            <a:off x="2611438" y="3311525"/>
            <a:ext cx="0" cy="938213"/>
          </a:xfrm>
          <a:prstGeom prst="line">
            <a:avLst/>
          </a:prstGeom>
          <a:noFill/>
          <a:ln w="28575" algn="ctr">
            <a:solidFill>
              <a:schemeClr val="tx1"/>
            </a:solidFill>
            <a:round/>
            <a:headEnd/>
            <a:tailEnd type="triangle" w="med" len="med"/>
          </a:ln>
        </p:spPr>
      </p:cxnSp>
      <p:cxnSp>
        <p:nvCxnSpPr>
          <p:cNvPr id="24602" name="Straight Connector 75"/>
          <p:cNvCxnSpPr>
            <a:cxnSpLocks noChangeShapeType="1"/>
          </p:cNvCxnSpPr>
          <p:nvPr/>
        </p:nvCxnSpPr>
        <p:spPr bwMode="auto">
          <a:xfrm flipH="1">
            <a:off x="4756150" y="3311525"/>
            <a:ext cx="0" cy="938213"/>
          </a:xfrm>
          <a:prstGeom prst="line">
            <a:avLst/>
          </a:prstGeom>
          <a:noFill/>
          <a:ln w="28575" algn="ctr">
            <a:solidFill>
              <a:schemeClr val="tx1"/>
            </a:solidFill>
            <a:round/>
            <a:headEnd/>
            <a:tailEnd type="triangle" w="med" len="med"/>
          </a:ln>
        </p:spPr>
      </p:cxnSp>
      <p:cxnSp>
        <p:nvCxnSpPr>
          <p:cNvPr id="24603" name="Straight Connector 76"/>
          <p:cNvCxnSpPr>
            <a:cxnSpLocks noChangeShapeType="1"/>
          </p:cNvCxnSpPr>
          <p:nvPr/>
        </p:nvCxnSpPr>
        <p:spPr bwMode="auto">
          <a:xfrm>
            <a:off x="6418263" y="2830513"/>
            <a:ext cx="0" cy="1428750"/>
          </a:xfrm>
          <a:prstGeom prst="line">
            <a:avLst/>
          </a:prstGeom>
          <a:noFill/>
          <a:ln w="28575" algn="ctr">
            <a:solidFill>
              <a:schemeClr val="tx1"/>
            </a:solidFill>
            <a:round/>
            <a:headEnd/>
            <a:tailEnd type="triangle" w="med" len="med"/>
          </a:ln>
        </p:spPr>
      </p:cxnSp>
      <p:cxnSp>
        <p:nvCxnSpPr>
          <p:cNvPr id="24604" name="Straight Connector 78"/>
          <p:cNvCxnSpPr>
            <a:cxnSpLocks noChangeShapeType="1"/>
          </p:cNvCxnSpPr>
          <p:nvPr/>
        </p:nvCxnSpPr>
        <p:spPr bwMode="auto">
          <a:xfrm flipH="1">
            <a:off x="4821238" y="2578100"/>
            <a:ext cx="0" cy="263525"/>
          </a:xfrm>
          <a:prstGeom prst="line">
            <a:avLst/>
          </a:prstGeom>
          <a:noFill/>
          <a:ln w="28575" algn="ctr">
            <a:solidFill>
              <a:schemeClr val="tx1"/>
            </a:solidFill>
            <a:round/>
            <a:headEnd/>
            <a:tailEnd/>
          </a:ln>
        </p:spPr>
      </p:cxnSp>
      <p:cxnSp>
        <p:nvCxnSpPr>
          <p:cNvPr id="24605" name="Straight Connector 79"/>
          <p:cNvCxnSpPr>
            <a:cxnSpLocks noChangeShapeType="1"/>
          </p:cNvCxnSpPr>
          <p:nvPr/>
        </p:nvCxnSpPr>
        <p:spPr bwMode="auto">
          <a:xfrm flipH="1">
            <a:off x="3705225" y="2827338"/>
            <a:ext cx="0" cy="484187"/>
          </a:xfrm>
          <a:prstGeom prst="line">
            <a:avLst/>
          </a:prstGeom>
          <a:noFill/>
          <a:ln w="28575" algn="ctr">
            <a:solidFill>
              <a:schemeClr val="tx1"/>
            </a:solidFill>
            <a:round/>
            <a:headEnd/>
            <a:tailEnd/>
          </a:ln>
        </p:spPr>
      </p:cxnSp>
      <p:cxnSp>
        <p:nvCxnSpPr>
          <p:cNvPr id="24606" name="Straight Connector 81"/>
          <p:cNvCxnSpPr>
            <a:cxnSpLocks noChangeShapeType="1"/>
          </p:cNvCxnSpPr>
          <p:nvPr/>
        </p:nvCxnSpPr>
        <p:spPr bwMode="auto">
          <a:xfrm flipH="1">
            <a:off x="2611438" y="4919663"/>
            <a:ext cx="0" cy="317500"/>
          </a:xfrm>
          <a:prstGeom prst="line">
            <a:avLst/>
          </a:prstGeom>
          <a:noFill/>
          <a:ln w="28575" algn="ctr">
            <a:solidFill>
              <a:schemeClr val="tx1"/>
            </a:solidFill>
            <a:round/>
            <a:headEnd/>
            <a:tailEnd type="triangle" w="med" len="med"/>
          </a:ln>
        </p:spPr>
      </p:cxnSp>
      <p:cxnSp>
        <p:nvCxnSpPr>
          <p:cNvPr id="24607" name="Straight Connector 82"/>
          <p:cNvCxnSpPr>
            <a:cxnSpLocks noChangeShapeType="1"/>
          </p:cNvCxnSpPr>
          <p:nvPr/>
        </p:nvCxnSpPr>
        <p:spPr bwMode="auto">
          <a:xfrm flipH="1">
            <a:off x="4746625" y="4919663"/>
            <a:ext cx="0" cy="317500"/>
          </a:xfrm>
          <a:prstGeom prst="line">
            <a:avLst/>
          </a:prstGeom>
          <a:noFill/>
          <a:ln w="28575" algn="ctr">
            <a:solidFill>
              <a:schemeClr val="tx1"/>
            </a:solidFill>
            <a:round/>
            <a:headEnd/>
            <a:tailEnd type="triangle" w="med" len="med"/>
          </a:ln>
        </p:spPr>
      </p:cxnSp>
      <p:cxnSp>
        <p:nvCxnSpPr>
          <p:cNvPr id="24608" name="Straight Connector 83"/>
          <p:cNvCxnSpPr>
            <a:cxnSpLocks noChangeShapeType="1"/>
          </p:cNvCxnSpPr>
          <p:nvPr/>
        </p:nvCxnSpPr>
        <p:spPr bwMode="auto">
          <a:xfrm flipH="1">
            <a:off x="6429375" y="4919663"/>
            <a:ext cx="0" cy="317500"/>
          </a:xfrm>
          <a:prstGeom prst="line">
            <a:avLst/>
          </a:prstGeom>
          <a:noFill/>
          <a:ln w="28575" algn="ctr">
            <a:solidFill>
              <a:schemeClr val="tx1"/>
            </a:solidFill>
            <a:round/>
            <a:headEnd/>
            <a:tailEnd type="triangle" w="med" len="med"/>
          </a:ln>
        </p:spPr>
      </p:cxnSp>
      <p:cxnSp>
        <p:nvCxnSpPr>
          <p:cNvPr id="24609" name="Straight Connector 84"/>
          <p:cNvCxnSpPr>
            <a:cxnSpLocks noChangeShapeType="1"/>
          </p:cNvCxnSpPr>
          <p:nvPr/>
        </p:nvCxnSpPr>
        <p:spPr bwMode="auto">
          <a:xfrm flipH="1">
            <a:off x="7939088" y="4919663"/>
            <a:ext cx="0" cy="317500"/>
          </a:xfrm>
          <a:prstGeom prst="line">
            <a:avLst/>
          </a:prstGeom>
          <a:noFill/>
          <a:ln w="28575" algn="ctr">
            <a:solidFill>
              <a:schemeClr val="tx1"/>
            </a:solidFill>
            <a:round/>
            <a:headEnd/>
            <a:tailEnd type="triangle" w="med" len="med"/>
          </a:ln>
        </p:spPr>
      </p:cxnSp>
      <p:cxnSp>
        <p:nvCxnSpPr>
          <p:cNvPr id="24610" name="Straight Connector 85"/>
          <p:cNvCxnSpPr>
            <a:cxnSpLocks noChangeShapeType="1"/>
          </p:cNvCxnSpPr>
          <p:nvPr/>
        </p:nvCxnSpPr>
        <p:spPr bwMode="auto">
          <a:xfrm>
            <a:off x="1150938" y="2605088"/>
            <a:ext cx="0" cy="2470150"/>
          </a:xfrm>
          <a:prstGeom prst="line">
            <a:avLst/>
          </a:prstGeom>
          <a:noFill/>
          <a:ln w="28575" algn="ctr">
            <a:solidFill>
              <a:schemeClr val="tx1"/>
            </a:solidFill>
            <a:round/>
            <a:headEnd/>
            <a:tailEnd type="triangle" w="med" len="med"/>
          </a:ln>
        </p:spPr>
      </p:cxnSp>
      <p:sp>
        <p:nvSpPr>
          <p:cNvPr id="29" name="Rectangle 28"/>
          <p:cNvSpPr/>
          <p:nvPr/>
        </p:nvSpPr>
        <p:spPr bwMode="auto">
          <a:xfrm>
            <a:off x="1622425" y="4735513"/>
            <a:ext cx="1957388" cy="288925"/>
          </a:xfrm>
          <a:prstGeom prst="rect">
            <a:avLst/>
          </a:prstGeom>
          <a:solidFill>
            <a:schemeClr val="accent2"/>
          </a:solidFill>
          <a:ln w="9525" cap="flat" cmpd="sng" algn="ctr">
            <a:noFill/>
            <a:prstDash val="solid"/>
            <a:round/>
            <a:headEnd type="none" w="med" len="med"/>
            <a:tailEnd type="none" w="med" len="med"/>
          </a:ln>
          <a:effectLst/>
        </p:spPr>
        <p:txBody>
          <a:bodyPr anchor="ctr"/>
          <a:lstStyle/>
          <a:p>
            <a:pPr algn="ctr">
              <a:lnSpc>
                <a:spcPct val="90000"/>
              </a:lnSpc>
              <a:spcBef>
                <a:spcPct val="35000"/>
              </a:spcBef>
              <a:spcAft>
                <a:spcPct val="25000"/>
              </a:spcAft>
              <a:buClr>
                <a:schemeClr val="folHlink"/>
              </a:buClr>
              <a:defRPr/>
            </a:pPr>
            <a:r>
              <a:rPr lang="en-US" sz="1000" dirty="0">
                <a:solidFill>
                  <a:schemeClr val="bg2">
                    <a:lumMod val="10000"/>
                  </a:schemeClr>
                </a:solidFill>
                <a:latin typeface="Arial" charset="0"/>
              </a:rPr>
              <a:t>Bevacizumab or erlotinib or pemetrexed</a:t>
            </a:r>
          </a:p>
        </p:txBody>
      </p:sp>
      <p:sp>
        <p:nvSpPr>
          <p:cNvPr id="30" name="Rectangle 29"/>
          <p:cNvSpPr/>
          <p:nvPr/>
        </p:nvSpPr>
        <p:spPr bwMode="auto">
          <a:xfrm>
            <a:off x="4125913" y="4735513"/>
            <a:ext cx="1243012" cy="288925"/>
          </a:xfrm>
          <a:prstGeom prst="rect">
            <a:avLst/>
          </a:prstGeom>
          <a:solidFill>
            <a:schemeClr val="accent2"/>
          </a:solidFill>
          <a:ln w="9525" cap="flat" cmpd="sng" algn="ctr">
            <a:noFill/>
            <a:prstDash val="solid"/>
            <a:round/>
            <a:headEnd type="none" w="med" len="med"/>
            <a:tailEnd type="none" w="med" len="med"/>
          </a:ln>
          <a:effectLst/>
        </p:spPr>
        <p:txBody>
          <a:bodyPr anchor="ctr"/>
          <a:lstStyle/>
          <a:p>
            <a:pPr algn="ctr">
              <a:lnSpc>
                <a:spcPct val="90000"/>
              </a:lnSpc>
              <a:spcBef>
                <a:spcPct val="35000"/>
              </a:spcBef>
              <a:spcAft>
                <a:spcPct val="25000"/>
              </a:spcAft>
              <a:buClr>
                <a:schemeClr val="folHlink"/>
              </a:buClr>
              <a:defRPr/>
            </a:pPr>
            <a:r>
              <a:rPr lang="en-US" sz="1000" dirty="0">
                <a:solidFill>
                  <a:schemeClr val="bg2">
                    <a:lumMod val="10000"/>
                  </a:schemeClr>
                </a:solidFill>
                <a:latin typeface="Arial" charset="0"/>
              </a:rPr>
              <a:t>Pemetrexed or erlotinib</a:t>
            </a:r>
          </a:p>
        </p:txBody>
      </p:sp>
      <p:sp>
        <p:nvSpPr>
          <p:cNvPr id="31" name="Rectangle 30"/>
          <p:cNvSpPr/>
          <p:nvPr/>
        </p:nvSpPr>
        <p:spPr bwMode="auto">
          <a:xfrm>
            <a:off x="5816600" y="4735513"/>
            <a:ext cx="1241425" cy="288925"/>
          </a:xfrm>
          <a:prstGeom prst="rect">
            <a:avLst/>
          </a:prstGeom>
          <a:solidFill>
            <a:schemeClr val="accent2"/>
          </a:solidFill>
          <a:ln w="9525" cap="flat" cmpd="sng" algn="ctr">
            <a:noFill/>
            <a:prstDash val="solid"/>
            <a:round/>
            <a:headEnd type="none" w="med" len="med"/>
            <a:tailEnd type="none" w="med" len="med"/>
          </a:ln>
          <a:effectLst/>
        </p:spPr>
        <p:txBody>
          <a:bodyPr anchor="ctr"/>
          <a:lstStyle/>
          <a:p>
            <a:pPr algn="ctr">
              <a:lnSpc>
                <a:spcPct val="90000"/>
              </a:lnSpc>
              <a:spcBef>
                <a:spcPct val="35000"/>
              </a:spcBef>
              <a:spcAft>
                <a:spcPct val="25000"/>
              </a:spcAft>
              <a:buClr>
                <a:schemeClr val="folHlink"/>
              </a:buClr>
              <a:defRPr/>
            </a:pPr>
            <a:r>
              <a:rPr lang="en-US" sz="1000" dirty="0">
                <a:solidFill>
                  <a:schemeClr val="bg2">
                    <a:lumMod val="10000"/>
                  </a:schemeClr>
                </a:solidFill>
                <a:latin typeface="Arial" charset="0"/>
              </a:rPr>
              <a:t>Erlotinib</a:t>
            </a:r>
          </a:p>
        </p:txBody>
      </p:sp>
      <p:sp>
        <p:nvSpPr>
          <p:cNvPr id="24614" name="Rectangle 31"/>
          <p:cNvSpPr>
            <a:spLocks noChangeArrowheads="1"/>
          </p:cNvSpPr>
          <p:nvPr/>
        </p:nvSpPr>
        <p:spPr bwMode="auto">
          <a:xfrm>
            <a:off x="7307263" y="4735513"/>
            <a:ext cx="1241425" cy="298450"/>
          </a:xfrm>
          <a:prstGeom prst="rect">
            <a:avLst/>
          </a:prstGeom>
          <a:solidFill>
            <a:schemeClr val="accent2"/>
          </a:solidFill>
          <a:ln w="9525" algn="ctr">
            <a:noFill/>
            <a:round/>
            <a:headEnd/>
            <a:tailEnd/>
          </a:ln>
        </p:spPr>
        <p:txBody>
          <a:bodyPr anchor="ctr"/>
          <a:lstStyle/>
          <a:p>
            <a:pPr algn="ctr">
              <a:lnSpc>
                <a:spcPct val="90000"/>
              </a:lnSpc>
              <a:spcBef>
                <a:spcPct val="35000"/>
              </a:spcBef>
              <a:spcAft>
                <a:spcPct val="25000"/>
              </a:spcAft>
              <a:buClr>
                <a:schemeClr val="folHlink"/>
              </a:buClr>
            </a:pPr>
            <a:r>
              <a:rPr lang="tr-TR" sz="1000"/>
              <a:t>Daha önceki terapiye bağlı</a:t>
            </a:r>
            <a:endParaRPr lang="en-US" sz="1000"/>
          </a:p>
        </p:txBody>
      </p:sp>
      <p:sp>
        <p:nvSpPr>
          <p:cNvPr id="24615" name="Rectangle 33"/>
          <p:cNvSpPr>
            <a:spLocks noChangeArrowheads="1"/>
          </p:cNvSpPr>
          <p:nvPr/>
        </p:nvSpPr>
        <p:spPr bwMode="auto">
          <a:xfrm>
            <a:off x="444500" y="5391150"/>
            <a:ext cx="1365250" cy="357188"/>
          </a:xfrm>
          <a:prstGeom prst="rect">
            <a:avLst/>
          </a:prstGeom>
          <a:solidFill>
            <a:schemeClr val="tx2"/>
          </a:solidFill>
          <a:ln w="9525" algn="ctr">
            <a:noFill/>
            <a:round/>
            <a:headEnd/>
            <a:tailEnd/>
          </a:ln>
        </p:spPr>
        <p:txBody>
          <a:bodyPr anchor="ctr"/>
          <a:lstStyle/>
          <a:p>
            <a:pPr algn="ctr">
              <a:lnSpc>
                <a:spcPct val="90000"/>
              </a:lnSpc>
              <a:spcBef>
                <a:spcPct val="35000"/>
              </a:spcBef>
              <a:spcAft>
                <a:spcPct val="25000"/>
              </a:spcAft>
              <a:buClr>
                <a:schemeClr val="folHlink"/>
              </a:buClr>
            </a:pPr>
            <a:r>
              <a:rPr lang="tr-TR" sz="1000">
                <a:solidFill>
                  <a:schemeClr val="bg1"/>
                </a:solidFill>
              </a:rPr>
              <a:t>Algoritmaya uygun kemoterapi</a:t>
            </a:r>
            <a:endParaRPr lang="en-US" sz="1000">
              <a:solidFill>
                <a:schemeClr val="bg1"/>
              </a:solidFill>
            </a:endParaRPr>
          </a:p>
        </p:txBody>
      </p:sp>
      <p:sp>
        <p:nvSpPr>
          <p:cNvPr id="24616" name="Rectangle 34"/>
          <p:cNvSpPr>
            <a:spLocks noChangeArrowheads="1"/>
          </p:cNvSpPr>
          <p:nvPr/>
        </p:nvSpPr>
        <p:spPr bwMode="auto">
          <a:xfrm>
            <a:off x="2008188" y="5391150"/>
            <a:ext cx="1160462" cy="357188"/>
          </a:xfrm>
          <a:prstGeom prst="rect">
            <a:avLst/>
          </a:prstGeom>
          <a:solidFill>
            <a:schemeClr val="tx2"/>
          </a:solidFill>
          <a:ln w="9525" algn="ctr">
            <a:noFill/>
            <a:round/>
            <a:headEnd/>
            <a:tailEnd/>
          </a:ln>
        </p:spPr>
        <p:txBody>
          <a:bodyPr anchor="ctr"/>
          <a:lstStyle/>
          <a:p>
            <a:pPr algn="ctr">
              <a:lnSpc>
                <a:spcPct val="90000"/>
              </a:lnSpc>
              <a:spcBef>
                <a:spcPct val="35000"/>
              </a:spcBef>
              <a:spcAft>
                <a:spcPct val="25000"/>
              </a:spcAft>
              <a:buClr>
                <a:schemeClr val="folHlink"/>
              </a:buClr>
            </a:pPr>
            <a:r>
              <a:rPr lang="tr-TR" sz="1000">
                <a:solidFill>
                  <a:schemeClr val="bg1"/>
                </a:solidFill>
              </a:rPr>
              <a:t>Daha önceki terapiye bağlı</a:t>
            </a:r>
            <a:endParaRPr lang="en-US" sz="1000">
              <a:solidFill>
                <a:schemeClr val="bg1"/>
              </a:solidFill>
            </a:endParaRPr>
          </a:p>
        </p:txBody>
      </p:sp>
      <p:sp>
        <p:nvSpPr>
          <p:cNvPr id="24617" name="Rectangle 35"/>
          <p:cNvSpPr>
            <a:spLocks noChangeArrowheads="1"/>
          </p:cNvSpPr>
          <p:nvPr/>
        </p:nvSpPr>
        <p:spPr bwMode="auto">
          <a:xfrm>
            <a:off x="4159250" y="5391150"/>
            <a:ext cx="1162050" cy="347663"/>
          </a:xfrm>
          <a:prstGeom prst="rect">
            <a:avLst/>
          </a:prstGeom>
          <a:solidFill>
            <a:schemeClr val="tx2"/>
          </a:solidFill>
          <a:ln w="9525" algn="ctr">
            <a:noFill/>
            <a:round/>
            <a:headEnd/>
            <a:tailEnd/>
          </a:ln>
        </p:spPr>
        <p:txBody>
          <a:bodyPr anchor="ctr"/>
          <a:lstStyle/>
          <a:p>
            <a:pPr algn="ctr">
              <a:lnSpc>
                <a:spcPct val="90000"/>
              </a:lnSpc>
              <a:spcBef>
                <a:spcPct val="35000"/>
              </a:spcBef>
              <a:spcAft>
                <a:spcPct val="25000"/>
              </a:spcAft>
              <a:buClr>
                <a:schemeClr val="folHlink"/>
              </a:buClr>
            </a:pPr>
            <a:r>
              <a:rPr lang="tr-TR" sz="1000">
                <a:solidFill>
                  <a:schemeClr val="bg1"/>
                </a:solidFill>
              </a:rPr>
              <a:t>Daha önceki terapiye bağlı</a:t>
            </a:r>
            <a:endParaRPr lang="en-US" sz="1000">
              <a:solidFill>
                <a:schemeClr val="bg1"/>
              </a:solidFill>
            </a:endParaRPr>
          </a:p>
        </p:txBody>
      </p:sp>
      <p:sp>
        <p:nvSpPr>
          <p:cNvPr id="24618" name="Rectangle 36"/>
          <p:cNvSpPr>
            <a:spLocks noChangeArrowheads="1"/>
          </p:cNvSpPr>
          <p:nvPr/>
        </p:nvSpPr>
        <p:spPr bwMode="auto">
          <a:xfrm>
            <a:off x="6215063" y="5391150"/>
            <a:ext cx="1936750" cy="347663"/>
          </a:xfrm>
          <a:prstGeom prst="rect">
            <a:avLst/>
          </a:prstGeom>
          <a:solidFill>
            <a:schemeClr val="tx2"/>
          </a:solidFill>
          <a:ln w="9525" algn="ctr">
            <a:noFill/>
            <a:round/>
            <a:headEnd/>
            <a:tailEnd/>
          </a:ln>
        </p:spPr>
        <p:txBody>
          <a:bodyPr anchor="ctr"/>
          <a:lstStyle/>
          <a:p>
            <a:pPr algn="ctr">
              <a:lnSpc>
                <a:spcPct val="90000"/>
              </a:lnSpc>
              <a:spcBef>
                <a:spcPct val="35000"/>
              </a:spcBef>
              <a:spcAft>
                <a:spcPct val="25000"/>
              </a:spcAft>
              <a:buClr>
                <a:schemeClr val="folHlink"/>
              </a:buClr>
            </a:pPr>
            <a:r>
              <a:rPr lang="tr-TR" sz="1000">
                <a:solidFill>
                  <a:schemeClr val="bg1"/>
                </a:solidFill>
              </a:rPr>
              <a:t>Daha önceki terapiye bağlı</a:t>
            </a:r>
            <a:endParaRPr lang="en-US" sz="1000">
              <a:solidFill>
                <a:schemeClr val="bg1"/>
              </a:solidFill>
            </a:endParaRPr>
          </a:p>
        </p:txBody>
      </p:sp>
      <p:sp>
        <p:nvSpPr>
          <p:cNvPr id="28" name="Rectangle 27"/>
          <p:cNvSpPr/>
          <p:nvPr/>
        </p:nvSpPr>
        <p:spPr bwMode="auto">
          <a:xfrm>
            <a:off x="1425575" y="4256088"/>
            <a:ext cx="5830888" cy="247650"/>
          </a:xfrm>
          <a:prstGeom prst="rect">
            <a:avLst/>
          </a:prstGeom>
          <a:solidFill>
            <a:schemeClr val="bg2"/>
          </a:solidFill>
          <a:ln w="9525" cap="flat" cmpd="sng" algn="ctr">
            <a:noFill/>
            <a:prstDash val="solid"/>
            <a:round/>
            <a:headEnd type="none" w="med" len="med"/>
            <a:tailEnd type="none" w="med" len="med"/>
          </a:ln>
          <a:effectLst/>
        </p:spPr>
        <p:txBody>
          <a:bodyPr anchor="ctr"/>
          <a:lstStyle/>
          <a:p>
            <a:pPr algn="ctr">
              <a:lnSpc>
                <a:spcPct val="90000"/>
              </a:lnSpc>
              <a:spcBef>
                <a:spcPct val="35000"/>
              </a:spcBef>
              <a:spcAft>
                <a:spcPct val="25000"/>
              </a:spcAft>
              <a:buClr>
                <a:schemeClr val="folHlink"/>
              </a:buClr>
              <a:defRPr/>
            </a:pPr>
            <a:r>
              <a:rPr lang="en-US" sz="1000" dirty="0">
                <a:solidFill>
                  <a:schemeClr val="bg2">
                    <a:lumMod val="10000"/>
                  </a:schemeClr>
                </a:solidFill>
                <a:latin typeface="Arial" charset="0"/>
              </a:rPr>
              <a:t>first-line </a:t>
            </a:r>
            <a:r>
              <a:rPr lang="tr-TR" sz="1000" dirty="0">
                <a:solidFill>
                  <a:schemeClr val="bg2">
                    <a:lumMod val="10000"/>
                  </a:schemeClr>
                </a:solidFill>
                <a:latin typeface="Arial" charset="0"/>
              </a:rPr>
              <a:t>kemoterapinin sonu</a:t>
            </a:r>
            <a:endParaRPr lang="en-US" sz="1000" dirty="0">
              <a:solidFill>
                <a:schemeClr val="bg2">
                  <a:lumMod val="10000"/>
                </a:schemeClr>
              </a:solidFill>
              <a:latin typeface="Arial" charset="0"/>
            </a:endParaRPr>
          </a:p>
        </p:txBody>
      </p:sp>
      <p:sp>
        <p:nvSpPr>
          <p:cNvPr id="25" name="Rectangle 24"/>
          <p:cNvSpPr/>
          <p:nvPr/>
        </p:nvSpPr>
        <p:spPr bwMode="auto">
          <a:xfrm>
            <a:off x="1436688" y="3783013"/>
            <a:ext cx="2343150" cy="301625"/>
          </a:xfrm>
          <a:prstGeom prst="rect">
            <a:avLst/>
          </a:prstGeom>
          <a:solidFill>
            <a:schemeClr val="accent3">
              <a:lumMod val="40000"/>
              <a:lumOff val="60000"/>
            </a:schemeClr>
          </a:solidFill>
          <a:ln w="9525" cap="flat" cmpd="sng" algn="ctr">
            <a:noFill/>
            <a:prstDash val="solid"/>
            <a:round/>
            <a:headEnd type="none" w="med" len="med"/>
            <a:tailEnd type="none" w="med" len="med"/>
          </a:ln>
          <a:effectLst/>
        </p:spPr>
        <p:txBody>
          <a:bodyPr anchor="ctr"/>
          <a:lstStyle/>
          <a:p>
            <a:pPr algn="ctr">
              <a:lnSpc>
                <a:spcPct val="90000"/>
              </a:lnSpc>
              <a:spcBef>
                <a:spcPct val="35000"/>
              </a:spcBef>
              <a:spcAft>
                <a:spcPct val="25000"/>
              </a:spcAft>
              <a:buClr>
                <a:schemeClr val="folHlink"/>
              </a:buClr>
              <a:defRPr/>
            </a:pPr>
            <a:r>
              <a:rPr lang="en-US" sz="1000" dirty="0">
                <a:solidFill>
                  <a:schemeClr val="bg2">
                    <a:lumMod val="10000"/>
                  </a:schemeClr>
                </a:solidFill>
                <a:latin typeface="Arial" charset="0"/>
              </a:rPr>
              <a:t>Platinum/</a:t>
            </a:r>
            <a:r>
              <a:rPr lang="en-US" sz="1000" dirty="0" err="1">
                <a:solidFill>
                  <a:schemeClr val="bg2">
                    <a:lumMod val="10000"/>
                  </a:schemeClr>
                </a:solidFill>
                <a:latin typeface="Arial" charset="0"/>
              </a:rPr>
              <a:t>pemetrexed</a:t>
            </a:r>
            <a:r>
              <a:rPr lang="en-US" sz="1000" dirty="0">
                <a:solidFill>
                  <a:schemeClr val="bg2">
                    <a:lumMod val="10000"/>
                  </a:schemeClr>
                </a:solidFill>
                <a:latin typeface="Arial" charset="0"/>
              </a:rPr>
              <a:t> </a:t>
            </a:r>
            <a:r>
              <a:rPr lang="en-US" sz="1000" dirty="0">
                <a:solidFill>
                  <a:schemeClr val="bg2">
                    <a:lumMod val="10000"/>
                  </a:schemeClr>
                </a:solidFill>
                <a:latin typeface="+mn-lt"/>
              </a:rPr>
              <a:t>± </a:t>
            </a:r>
            <a:r>
              <a:rPr lang="en-US" sz="1000" dirty="0">
                <a:solidFill>
                  <a:schemeClr val="bg2">
                    <a:lumMod val="10000"/>
                  </a:schemeClr>
                </a:solidFill>
                <a:latin typeface="Arial" charset="0"/>
              </a:rPr>
              <a:t>bevacizumab</a:t>
            </a:r>
          </a:p>
        </p:txBody>
      </p:sp>
      <p:sp>
        <p:nvSpPr>
          <p:cNvPr id="26" name="Rectangle 25"/>
          <p:cNvSpPr/>
          <p:nvPr/>
        </p:nvSpPr>
        <p:spPr bwMode="auto">
          <a:xfrm>
            <a:off x="3897313" y="3783013"/>
            <a:ext cx="1681162" cy="301625"/>
          </a:xfrm>
          <a:prstGeom prst="rect">
            <a:avLst/>
          </a:prstGeom>
          <a:solidFill>
            <a:schemeClr val="accent3">
              <a:lumMod val="40000"/>
              <a:lumOff val="60000"/>
            </a:schemeClr>
          </a:solidFill>
          <a:ln w="9525" cap="flat" cmpd="sng" algn="ctr">
            <a:noFill/>
            <a:prstDash val="solid"/>
            <a:round/>
            <a:headEnd type="none" w="med" len="med"/>
            <a:tailEnd type="none" w="med" len="med"/>
          </a:ln>
          <a:effectLst/>
        </p:spPr>
        <p:txBody>
          <a:bodyPr anchor="ctr"/>
          <a:lstStyle/>
          <a:p>
            <a:pPr algn="ctr">
              <a:lnSpc>
                <a:spcPct val="90000"/>
              </a:lnSpc>
              <a:spcBef>
                <a:spcPct val="35000"/>
              </a:spcBef>
              <a:spcAft>
                <a:spcPct val="25000"/>
              </a:spcAft>
              <a:buClr>
                <a:schemeClr val="folHlink"/>
              </a:buClr>
              <a:defRPr/>
            </a:pPr>
            <a:r>
              <a:rPr lang="en-US" sz="1000" dirty="0">
                <a:solidFill>
                  <a:schemeClr val="bg2">
                    <a:lumMod val="10000"/>
                  </a:schemeClr>
                </a:solidFill>
                <a:latin typeface="Arial" charset="0"/>
              </a:rPr>
              <a:t>Platinum/</a:t>
            </a:r>
            <a:r>
              <a:rPr lang="en-US" sz="1000" dirty="0" err="1">
                <a:solidFill>
                  <a:schemeClr val="bg2">
                    <a:lumMod val="10000"/>
                  </a:schemeClr>
                </a:solidFill>
                <a:latin typeface="Arial" charset="0"/>
              </a:rPr>
              <a:t>pemetrexed</a:t>
            </a:r>
            <a:r>
              <a:rPr lang="en-US" sz="1000" dirty="0">
                <a:solidFill>
                  <a:schemeClr val="bg2">
                    <a:lumMod val="10000"/>
                  </a:schemeClr>
                </a:solidFill>
                <a:latin typeface="Arial" charset="0"/>
              </a:rPr>
              <a:t> </a:t>
            </a:r>
          </a:p>
        </p:txBody>
      </p:sp>
      <p:sp>
        <p:nvSpPr>
          <p:cNvPr id="27" name="Rectangle 26"/>
          <p:cNvSpPr/>
          <p:nvPr/>
        </p:nvSpPr>
        <p:spPr bwMode="auto">
          <a:xfrm>
            <a:off x="5621338" y="3783013"/>
            <a:ext cx="1611312" cy="292100"/>
          </a:xfrm>
          <a:prstGeom prst="rect">
            <a:avLst/>
          </a:prstGeom>
          <a:solidFill>
            <a:schemeClr val="accent3">
              <a:lumMod val="40000"/>
              <a:lumOff val="60000"/>
            </a:schemeClr>
          </a:solidFill>
          <a:ln w="9525" cap="flat" cmpd="sng" algn="ctr">
            <a:noFill/>
            <a:prstDash val="solid"/>
            <a:round/>
            <a:headEnd type="none" w="med" len="med"/>
            <a:tailEnd type="none" w="med" len="med"/>
          </a:ln>
          <a:effectLst/>
        </p:spPr>
        <p:txBody>
          <a:bodyPr anchor="ctr"/>
          <a:lstStyle/>
          <a:p>
            <a:pPr algn="ctr">
              <a:lnSpc>
                <a:spcPct val="90000"/>
              </a:lnSpc>
              <a:spcBef>
                <a:spcPct val="35000"/>
              </a:spcBef>
              <a:spcAft>
                <a:spcPct val="25000"/>
              </a:spcAft>
              <a:buClr>
                <a:schemeClr val="folHlink"/>
              </a:buClr>
              <a:defRPr/>
            </a:pPr>
            <a:r>
              <a:rPr lang="en-US" sz="1000" dirty="0">
                <a:solidFill>
                  <a:schemeClr val="bg2">
                    <a:lumMod val="10000"/>
                  </a:schemeClr>
                </a:solidFill>
                <a:latin typeface="Arial" charset="0"/>
              </a:rPr>
              <a:t>Platinum/gemcitabine </a:t>
            </a:r>
          </a:p>
        </p:txBody>
      </p:sp>
      <p:sp>
        <p:nvSpPr>
          <p:cNvPr id="23" name="Rectangle 22"/>
          <p:cNvSpPr/>
          <p:nvPr/>
        </p:nvSpPr>
        <p:spPr bwMode="auto">
          <a:xfrm>
            <a:off x="2033588" y="3405188"/>
            <a:ext cx="1166812" cy="311150"/>
          </a:xfrm>
          <a:prstGeom prst="rect">
            <a:avLst/>
          </a:prstGeom>
          <a:solidFill>
            <a:schemeClr val="accent3"/>
          </a:solidFill>
          <a:ln w="9525" cap="flat" cmpd="sng" algn="ctr">
            <a:noFill/>
            <a:prstDash val="solid"/>
            <a:round/>
            <a:headEnd type="none" w="med" len="med"/>
            <a:tailEnd type="none" w="med" len="med"/>
          </a:ln>
          <a:effectLst/>
        </p:spPr>
        <p:txBody>
          <a:bodyPr anchor="ctr"/>
          <a:lstStyle/>
          <a:p>
            <a:pPr algn="ctr">
              <a:lnSpc>
                <a:spcPct val="90000"/>
              </a:lnSpc>
              <a:spcBef>
                <a:spcPct val="35000"/>
              </a:spcBef>
              <a:spcAft>
                <a:spcPct val="25000"/>
              </a:spcAft>
              <a:buClr>
                <a:schemeClr val="folHlink"/>
              </a:buClr>
              <a:defRPr/>
            </a:pPr>
            <a:r>
              <a:rPr lang="en-US" sz="1000" dirty="0" err="1">
                <a:solidFill>
                  <a:schemeClr val="bg2">
                    <a:lumMod val="10000"/>
                  </a:schemeClr>
                </a:solidFill>
                <a:latin typeface="Arial" charset="0"/>
              </a:rPr>
              <a:t>Bevacizumab</a:t>
            </a:r>
            <a:r>
              <a:rPr lang="tr-TR" sz="1000" dirty="0">
                <a:solidFill>
                  <a:schemeClr val="bg2">
                    <a:lumMod val="10000"/>
                  </a:schemeClr>
                </a:solidFill>
                <a:latin typeface="Arial" charset="0"/>
              </a:rPr>
              <a:t>’a uygun</a:t>
            </a:r>
            <a:endParaRPr lang="en-US" sz="1000" dirty="0">
              <a:solidFill>
                <a:schemeClr val="bg2">
                  <a:lumMod val="10000"/>
                </a:schemeClr>
              </a:solidFill>
              <a:latin typeface="Arial" charset="0"/>
            </a:endParaRPr>
          </a:p>
        </p:txBody>
      </p:sp>
      <p:sp>
        <p:nvSpPr>
          <p:cNvPr id="24" name="Rectangle 23"/>
          <p:cNvSpPr/>
          <p:nvPr/>
        </p:nvSpPr>
        <p:spPr bwMode="auto">
          <a:xfrm>
            <a:off x="4164013" y="3387725"/>
            <a:ext cx="1166812" cy="328613"/>
          </a:xfrm>
          <a:prstGeom prst="rect">
            <a:avLst/>
          </a:prstGeom>
          <a:solidFill>
            <a:schemeClr val="accent3"/>
          </a:solidFill>
          <a:ln w="9525" cap="flat" cmpd="sng" algn="ctr">
            <a:noFill/>
            <a:prstDash val="solid"/>
            <a:round/>
            <a:headEnd type="none" w="med" len="med"/>
            <a:tailEnd type="none" w="med" len="med"/>
          </a:ln>
          <a:effectLst/>
        </p:spPr>
        <p:txBody>
          <a:bodyPr anchor="ctr"/>
          <a:lstStyle/>
          <a:p>
            <a:pPr algn="ctr">
              <a:lnSpc>
                <a:spcPct val="90000"/>
              </a:lnSpc>
              <a:spcBef>
                <a:spcPct val="35000"/>
              </a:spcBef>
              <a:spcAft>
                <a:spcPct val="25000"/>
              </a:spcAft>
              <a:buClr>
                <a:schemeClr val="folHlink"/>
              </a:buClr>
              <a:defRPr/>
            </a:pPr>
            <a:r>
              <a:rPr lang="en-US" sz="1000" dirty="0" err="1">
                <a:solidFill>
                  <a:schemeClr val="bg2">
                    <a:lumMod val="10000"/>
                  </a:schemeClr>
                </a:solidFill>
                <a:latin typeface="Arial" charset="0"/>
              </a:rPr>
              <a:t>Bevacizumab</a:t>
            </a:r>
            <a:r>
              <a:rPr lang="tr-TR" sz="1000" dirty="0">
                <a:solidFill>
                  <a:schemeClr val="bg2">
                    <a:lumMod val="10000"/>
                  </a:schemeClr>
                </a:solidFill>
                <a:latin typeface="Arial" charset="0"/>
              </a:rPr>
              <a:t>’a uygun değil</a:t>
            </a:r>
            <a:endParaRPr lang="en-US" sz="1000" dirty="0">
              <a:solidFill>
                <a:schemeClr val="bg2">
                  <a:lumMod val="10000"/>
                </a:schemeClr>
              </a:solidFill>
              <a:latin typeface="Arial" charset="0"/>
            </a:endParaRPr>
          </a:p>
        </p:txBody>
      </p:sp>
      <p:sp>
        <p:nvSpPr>
          <p:cNvPr id="19" name="Rectangle 18"/>
          <p:cNvSpPr/>
          <p:nvPr/>
        </p:nvSpPr>
        <p:spPr bwMode="auto">
          <a:xfrm>
            <a:off x="7213600" y="2954338"/>
            <a:ext cx="1458913" cy="338137"/>
          </a:xfrm>
          <a:prstGeom prst="rect">
            <a:avLst/>
          </a:prstGeom>
          <a:solidFill>
            <a:schemeClr val="accent6"/>
          </a:solidFill>
          <a:ln w="9525" cap="flat" cmpd="sng" algn="ctr">
            <a:noFill/>
            <a:prstDash val="solid"/>
            <a:round/>
            <a:headEnd type="none" w="med" len="med"/>
            <a:tailEnd type="none" w="med" len="med"/>
          </a:ln>
          <a:effectLst/>
        </p:spPr>
        <p:txBody>
          <a:bodyPr anchor="ctr"/>
          <a:lstStyle/>
          <a:p>
            <a:pPr algn="ctr">
              <a:lnSpc>
                <a:spcPct val="90000"/>
              </a:lnSpc>
              <a:spcBef>
                <a:spcPct val="35000"/>
              </a:spcBef>
              <a:spcAft>
                <a:spcPct val="25000"/>
              </a:spcAft>
              <a:buClr>
                <a:schemeClr val="folHlink"/>
              </a:buClr>
              <a:defRPr/>
            </a:pPr>
            <a:r>
              <a:rPr lang="tr-TR" sz="1000" dirty="0">
                <a:latin typeface="Arial" charset="0"/>
              </a:rPr>
              <a:t>Tek ajan kemoterapi</a:t>
            </a:r>
            <a:endParaRPr lang="en-US" sz="1000" dirty="0">
              <a:latin typeface="Arial" charset="0"/>
            </a:endParaRPr>
          </a:p>
        </p:txBody>
      </p:sp>
      <p:sp>
        <p:nvSpPr>
          <p:cNvPr id="20" name="Rectangle 19"/>
          <p:cNvSpPr/>
          <p:nvPr/>
        </p:nvSpPr>
        <p:spPr bwMode="auto">
          <a:xfrm>
            <a:off x="5808663" y="2989263"/>
            <a:ext cx="1231900" cy="247650"/>
          </a:xfrm>
          <a:prstGeom prst="rect">
            <a:avLst/>
          </a:prstGeom>
          <a:solidFill>
            <a:schemeClr val="accent6"/>
          </a:solidFill>
          <a:ln w="9525" cap="flat" cmpd="sng" algn="ctr">
            <a:noFill/>
            <a:prstDash val="solid"/>
            <a:round/>
            <a:headEnd type="none" w="med" len="med"/>
            <a:tailEnd type="none" w="med" len="med"/>
          </a:ln>
          <a:effectLst/>
        </p:spPr>
        <p:txBody>
          <a:bodyPr anchor="ctr"/>
          <a:lstStyle/>
          <a:p>
            <a:pPr algn="ctr">
              <a:lnSpc>
                <a:spcPct val="90000"/>
              </a:lnSpc>
              <a:spcBef>
                <a:spcPct val="35000"/>
              </a:spcBef>
              <a:spcAft>
                <a:spcPct val="25000"/>
              </a:spcAft>
              <a:buClr>
                <a:schemeClr val="folHlink"/>
              </a:buClr>
              <a:defRPr/>
            </a:pPr>
            <a:r>
              <a:rPr lang="en-US" sz="1000" dirty="0">
                <a:latin typeface="Arial" charset="0"/>
              </a:rPr>
              <a:t>S</a:t>
            </a:r>
            <a:r>
              <a:rPr lang="tr-TR" sz="1000" dirty="0">
                <a:latin typeface="Arial" charset="0"/>
              </a:rPr>
              <a:t>k</a:t>
            </a:r>
            <a:r>
              <a:rPr lang="en-US" sz="1000" dirty="0" err="1">
                <a:latin typeface="Arial" charset="0"/>
              </a:rPr>
              <a:t>uamo</a:t>
            </a:r>
            <a:r>
              <a:rPr lang="tr-TR" sz="1000" dirty="0">
                <a:latin typeface="Arial" charset="0"/>
              </a:rPr>
              <a:t>z</a:t>
            </a:r>
            <a:endParaRPr lang="en-US" sz="1000" dirty="0">
              <a:latin typeface="Arial" charset="0"/>
            </a:endParaRPr>
          </a:p>
        </p:txBody>
      </p:sp>
      <p:sp>
        <p:nvSpPr>
          <p:cNvPr id="21" name="Rectangle 20"/>
          <p:cNvSpPr/>
          <p:nvPr/>
        </p:nvSpPr>
        <p:spPr bwMode="auto">
          <a:xfrm>
            <a:off x="3070225" y="2989263"/>
            <a:ext cx="1228725" cy="247650"/>
          </a:xfrm>
          <a:prstGeom prst="rect">
            <a:avLst/>
          </a:prstGeom>
          <a:solidFill>
            <a:schemeClr val="accent6"/>
          </a:solidFill>
          <a:ln w="9525" cap="flat" cmpd="sng" algn="ctr">
            <a:noFill/>
            <a:prstDash val="solid"/>
            <a:round/>
            <a:headEnd type="none" w="med" len="med"/>
            <a:tailEnd type="none" w="med" len="med"/>
          </a:ln>
          <a:effectLst/>
        </p:spPr>
        <p:txBody>
          <a:bodyPr anchor="ctr"/>
          <a:lstStyle/>
          <a:p>
            <a:pPr algn="ctr">
              <a:lnSpc>
                <a:spcPct val="90000"/>
              </a:lnSpc>
              <a:spcBef>
                <a:spcPct val="35000"/>
              </a:spcBef>
              <a:spcAft>
                <a:spcPct val="25000"/>
              </a:spcAft>
              <a:buClr>
                <a:schemeClr val="folHlink"/>
              </a:buClr>
              <a:defRPr/>
            </a:pPr>
            <a:r>
              <a:rPr lang="en-US" sz="1000" dirty="0" err="1">
                <a:latin typeface="Arial" charset="0"/>
              </a:rPr>
              <a:t>Nons</a:t>
            </a:r>
            <a:r>
              <a:rPr lang="tr-TR" sz="1000" dirty="0">
                <a:latin typeface="Arial" charset="0"/>
              </a:rPr>
              <a:t>k</a:t>
            </a:r>
            <a:r>
              <a:rPr lang="en-US" sz="1000" dirty="0" err="1">
                <a:latin typeface="Arial" charset="0"/>
              </a:rPr>
              <a:t>uamo</a:t>
            </a:r>
            <a:r>
              <a:rPr lang="tr-TR" sz="1000" dirty="0">
                <a:latin typeface="Arial" charset="0"/>
              </a:rPr>
              <a:t>z</a:t>
            </a:r>
            <a:endParaRPr lang="en-US" sz="1000" dirty="0">
              <a:latin typeface="Arial" charset="0"/>
            </a:endParaRPr>
          </a:p>
        </p:txBody>
      </p:sp>
      <p:sp>
        <p:nvSpPr>
          <p:cNvPr id="22" name="Rectangle 21"/>
          <p:cNvSpPr/>
          <p:nvPr/>
        </p:nvSpPr>
        <p:spPr bwMode="auto">
          <a:xfrm>
            <a:off x="530225" y="2989263"/>
            <a:ext cx="1228725" cy="247650"/>
          </a:xfrm>
          <a:prstGeom prst="rect">
            <a:avLst/>
          </a:prstGeom>
          <a:solidFill>
            <a:schemeClr val="accent6"/>
          </a:solidFill>
          <a:ln w="9525" cap="flat" cmpd="sng" algn="ctr">
            <a:noFill/>
            <a:prstDash val="solid"/>
            <a:round/>
            <a:headEnd type="none" w="med" len="med"/>
            <a:tailEnd type="none" w="med" len="med"/>
          </a:ln>
          <a:effectLst/>
        </p:spPr>
        <p:txBody>
          <a:bodyPr anchor="ctr"/>
          <a:lstStyle/>
          <a:p>
            <a:pPr algn="ctr">
              <a:lnSpc>
                <a:spcPct val="90000"/>
              </a:lnSpc>
              <a:spcBef>
                <a:spcPct val="35000"/>
              </a:spcBef>
              <a:spcAft>
                <a:spcPct val="25000"/>
              </a:spcAft>
              <a:buClr>
                <a:schemeClr val="folHlink"/>
              </a:buClr>
              <a:defRPr/>
            </a:pPr>
            <a:r>
              <a:rPr lang="en-US" sz="1000" dirty="0">
                <a:latin typeface="Arial" charset="0"/>
              </a:rPr>
              <a:t>Erlotinib</a:t>
            </a:r>
          </a:p>
        </p:txBody>
      </p:sp>
      <p:sp>
        <p:nvSpPr>
          <p:cNvPr id="24629" name="Rectangle 15"/>
          <p:cNvSpPr>
            <a:spLocks noChangeArrowheads="1"/>
          </p:cNvSpPr>
          <p:nvPr/>
        </p:nvSpPr>
        <p:spPr bwMode="auto">
          <a:xfrm>
            <a:off x="536575" y="2492375"/>
            <a:ext cx="1638300" cy="249238"/>
          </a:xfrm>
          <a:prstGeom prst="rect">
            <a:avLst/>
          </a:prstGeom>
          <a:solidFill>
            <a:schemeClr val="accent1"/>
          </a:solidFill>
          <a:ln w="9525" algn="ctr">
            <a:noFill/>
            <a:round/>
            <a:headEnd/>
            <a:tailEnd/>
          </a:ln>
        </p:spPr>
        <p:txBody>
          <a:bodyPr anchor="ctr"/>
          <a:lstStyle/>
          <a:p>
            <a:pPr algn="ctr">
              <a:lnSpc>
                <a:spcPct val="90000"/>
              </a:lnSpc>
              <a:spcBef>
                <a:spcPct val="35000"/>
              </a:spcBef>
              <a:spcAft>
                <a:spcPct val="25000"/>
              </a:spcAft>
              <a:buClr>
                <a:schemeClr val="folHlink"/>
              </a:buClr>
            </a:pPr>
            <a:r>
              <a:rPr lang="en-US" sz="1000"/>
              <a:t>EGFR </a:t>
            </a:r>
            <a:r>
              <a:rPr lang="tr-TR" sz="1000"/>
              <a:t>mut+</a:t>
            </a:r>
            <a:endParaRPr lang="en-US" sz="1000"/>
          </a:p>
        </p:txBody>
      </p:sp>
      <p:sp>
        <p:nvSpPr>
          <p:cNvPr id="24630" name="Rectangle 16"/>
          <p:cNvSpPr>
            <a:spLocks noChangeArrowheads="1"/>
          </p:cNvSpPr>
          <p:nvPr/>
        </p:nvSpPr>
        <p:spPr bwMode="auto">
          <a:xfrm>
            <a:off x="4219575" y="2492375"/>
            <a:ext cx="1217613" cy="249238"/>
          </a:xfrm>
          <a:prstGeom prst="rect">
            <a:avLst/>
          </a:prstGeom>
          <a:solidFill>
            <a:schemeClr val="accent1"/>
          </a:solidFill>
          <a:ln w="9525" algn="ctr">
            <a:noFill/>
            <a:round/>
            <a:headEnd/>
            <a:tailEnd/>
          </a:ln>
        </p:spPr>
        <p:txBody>
          <a:bodyPr anchor="ctr"/>
          <a:lstStyle/>
          <a:p>
            <a:pPr algn="ctr">
              <a:lnSpc>
                <a:spcPct val="90000"/>
              </a:lnSpc>
              <a:spcBef>
                <a:spcPct val="35000"/>
              </a:spcBef>
              <a:spcAft>
                <a:spcPct val="25000"/>
              </a:spcAft>
              <a:buClr>
                <a:schemeClr val="folHlink"/>
              </a:buClr>
            </a:pPr>
            <a:r>
              <a:rPr lang="tr-TR" sz="1000"/>
              <a:t>İyi </a:t>
            </a:r>
            <a:r>
              <a:rPr lang="en-US" sz="1000"/>
              <a:t>PS</a:t>
            </a:r>
          </a:p>
        </p:txBody>
      </p:sp>
      <p:sp>
        <p:nvSpPr>
          <p:cNvPr id="24631" name="Rectangle 17"/>
          <p:cNvSpPr>
            <a:spLocks noChangeArrowheads="1"/>
          </p:cNvSpPr>
          <p:nvPr/>
        </p:nvSpPr>
        <p:spPr bwMode="auto">
          <a:xfrm>
            <a:off x="7331075" y="2492375"/>
            <a:ext cx="1217613" cy="249238"/>
          </a:xfrm>
          <a:prstGeom prst="rect">
            <a:avLst/>
          </a:prstGeom>
          <a:solidFill>
            <a:schemeClr val="accent1"/>
          </a:solidFill>
          <a:ln w="9525" algn="ctr">
            <a:noFill/>
            <a:round/>
            <a:headEnd/>
            <a:tailEnd/>
          </a:ln>
        </p:spPr>
        <p:txBody>
          <a:bodyPr anchor="ctr"/>
          <a:lstStyle/>
          <a:p>
            <a:pPr algn="ctr">
              <a:lnSpc>
                <a:spcPct val="90000"/>
              </a:lnSpc>
              <a:spcBef>
                <a:spcPct val="35000"/>
              </a:spcBef>
              <a:spcAft>
                <a:spcPct val="25000"/>
              </a:spcAft>
              <a:buClr>
                <a:schemeClr val="folHlink"/>
              </a:buClr>
            </a:pPr>
            <a:r>
              <a:rPr lang="tr-TR" sz="1000"/>
              <a:t>Kötü </a:t>
            </a:r>
            <a:r>
              <a:rPr lang="en-US" sz="1000"/>
              <a:t>PS</a:t>
            </a:r>
          </a:p>
        </p:txBody>
      </p:sp>
      <p:sp>
        <p:nvSpPr>
          <p:cNvPr id="38" name="Rectangle 37"/>
          <p:cNvSpPr/>
          <p:nvPr/>
        </p:nvSpPr>
        <p:spPr bwMode="auto">
          <a:xfrm>
            <a:off x="3824288" y="1914525"/>
            <a:ext cx="2017712" cy="247650"/>
          </a:xfrm>
          <a:prstGeom prst="rect">
            <a:avLst/>
          </a:prstGeom>
          <a:solidFill>
            <a:schemeClr val="accent6">
              <a:lumMod val="40000"/>
              <a:lumOff val="60000"/>
            </a:schemeClr>
          </a:solidFill>
          <a:ln w="9525" cap="flat" cmpd="sng" algn="ctr">
            <a:noFill/>
            <a:prstDash val="solid"/>
            <a:round/>
            <a:headEnd type="none" w="med" len="med"/>
            <a:tailEnd type="none" w="med" len="med"/>
          </a:ln>
          <a:effectLst/>
        </p:spPr>
        <p:txBody>
          <a:bodyPr anchor="ctr"/>
          <a:lstStyle/>
          <a:p>
            <a:pPr algn="ctr">
              <a:lnSpc>
                <a:spcPct val="90000"/>
              </a:lnSpc>
              <a:spcBef>
                <a:spcPct val="35000"/>
              </a:spcBef>
              <a:spcAft>
                <a:spcPct val="25000"/>
              </a:spcAft>
              <a:buClr>
                <a:schemeClr val="folHlink"/>
              </a:buClr>
              <a:defRPr/>
            </a:pPr>
            <a:r>
              <a:rPr lang="en-US" sz="1000" dirty="0">
                <a:solidFill>
                  <a:schemeClr val="bg2">
                    <a:lumMod val="10000"/>
                  </a:schemeClr>
                </a:solidFill>
                <a:latin typeface="Arial" charset="0"/>
              </a:rPr>
              <a:t>Proposed Treatment Algorithm</a:t>
            </a:r>
          </a:p>
        </p:txBody>
      </p:sp>
      <p:sp>
        <p:nvSpPr>
          <p:cNvPr id="24633" name="Rectangle 6"/>
          <p:cNvSpPr>
            <a:spLocks noChangeArrowheads="1"/>
          </p:cNvSpPr>
          <p:nvPr/>
        </p:nvSpPr>
        <p:spPr bwMode="auto">
          <a:xfrm>
            <a:off x="5873750" y="2446338"/>
            <a:ext cx="1106488" cy="300037"/>
          </a:xfrm>
          <a:prstGeom prst="rect">
            <a:avLst/>
          </a:prstGeom>
          <a:noFill/>
          <a:ln w="25400" algn="ctr">
            <a:solidFill>
              <a:srgbClr val="FF0000"/>
            </a:solidFill>
            <a:miter lim="800000"/>
            <a:headEnd/>
            <a:tailEnd/>
          </a:ln>
        </p:spPr>
        <p:txBody>
          <a:bodyPr anchor="ctr">
            <a:spAutoFit/>
          </a:bodyPr>
          <a:lstStyle/>
          <a:p>
            <a:endParaRPr lang="tr-TR"/>
          </a:p>
        </p:txBody>
      </p:sp>
      <p:sp>
        <p:nvSpPr>
          <p:cNvPr id="24634" name="Rectangle 7"/>
          <p:cNvSpPr>
            <a:spLocks noChangeArrowheads="1"/>
          </p:cNvSpPr>
          <p:nvPr/>
        </p:nvSpPr>
        <p:spPr bwMode="auto">
          <a:xfrm>
            <a:off x="4589463" y="2959100"/>
            <a:ext cx="984250" cy="300038"/>
          </a:xfrm>
          <a:prstGeom prst="rect">
            <a:avLst/>
          </a:prstGeom>
          <a:noFill/>
          <a:ln w="25400" algn="ctr">
            <a:solidFill>
              <a:srgbClr val="FF0000"/>
            </a:solidFill>
            <a:miter lim="800000"/>
            <a:headEnd/>
            <a:tailEnd/>
          </a:ln>
        </p:spPr>
        <p:txBody>
          <a:bodyPr anchor="ctr">
            <a:spAutoFit/>
          </a:bodyPr>
          <a:lstStyle/>
          <a:p>
            <a:endParaRPr lang="tr-TR"/>
          </a:p>
        </p:txBody>
      </p:sp>
      <p:sp>
        <p:nvSpPr>
          <p:cNvPr id="24635" name="Rectangle 8"/>
          <p:cNvSpPr>
            <a:spLocks noChangeArrowheads="1"/>
          </p:cNvSpPr>
          <p:nvPr/>
        </p:nvSpPr>
        <p:spPr bwMode="auto">
          <a:xfrm>
            <a:off x="3284538" y="3403600"/>
            <a:ext cx="779462" cy="300038"/>
          </a:xfrm>
          <a:prstGeom prst="rect">
            <a:avLst/>
          </a:prstGeom>
          <a:noFill/>
          <a:ln w="25400" algn="ctr">
            <a:solidFill>
              <a:srgbClr val="FF0000"/>
            </a:solidFill>
            <a:miter lim="800000"/>
            <a:headEnd/>
            <a:tailEnd/>
          </a:ln>
        </p:spPr>
        <p:txBody>
          <a:bodyPr anchor="ctr">
            <a:spAutoFit/>
          </a:bodyPr>
          <a:lstStyle/>
          <a:p>
            <a:endParaRPr lang="tr-TR"/>
          </a:p>
        </p:txBody>
      </p:sp>
      <p:sp>
        <p:nvSpPr>
          <p:cNvPr id="24636" name="Rectangle 4"/>
          <p:cNvSpPr>
            <a:spLocks noChangeArrowheads="1"/>
          </p:cNvSpPr>
          <p:nvPr/>
        </p:nvSpPr>
        <p:spPr bwMode="auto">
          <a:xfrm>
            <a:off x="374650" y="2371725"/>
            <a:ext cx="3017838" cy="433388"/>
          </a:xfrm>
          <a:prstGeom prst="rect">
            <a:avLst/>
          </a:prstGeom>
          <a:noFill/>
          <a:ln w="25400" algn="ctr">
            <a:solidFill>
              <a:srgbClr val="FF0000"/>
            </a:solidFill>
            <a:miter lim="800000"/>
            <a:headEnd/>
            <a:tailEnd/>
          </a:ln>
        </p:spPr>
        <p:txBody>
          <a:bodyPr anchor="ctr">
            <a:spAutoFit/>
          </a:bodyPr>
          <a:lstStyle/>
          <a:p>
            <a:endParaRPr lang="tr-TR"/>
          </a:p>
        </p:txBody>
      </p:sp>
      <p:sp>
        <p:nvSpPr>
          <p:cNvPr id="61" name="Oval 60"/>
          <p:cNvSpPr/>
          <p:nvPr/>
        </p:nvSpPr>
        <p:spPr>
          <a:xfrm>
            <a:off x="536575" y="2336800"/>
            <a:ext cx="1651000" cy="493713"/>
          </a:xfrm>
          <a:prstGeom prst="ellipse">
            <a:avLst/>
          </a:prstGeom>
          <a:noFill/>
          <a:ln w="38100">
            <a:solidFill>
              <a:srgbClr val="33CC33"/>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602" name="Straight Connector 44"/>
          <p:cNvCxnSpPr>
            <a:cxnSpLocks noChangeShapeType="1"/>
          </p:cNvCxnSpPr>
          <p:nvPr/>
        </p:nvCxnSpPr>
        <p:spPr bwMode="auto">
          <a:xfrm flipH="1">
            <a:off x="1025525" y="2409825"/>
            <a:ext cx="0" cy="2076450"/>
          </a:xfrm>
          <a:prstGeom prst="line">
            <a:avLst/>
          </a:prstGeom>
          <a:noFill/>
          <a:ln w="28575" algn="ctr">
            <a:solidFill>
              <a:schemeClr val="tx1"/>
            </a:solidFill>
            <a:round/>
            <a:headEnd/>
            <a:tailEnd/>
          </a:ln>
        </p:spPr>
      </p:cxnSp>
      <p:cxnSp>
        <p:nvCxnSpPr>
          <p:cNvPr id="25603" name="Straight Connector 26"/>
          <p:cNvCxnSpPr>
            <a:cxnSpLocks noChangeShapeType="1"/>
          </p:cNvCxnSpPr>
          <p:nvPr/>
        </p:nvCxnSpPr>
        <p:spPr bwMode="auto">
          <a:xfrm>
            <a:off x="7991475" y="2417763"/>
            <a:ext cx="0" cy="1974850"/>
          </a:xfrm>
          <a:prstGeom prst="line">
            <a:avLst/>
          </a:prstGeom>
          <a:noFill/>
          <a:ln w="28575" algn="ctr">
            <a:solidFill>
              <a:schemeClr val="tx1"/>
            </a:solidFill>
            <a:round/>
            <a:headEnd/>
            <a:tailEnd/>
          </a:ln>
        </p:spPr>
      </p:cxnSp>
      <p:cxnSp>
        <p:nvCxnSpPr>
          <p:cNvPr id="25604" name="Straight Connector 27"/>
          <p:cNvCxnSpPr>
            <a:cxnSpLocks noChangeShapeType="1"/>
          </p:cNvCxnSpPr>
          <p:nvPr/>
        </p:nvCxnSpPr>
        <p:spPr bwMode="auto">
          <a:xfrm>
            <a:off x="2517775" y="2419350"/>
            <a:ext cx="0" cy="2066925"/>
          </a:xfrm>
          <a:prstGeom prst="line">
            <a:avLst/>
          </a:prstGeom>
          <a:noFill/>
          <a:ln w="28575" algn="ctr">
            <a:solidFill>
              <a:schemeClr val="tx1"/>
            </a:solidFill>
            <a:prstDash val="dash"/>
            <a:round/>
            <a:headEnd/>
            <a:tailEnd/>
          </a:ln>
        </p:spPr>
      </p:cxnSp>
      <p:cxnSp>
        <p:nvCxnSpPr>
          <p:cNvPr id="25605" name="Straight Connector 25"/>
          <p:cNvCxnSpPr>
            <a:cxnSpLocks noChangeShapeType="1"/>
          </p:cNvCxnSpPr>
          <p:nvPr/>
        </p:nvCxnSpPr>
        <p:spPr bwMode="auto">
          <a:xfrm flipH="1">
            <a:off x="5381625" y="2427288"/>
            <a:ext cx="0" cy="1162050"/>
          </a:xfrm>
          <a:prstGeom prst="line">
            <a:avLst/>
          </a:prstGeom>
          <a:noFill/>
          <a:ln w="28575" algn="ctr">
            <a:solidFill>
              <a:schemeClr val="tx1"/>
            </a:solidFill>
            <a:round/>
            <a:headEnd/>
            <a:tailEnd/>
          </a:ln>
        </p:spPr>
      </p:cxnSp>
      <p:cxnSp>
        <p:nvCxnSpPr>
          <p:cNvPr id="25606" name="Straight Connector 38"/>
          <p:cNvCxnSpPr>
            <a:cxnSpLocks noChangeShapeType="1"/>
          </p:cNvCxnSpPr>
          <p:nvPr/>
        </p:nvCxnSpPr>
        <p:spPr bwMode="auto">
          <a:xfrm>
            <a:off x="4495800" y="4259263"/>
            <a:ext cx="0" cy="209550"/>
          </a:xfrm>
          <a:prstGeom prst="line">
            <a:avLst/>
          </a:prstGeom>
          <a:noFill/>
          <a:ln w="28575" algn="ctr">
            <a:solidFill>
              <a:schemeClr val="tx1"/>
            </a:solidFill>
            <a:round/>
            <a:headEnd/>
            <a:tailEnd/>
          </a:ln>
        </p:spPr>
      </p:cxnSp>
      <p:sp>
        <p:nvSpPr>
          <p:cNvPr id="78852" name="TextBox 18"/>
          <p:cNvSpPr txBox="1">
            <a:spLocks noChangeArrowheads="1"/>
          </p:cNvSpPr>
          <p:nvPr/>
        </p:nvSpPr>
        <p:spPr bwMode="auto">
          <a:xfrm>
            <a:off x="3005138" y="1933575"/>
            <a:ext cx="3429000" cy="338138"/>
          </a:xfrm>
          <a:prstGeom prst="rect">
            <a:avLst/>
          </a:prstGeom>
          <a:solidFill>
            <a:schemeClr val="accent3"/>
          </a:solidFill>
          <a:ln w="19050">
            <a:noFill/>
            <a:miter lim="800000"/>
            <a:headEnd/>
            <a:tailEnd/>
          </a:ln>
        </p:spPr>
        <p:txBody>
          <a:bodyPr wrap="none">
            <a:spAutoFit/>
          </a:bodyPr>
          <a:lstStyle/>
          <a:p>
            <a:pPr algn="ctr" fontAlgn="auto">
              <a:spcBef>
                <a:spcPct val="10000"/>
              </a:spcBef>
              <a:buFont typeface="Arial" pitchFamily="34" charset="0"/>
              <a:buNone/>
              <a:defRPr/>
            </a:pPr>
            <a:r>
              <a:rPr lang="en-US" sz="1600" b="1" dirty="0">
                <a:solidFill>
                  <a:schemeClr val="bg2">
                    <a:lumMod val="10000"/>
                  </a:schemeClr>
                </a:solidFill>
                <a:latin typeface="+mn-lt"/>
                <a:cs typeface="Arial" pitchFamily="34" charset="0"/>
              </a:rPr>
              <a:t>Advanced-Stage NSCLC &amp; PS 0-1</a:t>
            </a:r>
          </a:p>
        </p:txBody>
      </p:sp>
      <p:cxnSp>
        <p:nvCxnSpPr>
          <p:cNvPr id="25608" name="Straight Connector 20"/>
          <p:cNvCxnSpPr>
            <a:cxnSpLocks noChangeShapeType="1"/>
          </p:cNvCxnSpPr>
          <p:nvPr/>
        </p:nvCxnSpPr>
        <p:spPr bwMode="auto">
          <a:xfrm flipV="1">
            <a:off x="1009650" y="2419350"/>
            <a:ext cx="6991350" cy="0"/>
          </a:xfrm>
          <a:prstGeom prst="line">
            <a:avLst/>
          </a:prstGeom>
          <a:noFill/>
          <a:ln w="28575" algn="ctr">
            <a:solidFill>
              <a:schemeClr val="tx1"/>
            </a:solidFill>
            <a:round/>
            <a:headEnd/>
            <a:tailEnd/>
          </a:ln>
        </p:spPr>
      </p:cxnSp>
      <p:sp>
        <p:nvSpPr>
          <p:cNvPr id="78855" name="TextBox 21"/>
          <p:cNvSpPr txBox="1">
            <a:spLocks noChangeArrowheads="1"/>
          </p:cNvSpPr>
          <p:nvPr/>
        </p:nvSpPr>
        <p:spPr bwMode="auto">
          <a:xfrm>
            <a:off x="4114800" y="2597150"/>
            <a:ext cx="2438400" cy="461963"/>
          </a:xfrm>
          <a:prstGeom prst="rect">
            <a:avLst/>
          </a:prstGeom>
          <a:solidFill>
            <a:schemeClr val="bg2"/>
          </a:solidFill>
          <a:ln w="19050">
            <a:noFill/>
            <a:miter lim="800000"/>
            <a:headEnd/>
            <a:tailEnd/>
          </a:ln>
        </p:spPr>
        <p:txBody>
          <a:bodyPr>
            <a:spAutoFit/>
          </a:bodyPr>
          <a:lstStyle/>
          <a:p>
            <a:pPr algn="ctr" fontAlgn="auto">
              <a:spcBef>
                <a:spcPct val="10000"/>
              </a:spcBef>
              <a:buFont typeface="Arial" pitchFamily="34" charset="0"/>
              <a:buNone/>
              <a:defRPr/>
            </a:pPr>
            <a:r>
              <a:rPr lang="en-US" sz="1200" b="1" dirty="0">
                <a:solidFill>
                  <a:schemeClr val="bg2">
                    <a:lumMod val="10000"/>
                  </a:schemeClr>
                </a:solidFill>
                <a:latin typeface="+mn-lt"/>
                <a:cs typeface="Arial" pitchFamily="34" charset="0"/>
              </a:rPr>
              <a:t>EFGR </a:t>
            </a:r>
            <a:r>
              <a:rPr lang="tr-TR" sz="1200" b="1" dirty="0">
                <a:solidFill>
                  <a:schemeClr val="bg2">
                    <a:lumMod val="10000"/>
                  </a:schemeClr>
                </a:solidFill>
                <a:latin typeface="+mn-lt"/>
                <a:cs typeface="Arial" pitchFamily="34" charset="0"/>
              </a:rPr>
              <a:t>ve </a:t>
            </a:r>
            <a:r>
              <a:rPr lang="en-US" sz="1200" b="1" dirty="0">
                <a:solidFill>
                  <a:schemeClr val="bg2">
                    <a:lumMod val="10000"/>
                  </a:schemeClr>
                </a:solidFill>
                <a:latin typeface="+mn-lt"/>
                <a:cs typeface="Arial" pitchFamily="34" charset="0"/>
              </a:rPr>
              <a:t>ALK </a:t>
            </a:r>
            <a:r>
              <a:rPr lang="tr-TR" sz="1200" b="1" dirty="0">
                <a:solidFill>
                  <a:schemeClr val="bg2">
                    <a:lumMod val="10000"/>
                  </a:schemeClr>
                </a:solidFill>
                <a:latin typeface="+mn-lt"/>
                <a:cs typeface="Arial" pitchFamily="34" charset="0"/>
              </a:rPr>
              <a:t>negatif ve </a:t>
            </a:r>
            <a:r>
              <a:rPr lang="en-US" sz="1200" b="1" dirty="0" err="1">
                <a:solidFill>
                  <a:schemeClr val="bg2">
                    <a:lumMod val="10000"/>
                  </a:schemeClr>
                </a:solidFill>
                <a:latin typeface="+mn-lt"/>
                <a:cs typeface="Arial" pitchFamily="34" charset="0"/>
              </a:rPr>
              <a:t>nons</a:t>
            </a:r>
            <a:r>
              <a:rPr lang="tr-TR" sz="1200" b="1" dirty="0">
                <a:solidFill>
                  <a:schemeClr val="bg2">
                    <a:lumMod val="10000"/>
                  </a:schemeClr>
                </a:solidFill>
                <a:latin typeface="+mn-lt"/>
                <a:cs typeface="Arial" pitchFamily="34" charset="0"/>
              </a:rPr>
              <a:t>k</a:t>
            </a:r>
            <a:r>
              <a:rPr lang="en-US" sz="1200" b="1" dirty="0" err="1">
                <a:solidFill>
                  <a:schemeClr val="bg2">
                    <a:lumMod val="10000"/>
                  </a:schemeClr>
                </a:solidFill>
                <a:latin typeface="+mn-lt"/>
                <a:cs typeface="Arial" pitchFamily="34" charset="0"/>
              </a:rPr>
              <a:t>uam</a:t>
            </a:r>
            <a:r>
              <a:rPr lang="tr-TR" sz="1200" b="1" dirty="0" err="1">
                <a:solidFill>
                  <a:schemeClr val="bg2">
                    <a:lumMod val="10000"/>
                  </a:schemeClr>
                </a:solidFill>
                <a:latin typeface="+mn-lt"/>
                <a:cs typeface="Arial" pitchFamily="34" charset="0"/>
              </a:rPr>
              <a:t>oz</a:t>
            </a:r>
            <a:endParaRPr lang="en-US" sz="1200" b="1" dirty="0">
              <a:solidFill>
                <a:schemeClr val="bg2">
                  <a:lumMod val="10000"/>
                </a:schemeClr>
              </a:solidFill>
              <a:latin typeface="+mn-lt"/>
              <a:cs typeface="Arial" pitchFamily="34" charset="0"/>
            </a:endParaRPr>
          </a:p>
        </p:txBody>
      </p:sp>
      <p:sp>
        <p:nvSpPr>
          <p:cNvPr id="78857" name="TextBox 23"/>
          <p:cNvSpPr txBox="1">
            <a:spLocks noChangeArrowheads="1"/>
          </p:cNvSpPr>
          <p:nvPr/>
        </p:nvSpPr>
        <p:spPr bwMode="auto">
          <a:xfrm>
            <a:off x="6858000" y="2592388"/>
            <a:ext cx="1990725" cy="461962"/>
          </a:xfrm>
          <a:prstGeom prst="rect">
            <a:avLst/>
          </a:prstGeom>
          <a:solidFill>
            <a:schemeClr val="bg2"/>
          </a:solidFill>
          <a:ln w="19050">
            <a:noFill/>
            <a:miter lim="800000"/>
            <a:headEnd/>
            <a:tailEnd/>
          </a:ln>
        </p:spPr>
        <p:txBody>
          <a:bodyPr>
            <a:spAutoFit/>
          </a:bodyPr>
          <a:lstStyle/>
          <a:p>
            <a:pPr algn="ctr" fontAlgn="auto">
              <a:spcBef>
                <a:spcPct val="10000"/>
              </a:spcBef>
              <a:buFont typeface="Arial" pitchFamily="34" charset="0"/>
              <a:buNone/>
              <a:defRPr/>
            </a:pPr>
            <a:r>
              <a:rPr lang="en-US" sz="1200" b="1" dirty="0">
                <a:solidFill>
                  <a:schemeClr val="bg2">
                    <a:lumMod val="10000"/>
                  </a:schemeClr>
                </a:solidFill>
                <a:latin typeface="Arial" charset="0"/>
                <a:cs typeface="Arial" pitchFamily="34" charset="0"/>
              </a:rPr>
              <a:t>EFGR </a:t>
            </a:r>
            <a:r>
              <a:rPr lang="tr-TR" sz="1200" b="1" dirty="0">
                <a:solidFill>
                  <a:schemeClr val="bg2">
                    <a:lumMod val="10000"/>
                  </a:schemeClr>
                </a:solidFill>
                <a:latin typeface="Arial" charset="0"/>
                <a:cs typeface="Arial" pitchFamily="34" charset="0"/>
              </a:rPr>
              <a:t>ve </a:t>
            </a:r>
            <a:r>
              <a:rPr lang="en-US" sz="1200" b="1" dirty="0">
                <a:solidFill>
                  <a:schemeClr val="bg2">
                    <a:lumMod val="10000"/>
                  </a:schemeClr>
                </a:solidFill>
                <a:latin typeface="Arial" charset="0"/>
                <a:cs typeface="Arial" pitchFamily="34" charset="0"/>
              </a:rPr>
              <a:t>ALK </a:t>
            </a:r>
            <a:r>
              <a:rPr lang="tr-TR" sz="1200" b="1" dirty="0">
                <a:solidFill>
                  <a:schemeClr val="bg2">
                    <a:lumMod val="10000"/>
                  </a:schemeClr>
                </a:solidFill>
                <a:latin typeface="Arial" charset="0"/>
                <a:cs typeface="Arial" pitchFamily="34" charset="0"/>
              </a:rPr>
              <a:t>negatif ve </a:t>
            </a:r>
            <a:r>
              <a:rPr lang="en-US" sz="1200" b="1" dirty="0">
                <a:solidFill>
                  <a:schemeClr val="bg2">
                    <a:lumMod val="10000"/>
                  </a:schemeClr>
                </a:solidFill>
                <a:latin typeface="Arial" charset="0"/>
                <a:cs typeface="Arial" pitchFamily="34" charset="0"/>
              </a:rPr>
              <a:t>s</a:t>
            </a:r>
            <a:r>
              <a:rPr lang="tr-TR" sz="1200" b="1" dirty="0">
                <a:solidFill>
                  <a:schemeClr val="bg2">
                    <a:lumMod val="10000"/>
                  </a:schemeClr>
                </a:solidFill>
                <a:latin typeface="Arial" charset="0"/>
                <a:cs typeface="Arial" pitchFamily="34" charset="0"/>
              </a:rPr>
              <a:t>k</a:t>
            </a:r>
            <a:r>
              <a:rPr lang="en-US" sz="1200" b="1" dirty="0" err="1">
                <a:solidFill>
                  <a:schemeClr val="bg2">
                    <a:lumMod val="10000"/>
                  </a:schemeClr>
                </a:solidFill>
                <a:latin typeface="Arial" charset="0"/>
                <a:cs typeface="Arial" pitchFamily="34" charset="0"/>
              </a:rPr>
              <a:t>uam</a:t>
            </a:r>
            <a:r>
              <a:rPr lang="tr-TR" sz="1200" b="1" dirty="0" err="1">
                <a:solidFill>
                  <a:schemeClr val="bg2">
                    <a:lumMod val="10000"/>
                  </a:schemeClr>
                </a:solidFill>
                <a:latin typeface="Arial" charset="0"/>
                <a:cs typeface="Arial" pitchFamily="34" charset="0"/>
              </a:rPr>
              <a:t>oz</a:t>
            </a:r>
            <a:endParaRPr lang="en-US" sz="1200" b="1" dirty="0">
              <a:solidFill>
                <a:schemeClr val="bg2">
                  <a:lumMod val="10000"/>
                </a:schemeClr>
              </a:solidFill>
              <a:latin typeface="Arial" charset="0"/>
              <a:cs typeface="Arial" pitchFamily="34" charset="0"/>
            </a:endParaRPr>
          </a:p>
        </p:txBody>
      </p:sp>
      <p:sp>
        <p:nvSpPr>
          <p:cNvPr id="78863" name="TextBox 29"/>
          <p:cNvSpPr txBox="1">
            <a:spLocks noChangeArrowheads="1"/>
          </p:cNvSpPr>
          <p:nvPr/>
        </p:nvSpPr>
        <p:spPr bwMode="auto">
          <a:xfrm>
            <a:off x="3657600" y="3787775"/>
            <a:ext cx="1527175" cy="461963"/>
          </a:xfrm>
          <a:prstGeom prst="rect">
            <a:avLst/>
          </a:prstGeom>
          <a:solidFill>
            <a:schemeClr val="tx2"/>
          </a:solidFill>
          <a:ln w="19050">
            <a:noFill/>
            <a:miter lim="800000"/>
            <a:headEnd/>
            <a:tailEnd/>
          </a:ln>
        </p:spPr>
        <p:txBody>
          <a:bodyPr>
            <a:spAutoFit/>
          </a:bodyPr>
          <a:lstStyle/>
          <a:p>
            <a:pPr algn="ctr" fontAlgn="auto">
              <a:spcBef>
                <a:spcPct val="10000"/>
              </a:spcBef>
              <a:buFont typeface="Arial" pitchFamily="34" charset="0"/>
              <a:buNone/>
              <a:defRPr/>
            </a:pPr>
            <a:r>
              <a:rPr lang="en-US" sz="1200" dirty="0">
                <a:solidFill>
                  <a:srgbClr val="FF0000"/>
                </a:solidFill>
                <a:latin typeface="+mn-lt"/>
                <a:cs typeface="Arial" pitchFamily="34" charset="0"/>
              </a:rPr>
              <a:t>Bevacizumab</a:t>
            </a:r>
            <a:r>
              <a:rPr lang="en-US" sz="1200" dirty="0">
                <a:solidFill>
                  <a:srgbClr val="FFFF00"/>
                </a:solidFill>
                <a:latin typeface="+mn-lt"/>
                <a:cs typeface="Arial" pitchFamily="34" charset="0"/>
              </a:rPr>
              <a:t> </a:t>
            </a:r>
            <a:r>
              <a:rPr lang="en-US" sz="1200" dirty="0">
                <a:solidFill>
                  <a:schemeClr val="bg2">
                    <a:lumMod val="10000"/>
                  </a:schemeClr>
                </a:solidFill>
                <a:latin typeface="+mn-lt"/>
                <a:cs typeface="Arial" pitchFamily="34" charset="0"/>
              </a:rPr>
              <a:t>appropriate</a:t>
            </a:r>
          </a:p>
        </p:txBody>
      </p:sp>
      <p:sp>
        <p:nvSpPr>
          <p:cNvPr id="78864" name="TextBox 30"/>
          <p:cNvSpPr txBox="1">
            <a:spLocks noChangeArrowheads="1"/>
          </p:cNvSpPr>
          <p:nvPr/>
        </p:nvSpPr>
        <p:spPr bwMode="auto">
          <a:xfrm>
            <a:off x="5259388" y="3787775"/>
            <a:ext cx="1522412" cy="461963"/>
          </a:xfrm>
          <a:prstGeom prst="rect">
            <a:avLst/>
          </a:prstGeom>
          <a:solidFill>
            <a:schemeClr val="tx2"/>
          </a:solidFill>
          <a:ln w="19050">
            <a:noFill/>
            <a:miter lim="800000"/>
            <a:headEnd/>
            <a:tailEnd/>
          </a:ln>
        </p:spPr>
        <p:txBody>
          <a:bodyPr>
            <a:spAutoFit/>
          </a:bodyPr>
          <a:lstStyle/>
          <a:p>
            <a:pPr algn="ctr" fontAlgn="auto">
              <a:spcBef>
                <a:spcPct val="10000"/>
              </a:spcBef>
              <a:buFont typeface="Arial" pitchFamily="34" charset="0"/>
              <a:buNone/>
              <a:defRPr/>
            </a:pPr>
            <a:r>
              <a:rPr lang="en-US" sz="1200" dirty="0">
                <a:solidFill>
                  <a:srgbClr val="FF0000"/>
                </a:solidFill>
                <a:latin typeface="+mn-lt"/>
                <a:cs typeface="Arial" pitchFamily="34" charset="0"/>
              </a:rPr>
              <a:t>Bevacizumab </a:t>
            </a:r>
            <a:r>
              <a:rPr lang="en-US" sz="1200" dirty="0">
                <a:solidFill>
                  <a:schemeClr val="bg2">
                    <a:lumMod val="10000"/>
                  </a:schemeClr>
                </a:solidFill>
                <a:latin typeface="+mn-lt"/>
                <a:cs typeface="Arial" pitchFamily="34" charset="0"/>
              </a:rPr>
              <a:t>inappropriate</a:t>
            </a:r>
          </a:p>
        </p:txBody>
      </p:sp>
      <p:cxnSp>
        <p:nvCxnSpPr>
          <p:cNvPr id="25613" name="Straight Connector 32"/>
          <p:cNvCxnSpPr>
            <a:cxnSpLocks noChangeShapeType="1"/>
          </p:cNvCxnSpPr>
          <p:nvPr/>
        </p:nvCxnSpPr>
        <p:spPr bwMode="auto">
          <a:xfrm>
            <a:off x="4733925" y="3597275"/>
            <a:ext cx="1295400" cy="0"/>
          </a:xfrm>
          <a:prstGeom prst="line">
            <a:avLst/>
          </a:prstGeom>
          <a:noFill/>
          <a:ln w="28575" algn="ctr">
            <a:solidFill>
              <a:schemeClr val="tx1"/>
            </a:solidFill>
            <a:round/>
            <a:headEnd/>
            <a:tailEnd/>
          </a:ln>
        </p:spPr>
      </p:cxnSp>
      <p:cxnSp>
        <p:nvCxnSpPr>
          <p:cNvPr id="25614" name="Straight Connector 33"/>
          <p:cNvCxnSpPr>
            <a:cxnSpLocks noChangeShapeType="1"/>
          </p:cNvCxnSpPr>
          <p:nvPr/>
        </p:nvCxnSpPr>
        <p:spPr bwMode="auto">
          <a:xfrm>
            <a:off x="4743450" y="3597275"/>
            <a:ext cx="0" cy="182563"/>
          </a:xfrm>
          <a:prstGeom prst="line">
            <a:avLst/>
          </a:prstGeom>
          <a:noFill/>
          <a:ln w="28575" algn="ctr">
            <a:solidFill>
              <a:schemeClr val="tx1"/>
            </a:solidFill>
            <a:round/>
            <a:headEnd/>
            <a:tailEnd/>
          </a:ln>
        </p:spPr>
      </p:cxnSp>
      <p:cxnSp>
        <p:nvCxnSpPr>
          <p:cNvPr id="25615" name="Straight Connector 34"/>
          <p:cNvCxnSpPr>
            <a:cxnSpLocks noChangeShapeType="1"/>
          </p:cNvCxnSpPr>
          <p:nvPr/>
        </p:nvCxnSpPr>
        <p:spPr bwMode="auto">
          <a:xfrm>
            <a:off x="6019800" y="3597275"/>
            <a:ext cx="0" cy="182563"/>
          </a:xfrm>
          <a:prstGeom prst="line">
            <a:avLst/>
          </a:prstGeom>
          <a:noFill/>
          <a:ln w="28575" algn="ctr">
            <a:solidFill>
              <a:schemeClr val="tx1"/>
            </a:solidFill>
            <a:round/>
            <a:headEnd/>
            <a:tailEnd/>
          </a:ln>
        </p:spPr>
      </p:cxnSp>
      <p:sp>
        <p:nvSpPr>
          <p:cNvPr id="78856" name="TextBox 22"/>
          <p:cNvSpPr txBox="1">
            <a:spLocks noChangeArrowheads="1"/>
          </p:cNvSpPr>
          <p:nvPr/>
        </p:nvSpPr>
        <p:spPr bwMode="auto">
          <a:xfrm>
            <a:off x="371475" y="2592388"/>
            <a:ext cx="1343025" cy="461962"/>
          </a:xfrm>
          <a:prstGeom prst="rect">
            <a:avLst/>
          </a:prstGeom>
          <a:solidFill>
            <a:schemeClr val="bg2"/>
          </a:solidFill>
          <a:ln w="19050">
            <a:noFill/>
            <a:miter lim="800000"/>
            <a:headEnd/>
            <a:tailEnd/>
          </a:ln>
        </p:spPr>
        <p:txBody>
          <a:bodyPr>
            <a:spAutoFit/>
          </a:bodyPr>
          <a:lstStyle/>
          <a:p>
            <a:pPr algn="ctr" fontAlgn="auto">
              <a:spcBef>
                <a:spcPct val="10000"/>
              </a:spcBef>
              <a:buFont typeface="Arial" pitchFamily="34" charset="0"/>
              <a:buNone/>
              <a:defRPr/>
            </a:pPr>
            <a:r>
              <a:rPr lang="en-US" sz="1200" b="1" dirty="0">
                <a:solidFill>
                  <a:schemeClr val="bg2">
                    <a:lumMod val="10000"/>
                  </a:schemeClr>
                </a:solidFill>
                <a:latin typeface="+mn-lt"/>
                <a:cs typeface="Arial" pitchFamily="34" charset="0"/>
              </a:rPr>
              <a:t>EGFR </a:t>
            </a:r>
            <a:r>
              <a:rPr lang="tr-TR" sz="1200" b="1" dirty="0">
                <a:solidFill>
                  <a:schemeClr val="bg2">
                    <a:lumMod val="10000"/>
                  </a:schemeClr>
                </a:solidFill>
                <a:latin typeface="+mn-lt"/>
                <a:cs typeface="Arial" pitchFamily="34" charset="0"/>
              </a:rPr>
              <a:t>mutasyon +</a:t>
            </a:r>
            <a:endParaRPr lang="en-US" sz="1200" b="1" dirty="0">
              <a:solidFill>
                <a:schemeClr val="bg2">
                  <a:lumMod val="10000"/>
                </a:schemeClr>
              </a:solidFill>
              <a:latin typeface="+mn-lt"/>
              <a:cs typeface="Arial" pitchFamily="34" charset="0"/>
            </a:endParaRPr>
          </a:p>
        </p:txBody>
      </p:sp>
      <p:sp>
        <p:nvSpPr>
          <p:cNvPr id="78875" name="TextBox 41"/>
          <p:cNvSpPr txBox="1">
            <a:spLocks noChangeArrowheads="1"/>
          </p:cNvSpPr>
          <p:nvPr/>
        </p:nvSpPr>
        <p:spPr bwMode="auto">
          <a:xfrm>
            <a:off x="371475" y="4400550"/>
            <a:ext cx="1371600" cy="609600"/>
          </a:xfrm>
          <a:prstGeom prst="rect">
            <a:avLst/>
          </a:prstGeom>
          <a:solidFill>
            <a:schemeClr val="accent1"/>
          </a:solidFill>
          <a:ln w="19050">
            <a:noFill/>
            <a:miter lim="800000"/>
            <a:headEnd/>
            <a:tailEnd/>
          </a:ln>
        </p:spPr>
        <p:txBody>
          <a:bodyPr>
            <a:spAutoFit/>
          </a:bodyPr>
          <a:lstStyle/>
          <a:p>
            <a:pPr algn="ctr" fontAlgn="auto">
              <a:lnSpc>
                <a:spcPct val="90000"/>
              </a:lnSpc>
              <a:spcBef>
                <a:spcPct val="10000"/>
              </a:spcBef>
              <a:buFont typeface="Arial" pitchFamily="34" charset="0"/>
              <a:buNone/>
              <a:defRPr/>
            </a:pPr>
            <a:r>
              <a:rPr lang="en-US" sz="1200" dirty="0" err="1">
                <a:solidFill>
                  <a:schemeClr val="bg1"/>
                </a:solidFill>
                <a:latin typeface="+mn-lt"/>
                <a:cs typeface="Arial" pitchFamily="34" charset="0"/>
              </a:rPr>
              <a:t>Erlotinib</a:t>
            </a:r>
            <a:r>
              <a:rPr lang="en-US" sz="1200" dirty="0">
                <a:solidFill>
                  <a:schemeClr val="bg1"/>
                </a:solidFill>
                <a:latin typeface="+mn-lt"/>
                <a:cs typeface="Arial" pitchFamily="34" charset="0"/>
              </a:rPr>
              <a:t> </a:t>
            </a:r>
            <a:r>
              <a:rPr lang="tr-TR" sz="1200" dirty="0">
                <a:solidFill>
                  <a:schemeClr val="bg1"/>
                </a:solidFill>
                <a:latin typeface="+mn-lt"/>
                <a:cs typeface="Arial" pitchFamily="34" charset="0"/>
              </a:rPr>
              <a:t> </a:t>
            </a:r>
            <a:r>
              <a:rPr lang="tr-TR" sz="1200" dirty="0">
                <a:latin typeface="+mn-lt"/>
                <a:cs typeface="Arial" pitchFamily="34" charset="0"/>
              </a:rPr>
              <a:t>veya</a:t>
            </a:r>
            <a:r>
              <a:rPr lang="tr-TR" sz="1200" dirty="0">
                <a:solidFill>
                  <a:schemeClr val="bg1"/>
                </a:solidFill>
                <a:latin typeface="+mn-lt"/>
                <a:cs typeface="Arial" pitchFamily="34" charset="0"/>
              </a:rPr>
              <a:t> </a:t>
            </a:r>
            <a:r>
              <a:rPr lang="en-US" sz="1200" dirty="0" err="1">
                <a:solidFill>
                  <a:schemeClr val="bg1"/>
                </a:solidFill>
                <a:latin typeface="+mn-lt"/>
                <a:cs typeface="Arial" pitchFamily="34" charset="0"/>
              </a:rPr>
              <a:t>gefitinib</a:t>
            </a:r>
            <a:endParaRPr lang="en-US" sz="1200" dirty="0">
              <a:solidFill>
                <a:schemeClr val="bg1"/>
              </a:solidFill>
              <a:latin typeface="+mn-lt"/>
              <a:cs typeface="Arial" pitchFamily="34" charset="0"/>
            </a:endParaRPr>
          </a:p>
          <a:p>
            <a:pPr algn="ctr" fontAlgn="auto">
              <a:lnSpc>
                <a:spcPct val="90000"/>
              </a:lnSpc>
              <a:spcBef>
                <a:spcPct val="10000"/>
              </a:spcBef>
              <a:buFont typeface="Arial" pitchFamily="34" charset="0"/>
              <a:buNone/>
              <a:defRPr/>
            </a:pPr>
            <a:r>
              <a:rPr lang="tr-TR" sz="1200" dirty="0">
                <a:solidFill>
                  <a:schemeClr val="bg2">
                    <a:lumMod val="10000"/>
                  </a:schemeClr>
                </a:solidFill>
                <a:latin typeface="+mn-lt"/>
                <a:cs typeface="Arial" pitchFamily="34" charset="0"/>
              </a:rPr>
              <a:t>İlk sırada</a:t>
            </a:r>
            <a:endParaRPr lang="en-US" sz="1200" dirty="0">
              <a:solidFill>
                <a:schemeClr val="bg2">
                  <a:lumMod val="10000"/>
                </a:schemeClr>
              </a:solidFill>
              <a:latin typeface="+mn-lt"/>
              <a:cs typeface="Arial" pitchFamily="34" charset="0"/>
            </a:endParaRPr>
          </a:p>
        </p:txBody>
      </p:sp>
      <p:sp>
        <p:nvSpPr>
          <p:cNvPr id="33" name="TextBox 42"/>
          <p:cNvSpPr txBox="1">
            <a:spLocks noChangeArrowheads="1"/>
          </p:cNvSpPr>
          <p:nvPr/>
        </p:nvSpPr>
        <p:spPr bwMode="auto">
          <a:xfrm>
            <a:off x="1828800" y="4400550"/>
            <a:ext cx="1536700" cy="877888"/>
          </a:xfrm>
          <a:prstGeom prst="rect">
            <a:avLst/>
          </a:prstGeom>
          <a:solidFill>
            <a:schemeClr val="accent1"/>
          </a:solidFill>
          <a:ln w="19050">
            <a:noFill/>
            <a:miter lim="800000"/>
            <a:headEnd/>
            <a:tailEnd/>
          </a:ln>
        </p:spPr>
        <p:txBody>
          <a:bodyPr>
            <a:spAutoFit/>
          </a:bodyPr>
          <a:lstStyle/>
          <a:p>
            <a:pPr algn="ctr" fontAlgn="auto">
              <a:lnSpc>
                <a:spcPct val="90000"/>
              </a:lnSpc>
              <a:spcBef>
                <a:spcPct val="10000"/>
              </a:spcBef>
              <a:buFont typeface="Arial" pitchFamily="34" charset="0"/>
              <a:buNone/>
              <a:defRPr/>
            </a:pPr>
            <a:r>
              <a:rPr lang="en-US" b="1" dirty="0" err="1">
                <a:solidFill>
                  <a:schemeClr val="bg1"/>
                </a:solidFill>
                <a:latin typeface="+mn-lt"/>
                <a:cs typeface="Arial" pitchFamily="34" charset="0"/>
              </a:rPr>
              <a:t>crizotinib</a:t>
            </a:r>
            <a:r>
              <a:rPr lang="en-US" b="1" dirty="0">
                <a:solidFill>
                  <a:schemeClr val="bg1"/>
                </a:solidFill>
                <a:latin typeface="+mn-lt"/>
                <a:cs typeface="Arial" pitchFamily="34" charset="0"/>
              </a:rPr>
              <a:t> </a:t>
            </a:r>
          </a:p>
          <a:p>
            <a:pPr algn="ctr" fontAlgn="auto">
              <a:lnSpc>
                <a:spcPct val="90000"/>
              </a:lnSpc>
              <a:spcBef>
                <a:spcPct val="10000"/>
              </a:spcBef>
              <a:buFont typeface="Arial" pitchFamily="34" charset="0"/>
              <a:buNone/>
              <a:defRPr/>
            </a:pPr>
            <a:r>
              <a:rPr lang="tr-TR" sz="1200" dirty="0">
                <a:latin typeface="+mn-lt"/>
                <a:cs typeface="Arial" pitchFamily="34" charset="0"/>
              </a:rPr>
              <a:t>İlk yada ikinci sırada</a:t>
            </a:r>
            <a:endParaRPr lang="en-US" sz="1200" dirty="0">
              <a:latin typeface="+mn-lt"/>
              <a:cs typeface="Arial" pitchFamily="34" charset="0"/>
            </a:endParaRPr>
          </a:p>
          <a:p>
            <a:pPr algn="ctr" fontAlgn="auto">
              <a:lnSpc>
                <a:spcPct val="90000"/>
              </a:lnSpc>
              <a:spcBef>
                <a:spcPct val="10000"/>
              </a:spcBef>
              <a:buFont typeface="Arial" pitchFamily="34" charset="0"/>
              <a:buNone/>
              <a:defRPr/>
            </a:pPr>
            <a:endParaRPr lang="en-US" sz="1200" dirty="0">
              <a:solidFill>
                <a:srgbClr val="FFFF00"/>
              </a:solidFill>
              <a:latin typeface="+mn-lt"/>
              <a:cs typeface="Arial" pitchFamily="34" charset="0"/>
            </a:endParaRPr>
          </a:p>
        </p:txBody>
      </p:sp>
      <p:sp>
        <p:nvSpPr>
          <p:cNvPr id="32" name="TextBox 24"/>
          <p:cNvSpPr txBox="1">
            <a:spLocks noChangeArrowheads="1"/>
          </p:cNvSpPr>
          <p:nvPr/>
        </p:nvSpPr>
        <p:spPr bwMode="auto">
          <a:xfrm>
            <a:off x="1841500" y="2592388"/>
            <a:ext cx="1371600" cy="276225"/>
          </a:xfrm>
          <a:prstGeom prst="rect">
            <a:avLst/>
          </a:prstGeom>
          <a:solidFill>
            <a:schemeClr val="bg2"/>
          </a:solidFill>
          <a:ln w="19050">
            <a:noFill/>
            <a:miter lim="800000"/>
            <a:headEnd/>
            <a:tailEnd/>
          </a:ln>
        </p:spPr>
        <p:txBody>
          <a:bodyPr>
            <a:spAutoFit/>
          </a:bodyPr>
          <a:lstStyle/>
          <a:p>
            <a:pPr algn="ctr" fontAlgn="auto">
              <a:spcBef>
                <a:spcPct val="10000"/>
              </a:spcBef>
              <a:buFont typeface="Arial" pitchFamily="34" charset="0"/>
              <a:buNone/>
              <a:defRPr/>
            </a:pPr>
            <a:r>
              <a:rPr lang="en-US" sz="1200" b="1" dirty="0">
                <a:solidFill>
                  <a:schemeClr val="bg2">
                    <a:lumMod val="10000"/>
                  </a:schemeClr>
                </a:solidFill>
                <a:latin typeface="+mn-lt"/>
                <a:cs typeface="Arial" pitchFamily="34" charset="0"/>
              </a:rPr>
              <a:t>ELM4-ALK </a:t>
            </a:r>
            <a:r>
              <a:rPr lang="tr-TR" sz="1200" b="1" dirty="0">
                <a:solidFill>
                  <a:schemeClr val="bg2">
                    <a:lumMod val="10000"/>
                  </a:schemeClr>
                </a:solidFill>
                <a:latin typeface="+mn-lt"/>
                <a:cs typeface="Arial" pitchFamily="34" charset="0"/>
              </a:rPr>
              <a:t>+</a:t>
            </a:r>
            <a:endParaRPr lang="en-US" sz="1200" b="1" dirty="0">
              <a:solidFill>
                <a:schemeClr val="bg2">
                  <a:lumMod val="10000"/>
                </a:schemeClr>
              </a:solidFill>
              <a:latin typeface="+mn-lt"/>
              <a:cs typeface="Arial" pitchFamily="34" charset="0"/>
            </a:endParaRPr>
          </a:p>
        </p:txBody>
      </p:sp>
      <p:cxnSp>
        <p:nvCxnSpPr>
          <p:cNvPr id="25620" name="Straight Connector 25"/>
          <p:cNvCxnSpPr>
            <a:cxnSpLocks noChangeShapeType="1"/>
          </p:cNvCxnSpPr>
          <p:nvPr/>
        </p:nvCxnSpPr>
        <p:spPr bwMode="auto">
          <a:xfrm>
            <a:off x="4724400" y="2266950"/>
            <a:ext cx="0" cy="161925"/>
          </a:xfrm>
          <a:prstGeom prst="line">
            <a:avLst/>
          </a:prstGeom>
          <a:noFill/>
          <a:ln w="28575" algn="ctr">
            <a:solidFill>
              <a:schemeClr val="tx1"/>
            </a:solidFill>
            <a:round/>
            <a:headEnd/>
            <a:tailEnd/>
          </a:ln>
        </p:spPr>
      </p:cxnSp>
      <p:cxnSp>
        <p:nvCxnSpPr>
          <p:cNvPr id="25621" name="Straight Connector 38"/>
          <p:cNvCxnSpPr>
            <a:cxnSpLocks noChangeShapeType="1"/>
          </p:cNvCxnSpPr>
          <p:nvPr/>
        </p:nvCxnSpPr>
        <p:spPr bwMode="auto">
          <a:xfrm>
            <a:off x="6257925" y="4259263"/>
            <a:ext cx="0" cy="209550"/>
          </a:xfrm>
          <a:prstGeom prst="line">
            <a:avLst/>
          </a:prstGeom>
          <a:noFill/>
          <a:ln w="28575" algn="ctr">
            <a:solidFill>
              <a:schemeClr val="tx1"/>
            </a:solidFill>
            <a:round/>
            <a:headEnd/>
            <a:tailEnd/>
          </a:ln>
        </p:spPr>
      </p:cxnSp>
      <p:sp>
        <p:nvSpPr>
          <p:cNvPr id="78870" name="TextBox 36"/>
          <p:cNvSpPr txBox="1">
            <a:spLocks noChangeArrowheads="1"/>
          </p:cNvSpPr>
          <p:nvPr/>
        </p:nvSpPr>
        <p:spPr bwMode="auto">
          <a:xfrm>
            <a:off x="3505200" y="4400550"/>
            <a:ext cx="1774825" cy="1163638"/>
          </a:xfrm>
          <a:prstGeom prst="rect">
            <a:avLst/>
          </a:prstGeom>
          <a:solidFill>
            <a:schemeClr val="accent1"/>
          </a:solidFill>
          <a:ln w="19050">
            <a:noFill/>
            <a:miter lim="800000"/>
            <a:headEnd/>
            <a:tailEnd/>
          </a:ln>
        </p:spPr>
        <p:txBody>
          <a:bodyPr>
            <a:spAutoFit/>
          </a:bodyPr>
          <a:lstStyle/>
          <a:p>
            <a:pPr algn="ctr" fontAlgn="auto">
              <a:lnSpc>
                <a:spcPct val="90000"/>
              </a:lnSpc>
              <a:spcBef>
                <a:spcPct val="10000"/>
              </a:spcBef>
              <a:buFont typeface="Arial" pitchFamily="34" charset="0"/>
              <a:buNone/>
              <a:defRPr/>
            </a:pPr>
            <a:endParaRPr lang="en-US" sz="1200" dirty="0">
              <a:solidFill>
                <a:schemeClr val="bg2">
                  <a:lumMod val="10000"/>
                </a:schemeClr>
              </a:solidFill>
              <a:latin typeface="+mn-lt"/>
              <a:cs typeface="Arial" pitchFamily="34" charset="0"/>
            </a:endParaRPr>
          </a:p>
          <a:p>
            <a:pPr algn="ctr" fontAlgn="auto">
              <a:lnSpc>
                <a:spcPct val="90000"/>
              </a:lnSpc>
              <a:spcBef>
                <a:spcPct val="10000"/>
              </a:spcBef>
              <a:buFont typeface="Arial" pitchFamily="34" charset="0"/>
              <a:buNone/>
              <a:defRPr/>
            </a:pPr>
            <a:r>
              <a:rPr lang="en-US" sz="1200" dirty="0">
                <a:latin typeface="+mn-lt"/>
                <a:cs typeface="Arial" pitchFamily="34" charset="0"/>
              </a:rPr>
              <a:t>carboplatin/paclitaxel + bevacizumab </a:t>
            </a:r>
          </a:p>
          <a:p>
            <a:pPr algn="ctr" fontAlgn="auto">
              <a:lnSpc>
                <a:spcPct val="90000"/>
              </a:lnSpc>
              <a:spcBef>
                <a:spcPct val="10000"/>
              </a:spcBef>
              <a:buFont typeface="Arial" pitchFamily="34" charset="0"/>
              <a:buNone/>
              <a:defRPr/>
            </a:pPr>
            <a:r>
              <a:rPr lang="tr-TR" sz="1200" dirty="0">
                <a:latin typeface="+mn-lt"/>
                <a:cs typeface="Arial" pitchFamily="34" charset="0"/>
              </a:rPr>
              <a:t>veya</a:t>
            </a:r>
            <a:endParaRPr lang="en-US" sz="1200" dirty="0">
              <a:latin typeface="+mn-lt"/>
              <a:cs typeface="Arial" pitchFamily="34" charset="0"/>
            </a:endParaRPr>
          </a:p>
          <a:p>
            <a:pPr algn="ctr" fontAlgn="auto">
              <a:lnSpc>
                <a:spcPct val="90000"/>
              </a:lnSpc>
              <a:spcBef>
                <a:spcPct val="10000"/>
              </a:spcBef>
              <a:buFont typeface="Arial" pitchFamily="34" charset="0"/>
              <a:buNone/>
              <a:defRPr/>
            </a:pPr>
            <a:r>
              <a:rPr lang="en-US" sz="1200" dirty="0">
                <a:latin typeface="+mn-lt"/>
                <a:cs typeface="Arial" pitchFamily="34" charset="0"/>
              </a:rPr>
              <a:t>cisplatin/pemetrexed</a:t>
            </a:r>
          </a:p>
          <a:p>
            <a:pPr algn="ctr" fontAlgn="auto">
              <a:lnSpc>
                <a:spcPct val="90000"/>
              </a:lnSpc>
              <a:spcBef>
                <a:spcPct val="10000"/>
              </a:spcBef>
              <a:buFont typeface="Arial" pitchFamily="34" charset="0"/>
              <a:buNone/>
              <a:defRPr/>
            </a:pPr>
            <a:r>
              <a:rPr lang="en-US" sz="1200" dirty="0">
                <a:latin typeface="+mn-lt"/>
                <a:cs typeface="Arial" pitchFamily="34" charset="0"/>
              </a:rPr>
              <a:t>± bevacizumab</a:t>
            </a:r>
          </a:p>
        </p:txBody>
      </p:sp>
      <p:sp>
        <p:nvSpPr>
          <p:cNvPr id="78874" name="TextBox 40"/>
          <p:cNvSpPr txBox="1">
            <a:spLocks noChangeArrowheads="1"/>
          </p:cNvSpPr>
          <p:nvPr/>
        </p:nvSpPr>
        <p:spPr bwMode="auto">
          <a:xfrm>
            <a:off x="7324725" y="4400550"/>
            <a:ext cx="1524000" cy="1993900"/>
          </a:xfrm>
          <a:prstGeom prst="rect">
            <a:avLst/>
          </a:prstGeom>
          <a:solidFill>
            <a:schemeClr val="accent1"/>
          </a:solidFill>
          <a:ln w="19050">
            <a:noFill/>
            <a:miter lim="800000"/>
            <a:headEnd/>
            <a:tailEnd/>
          </a:ln>
        </p:spPr>
        <p:txBody>
          <a:bodyPr>
            <a:spAutoFit/>
          </a:bodyPr>
          <a:lstStyle/>
          <a:p>
            <a:pPr algn="ctr" fontAlgn="auto">
              <a:lnSpc>
                <a:spcPct val="90000"/>
              </a:lnSpc>
              <a:spcBef>
                <a:spcPct val="10000"/>
              </a:spcBef>
              <a:buFont typeface="Arial" pitchFamily="34" charset="0"/>
              <a:buNone/>
              <a:defRPr/>
            </a:pPr>
            <a:endParaRPr lang="en-US" sz="1200" dirty="0">
              <a:solidFill>
                <a:schemeClr val="bg2">
                  <a:lumMod val="10000"/>
                </a:schemeClr>
              </a:solidFill>
              <a:latin typeface="+mn-lt"/>
              <a:cs typeface="Arial" pitchFamily="34" charset="0"/>
            </a:endParaRPr>
          </a:p>
          <a:p>
            <a:pPr marL="228600" indent="-228600" algn="ctr" fontAlgn="auto">
              <a:lnSpc>
                <a:spcPct val="90000"/>
              </a:lnSpc>
              <a:spcBef>
                <a:spcPct val="10000"/>
              </a:spcBef>
              <a:buFont typeface="Arial" pitchFamily="34" charset="0"/>
              <a:buAutoNum type="arabicPeriod"/>
              <a:defRPr/>
            </a:pPr>
            <a:r>
              <a:rPr lang="en-US" sz="1200" dirty="0" err="1">
                <a:solidFill>
                  <a:schemeClr val="tx2"/>
                </a:solidFill>
                <a:latin typeface="+mn-lt"/>
                <a:cs typeface="Arial" pitchFamily="34" charset="0"/>
              </a:rPr>
              <a:t>cisplatin</a:t>
            </a:r>
            <a:r>
              <a:rPr lang="en-US" sz="1200" dirty="0">
                <a:solidFill>
                  <a:schemeClr val="tx2"/>
                </a:solidFill>
                <a:latin typeface="+mn-lt"/>
                <a:cs typeface="Arial" pitchFamily="34" charset="0"/>
              </a:rPr>
              <a:t> </a:t>
            </a:r>
            <a:r>
              <a:rPr lang="tr-TR" sz="1200" dirty="0">
                <a:solidFill>
                  <a:schemeClr val="tx2"/>
                </a:solidFill>
                <a:latin typeface="+mn-lt"/>
                <a:cs typeface="Arial" pitchFamily="34" charset="0"/>
              </a:rPr>
              <a:t>veya </a:t>
            </a:r>
            <a:r>
              <a:rPr lang="en-US" sz="1200" dirty="0">
                <a:solidFill>
                  <a:schemeClr val="tx2"/>
                </a:solidFill>
                <a:latin typeface="+mn-lt"/>
                <a:cs typeface="Arial" pitchFamily="34" charset="0"/>
              </a:rPr>
              <a:t>carboplatin </a:t>
            </a:r>
            <a:endParaRPr lang="tr-TR" sz="1200" dirty="0">
              <a:solidFill>
                <a:schemeClr val="tx2"/>
              </a:solidFill>
              <a:latin typeface="+mn-lt"/>
              <a:cs typeface="Arial" pitchFamily="34" charset="0"/>
            </a:endParaRPr>
          </a:p>
          <a:p>
            <a:pPr algn="ctr" fontAlgn="auto">
              <a:lnSpc>
                <a:spcPct val="90000"/>
              </a:lnSpc>
              <a:spcBef>
                <a:spcPct val="10000"/>
              </a:spcBef>
              <a:defRPr/>
            </a:pPr>
            <a:r>
              <a:rPr lang="tr-TR" sz="1200" dirty="0">
                <a:solidFill>
                  <a:schemeClr val="bg2">
                    <a:lumMod val="10000"/>
                  </a:schemeClr>
                </a:solidFill>
                <a:latin typeface="+mn-lt"/>
                <a:cs typeface="Arial" pitchFamily="34" charset="0"/>
              </a:rPr>
              <a:t>+</a:t>
            </a:r>
          </a:p>
          <a:p>
            <a:pPr algn="ctr" fontAlgn="auto">
              <a:lnSpc>
                <a:spcPct val="90000"/>
              </a:lnSpc>
              <a:spcBef>
                <a:spcPct val="10000"/>
              </a:spcBef>
              <a:buFont typeface="Arial" pitchFamily="34" charset="0"/>
              <a:buNone/>
              <a:defRPr/>
            </a:pPr>
            <a:r>
              <a:rPr lang="en-US" sz="1200" dirty="0" err="1">
                <a:solidFill>
                  <a:schemeClr val="tx2"/>
                </a:solidFill>
                <a:latin typeface="+mn-lt"/>
                <a:cs typeface="Arial" pitchFamily="34" charset="0"/>
              </a:rPr>
              <a:t>docetaxel</a:t>
            </a:r>
            <a:r>
              <a:rPr lang="en-US" sz="1200" dirty="0">
                <a:solidFill>
                  <a:schemeClr val="tx2"/>
                </a:solidFill>
                <a:latin typeface="+mn-lt"/>
                <a:cs typeface="Arial" pitchFamily="34" charset="0"/>
              </a:rPr>
              <a:t> </a:t>
            </a:r>
            <a:r>
              <a:rPr lang="tr-TR" sz="1200" dirty="0">
                <a:solidFill>
                  <a:schemeClr val="tx2"/>
                </a:solidFill>
                <a:latin typeface="+mn-lt"/>
                <a:cs typeface="Arial" pitchFamily="34" charset="0"/>
              </a:rPr>
              <a:t>veya </a:t>
            </a:r>
            <a:r>
              <a:rPr lang="en-US" sz="1200" dirty="0">
                <a:solidFill>
                  <a:schemeClr val="tx2"/>
                </a:solidFill>
                <a:latin typeface="+mn-lt"/>
                <a:cs typeface="Arial" pitchFamily="34" charset="0"/>
              </a:rPr>
              <a:t>gemcitabine </a:t>
            </a:r>
            <a:r>
              <a:rPr lang="tr-TR" sz="1200" dirty="0">
                <a:solidFill>
                  <a:schemeClr val="tx2"/>
                </a:solidFill>
                <a:latin typeface="+mn-lt"/>
                <a:cs typeface="Arial" pitchFamily="34" charset="0"/>
              </a:rPr>
              <a:t>veya </a:t>
            </a:r>
            <a:r>
              <a:rPr lang="en-US" sz="1200" dirty="0">
                <a:solidFill>
                  <a:schemeClr val="tx2"/>
                </a:solidFill>
                <a:latin typeface="+mn-lt"/>
                <a:cs typeface="Arial" pitchFamily="34" charset="0"/>
              </a:rPr>
              <a:t>paclitaxel</a:t>
            </a:r>
            <a:endParaRPr lang="en-US" sz="1200" dirty="0">
              <a:latin typeface="+mn-lt"/>
              <a:cs typeface="Arial" pitchFamily="34" charset="0"/>
            </a:endParaRPr>
          </a:p>
          <a:p>
            <a:pPr algn="ctr" fontAlgn="auto">
              <a:lnSpc>
                <a:spcPct val="90000"/>
              </a:lnSpc>
              <a:spcBef>
                <a:spcPct val="10000"/>
              </a:spcBef>
              <a:buFont typeface="Arial" pitchFamily="34" charset="0"/>
              <a:buNone/>
              <a:defRPr/>
            </a:pPr>
            <a:r>
              <a:rPr lang="tr-TR" sz="1200" dirty="0">
                <a:solidFill>
                  <a:schemeClr val="bg2">
                    <a:lumMod val="10000"/>
                  </a:schemeClr>
                </a:solidFill>
                <a:latin typeface="+mn-lt"/>
                <a:cs typeface="Arial" pitchFamily="34" charset="0"/>
              </a:rPr>
              <a:t>yada</a:t>
            </a:r>
            <a:endParaRPr lang="en-US" sz="1200" dirty="0">
              <a:solidFill>
                <a:schemeClr val="bg2">
                  <a:lumMod val="10000"/>
                </a:schemeClr>
              </a:solidFill>
              <a:latin typeface="+mn-lt"/>
              <a:cs typeface="Arial" pitchFamily="34" charset="0"/>
            </a:endParaRPr>
          </a:p>
          <a:p>
            <a:pPr algn="ctr" fontAlgn="auto">
              <a:lnSpc>
                <a:spcPct val="90000"/>
              </a:lnSpc>
              <a:spcBef>
                <a:spcPts val="0"/>
              </a:spcBef>
              <a:spcAft>
                <a:spcPts val="0"/>
              </a:spcAft>
              <a:defRPr/>
            </a:pPr>
            <a:r>
              <a:rPr lang="tr-TR" sz="1200" dirty="0">
                <a:solidFill>
                  <a:schemeClr val="bg2">
                    <a:lumMod val="10000"/>
                  </a:schemeClr>
                </a:solidFill>
                <a:latin typeface="+mn-lt"/>
                <a:cs typeface="Arial" pitchFamily="34" charset="0"/>
              </a:rPr>
              <a:t>2. </a:t>
            </a:r>
            <a:r>
              <a:rPr lang="en-US" sz="1200" dirty="0" err="1">
                <a:solidFill>
                  <a:schemeClr val="bg2">
                    <a:lumMod val="10000"/>
                  </a:schemeClr>
                </a:solidFill>
                <a:latin typeface="+mn-lt"/>
                <a:cs typeface="Arial" pitchFamily="34" charset="0"/>
              </a:rPr>
              <a:t>cisplatin</a:t>
            </a:r>
            <a:r>
              <a:rPr lang="en-US" sz="1200" dirty="0">
                <a:solidFill>
                  <a:schemeClr val="bg2">
                    <a:lumMod val="10000"/>
                  </a:schemeClr>
                </a:solidFill>
                <a:latin typeface="+mn-lt"/>
                <a:cs typeface="Arial" pitchFamily="34" charset="0"/>
              </a:rPr>
              <a:t>/</a:t>
            </a:r>
            <a:r>
              <a:rPr lang="en-US" sz="1200" dirty="0" err="1">
                <a:solidFill>
                  <a:schemeClr val="bg2">
                    <a:lumMod val="10000"/>
                  </a:schemeClr>
                </a:solidFill>
                <a:latin typeface="+mn-lt"/>
                <a:cs typeface="Arial" pitchFamily="34" charset="0"/>
              </a:rPr>
              <a:t>vinorelbine</a:t>
            </a:r>
            <a:r>
              <a:rPr lang="en-US" sz="1200" dirty="0">
                <a:solidFill>
                  <a:schemeClr val="bg2">
                    <a:lumMod val="10000"/>
                  </a:schemeClr>
                </a:solidFill>
                <a:latin typeface="+mn-lt"/>
                <a:cs typeface="Arial" pitchFamily="34" charset="0"/>
              </a:rPr>
              <a:t> </a:t>
            </a:r>
          </a:p>
          <a:p>
            <a:pPr algn="ctr" fontAlgn="auto">
              <a:lnSpc>
                <a:spcPct val="90000"/>
              </a:lnSpc>
              <a:spcBef>
                <a:spcPts val="0"/>
              </a:spcBef>
              <a:spcAft>
                <a:spcPts val="0"/>
              </a:spcAft>
              <a:defRPr/>
            </a:pPr>
            <a:r>
              <a:rPr lang="en-US" sz="1200" dirty="0">
                <a:solidFill>
                  <a:schemeClr val="bg2">
                    <a:lumMod val="10000"/>
                  </a:schemeClr>
                </a:solidFill>
                <a:latin typeface="+mn-lt"/>
                <a:cs typeface="Arial" pitchFamily="34" charset="0"/>
              </a:rPr>
              <a:t>± cetuximab</a:t>
            </a:r>
          </a:p>
        </p:txBody>
      </p:sp>
      <p:sp>
        <p:nvSpPr>
          <p:cNvPr id="78871" name="TextBox 37"/>
          <p:cNvSpPr txBox="1">
            <a:spLocks noChangeArrowheads="1"/>
          </p:cNvSpPr>
          <p:nvPr/>
        </p:nvSpPr>
        <p:spPr bwMode="auto">
          <a:xfrm>
            <a:off x="5419725" y="4424363"/>
            <a:ext cx="1743075" cy="1643062"/>
          </a:xfrm>
          <a:prstGeom prst="rect">
            <a:avLst/>
          </a:prstGeom>
          <a:solidFill>
            <a:schemeClr val="accent1"/>
          </a:solidFill>
          <a:ln w="19050">
            <a:noFill/>
            <a:miter lim="800000"/>
            <a:headEnd/>
            <a:tailEnd/>
          </a:ln>
        </p:spPr>
        <p:txBody>
          <a:bodyPr>
            <a:spAutoFit/>
          </a:bodyPr>
          <a:lstStyle/>
          <a:p>
            <a:pPr marL="228600" indent="-228600" algn="ctr" fontAlgn="auto">
              <a:lnSpc>
                <a:spcPct val="90000"/>
              </a:lnSpc>
              <a:spcBef>
                <a:spcPct val="10000"/>
              </a:spcBef>
              <a:buFont typeface="Arial" pitchFamily="34" charset="0"/>
              <a:buAutoNum type="arabicPeriod"/>
              <a:defRPr/>
            </a:pPr>
            <a:r>
              <a:rPr lang="en-US" sz="1200" dirty="0" err="1">
                <a:solidFill>
                  <a:schemeClr val="tx2"/>
                </a:solidFill>
                <a:latin typeface="Arial" charset="0"/>
                <a:cs typeface="Arial" pitchFamily="34" charset="0"/>
              </a:rPr>
              <a:t>cisplatin</a:t>
            </a:r>
            <a:r>
              <a:rPr lang="en-US" sz="1200" dirty="0">
                <a:solidFill>
                  <a:schemeClr val="tx2"/>
                </a:solidFill>
                <a:latin typeface="Arial" charset="0"/>
                <a:cs typeface="Arial" pitchFamily="34" charset="0"/>
              </a:rPr>
              <a:t> </a:t>
            </a:r>
            <a:r>
              <a:rPr lang="tr-TR" sz="1200" dirty="0">
                <a:solidFill>
                  <a:schemeClr val="tx2"/>
                </a:solidFill>
                <a:latin typeface="Arial" charset="0"/>
                <a:cs typeface="Arial" pitchFamily="34" charset="0"/>
              </a:rPr>
              <a:t>veya </a:t>
            </a:r>
            <a:r>
              <a:rPr lang="en-US" sz="1200" dirty="0">
                <a:solidFill>
                  <a:schemeClr val="tx2"/>
                </a:solidFill>
                <a:latin typeface="Arial" charset="0"/>
                <a:cs typeface="Arial" pitchFamily="34" charset="0"/>
              </a:rPr>
              <a:t>carboplatin </a:t>
            </a:r>
            <a:endParaRPr lang="tr-TR" sz="1200" dirty="0">
              <a:solidFill>
                <a:schemeClr val="tx2"/>
              </a:solidFill>
              <a:latin typeface="Arial" charset="0"/>
              <a:cs typeface="Arial" pitchFamily="34" charset="0"/>
            </a:endParaRPr>
          </a:p>
          <a:p>
            <a:pPr algn="ctr" fontAlgn="auto">
              <a:lnSpc>
                <a:spcPct val="90000"/>
              </a:lnSpc>
              <a:spcBef>
                <a:spcPct val="10000"/>
              </a:spcBef>
              <a:defRPr/>
            </a:pPr>
            <a:r>
              <a:rPr lang="tr-TR" sz="1200" dirty="0">
                <a:solidFill>
                  <a:schemeClr val="bg2">
                    <a:lumMod val="10000"/>
                  </a:schemeClr>
                </a:solidFill>
                <a:latin typeface="Arial" charset="0"/>
                <a:cs typeface="Arial" pitchFamily="34" charset="0"/>
              </a:rPr>
              <a:t>+</a:t>
            </a:r>
          </a:p>
          <a:p>
            <a:pPr algn="ctr" fontAlgn="auto">
              <a:lnSpc>
                <a:spcPct val="90000"/>
              </a:lnSpc>
              <a:spcBef>
                <a:spcPct val="10000"/>
              </a:spcBef>
              <a:buFont typeface="Arial" pitchFamily="34" charset="0"/>
              <a:buNone/>
              <a:defRPr/>
            </a:pPr>
            <a:r>
              <a:rPr lang="en-US" sz="1200" dirty="0" err="1">
                <a:solidFill>
                  <a:schemeClr val="tx2"/>
                </a:solidFill>
                <a:latin typeface="Arial" charset="0"/>
                <a:cs typeface="Arial" pitchFamily="34" charset="0"/>
              </a:rPr>
              <a:t>docetaxel</a:t>
            </a:r>
            <a:r>
              <a:rPr lang="en-US" sz="1200" dirty="0">
                <a:solidFill>
                  <a:schemeClr val="tx2"/>
                </a:solidFill>
                <a:latin typeface="Arial" charset="0"/>
                <a:cs typeface="Arial" pitchFamily="34" charset="0"/>
              </a:rPr>
              <a:t> </a:t>
            </a:r>
            <a:r>
              <a:rPr lang="tr-TR" sz="1200" dirty="0">
                <a:solidFill>
                  <a:schemeClr val="tx2"/>
                </a:solidFill>
                <a:latin typeface="Arial" charset="0"/>
                <a:cs typeface="Arial" pitchFamily="34" charset="0"/>
              </a:rPr>
              <a:t>veya </a:t>
            </a:r>
            <a:r>
              <a:rPr lang="en-US" sz="1200" dirty="0">
                <a:solidFill>
                  <a:schemeClr val="tx2"/>
                </a:solidFill>
                <a:latin typeface="Arial" charset="0"/>
                <a:cs typeface="Arial" pitchFamily="34" charset="0"/>
              </a:rPr>
              <a:t>gemcitabine </a:t>
            </a:r>
            <a:r>
              <a:rPr lang="tr-TR" sz="1200" dirty="0">
                <a:solidFill>
                  <a:schemeClr val="tx2"/>
                </a:solidFill>
                <a:latin typeface="Arial" charset="0"/>
                <a:cs typeface="Arial" pitchFamily="34" charset="0"/>
              </a:rPr>
              <a:t>veya </a:t>
            </a:r>
            <a:r>
              <a:rPr lang="en-US" sz="1200" dirty="0">
                <a:solidFill>
                  <a:schemeClr val="tx2"/>
                </a:solidFill>
                <a:latin typeface="Arial" charset="0"/>
                <a:cs typeface="Arial" pitchFamily="34" charset="0"/>
              </a:rPr>
              <a:t>paclitaxel</a:t>
            </a:r>
            <a:endParaRPr lang="en-US" sz="1200" dirty="0">
              <a:latin typeface="Arial" charset="0"/>
              <a:cs typeface="Arial" pitchFamily="34" charset="0"/>
            </a:endParaRPr>
          </a:p>
          <a:p>
            <a:pPr algn="ctr" fontAlgn="auto">
              <a:lnSpc>
                <a:spcPct val="90000"/>
              </a:lnSpc>
              <a:spcBef>
                <a:spcPct val="10000"/>
              </a:spcBef>
              <a:buFont typeface="Arial" pitchFamily="34" charset="0"/>
              <a:buNone/>
              <a:defRPr/>
            </a:pPr>
            <a:r>
              <a:rPr lang="tr-TR" sz="1200" dirty="0">
                <a:solidFill>
                  <a:schemeClr val="bg2">
                    <a:lumMod val="10000"/>
                  </a:schemeClr>
                </a:solidFill>
                <a:latin typeface="Arial" charset="0"/>
                <a:cs typeface="Arial" pitchFamily="34" charset="0"/>
              </a:rPr>
              <a:t>yada</a:t>
            </a:r>
            <a:endParaRPr lang="en-US" sz="1200" dirty="0">
              <a:solidFill>
                <a:schemeClr val="bg2">
                  <a:lumMod val="10000"/>
                </a:schemeClr>
              </a:solidFill>
              <a:latin typeface="Arial" charset="0"/>
              <a:cs typeface="Arial" pitchFamily="34" charset="0"/>
            </a:endParaRPr>
          </a:p>
          <a:p>
            <a:pPr algn="ctr" fontAlgn="auto">
              <a:lnSpc>
                <a:spcPct val="90000"/>
              </a:lnSpc>
              <a:spcBef>
                <a:spcPts val="0"/>
              </a:spcBef>
              <a:spcAft>
                <a:spcPts val="0"/>
              </a:spcAft>
              <a:defRPr/>
            </a:pPr>
            <a:r>
              <a:rPr lang="tr-TR" sz="1200" dirty="0">
                <a:solidFill>
                  <a:schemeClr val="bg2">
                    <a:lumMod val="10000"/>
                  </a:schemeClr>
                </a:solidFill>
                <a:latin typeface="Arial" charset="0"/>
                <a:cs typeface="Arial" pitchFamily="34" charset="0"/>
              </a:rPr>
              <a:t>2. </a:t>
            </a:r>
            <a:r>
              <a:rPr lang="en-US" sz="1200" dirty="0" err="1">
                <a:solidFill>
                  <a:schemeClr val="bg2">
                    <a:lumMod val="10000"/>
                  </a:schemeClr>
                </a:solidFill>
                <a:latin typeface="Arial" charset="0"/>
                <a:cs typeface="Arial" pitchFamily="34" charset="0"/>
              </a:rPr>
              <a:t>cisplatin</a:t>
            </a:r>
            <a:r>
              <a:rPr lang="en-US" sz="1200" dirty="0">
                <a:solidFill>
                  <a:schemeClr val="bg2">
                    <a:lumMod val="10000"/>
                  </a:schemeClr>
                </a:solidFill>
                <a:latin typeface="Arial" charset="0"/>
                <a:cs typeface="Arial" pitchFamily="34" charset="0"/>
              </a:rPr>
              <a:t>/</a:t>
            </a:r>
            <a:r>
              <a:rPr lang="en-US" sz="1200" dirty="0" err="1">
                <a:solidFill>
                  <a:schemeClr val="bg2">
                    <a:lumMod val="10000"/>
                  </a:schemeClr>
                </a:solidFill>
                <a:latin typeface="Arial" charset="0"/>
                <a:cs typeface="Arial" pitchFamily="34" charset="0"/>
              </a:rPr>
              <a:t>vinorelbine</a:t>
            </a:r>
            <a:r>
              <a:rPr lang="en-US" sz="1200" dirty="0">
                <a:solidFill>
                  <a:schemeClr val="bg2">
                    <a:lumMod val="10000"/>
                  </a:schemeClr>
                </a:solidFill>
                <a:latin typeface="Arial" charset="0"/>
                <a:cs typeface="Arial" pitchFamily="34" charset="0"/>
              </a:rPr>
              <a:t> </a:t>
            </a:r>
          </a:p>
          <a:p>
            <a:pPr algn="ctr" fontAlgn="auto">
              <a:lnSpc>
                <a:spcPct val="90000"/>
              </a:lnSpc>
              <a:spcBef>
                <a:spcPts val="0"/>
              </a:spcBef>
              <a:spcAft>
                <a:spcPts val="0"/>
              </a:spcAft>
              <a:defRPr/>
            </a:pPr>
            <a:r>
              <a:rPr lang="en-US" sz="1200" dirty="0">
                <a:solidFill>
                  <a:schemeClr val="bg2">
                    <a:lumMod val="10000"/>
                  </a:schemeClr>
                </a:solidFill>
                <a:latin typeface="Arial" charset="0"/>
                <a:cs typeface="Arial" pitchFamily="34" charset="0"/>
              </a:rPr>
              <a:t>± </a:t>
            </a:r>
            <a:r>
              <a:rPr lang="en-US" sz="1200" dirty="0" err="1">
                <a:solidFill>
                  <a:schemeClr val="bg2">
                    <a:lumMod val="10000"/>
                  </a:schemeClr>
                </a:solidFill>
                <a:latin typeface="Arial" charset="0"/>
                <a:cs typeface="Arial" pitchFamily="34" charset="0"/>
              </a:rPr>
              <a:t>cetuximab</a:t>
            </a:r>
            <a:endParaRPr lang="en-US" sz="1200" dirty="0">
              <a:solidFill>
                <a:schemeClr val="bg2">
                  <a:lumMod val="10000"/>
                </a:schemeClr>
              </a:solidFill>
              <a:latin typeface="Arial" charset="0"/>
              <a:cs typeface="Arial" pitchFamily="34" charset="0"/>
            </a:endParaRPr>
          </a:p>
        </p:txBody>
      </p:sp>
      <p:sp>
        <p:nvSpPr>
          <p:cNvPr id="25625" name="Title 11"/>
          <p:cNvSpPr txBox="1">
            <a:spLocks/>
          </p:cNvSpPr>
          <p:nvPr/>
        </p:nvSpPr>
        <p:spPr bwMode="auto">
          <a:xfrm>
            <a:off x="609600" y="427038"/>
            <a:ext cx="8229600" cy="1143000"/>
          </a:xfrm>
          <a:prstGeom prst="rect">
            <a:avLst/>
          </a:prstGeom>
          <a:noFill/>
          <a:ln w="9525">
            <a:noFill/>
            <a:miter lim="800000"/>
            <a:headEnd/>
            <a:tailEnd/>
          </a:ln>
        </p:spPr>
        <p:txBody>
          <a:bodyPr anchor="ctr"/>
          <a:lstStyle/>
          <a:p>
            <a:pPr algn="ctr" eaLnBrk="0" hangingPunct="0"/>
            <a:r>
              <a:rPr lang="tr-TR" sz="3200" dirty="0">
                <a:latin typeface="Franklin Gothic Book" pitchFamily="34" charset="0"/>
              </a:rPr>
              <a:t>İleri evre </a:t>
            </a:r>
            <a:r>
              <a:rPr lang="en-US" sz="3200" dirty="0">
                <a:latin typeface="Franklin Gothic Book" pitchFamily="34" charset="0"/>
              </a:rPr>
              <a:t>NSCLC</a:t>
            </a:r>
            <a:r>
              <a:rPr lang="tr-TR" sz="3200" dirty="0">
                <a:latin typeface="Franklin Gothic Book" pitchFamily="34" charset="0"/>
              </a:rPr>
              <a:t>’de tedavi </a:t>
            </a:r>
            <a:r>
              <a:rPr lang="tr-TR" sz="3200" dirty="0" smtClean="0"/>
              <a:t>akış şeması </a:t>
            </a:r>
            <a:r>
              <a:rPr lang="en-US" sz="3200" dirty="0" smtClean="0">
                <a:latin typeface="Franklin Gothic Book" pitchFamily="34" charset="0"/>
              </a:rPr>
              <a:t>: </a:t>
            </a:r>
            <a:r>
              <a:rPr lang="en-US" sz="3200" dirty="0">
                <a:latin typeface="Franklin Gothic Book" pitchFamily="34" charset="0"/>
              </a:rPr>
              <a:t>20</a:t>
            </a:r>
            <a:r>
              <a:rPr lang="tr-TR" sz="3200" dirty="0">
                <a:latin typeface="Franklin Gothic Book" pitchFamily="34" charset="0"/>
              </a:rPr>
              <a:t>12</a:t>
            </a:r>
            <a:endParaRPr lang="en-US" sz="3200" dirty="0">
              <a:latin typeface="Franklin Gothic Book" pitchFamily="34" charset="0"/>
            </a:endParaRPr>
          </a:p>
        </p:txBody>
      </p:sp>
      <p:sp>
        <p:nvSpPr>
          <p:cNvPr id="2" name="Oval 1"/>
          <p:cNvSpPr/>
          <p:nvPr/>
        </p:nvSpPr>
        <p:spPr>
          <a:xfrm>
            <a:off x="1714500" y="2514600"/>
            <a:ext cx="1651000" cy="493713"/>
          </a:xfrm>
          <a:prstGeom prst="ellipse">
            <a:avLst/>
          </a:prstGeom>
          <a:noFill/>
          <a:ln w="38100">
            <a:solidFill>
              <a:srgbClr val="FF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1371600" y="1992313"/>
            <a:ext cx="6019800" cy="2600325"/>
          </a:xfrm>
          <a:prstGeom prst="rect">
            <a:avLst/>
          </a:prstGeom>
          <a:noFill/>
          <a:ln w="12700" cap="sq">
            <a:noFill/>
            <a:miter lim="800000"/>
            <a:headEnd type="none" w="sm" len="sm"/>
            <a:tailEnd type="none" w="sm" len="sm"/>
          </a:ln>
        </p:spPr>
        <p:txBody>
          <a:bodyPr lIns="91430" tIns="45715" rIns="91430" bIns="45715">
            <a:spAutoFit/>
          </a:bodyPr>
          <a:lstStyle/>
          <a:p>
            <a:pPr algn="ctr">
              <a:spcBef>
                <a:spcPct val="50000"/>
              </a:spcBef>
            </a:pPr>
            <a:r>
              <a:rPr lang="tr-TR" sz="2400">
                <a:solidFill>
                  <a:srgbClr val="000066"/>
                </a:solidFill>
              </a:rPr>
              <a:t>ONKOGEN</a:t>
            </a:r>
          </a:p>
          <a:p>
            <a:pPr algn="ctr">
              <a:spcBef>
                <a:spcPts val="2175"/>
              </a:spcBef>
              <a:spcAft>
                <a:spcPts val="2175"/>
              </a:spcAft>
            </a:pPr>
            <a:r>
              <a:rPr lang="tr-TR" sz="7300" i="1">
                <a:solidFill>
                  <a:srgbClr val="000066"/>
                </a:solidFill>
                <a:latin typeface="Brush Script MT" pitchFamily="66" charset="0"/>
              </a:rPr>
              <a:t>vs</a:t>
            </a:r>
            <a:r>
              <a:rPr lang="tr-TR" sz="2400">
                <a:solidFill>
                  <a:srgbClr val="000066"/>
                </a:solidFill>
              </a:rPr>
              <a:t>.</a:t>
            </a:r>
          </a:p>
          <a:p>
            <a:pPr algn="ctr"/>
            <a:r>
              <a:rPr lang="tr-TR" sz="2400">
                <a:solidFill>
                  <a:srgbClr val="000066"/>
                </a:solidFill>
              </a:rPr>
              <a:t>TüMöR SUPRESOR GEN</a:t>
            </a:r>
            <a:endParaRPr lang="en-US" sz="2400">
              <a:solidFill>
                <a:srgbClr val="000066"/>
              </a:solidFill>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3" cstate="print"/>
          <a:srcRect/>
          <a:stretch>
            <a:fillRect/>
          </a:stretch>
        </p:blipFill>
        <p:spPr bwMode="auto">
          <a:xfrm>
            <a:off x="995363" y="819150"/>
            <a:ext cx="7153275" cy="5219700"/>
          </a:xfrm>
          <a:prstGeom prst="rect">
            <a:avLst/>
          </a:prstGeom>
          <a:noFill/>
          <a:ln w="9525">
            <a:noFill/>
            <a:miter lim="800000"/>
            <a:headEnd/>
            <a:tailEnd/>
          </a:ln>
          <a:effectLst/>
        </p:spPr>
      </p:pic>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58204" cy="654032"/>
          </a:xfrm>
        </p:spPr>
        <p:txBody>
          <a:bodyPr/>
          <a:lstStyle/>
          <a:p>
            <a:r>
              <a:rPr lang="tr-TR" dirty="0" smtClean="0"/>
              <a:t/>
            </a:r>
            <a:br>
              <a:rPr lang="tr-TR" dirty="0" smtClean="0"/>
            </a:br>
            <a:r>
              <a:rPr lang="tr-TR" dirty="0" smtClean="0"/>
              <a:t/>
            </a:r>
            <a:br>
              <a:rPr lang="tr-TR" dirty="0" smtClean="0"/>
            </a:br>
            <a:r>
              <a:rPr lang="tr-TR" sz="3600" dirty="0" smtClean="0"/>
              <a:t>NCCN 2018</a:t>
            </a:r>
            <a:r>
              <a:rPr lang="tr-TR" dirty="0" smtClean="0"/>
              <a:t/>
            </a:r>
            <a:br>
              <a:rPr lang="tr-TR" dirty="0" smtClean="0"/>
            </a:br>
            <a:r>
              <a:rPr lang="tr-TR" dirty="0" smtClean="0"/>
              <a:t>  </a:t>
            </a:r>
            <a:br>
              <a:rPr lang="tr-TR" dirty="0" smtClean="0"/>
            </a:br>
            <a:r>
              <a:rPr lang="tr-TR" dirty="0" smtClean="0"/>
              <a:t/>
            </a:r>
            <a:br>
              <a:rPr lang="tr-TR" dirty="0" smtClean="0"/>
            </a:br>
            <a:endParaRPr lang="tr-TR" dirty="0"/>
          </a:p>
        </p:txBody>
      </p:sp>
      <p:sp>
        <p:nvSpPr>
          <p:cNvPr id="3" name="Content Placeholder 2"/>
          <p:cNvSpPr>
            <a:spLocks noGrp="1"/>
          </p:cNvSpPr>
          <p:nvPr>
            <p:ph sz="half" idx="1"/>
          </p:nvPr>
        </p:nvSpPr>
        <p:spPr>
          <a:xfrm>
            <a:off x="214282" y="857232"/>
            <a:ext cx="4500594" cy="5715040"/>
          </a:xfrm>
        </p:spPr>
        <p:txBody>
          <a:bodyPr/>
          <a:lstStyle/>
          <a:p>
            <a:r>
              <a:rPr lang="tr-TR" dirty="0" smtClean="0"/>
              <a:t>EGFR mutasyonu</a:t>
            </a:r>
          </a:p>
          <a:p>
            <a:pPr lvl="1"/>
            <a:r>
              <a:rPr lang="tr-TR" dirty="0" smtClean="0"/>
              <a:t>Birinci basamak</a:t>
            </a:r>
          </a:p>
          <a:p>
            <a:pPr lvl="2"/>
            <a:r>
              <a:rPr lang="tr-TR" sz="1800" dirty="0" smtClean="0"/>
              <a:t>Afatinib</a:t>
            </a:r>
          </a:p>
          <a:p>
            <a:pPr lvl="2"/>
            <a:r>
              <a:rPr lang="tr-TR" sz="1800" dirty="0" smtClean="0"/>
              <a:t>Erlotinib</a:t>
            </a:r>
          </a:p>
          <a:p>
            <a:pPr lvl="2"/>
            <a:r>
              <a:rPr lang="tr-TR" sz="1800" dirty="0" smtClean="0"/>
              <a:t>Gefitinib</a:t>
            </a:r>
          </a:p>
          <a:p>
            <a:pPr lvl="2"/>
            <a:r>
              <a:rPr lang="tr-TR" sz="1800" dirty="0" smtClean="0"/>
              <a:t>Osimertinib</a:t>
            </a:r>
          </a:p>
          <a:p>
            <a:pPr lvl="1"/>
            <a:r>
              <a:rPr lang="tr-TR" dirty="0" smtClean="0"/>
              <a:t>İzleyen tedaviler</a:t>
            </a:r>
          </a:p>
          <a:p>
            <a:pPr lvl="2"/>
            <a:r>
              <a:rPr lang="tr-TR" sz="1800" dirty="0" smtClean="0"/>
              <a:t>Osimertinib</a:t>
            </a:r>
          </a:p>
          <a:p>
            <a:r>
              <a:rPr lang="tr-TR" dirty="0" smtClean="0"/>
              <a:t>ALK yeniden düzenlenmesi</a:t>
            </a:r>
          </a:p>
          <a:p>
            <a:pPr lvl="1"/>
            <a:r>
              <a:rPr lang="tr-TR" dirty="0" smtClean="0"/>
              <a:t>Birinci basamak</a:t>
            </a:r>
          </a:p>
          <a:p>
            <a:pPr lvl="2"/>
            <a:r>
              <a:rPr lang="tr-TR" sz="1800" dirty="0" smtClean="0"/>
              <a:t>Alectinib</a:t>
            </a:r>
          </a:p>
          <a:p>
            <a:pPr lvl="2"/>
            <a:r>
              <a:rPr lang="tr-TR" sz="1800" dirty="0" smtClean="0"/>
              <a:t>Ceritinib</a:t>
            </a:r>
          </a:p>
          <a:p>
            <a:pPr lvl="2"/>
            <a:r>
              <a:rPr lang="tr-TR" sz="1800" dirty="0" smtClean="0"/>
              <a:t>Crizotinib</a:t>
            </a:r>
          </a:p>
          <a:p>
            <a:pPr lvl="1"/>
            <a:r>
              <a:rPr lang="tr-TR" dirty="0" smtClean="0"/>
              <a:t>İzleyen tedaviler....</a:t>
            </a:r>
          </a:p>
          <a:p>
            <a:pPr lvl="1"/>
            <a:endParaRPr lang="tr-TR" dirty="0"/>
          </a:p>
        </p:txBody>
      </p:sp>
      <p:sp>
        <p:nvSpPr>
          <p:cNvPr id="4" name="Content Placeholder 3"/>
          <p:cNvSpPr>
            <a:spLocks noGrp="1"/>
          </p:cNvSpPr>
          <p:nvPr>
            <p:ph sz="half" idx="2"/>
          </p:nvPr>
        </p:nvSpPr>
        <p:spPr>
          <a:xfrm>
            <a:off x="4286248" y="642918"/>
            <a:ext cx="4643470" cy="5197493"/>
          </a:xfrm>
        </p:spPr>
        <p:txBody>
          <a:bodyPr/>
          <a:lstStyle/>
          <a:p>
            <a:r>
              <a:rPr lang="tr-TR" dirty="0" smtClean="0"/>
              <a:t>ROS1 yeniden düzenlenmesi</a:t>
            </a:r>
          </a:p>
          <a:p>
            <a:pPr lvl="1"/>
            <a:r>
              <a:rPr lang="tr-TR" dirty="0" smtClean="0"/>
              <a:t>Birinci basamak</a:t>
            </a:r>
          </a:p>
          <a:p>
            <a:pPr lvl="2"/>
            <a:r>
              <a:rPr lang="tr-TR" sz="1800" dirty="0" smtClean="0"/>
              <a:t>Alectinib</a:t>
            </a:r>
          </a:p>
          <a:p>
            <a:pPr lvl="2"/>
            <a:r>
              <a:rPr lang="tr-TR" sz="1800" dirty="0" smtClean="0"/>
              <a:t>Ceritinib</a:t>
            </a:r>
          </a:p>
          <a:p>
            <a:pPr lvl="2"/>
            <a:r>
              <a:rPr lang="tr-TR" sz="1800" dirty="0" smtClean="0"/>
              <a:t>Crizotinib</a:t>
            </a:r>
            <a:endParaRPr lang="tr-TR" dirty="0" smtClean="0"/>
          </a:p>
          <a:p>
            <a:r>
              <a:rPr lang="tr-TR" dirty="0" smtClean="0"/>
              <a:t>BRAF V600E mutasuonu</a:t>
            </a:r>
          </a:p>
          <a:p>
            <a:pPr lvl="1"/>
            <a:r>
              <a:rPr lang="tr-TR" dirty="0" smtClean="0"/>
              <a:t>Birinci basamak/İzleyen tedaviler</a:t>
            </a:r>
          </a:p>
          <a:p>
            <a:pPr lvl="2"/>
            <a:r>
              <a:rPr lang="tr-TR" sz="1800" dirty="0" smtClean="0"/>
              <a:t>Dabrafenib/trametinib</a:t>
            </a:r>
          </a:p>
          <a:p>
            <a:r>
              <a:rPr lang="tr-TR" dirty="0" smtClean="0"/>
              <a:t>PDL1 ekspresyonu</a:t>
            </a:r>
          </a:p>
          <a:p>
            <a:pPr lvl="1"/>
            <a:r>
              <a:rPr lang="tr-TR" dirty="0" smtClean="0"/>
              <a:t>Birinci basamak</a:t>
            </a:r>
          </a:p>
          <a:p>
            <a:pPr lvl="2"/>
            <a:r>
              <a:rPr lang="tr-TR" dirty="0" smtClean="0"/>
              <a:t>Pembrolizumab</a:t>
            </a:r>
          </a:p>
          <a:p>
            <a:pPr lvl="1"/>
            <a:r>
              <a:rPr lang="tr-TR" dirty="0" smtClean="0"/>
              <a:t>İzleyen tedaviler...</a:t>
            </a:r>
          </a:p>
          <a:p>
            <a:pPr lvl="1"/>
            <a:endParaRPr lang="tr-TR"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p:cNvGraphicFramePr>
            <a:graphicFrameLocks noGrp="1"/>
          </p:cNvGraphicFramePr>
          <p:nvPr/>
        </p:nvGraphicFramePr>
        <p:xfrm>
          <a:off x="2591955" y="1752320"/>
          <a:ext cx="4048126" cy="4092965"/>
        </p:xfrm>
        <a:graphic>
          <a:graphicData uri="http://schemas.openxmlformats.org/drawingml/2006/table">
            <a:tbl>
              <a:tblPr/>
              <a:tblGrid>
                <a:gridCol w="966717"/>
                <a:gridCol w="1852683"/>
                <a:gridCol w="1228726"/>
              </a:tblGrid>
              <a:tr h="285053">
                <a:tc>
                  <a:txBody>
                    <a:bodyPr/>
                    <a:lstStyle/>
                    <a:p>
                      <a:pPr marL="0" marR="0" lvl="0" indent="0" algn="l" defTabSz="457200" rtl="0" eaLnBrk="1" fontAlgn="base" latinLnBrk="0" hangingPunct="1">
                        <a:lnSpc>
                          <a:spcPct val="9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mj-lt"/>
                          <a:ea typeface="ＭＳ Ｐゴシック" charset="-128"/>
                        </a:rPr>
                        <a:t>Gen</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mj-lt"/>
                          <a:ea typeface="ＭＳ Ｐゴシック" charset="-128"/>
                        </a:rPr>
                        <a:t>Değişim</a:t>
                      </a:r>
                      <a:endParaRPr kumimoji="0" lang="en-US" sz="1400" b="1" i="0" u="none" strike="noStrike" cap="none" normalizeH="0" baseline="0" dirty="0" smtClean="0">
                        <a:ln>
                          <a:noFill/>
                        </a:ln>
                        <a:solidFill>
                          <a:schemeClr val="tx1"/>
                        </a:solidFill>
                        <a:effectLst/>
                        <a:latin typeface="+mj-lt"/>
                        <a:ea typeface="ＭＳ Ｐゴシック" charset="-128"/>
                      </a:endParaRP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mj-lt"/>
                          <a:ea typeface="ＭＳ Ｐゴシック" charset="-128"/>
                        </a:rPr>
                        <a:t>Sıklık</a:t>
                      </a:r>
                      <a:r>
                        <a:rPr kumimoji="0" lang="en-US" sz="1400" b="1" i="0" u="none" strike="noStrike" cap="none" normalizeH="0" baseline="0" dirty="0" smtClean="0">
                          <a:ln>
                            <a:noFill/>
                          </a:ln>
                          <a:solidFill>
                            <a:schemeClr val="tx1"/>
                          </a:solidFill>
                          <a:effectLst/>
                          <a:latin typeface="+mj-lt"/>
                          <a:ea typeface="ＭＳ Ｐゴシック" charset="-128"/>
                        </a:rPr>
                        <a:t> </a:t>
                      </a:r>
                      <a:r>
                        <a:rPr kumimoji="0" lang="tr-TR" sz="1400" b="1" i="0" u="none" strike="noStrike" cap="none" normalizeH="0" baseline="0" dirty="0" smtClean="0">
                          <a:ln>
                            <a:noFill/>
                          </a:ln>
                          <a:solidFill>
                            <a:schemeClr val="tx1"/>
                          </a:solidFill>
                          <a:effectLst/>
                          <a:latin typeface="+mj-lt"/>
                          <a:ea typeface="ＭＳ Ｐゴシック" charset="-128"/>
                        </a:rPr>
                        <a:t>(</a:t>
                      </a:r>
                      <a:r>
                        <a:rPr kumimoji="0" lang="en-US" sz="1400" b="1" i="0" u="none" strike="noStrike" cap="none" normalizeH="0" baseline="0" dirty="0" smtClean="0">
                          <a:ln>
                            <a:noFill/>
                          </a:ln>
                          <a:solidFill>
                            <a:schemeClr val="tx1"/>
                          </a:solidFill>
                          <a:effectLst/>
                          <a:latin typeface="+mj-lt"/>
                          <a:ea typeface="ＭＳ Ｐゴシック" charset="-128"/>
                        </a:rPr>
                        <a:t>%</a:t>
                      </a:r>
                      <a:r>
                        <a:rPr kumimoji="0" lang="tr-TR" sz="1400" b="1" i="0" u="none" strike="noStrike" cap="none" normalizeH="0" baseline="0" dirty="0" smtClean="0">
                          <a:ln>
                            <a:noFill/>
                          </a:ln>
                          <a:solidFill>
                            <a:schemeClr val="tx1"/>
                          </a:solidFill>
                          <a:effectLst/>
                          <a:latin typeface="+mj-lt"/>
                          <a:ea typeface="ＭＳ Ｐゴシック" charset="-128"/>
                        </a:rPr>
                        <a:t>)</a:t>
                      </a:r>
                      <a:endParaRPr kumimoji="0" lang="en-US" sz="1400" b="1" i="0" u="none" strike="noStrike" cap="none" normalizeH="0" baseline="0" dirty="0" smtClean="0">
                        <a:ln>
                          <a:noFill/>
                        </a:ln>
                        <a:solidFill>
                          <a:schemeClr val="tx1"/>
                        </a:solidFill>
                        <a:effectLst/>
                        <a:latin typeface="+mj-lt"/>
                        <a:ea typeface="ＭＳ Ｐゴシック" charset="-128"/>
                      </a:endParaRP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noFill/>
                      <a:prstDash val="solid"/>
                      <a:round/>
                      <a:headEnd type="none" w="med" len="med"/>
                      <a:tailEnd type="none" w="med" len="med"/>
                    </a:lnB>
                    <a:lnTlToBr>
                      <a:noFill/>
                    </a:lnTlToBr>
                    <a:lnBlToTr>
                      <a:noFill/>
                    </a:lnBlToTr>
                    <a:solidFill>
                      <a:schemeClr val="accent6"/>
                    </a:solidFill>
                  </a:tcPr>
                </a:tc>
              </a:tr>
              <a:tr h="285053">
                <a:tc>
                  <a:txBody>
                    <a:bodyPr/>
                    <a:lstStyle/>
                    <a:p>
                      <a:pPr marL="0" marR="0" lvl="0" indent="0" algn="l" defTabSz="457200" rtl="0" eaLnBrk="1" fontAlgn="base" latinLnBrk="0" hangingPunct="1">
                        <a:lnSpc>
                          <a:spcPct val="90000"/>
                        </a:lnSpc>
                        <a:spcBef>
                          <a:spcPct val="0"/>
                        </a:spcBef>
                        <a:spcAft>
                          <a:spcPct val="0"/>
                        </a:spcAft>
                        <a:buClrTx/>
                        <a:buSzTx/>
                        <a:buFontTx/>
                        <a:buNone/>
                        <a:tabLst/>
                      </a:pPr>
                      <a:r>
                        <a:rPr kumimoji="0" lang="en-US" sz="1400" b="0" i="1" u="none" strike="noStrike" cap="none" normalizeH="0" baseline="0" dirty="0" smtClean="0">
                          <a:ln>
                            <a:noFill/>
                          </a:ln>
                          <a:solidFill>
                            <a:srgbClr val="000000"/>
                          </a:solidFill>
                          <a:effectLst/>
                          <a:latin typeface="+mj-lt"/>
                          <a:ea typeface="ＭＳ Ｐゴシック" charset="-128"/>
                        </a:rPr>
                        <a:t>FGFR1</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tr-TR" sz="1400" b="0" i="0" u="none" strike="noStrike" cap="none" normalizeH="0" baseline="0" dirty="0" err="1" smtClean="0">
                          <a:ln>
                            <a:noFill/>
                          </a:ln>
                          <a:solidFill>
                            <a:srgbClr val="000000"/>
                          </a:solidFill>
                          <a:effectLst/>
                          <a:latin typeface="+mj-lt"/>
                          <a:ea typeface="ＭＳ Ｐゴシック" charset="-128"/>
                        </a:rPr>
                        <a:t>Amplifikasyon</a:t>
                      </a:r>
                      <a:endParaRPr kumimoji="0" lang="en-US" sz="1400" b="0" i="0" u="none" strike="noStrike" cap="none" normalizeH="0" baseline="0" dirty="0" smtClean="0">
                        <a:ln>
                          <a:noFill/>
                        </a:ln>
                        <a:solidFill>
                          <a:srgbClr val="000000"/>
                        </a:solidFill>
                        <a:effectLst/>
                        <a:latin typeface="+mj-lt"/>
                        <a:ea typeface="ＭＳ Ｐゴシック" charset="-128"/>
                      </a:endParaRP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mj-lt"/>
                          <a:ea typeface="ＭＳ Ｐゴシック" charset="-128"/>
                        </a:rPr>
                        <a:t>20-25</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r>
              <a:tr h="285053">
                <a:tc>
                  <a:txBody>
                    <a:bodyPr/>
                    <a:lstStyle/>
                    <a:p>
                      <a:pPr marL="0" marR="0" lvl="0" indent="0" algn="l" defTabSz="457200" rtl="0" eaLnBrk="1" fontAlgn="base" latinLnBrk="0" hangingPunct="1">
                        <a:lnSpc>
                          <a:spcPct val="90000"/>
                        </a:lnSpc>
                        <a:spcBef>
                          <a:spcPct val="0"/>
                        </a:spcBef>
                        <a:spcAft>
                          <a:spcPct val="0"/>
                        </a:spcAft>
                        <a:buClrTx/>
                        <a:buSzTx/>
                        <a:buFontTx/>
                        <a:buNone/>
                        <a:tabLst/>
                      </a:pPr>
                      <a:r>
                        <a:rPr kumimoji="0" lang="en-US" sz="1400" b="0" i="1" u="none" strike="noStrike" cap="none" normalizeH="0" baseline="0" dirty="0" smtClean="0">
                          <a:ln>
                            <a:noFill/>
                          </a:ln>
                          <a:solidFill>
                            <a:srgbClr val="000000"/>
                          </a:solidFill>
                          <a:effectLst/>
                          <a:latin typeface="+mj-lt"/>
                          <a:ea typeface="ＭＳ Ｐゴシック" charset="-128"/>
                        </a:rPr>
                        <a:t>FGFR2</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tr-TR" sz="1400" b="0" i="0" u="none" strike="noStrike" cap="none" normalizeH="0" baseline="0" dirty="0" smtClean="0">
                          <a:ln>
                            <a:noFill/>
                          </a:ln>
                          <a:solidFill>
                            <a:srgbClr val="000000"/>
                          </a:solidFill>
                          <a:effectLst/>
                          <a:latin typeface="+mj-lt"/>
                          <a:ea typeface="ＭＳ Ｐゴシック" charset="-128"/>
                        </a:rPr>
                        <a:t>Mutasyon</a:t>
                      </a:r>
                      <a:endParaRPr kumimoji="0" lang="en-US" sz="1400" b="0" i="0" u="none" strike="noStrike" cap="none" normalizeH="0" baseline="0" dirty="0" smtClean="0">
                        <a:ln>
                          <a:noFill/>
                        </a:ln>
                        <a:solidFill>
                          <a:srgbClr val="000000"/>
                        </a:solidFill>
                        <a:effectLst/>
                        <a:latin typeface="+mj-lt"/>
                        <a:ea typeface="ＭＳ Ｐゴシック" charset="-128"/>
                      </a:endParaRP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mj-lt"/>
                          <a:ea typeface="ＭＳ Ｐゴシック" charset="-128"/>
                        </a:rPr>
                        <a:t>5</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r>
              <a:tr h="285053">
                <a:tc>
                  <a:txBody>
                    <a:bodyPr/>
                    <a:lstStyle/>
                    <a:p>
                      <a:pPr marL="0" marR="0" lvl="0" indent="0" algn="l" defTabSz="457200" rtl="0" eaLnBrk="1" fontAlgn="base" latinLnBrk="0" hangingPunct="1">
                        <a:lnSpc>
                          <a:spcPct val="90000"/>
                        </a:lnSpc>
                        <a:spcBef>
                          <a:spcPct val="0"/>
                        </a:spcBef>
                        <a:spcAft>
                          <a:spcPct val="0"/>
                        </a:spcAft>
                        <a:buClrTx/>
                        <a:buSzTx/>
                        <a:buFontTx/>
                        <a:buNone/>
                        <a:tabLst/>
                      </a:pPr>
                      <a:r>
                        <a:rPr kumimoji="0" lang="en-US" sz="1400" b="0" i="1" u="none" strike="noStrike" cap="none" normalizeH="0" baseline="0" dirty="0" smtClean="0">
                          <a:ln>
                            <a:noFill/>
                          </a:ln>
                          <a:solidFill>
                            <a:srgbClr val="000000"/>
                          </a:solidFill>
                          <a:effectLst/>
                          <a:latin typeface="+mj-lt"/>
                          <a:ea typeface="ＭＳ Ｐゴシック" charset="-128"/>
                        </a:rPr>
                        <a:t>PIK3CA</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tr-TR" sz="1400" b="0" i="0" u="none" strike="noStrike" kern="1200" cap="none" normalizeH="0" baseline="0" dirty="0" smtClean="0">
                          <a:ln>
                            <a:noFill/>
                          </a:ln>
                          <a:solidFill>
                            <a:srgbClr val="000000"/>
                          </a:solidFill>
                          <a:effectLst/>
                          <a:latin typeface="+mn-lt"/>
                          <a:ea typeface="ＭＳ Ｐゴシック" charset="-128"/>
                          <a:cs typeface="+mn-cs"/>
                        </a:rPr>
                        <a:t>Mutasyon</a:t>
                      </a:r>
                      <a:endParaRPr kumimoji="0" lang="en-US" sz="1400" b="0" i="0" u="none" strike="noStrike" cap="none" normalizeH="0" baseline="0" dirty="0" smtClean="0">
                        <a:ln>
                          <a:noFill/>
                        </a:ln>
                        <a:solidFill>
                          <a:srgbClr val="000000"/>
                        </a:solidFill>
                        <a:effectLst/>
                        <a:latin typeface="+mj-lt"/>
                        <a:ea typeface="ＭＳ Ｐゴシック" charset="-128"/>
                      </a:endParaRP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mj-lt"/>
                          <a:ea typeface="ＭＳ Ｐゴシック" charset="-128"/>
                        </a:rPr>
                        <a:t>9</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r>
              <a:tr h="478691">
                <a:tc>
                  <a:txBody>
                    <a:bodyPr/>
                    <a:lstStyle/>
                    <a:p>
                      <a:pPr marL="0" marR="0" lvl="0" indent="0" algn="l" defTabSz="457200" rtl="0" eaLnBrk="1" fontAlgn="base" latinLnBrk="0" hangingPunct="1">
                        <a:lnSpc>
                          <a:spcPct val="90000"/>
                        </a:lnSpc>
                        <a:spcBef>
                          <a:spcPct val="0"/>
                        </a:spcBef>
                        <a:spcAft>
                          <a:spcPct val="0"/>
                        </a:spcAft>
                        <a:buClrTx/>
                        <a:buSzTx/>
                        <a:buFontTx/>
                        <a:buNone/>
                        <a:tabLst/>
                      </a:pPr>
                      <a:r>
                        <a:rPr kumimoji="0" lang="en-US" sz="1400" b="0" i="1" u="none" strike="noStrike" cap="none" normalizeH="0" baseline="0" dirty="0" smtClean="0">
                          <a:ln>
                            <a:noFill/>
                          </a:ln>
                          <a:solidFill>
                            <a:srgbClr val="000000"/>
                          </a:solidFill>
                          <a:effectLst/>
                          <a:latin typeface="+mj-lt"/>
                          <a:ea typeface="ＭＳ Ｐゴシック" charset="-128"/>
                        </a:rPr>
                        <a:t>PTEN</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tr-TR" sz="1400" b="0" i="0" u="none" strike="noStrike" kern="1200" cap="none" normalizeH="0" baseline="0" dirty="0" smtClean="0">
                          <a:ln>
                            <a:noFill/>
                          </a:ln>
                          <a:solidFill>
                            <a:srgbClr val="000000"/>
                          </a:solidFill>
                          <a:effectLst/>
                          <a:latin typeface="+mn-lt"/>
                          <a:ea typeface="ＭＳ Ｐゴシック" charset="-128"/>
                          <a:cs typeface="+mn-cs"/>
                        </a:rPr>
                        <a:t>Mutasyon </a:t>
                      </a:r>
                    </a:p>
                    <a:p>
                      <a:pPr marL="0" marR="0" lvl="0" indent="0" algn="ctr" defTabSz="457200" rtl="0" eaLnBrk="1" fontAlgn="base" latinLnBrk="0" hangingPunct="1">
                        <a:lnSpc>
                          <a:spcPct val="90000"/>
                        </a:lnSpc>
                        <a:spcBef>
                          <a:spcPct val="0"/>
                        </a:spcBef>
                        <a:spcAft>
                          <a:spcPct val="0"/>
                        </a:spcAft>
                        <a:buClrTx/>
                        <a:buSzTx/>
                        <a:buFontTx/>
                        <a:buNone/>
                        <a:tabLst/>
                      </a:pPr>
                      <a:r>
                        <a:rPr kumimoji="0" lang="tr-TR" sz="1400" b="0" i="0" u="none" strike="noStrike" kern="1200" cap="none" normalizeH="0" baseline="0" dirty="0" err="1" smtClean="0">
                          <a:ln>
                            <a:noFill/>
                          </a:ln>
                          <a:solidFill>
                            <a:srgbClr val="000000"/>
                          </a:solidFill>
                          <a:effectLst/>
                          <a:latin typeface="+mn-lt"/>
                          <a:ea typeface="ＭＳ Ｐゴシック" charset="-128"/>
                          <a:cs typeface="+mn-cs"/>
                        </a:rPr>
                        <a:t>Delesyon</a:t>
                      </a:r>
                      <a:endParaRPr kumimoji="0" lang="en-US" sz="1400" b="0" i="0" u="none" strike="noStrike" cap="none" normalizeH="0" baseline="0" dirty="0" smtClean="0">
                        <a:ln>
                          <a:noFill/>
                        </a:ln>
                        <a:solidFill>
                          <a:srgbClr val="000000"/>
                        </a:solidFill>
                        <a:effectLst/>
                        <a:latin typeface="+mj-lt"/>
                        <a:ea typeface="ＭＳ Ｐゴシック" charset="-128"/>
                      </a:endParaRP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mj-lt"/>
                          <a:ea typeface="ＭＳ Ｐゴシック" charset="-128"/>
                        </a:rPr>
                        <a:t>18</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r>
              <a:tr h="285053">
                <a:tc>
                  <a:txBody>
                    <a:bodyPr/>
                    <a:lstStyle/>
                    <a:p>
                      <a:pPr marL="0" marR="0" lvl="0" indent="0" algn="l" defTabSz="457200" rtl="0" eaLnBrk="1" fontAlgn="base" latinLnBrk="0" hangingPunct="1">
                        <a:lnSpc>
                          <a:spcPct val="90000"/>
                        </a:lnSpc>
                        <a:spcBef>
                          <a:spcPct val="0"/>
                        </a:spcBef>
                        <a:spcAft>
                          <a:spcPct val="0"/>
                        </a:spcAft>
                        <a:buClrTx/>
                        <a:buSzTx/>
                        <a:buFontTx/>
                        <a:buNone/>
                        <a:tabLst/>
                      </a:pPr>
                      <a:r>
                        <a:rPr kumimoji="0" lang="en-US" sz="1400" b="0" i="1" u="none" strike="noStrike" cap="none" normalizeH="0" baseline="0" dirty="0" smtClean="0">
                          <a:ln>
                            <a:noFill/>
                          </a:ln>
                          <a:solidFill>
                            <a:srgbClr val="000000"/>
                          </a:solidFill>
                          <a:effectLst/>
                          <a:latin typeface="+mj-lt"/>
                          <a:ea typeface="ＭＳ Ｐゴシック" charset="-128"/>
                        </a:rPr>
                        <a:t>CCND1</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tr-TR" sz="1400" b="0" i="0" u="none" strike="noStrike" kern="1200" cap="none" normalizeH="0" baseline="0" dirty="0" err="1" smtClean="0">
                          <a:ln>
                            <a:noFill/>
                          </a:ln>
                          <a:solidFill>
                            <a:srgbClr val="000000"/>
                          </a:solidFill>
                          <a:effectLst/>
                          <a:latin typeface="+mn-lt"/>
                          <a:ea typeface="ＭＳ Ｐゴシック" charset="-128"/>
                          <a:cs typeface="+mn-cs"/>
                        </a:rPr>
                        <a:t>Amplifikasyon</a:t>
                      </a:r>
                      <a:endParaRPr kumimoji="0" lang="en-US" sz="1400" b="0" i="0" u="none" strike="noStrike" cap="none" normalizeH="0" baseline="0" dirty="0" smtClean="0">
                        <a:ln>
                          <a:noFill/>
                        </a:ln>
                        <a:solidFill>
                          <a:srgbClr val="000000"/>
                        </a:solidFill>
                        <a:effectLst/>
                        <a:latin typeface="+mj-lt"/>
                        <a:ea typeface="ＭＳ Ｐゴシック" charset="-128"/>
                      </a:endParaRP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mj-lt"/>
                          <a:ea typeface="ＭＳ Ｐゴシック" charset="-128"/>
                        </a:rPr>
                        <a:t>8</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r>
              <a:tr h="285053">
                <a:tc>
                  <a:txBody>
                    <a:bodyPr/>
                    <a:lstStyle/>
                    <a:p>
                      <a:pPr marL="0" marR="0" lvl="0" indent="0" algn="l" defTabSz="457200" rtl="0" eaLnBrk="1" fontAlgn="base" latinLnBrk="0" hangingPunct="1">
                        <a:lnSpc>
                          <a:spcPct val="90000"/>
                        </a:lnSpc>
                        <a:spcBef>
                          <a:spcPct val="0"/>
                        </a:spcBef>
                        <a:spcAft>
                          <a:spcPct val="0"/>
                        </a:spcAft>
                        <a:buClrTx/>
                        <a:buSzTx/>
                        <a:buFontTx/>
                        <a:buNone/>
                        <a:tabLst/>
                      </a:pPr>
                      <a:r>
                        <a:rPr kumimoji="0" lang="en-US" sz="1400" b="0" i="1" u="none" strike="noStrike" cap="none" normalizeH="0" baseline="0" dirty="0" smtClean="0">
                          <a:ln>
                            <a:noFill/>
                          </a:ln>
                          <a:solidFill>
                            <a:srgbClr val="000000"/>
                          </a:solidFill>
                          <a:effectLst/>
                          <a:latin typeface="+mj-lt"/>
                          <a:ea typeface="ＭＳ Ｐゴシック" charset="-128"/>
                        </a:rPr>
                        <a:t>CDKN2A</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mj-lt"/>
                          <a:ea typeface="ＭＳ Ｐゴシック" charset="-128"/>
                        </a:rPr>
                        <a:t>Dele</a:t>
                      </a:r>
                      <a:r>
                        <a:rPr kumimoji="0" lang="tr-TR" sz="1400" b="0" i="0" u="none" strike="noStrike" cap="none" normalizeH="0" baseline="0" dirty="0" err="1" smtClean="0">
                          <a:ln>
                            <a:noFill/>
                          </a:ln>
                          <a:solidFill>
                            <a:srgbClr val="000000"/>
                          </a:solidFill>
                          <a:effectLst/>
                          <a:latin typeface="+mj-lt"/>
                          <a:ea typeface="ＭＳ Ｐゴシック" charset="-128"/>
                        </a:rPr>
                        <a:t>sy</a:t>
                      </a:r>
                      <a:r>
                        <a:rPr kumimoji="0" lang="en-US" sz="1400" b="0" i="0" u="none" strike="noStrike" cap="none" normalizeH="0" baseline="0" dirty="0" smtClean="0">
                          <a:ln>
                            <a:noFill/>
                          </a:ln>
                          <a:solidFill>
                            <a:srgbClr val="000000"/>
                          </a:solidFill>
                          <a:effectLst/>
                          <a:latin typeface="+mj-lt"/>
                          <a:ea typeface="ＭＳ Ｐゴシック" charset="-128"/>
                        </a:rPr>
                        <a:t>on/</a:t>
                      </a:r>
                      <a:r>
                        <a:rPr kumimoji="0" lang="tr-TR" sz="1400" b="0" i="0" u="none" strike="noStrike" kern="1200" cap="none" normalizeH="0" baseline="0" dirty="0" smtClean="0">
                          <a:ln>
                            <a:noFill/>
                          </a:ln>
                          <a:solidFill>
                            <a:srgbClr val="000000"/>
                          </a:solidFill>
                          <a:effectLst/>
                          <a:latin typeface="+mn-lt"/>
                          <a:ea typeface="ＭＳ Ｐゴシック" charset="-128"/>
                          <a:cs typeface="+mn-cs"/>
                        </a:rPr>
                        <a:t>Mutasyon</a:t>
                      </a:r>
                      <a:endParaRPr kumimoji="0" lang="en-US" sz="1400" b="0" i="0" u="none" strike="noStrike" cap="none" normalizeH="0" baseline="0" dirty="0" smtClean="0">
                        <a:ln>
                          <a:noFill/>
                        </a:ln>
                        <a:solidFill>
                          <a:srgbClr val="000000"/>
                        </a:solidFill>
                        <a:effectLst/>
                        <a:latin typeface="+mj-lt"/>
                        <a:ea typeface="ＭＳ Ｐゴシック" charset="-128"/>
                      </a:endParaRP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mj-lt"/>
                          <a:ea typeface="ＭＳ Ｐゴシック" charset="-128"/>
                        </a:rPr>
                        <a:t>45</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r>
              <a:tr h="478691">
                <a:tc>
                  <a:txBody>
                    <a:bodyPr/>
                    <a:lstStyle/>
                    <a:p>
                      <a:pPr marL="0" marR="0" lvl="0" indent="0" algn="l" defTabSz="457200" rtl="0" eaLnBrk="1" fontAlgn="base" latinLnBrk="0" hangingPunct="1">
                        <a:lnSpc>
                          <a:spcPct val="90000"/>
                        </a:lnSpc>
                        <a:spcBef>
                          <a:spcPct val="0"/>
                        </a:spcBef>
                        <a:spcAft>
                          <a:spcPct val="0"/>
                        </a:spcAft>
                        <a:buClrTx/>
                        <a:buSzTx/>
                        <a:buFontTx/>
                        <a:buNone/>
                        <a:tabLst/>
                      </a:pPr>
                      <a:r>
                        <a:rPr kumimoji="0" lang="en-US" sz="1400" b="0" i="1" u="none" strike="noStrike" cap="none" normalizeH="0" baseline="0" dirty="0" smtClean="0">
                          <a:ln>
                            <a:noFill/>
                          </a:ln>
                          <a:solidFill>
                            <a:srgbClr val="000000"/>
                          </a:solidFill>
                          <a:effectLst/>
                          <a:latin typeface="+mj-lt"/>
                          <a:ea typeface="ＭＳ Ｐゴシック" charset="-128"/>
                        </a:rPr>
                        <a:t>PDGFRA</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tr-TR" sz="1400" b="0" i="0" u="none" strike="noStrike" kern="1200" cap="none" normalizeH="0" baseline="0" dirty="0" err="1" smtClean="0">
                          <a:ln>
                            <a:noFill/>
                          </a:ln>
                          <a:solidFill>
                            <a:srgbClr val="000000"/>
                          </a:solidFill>
                          <a:effectLst/>
                          <a:latin typeface="+mn-lt"/>
                          <a:ea typeface="ＭＳ Ｐゴシック" charset="-128"/>
                          <a:cs typeface="+mn-cs"/>
                        </a:rPr>
                        <a:t>Amplifikasyon</a:t>
                      </a:r>
                      <a:endParaRPr kumimoji="0" lang="tr-TR" sz="1400" b="0" i="0" u="none" strike="noStrike" kern="1200" cap="none" normalizeH="0" baseline="0" dirty="0" smtClean="0">
                        <a:ln>
                          <a:noFill/>
                        </a:ln>
                        <a:solidFill>
                          <a:srgbClr val="000000"/>
                        </a:solidFill>
                        <a:effectLst/>
                        <a:latin typeface="+mn-lt"/>
                        <a:ea typeface="ＭＳ Ｐゴシック" charset="-128"/>
                        <a:cs typeface="+mn-cs"/>
                      </a:endParaRPr>
                    </a:p>
                    <a:p>
                      <a:pPr marL="0" marR="0" lvl="0" indent="0" algn="ctr" defTabSz="457200" rtl="0" eaLnBrk="1" fontAlgn="base" latinLnBrk="0" hangingPunct="1">
                        <a:lnSpc>
                          <a:spcPct val="90000"/>
                        </a:lnSpc>
                        <a:spcBef>
                          <a:spcPct val="0"/>
                        </a:spcBef>
                        <a:spcAft>
                          <a:spcPct val="0"/>
                        </a:spcAft>
                        <a:buClrTx/>
                        <a:buSzTx/>
                        <a:buFontTx/>
                        <a:buNone/>
                        <a:tabLst/>
                      </a:pPr>
                      <a:r>
                        <a:rPr kumimoji="0" lang="tr-TR" sz="1400" b="0" i="0" u="none" strike="noStrike" kern="1200" cap="none" normalizeH="0" baseline="0" dirty="0" smtClean="0">
                          <a:ln>
                            <a:noFill/>
                          </a:ln>
                          <a:solidFill>
                            <a:srgbClr val="000000"/>
                          </a:solidFill>
                          <a:effectLst/>
                          <a:latin typeface="+mn-lt"/>
                          <a:ea typeface="ＭＳ Ｐゴシック" charset="-128"/>
                          <a:cs typeface="+mn-cs"/>
                        </a:rPr>
                        <a:t>Mutasyon</a:t>
                      </a:r>
                      <a:endParaRPr kumimoji="0" lang="en-US" sz="1400" b="0" i="0" u="none" strike="noStrike" cap="none" normalizeH="0" baseline="0" dirty="0" smtClean="0">
                        <a:ln>
                          <a:noFill/>
                        </a:ln>
                        <a:solidFill>
                          <a:srgbClr val="000000"/>
                        </a:solidFill>
                        <a:effectLst/>
                        <a:latin typeface="+mj-lt"/>
                        <a:ea typeface="ＭＳ Ｐゴシック" charset="-128"/>
                      </a:endParaRP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mj-lt"/>
                          <a:ea typeface="ＭＳ Ｐゴシック" charset="-128"/>
                        </a:rPr>
                        <a:t>9</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r>
              <a:tr h="285053">
                <a:tc>
                  <a:txBody>
                    <a:bodyPr/>
                    <a:lstStyle/>
                    <a:p>
                      <a:pPr marL="0" marR="0" lvl="0" indent="0" algn="l" defTabSz="457200" rtl="0" eaLnBrk="1" fontAlgn="base" latinLnBrk="0" hangingPunct="1">
                        <a:lnSpc>
                          <a:spcPct val="90000"/>
                        </a:lnSpc>
                        <a:spcBef>
                          <a:spcPct val="0"/>
                        </a:spcBef>
                        <a:spcAft>
                          <a:spcPct val="0"/>
                        </a:spcAft>
                        <a:buClrTx/>
                        <a:buSzTx/>
                        <a:buFontTx/>
                        <a:buNone/>
                        <a:tabLst/>
                      </a:pPr>
                      <a:r>
                        <a:rPr kumimoji="0" lang="en-US" sz="1400" b="0" i="1" u="none" strike="noStrike" cap="none" normalizeH="0" baseline="0" dirty="0" smtClean="0">
                          <a:ln>
                            <a:noFill/>
                          </a:ln>
                          <a:solidFill>
                            <a:srgbClr val="000000"/>
                          </a:solidFill>
                          <a:effectLst/>
                          <a:latin typeface="+mj-lt"/>
                          <a:ea typeface="ＭＳ Ｐゴシック" charset="-128"/>
                        </a:rPr>
                        <a:t>EGFR</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tr-TR" sz="1400" b="0" i="0" u="none" strike="noStrike" kern="1200" cap="none" normalizeH="0" baseline="0" dirty="0" err="1" smtClean="0">
                          <a:ln>
                            <a:noFill/>
                          </a:ln>
                          <a:solidFill>
                            <a:srgbClr val="000000"/>
                          </a:solidFill>
                          <a:effectLst/>
                          <a:latin typeface="+mn-lt"/>
                          <a:ea typeface="ＭＳ Ｐゴシック" charset="-128"/>
                          <a:cs typeface="+mn-cs"/>
                        </a:rPr>
                        <a:t>Amplifikasyon</a:t>
                      </a:r>
                      <a:endParaRPr kumimoji="0" lang="en-US" sz="1400" b="0" i="0" u="none" strike="noStrike" cap="none" normalizeH="0" baseline="0" dirty="0" smtClean="0">
                        <a:ln>
                          <a:noFill/>
                        </a:ln>
                        <a:solidFill>
                          <a:srgbClr val="000000"/>
                        </a:solidFill>
                        <a:effectLst/>
                        <a:latin typeface="+mj-lt"/>
                        <a:ea typeface="ＭＳ Ｐゴシック" charset="-128"/>
                      </a:endParaRP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mj-lt"/>
                          <a:ea typeface="ＭＳ Ｐゴシック" charset="-128"/>
                        </a:rPr>
                        <a:t>10</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r>
              <a:tr h="285053">
                <a:tc>
                  <a:txBody>
                    <a:bodyPr/>
                    <a:lstStyle/>
                    <a:p>
                      <a:pPr marL="0" marR="0" lvl="0" indent="0" algn="l" defTabSz="457200" rtl="0" eaLnBrk="1" fontAlgn="base" latinLnBrk="0" hangingPunct="1">
                        <a:lnSpc>
                          <a:spcPct val="90000"/>
                        </a:lnSpc>
                        <a:spcBef>
                          <a:spcPct val="0"/>
                        </a:spcBef>
                        <a:spcAft>
                          <a:spcPct val="0"/>
                        </a:spcAft>
                        <a:buClrTx/>
                        <a:buSzTx/>
                        <a:buFontTx/>
                        <a:buNone/>
                        <a:tabLst/>
                      </a:pPr>
                      <a:r>
                        <a:rPr kumimoji="0" lang="en-US" sz="1400" b="0" i="1" u="none" strike="noStrike" cap="none" normalizeH="0" baseline="0" dirty="0" smtClean="0">
                          <a:ln>
                            <a:noFill/>
                          </a:ln>
                          <a:solidFill>
                            <a:srgbClr val="000000"/>
                          </a:solidFill>
                          <a:effectLst/>
                          <a:latin typeface="+mj-lt"/>
                          <a:ea typeface="ＭＳ Ｐゴシック" charset="-128"/>
                        </a:rPr>
                        <a:t>MCL1</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tr-TR" sz="1400" b="0" i="0" u="none" strike="noStrike" kern="1200" cap="none" normalizeH="0" baseline="0" dirty="0" err="1" smtClean="0">
                          <a:ln>
                            <a:noFill/>
                          </a:ln>
                          <a:solidFill>
                            <a:srgbClr val="000000"/>
                          </a:solidFill>
                          <a:effectLst/>
                          <a:latin typeface="+mn-lt"/>
                          <a:ea typeface="ＭＳ Ｐゴシック" charset="-128"/>
                          <a:cs typeface="+mn-cs"/>
                        </a:rPr>
                        <a:t>Amplifikasyon</a:t>
                      </a:r>
                      <a:endParaRPr kumimoji="0" lang="en-US" sz="1400" b="0" i="0" u="none" strike="noStrike" cap="none" normalizeH="0" baseline="0" dirty="0" smtClean="0">
                        <a:ln>
                          <a:noFill/>
                        </a:ln>
                        <a:solidFill>
                          <a:srgbClr val="000000"/>
                        </a:solidFill>
                        <a:effectLst/>
                        <a:latin typeface="+mj-lt"/>
                        <a:ea typeface="ＭＳ Ｐゴシック" charset="-128"/>
                      </a:endParaRP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mj-lt"/>
                          <a:ea typeface="ＭＳ Ｐゴシック" charset="-128"/>
                        </a:rPr>
                        <a:t>10</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r>
              <a:tr h="285053">
                <a:tc>
                  <a:txBody>
                    <a:bodyPr/>
                    <a:lstStyle/>
                    <a:p>
                      <a:pPr marL="0" marR="0" lvl="0" indent="0" algn="l" defTabSz="457200" rtl="0" eaLnBrk="1" fontAlgn="base" latinLnBrk="0" hangingPunct="1">
                        <a:lnSpc>
                          <a:spcPct val="90000"/>
                        </a:lnSpc>
                        <a:spcBef>
                          <a:spcPct val="0"/>
                        </a:spcBef>
                        <a:spcAft>
                          <a:spcPct val="0"/>
                        </a:spcAft>
                        <a:buClrTx/>
                        <a:buSzTx/>
                        <a:buFontTx/>
                        <a:buNone/>
                        <a:tabLst/>
                      </a:pPr>
                      <a:r>
                        <a:rPr kumimoji="0" lang="en-US" sz="1400" b="0" i="1" u="none" strike="noStrike" cap="none" normalizeH="0" baseline="0" dirty="0" smtClean="0">
                          <a:ln>
                            <a:noFill/>
                          </a:ln>
                          <a:solidFill>
                            <a:srgbClr val="000000"/>
                          </a:solidFill>
                          <a:effectLst/>
                          <a:latin typeface="+mj-lt"/>
                          <a:ea typeface="ＭＳ Ｐゴシック" charset="-128"/>
                        </a:rPr>
                        <a:t>BRAF</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tr-TR" sz="1400" b="0" i="0" u="none" strike="noStrike" kern="1200" cap="none" normalizeH="0" baseline="0" dirty="0" smtClean="0">
                          <a:ln>
                            <a:noFill/>
                          </a:ln>
                          <a:solidFill>
                            <a:srgbClr val="000000"/>
                          </a:solidFill>
                          <a:effectLst/>
                          <a:latin typeface="+mn-lt"/>
                          <a:ea typeface="ＭＳ Ｐゴシック" charset="-128"/>
                          <a:cs typeface="+mn-cs"/>
                        </a:rPr>
                        <a:t>Mutasyon</a:t>
                      </a:r>
                      <a:endParaRPr kumimoji="0" lang="en-US" sz="1400" b="0" i="0" u="none" strike="noStrike" cap="none" normalizeH="0" baseline="0" dirty="0" smtClean="0">
                        <a:ln>
                          <a:noFill/>
                        </a:ln>
                        <a:solidFill>
                          <a:srgbClr val="000000"/>
                        </a:solidFill>
                        <a:effectLst/>
                        <a:latin typeface="+mj-lt"/>
                        <a:ea typeface="ＭＳ Ｐゴシック" charset="-128"/>
                      </a:endParaRP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mj-lt"/>
                          <a:ea typeface="ＭＳ Ｐゴシック" charset="-128"/>
                        </a:rPr>
                        <a:t>3</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r>
              <a:tr h="285053">
                <a:tc>
                  <a:txBody>
                    <a:bodyPr/>
                    <a:lstStyle/>
                    <a:p>
                      <a:pPr marL="0" marR="0" lvl="0" indent="0" algn="l" defTabSz="457200" rtl="0" eaLnBrk="1" fontAlgn="base" latinLnBrk="0" hangingPunct="1">
                        <a:lnSpc>
                          <a:spcPct val="90000"/>
                        </a:lnSpc>
                        <a:spcBef>
                          <a:spcPct val="0"/>
                        </a:spcBef>
                        <a:spcAft>
                          <a:spcPct val="0"/>
                        </a:spcAft>
                        <a:buClrTx/>
                        <a:buSzTx/>
                        <a:buFontTx/>
                        <a:buNone/>
                        <a:tabLst/>
                      </a:pPr>
                      <a:r>
                        <a:rPr kumimoji="0" lang="en-US" sz="1400" b="0" i="1" u="none" strike="noStrike" cap="none" normalizeH="0" baseline="0" dirty="0" smtClean="0">
                          <a:ln>
                            <a:noFill/>
                          </a:ln>
                          <a:solidFill>
                            <a:srgbClr val="000000"/>
                          </a:solidFill>
                          <a:effectLst/>
                          <a:latin typeface="+mj-lt"/>
                          <a:ea typeface="ＭＳ Ｐゴシック" charset="-128"/>
                        </a:rPr>
                        <a:t>DDR2</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tr-TR" sz="1400" b="0" i="0" u="none" strike="noStrike" kern="1200" cap="none" normalizeH="0" baseline="0" dirty="0" smtClean="0">
                          <a:ln>
                            <a:noFill/>
                          </a:ln>
                          <a:solidFill>
                            <a:srgbClr val="000000"/>
                          </a:solidFill>
                          <a:effectLst/>
                          <a:latin typeface="+mn-lt"/>
                          <a:ea typeface="ＭＳ Ｐゴシック" charset="-128"/>
                          <a:cs typeface="+mn-cs"/>
                        </a:rPr>
                        <a:t>Mutasyon</a:t>
                      </a:r>
                      <a:endParaRPr kumimoji="0" lang="en-US" sz="1400" b="0" i="0" u="none" strike="noStrike" cap="none" normalizeH="0" baseline="0" dirty="0" smtClean="0">
                        <a:ln>
                          <a:noFill/>
                        </a:ln>
                        <a:solidFill>
                          <a:srgbClr val="000000"/>
                        </a:solidFill>
                        <a:effectLst/>
                        <a:latin typeface="+mj-lt"/>
                        <a:ea typeface="ＭＳ Ｐゴシック" charset="-128"/>
                      </a:endParaRP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mj-lt"/>
                          <a:ea typeface="ＭＳ Ｐゴシック" charset="-128"/>
                        </a:rPr>
                        <a:t>4</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CDCDDE"/>
                    </a:solidFill>
                  </a:tcPr>
                </a:tc>
              </a:tr>
              <a:tr h="285053">
                <a:tc>
                  <a:txBody>
                    <a:bodyPr/>
                    <a:lstStyle/>
                    <a:p>
                      <a:pPr marL="0" marR="0" lvl="0" indent="0" algn="l" defTabSz="457200" rtl="0" eaLnBrk="1" fontAlgn="base" latinLnBrk="0" hangingPunct="1">
                        <a:lnSpc>
                          <a:spcPct val="90000"/>
                        </a:lnSpc>
                        <a:spcBef>
                          <a:spcPct val="0"/>
                        </a:spcBef>
                        <a:spcAft>
                          <a:spcPct val="0"/>
                        </a:spcAft>
                        <a:buClrTx/>
                        <a:buSzTx/>
                        <a:buFontTx/>
                        <a:buNone/>
                        <a:tabLst/>
                      </a:pPr>
                      <a:r>
                        <a:rPr kumimoji="0" lang="en-US" sz="1400" b="0" i="1" u="none" strike="noStrike" cap="none" normalizeH="0" baseline="0" dirty="0" smtClean="0">
                          <a:ln>
                            <a:noFill/>
                          </a:ln>
                          <a:solidFill>
                            <a:srgbClr val="000000"/>
                          </a:solidFill>
                          <a:effectLst/>
                          <a:latin typeface="+mj-lt"/>
                          <a:ea typeface="ＭＳ Ｐゴシック" charset="-128"/>
                        </a:rPr>
                        <a:t>ERBB2</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tr-TR" sz="1400" b="0" i="0" u="none" strike="noStrike" kern="1200" cap="none" normalizeH="0" baseline="0" dirty="0" err="1" smtClean="0">
                          <a:ln>
                            <a:noFill/>
                          </a:ln>
                          <a:solidFill>
                            <a:srgbClr val="000000"/>
                          </a:solidFill>
                          <a:effectLst/>
                          <a:latin typeface="+mn-lt"/>
                          <a:ea typeface="ＭＳ Ｐゴシック" charset="-128"/>
                          <a:cs typeface="+mn-cs"/>
                        </a:rPr>
                        <a:t>Amplifikasyon</a:t>
                      </a:r>
                      <a:endParaRPr kumimoji="0" lang="en-US" sz="1400" b="0" i="0" u="none" strike="noStrike" cap="none" normalizeH="0" baseline="0" dirty="0" smtClean="0">
                        <a:ln>
                          <a:noFill/>
                        </a:ln>
                        <a:solidFill>
                          <a:srgbClr val="000000"/>
                        </a:solidFill>
                        <a:effectLst/>
                        <a:latin typeface="+mj-lt"/>
                        <a:ea typeface="ＭＳ Ｐゴシック" charset="-128"/>
                      </a:endParaRP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457200" rtl="0" eaLnBrk="1" fontAlgn="base" latinLnBrk="0" hangingPunct="1">
                        <a:lnSpc>
                          <a:spcPct val="9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mj-lt"/>
                          <a:ea typeface="ＭＳ Ｐゴシック" charset="-128"/>
                        </a:rPr>
                        <a:t>2</a:t>
                      </a:r>
                    </a:p>
                  </a:txBody>
                  <a:tcPr marL="91428" marR="91428" marT="45708" marB="4570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E8E8EF"/>
                    </a:solidFill>
                  </a:tcPr>
                </a:tc>
              </a:tr>
            </a:tbl>
          </a:graphicData>
        </a:graphic>
      </p:graphicFrame>
      <p:sp>
        <p:nvSpPr>
          <p:cNvPr id="10" name="Rectangle 9"/>
          <p:cNvSpPr txBox="1">
            <a:spLocks noChangeArrowheads="1"/>
          </p:cNvSpPr>
          <p:nvPr/>
        </p:nvSpPr>
        <p:spPr bwMode="auto">
          <a:xfrm>
            <a:off x="2590512" y="1143000"/>
            <a:ext cx="4023591" cy="599515"/>
          </a:xfrm>
          <a:prstGeom prst="rect">
            <a:avLst/>
          </a:prstGeom>
          <a:noFill/>
          <a:ln w="9525">
            <a:noFill/>
            <a:miter lim="800000"/>
            <a:headEnd/>
            <a:tailEnd/>
          </a:ln>
          <a:effectLst/>
        </p:spPr>
        <p:txBody>
          <a:bodyPr lIns="0" tIns="45714" rIns="91429" bIns="45714" anchor="b"/>
          <a:lstStyle/>
          <a:p>
            <a:pPr algn="ctr">
              <a:lnSpc>
                <a:spcPct val="90000"/>
              </a:lnSpc>
              <a:defRPr/>
            </a:pPr>
            <a:r>
              <a:rPr lang="en-US" kern="0" dirty="0">
                <a:latin typeface="+mj-lt"/>
                <a:ea typeface="+mj-ea"/>
                <a:cs typeface="+mj-cs"/>
              </a:rPr>
              <a:t>NSCLC-S</a:t>
            </a:r>
            <a:r>
              <a:rPr lang="tr-TR" kern="0" dirty="0">
                <a:latin typeface="+mj-lt"/>
                <a:ea typeface="+mj-ea"/>
                <a:cs typeface="+mj-cs"/>
              </a:rPr>
              <a:t>k</a:t>
            </a:r>
            <a:r>
              <a:rPr lang="en-US" kern="0" dirty="0" err="1">
                <a:latin typeface="+mj-lt"/>
                <a:ea typeface="+mj-ea"/>
                <a:cs typeface="+mj-cs"/>
              </a:rPr>
              <a:t>uamo</a:t>
            </a:r>
            <a:r>
              <a:rPr lang="tr-TR" kern="0" dirty="0">
                <a:latin typeface="+mj-lt"/>
                <a:ea typeface="+mj-ea"/>
                <a:cs typeface="+mj-cs"/>
              </a:rPr>
              <a:t>z tipte öncelikli hedefler</a:t>
            </a:r>
            <a:endParaRPr lang="en-US" kern="0" dirty="0">
              <a:latin typeface="+mj-lt"/>
              <a:ea typeface="+mj-ea"/>
              <a:cs typeface="+mj-cs"/>
            </a:endParaRPr>
          </a:p>
        </p:txBody>
      </p:sp>
      <p:sp>
        <p:nvSpPr>
          <p:cNvPr id="14" name="Rectangle 13"/>
          <p:cNvSpPr/>
          <p:nvPr/>
        </p:nvSpPr>
        <p:spPr>
          <a:xfrm>
            <a:off x="2590512" y="2028265"/>
            <a:ext cx="4049568" cy="57850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91429" tIns="45714" rIns="91429" bIns="45714" anchor="ctr"/>
          <a:lstStyle/>
          <a:p>
            <a:pPr algn="ctr">
              <a:defRPr/>
            </a:pPr>
            <a:endParaRPr lang="en-US" dirty="0"/>
          </a:p>
        </p:txBody>
      </p:sp>
      <p:sp>
        <p:nvSpPr>
          <p:cNvPr id="43052" name="Text Box 11"/>
          <p:cNvSpPr txBox="1">
            <a:spLocks noChangeArrowheads="1"/>
          </p:cNvSpPr>
          <p:nvPr/>
        </p:nvSpPr>
        <p:spPr bwMode="auto">
          <a:xfrm>
            <a:off x="285750" y="6137289"/>
            <a:ext cx="4286250" cy="523208"/>
          </a:xfrm>
          <a:prstGeom prst="rect">
            <a:avLst/>
          </a:prstGeom>
          <a:noFill/>
          <a:ln w="9525" algn="ctr">
            <a:noFill/>
            <a:miter lim="800000"/>
            <a:headEnd/>
            <a:tailEnd/>
          </a:ln>
        </p:spPr>
        <p:txBody>
          <a:bodyPr lIns="91429" tIns="45714" rIns="91429" bIns="45714" anchor="b">
            <a:spAutoFit/>
          </a:bodyPr>
          <a:lstStyle/>
          <a:p>
            <a:pPr eaLnBrk="1" hangingPunct="1"/>
            <a:r>
              <a:rPr lang="en-US" sz="1400" dirty="0">
                <a:solidFill>
                  <a:schemeClr val="bg2"/>
                </a:solidFill>
                <a:ea typeface="MS PGothic" pitchFamily="34" charset="-128"/>
              </a:rPr>
              <a:t>Kris MG, et al. ASCO 2011. </a:t>
            </a:r>
            <a:endParaRPr lang="tr-TR" sz="1400" dirty="0">
              <a:solidFill>
                <a:schemeClr val="bg2"/>
              </a:solidFill>
              <a:ea typeface="MS PGothic" pitchFamily="34" charset="-128"/>
            </a:endParaRPr>
          </a:p>
          <a:p>
            <a:pPr eaLnBrk="1" hangingPunct="1"/>
            <a:r>
              <a:rPr lang="en-US" sz="1400" dirty="0">
                <a:solidFill>
                  <a:schemeClr val="bg2"/>
                </a:solidFill>
                <a:ea typeface="MS PGothic" pitchFamily="34" charset="-128"/>
              </a:rPr>
              <a:t>Johnson</a:t>
            </a:r>
            <a:r>
              <a:rPr lang="tr-TR" sz="1400" dirty="0">
                <a:solidFill>
                  <a:schemeClr val="bg2"/>
                </a:solidFill>
                <a:ea typeface="MS PGothic" pitchFamily="34" charset="-128"/>
              </a:rPr>
              <a:t> </a:t>
            </a:r>
            <a:r>
              <a:rPr lang="en-US" sz="1400" dirty="0">
                <a:solidFill>
                  <a:schemeClr val="bg2"/>
                </a:solidFill>
                <a:ea typeface="MS PGothic" pitchFamily="34" charset="-128"/>
              </a:rPr>
              <a:t>BE, et al. IASLC WCLC 2011. </a:t>
            </a:r>
          </a:p>
        </p:txBody>
      </p:sp>
      <p:sp>
        <p:nvSpPr>
          <p:cNvPr id="43053" name="Title 15"/>
          <p:cNvSpPr>
            <a:spLocks noGrp="1"/>
          </p:cNvSpPr>
          <p:nvPr>
            <p:ph type="title"/>
          </p:nvPr>
        </p:nvSpPr>
        <p:spPr/>
        <p:txBody>
          <a:bodyPr/>
          <a:lstStyle/>
          <a:p>
            <a:r>
              <a:rPr lang="tr-TR" smtClean="0"/>
              <a:t>NSCLC’de olası hedefler</a:t>
            </a:r>
            <a:endParaRPr lang="en-US" smtClean="0"/>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9092" name="Group 4"/>
          <p:cNvGraphicFramePr>
            <a:graphicFrameLocks noGrp="1"/>
          </p:cNvGraphicFramePr>
          <p:nvPr>
            <p:ph sz="half" idx="1"/>
          </p:nvPr>
        </p:nvGraphicFramePr>
        <p:xfrm>
          <a:off x="457200" y="1600200"/>
          <a:ext cx="8147050" cy="2836864"/>
        </p:xfrm>
        <a:graphic>
          <a:graphicData uri="http://schemas.openxmlformats.org/drawingml/2006/table">
            <a:tbl>
              <a:tblPr/>
              <a:tblGrid>
                <a:gridCol w="3522663"/>
                <a:gridCol w="2876550"/>
                <a:gridCol w="1747837"/>
              </a:tblGrid>
              <a:tr h="4746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600" b="0" i="0" u="none" strike="noStrike" cap="none" normalizeH="0" baseline="0" dirty="0" smtClean="0">
                        <a:ln>
                          <a:noFill/>
                        </a:ln>
                        <a:solidFill>
                          <a:srgbClr val="000066"/>
                        </a:solidFill>
                        <a:effectLst/>
                        <a:latin typeface="Century Gothic"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smtClean="0">
                          <a:ln>
                            <a:noFill/>
                          </a:ln>
                          <a:solidFill>
                            <a:srgbClr val="000066"/>
                          </a:solidFill>
                          <a:effectLst/>
                          <a:latin typeface="Century Gothic" pitchFamily="34" charset="0"/>
                          <a:cs typeface="Arial" charset="0"/>
                        </a:rPr>
                        <a:t>Oligodendroglioma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rgbClr val="000066"/>
                          </a:solidFill>
                          <a:effectLst/>
                          <a:latin typeface="Century Gothic" pitchFamily="34" charset="0"/>
                          <a:cs typeface="Arial" charset="0"/>
                        </a:rPr>
                        <a:t>A</a:t>
                      </a:r>
                      <a:r>
                        <a:rPr kumimoji="0" lang="en-GB" sz="1600" b="0" i="0" u="none" strike="noStrike" cap="none" normalizeH="0" baseline="0" smtClean="0">
                          <a:ln>
                            <a:noFill/>
                          </a:ln>
                          <a:solidFill>
                            <a:srgbClr val="000066"/>
                          </a:solidFill>
                          <a:effectLst/>
                          <a:latin typeface="Century Gothic" pitchFamily="34" charset="0"/>
                          <a:cs typeface="Arial" charset="0"/>
                        </a:rPr>
                        <a:t>stro</a:t>
                      </a:r>
                      <a:r>
                        <a:rPr kumimoji="0" lang="tr-TR" sz="1600" b="0" i="0" u="none" strike="noStrike" cap="none" normalizeH="0" baseline="0" smtClean="0">
                          <a:ln>
                            <a:noFill/>
                          </a:ln>
                          <a:solidFill>
                            <a:srgbClr val="000066"/>
                          </a:solidFill>
                          <a:effectLst/>
                          <a:latin typeface="Century Gothic" pitchFamily="34" charset="0"/>
                          <a:cs typeface="Arial" charset="0"/>
                        </a:rPr>
                        <a:t>si</a:t>
                      </a:r>
                      <a:r>
                        <a:rPr kumimoji="0" lang="en-GB" sz="1600" b="0" i="0" u="none" strike="noStrike" cap="none" normalizeH="0" baseline="0" smtClean="0">
                          <a:ln>
                            <a:noFill/>
                          </a:ln>
                          <a:solidFill>
                            <a:srgbClr val="000066"/>
                          </a:solidFill>
                          <a:effectLst/>
                          <a:latin typeface="Century Gothic" pitchFamily="34" charset="0"/>
                          <a:cs typeface="Arial" charset="0"/>
                        </a:rPr>
                        <a:t>toma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600" b="0" i="0" u="none" strike="noStrike" cap="none" normalizeH="0" baseline="0" dirty="0" smtClean="0">
                        <a:ln>
                          <a:noFill/>
                        </a:ln>
                        <a:solidFill>
                          <a:srgbClr val="000066"/>
                        </a:solidFill>
                        <a:effectLst/>
                        <a:latin typeface="Century Gothic" pitchFamily="34" charset="0"/>
                        <a:cs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1" u="none" strike="noStrike" cap="none" normalizeH="0" baseline="0" dirty="0" smtClean="0">
                          <a:ln>
                            <a:noFill/>
                          </a:ln>
                          <a:solidFill>
                            <a:srgbClr val="000066"/>
                          </a:solidFill>
                          <a:effectLst/>
                          <a:latin typeface="Century Gothic" pitchFamily="34" charset="0"/>
                          <a:cs typeface="Arial" charset="0"/>
                        </a:rPr>
                        <a:t>MGMT </a:t>
                      </a:r>
                      <a:r>
                        <a:rPr kumimoji="0" lang="en-GB" sz="1600" b="0" i="0" u="none" strike="noStrike" cap="none" normalizeH="0" baseline="0" dirty="0" err="1" smtClean="0">
                          <a:ln>
                            <a:noFill/>
                          </a:ln>
                          <a:solidFill>
                            <a:srgbClr val="000066"/>
                          </a:solidFill>
                          <a:effectLst/>
                          <a:latin typeface="Century Gothic" pitchFamily="34" charset="0"/>
                          <a:cs typeface="Arial" charset="0"/>
                        </a:rPr>
                        <a:t>promot</a:t>
                      </a:r>
                      <a:r>
                        <a:rPr kumimoji="0" lang="tr-TR" sz="1600" b="0" i="0" u="none" strike="noStrike" cap="none" normalizeH="0" baseline="0" dirty="0" smtClean="0">
                          <a:ln>
                            <a:noFill/>
                          </a:ln>
                          <a:solidFill>
                            <a:srgbClr val="000066"/>
                          </a:solidFill>
                          <a:effectLst/>
                          <a:latin typeface="Century Gothic" pitchFamily="34" charset="0"/>
                          <a:cs typeface="Arial" charset="0"/>
                        </a:rPr>
                        <a:t>o</a:t>
                      </a:r>
                      <a:r>
                        <a:rPr kumimoji="0" lang="en-GB" sz="1600" b="0" i="0" u="none" strike="noStrike" cap="none" normalizeH="0" baseline="0" dirty="0" smtClean="0">
                          <a:ln>
                            <a:noFill/>
                          </a:ln>
                          <a:solidFill>
                            <a:srgbClr val="000066"/>
                          </a:solidFill>
                          <a:effectLst/>
                          <a:latin typeface="Century Gothic" pitchFamily="34" charset="0"/>
                          <a:cs typeface="Arial" charset="0"/>
                        </a:rPr>
                        <a:t>r met</a:t>
                      </a:r>
                      <a:r>
                        <a:rPr kumimoji="0" lang="tr-TR" sz="1600" b="0" i="0" u="none" strike="noStrike" cap="none" normalizeH="0" baseline="0" dirty="0" smtClean="0">
                          <a:ln>
                            <a:noFill/>
                          </a:ln>
                          <a:solidFill>
                            <a:srgbClr val="000066"/>
                          </a:solidFill>
                          <a:effectLst/>
                          <a:latin typeface="Century Gothic" pitchFamily="34" charset="0"/>
                          <a:cs typeface="Arial" charset="0"/>
                        </a:rPr>
                        <a:t>i</a:t>
                      </a:r>
                      <a:r>
                        <a:rPr kumimoji="0" lang="en-GB" sz="1600" b="0" i="0" u="none" strike="noStrike" cap="none" normalizeH="0" baseline="0" dirty="0" smtClean="0">
                          <a:ln>
                            <a:noFill/>
                          </a:ln>
                          <a:solidFill>
                            <a:srgbClr val="000066"/>
                          </a:solidFill>
                          <a:effectLst/>
                          <a:latin typeface="Century Gothic" pitchFamily="34" charset="0"/>
                          <a:cs typeface="Arial" charset="0"/>
                        </a:rPr>
                        <a:t>la</a:t>
                      </a:r>
                      <a:r>
                        <a:rPr kumimoji="0" lang="tr-TR" sz="1600" b="0" i="0" u="none" strike="noStrike" cap="none" normalizeH="0" baseline="0" dirty="0" smtClean="0">
                          <a:ln>
                            <a:noFill/>
                          </a:ln>
                          <a:solidFill>
                            <a:srgbClr val="000066"/>
                          </a:solidFill>
                          <a:effectLst/>
                          <a:latin typeface="Century Gothic" pitchFamily="34" charset="0"/>
                          <a:cs typeface="Arial" charset="0"/>
                        </a:rPr>
                        <a:t>sy</a:t>
                      </a:r>
                      <a:r>
                        <a:rPr kumimoji="0" lang="en-GB" sz="1600" b="0" i="0" u="none" strike="noStrike" cap="none" normalizeH="0" baseline="0" dirty="0" smtClean="0">
                          <a:ln>
                            <a:noFill/>
                          </a:ln>
                          <a:solidFill>
                            <a:srgbClr val="000066"/>
                          </a:solidFill>
                          <a:effectLst/>
                          <a:latin typeface="Century Gothic" pitchFamily="34" charset="0"/>
                          <a:cs typeface="Arial" charset="0"/>
                        </a:rPr>
                        <a:t>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rgbClr val="000066"/>
                          </a:solidFill>
                          <a:effectLst/>
                          <a:latin typeface="Century Gothic" pitchFamily="34" charset="0"/>
                          <a:cs typeface="Arial" charset="0"/>
                        </a:rPr>
                        <a:t>%60-70</a:t>
                      </a:r>
                      <a:endParaRPr kumimoji="0" lang="en-GB" sz="1600" b="0" i="0" u="none" strike="noStrike" cap="none" normalizeH="0" baseline="0" smtClean="0">
                        <a:ln>
                          <a:noFill/>
                        </a:ln>
                        <a:solidFill>
                          <a:srgbClr val="000066"/>
                        </a:solidFill>
                        <a:effectLst/>
                        <a:latin typeface="Century Gothic"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rgbClr val="000066"/>
                          </a:solidFill>
                          <a:effectLst/>
                          <a:latin typeface="Century Gothic" pitchFamily="34" charset="0"/>
                          <a:cs typeface="Arial" charset="0"/>
                        </a:rPr>
                        <a:t>%30-50</a:t>
                      </a:r>
                      <a:endParaRPr kumimoji="0" lang="en-GB" sz="1600" b="0" i="0" u="none" strike="noStrike" cap="none" normalizeH="0" baseline="0" smtClean="0">
                        <a:ln>
                          <a:noFill/>
                        </a:ln>
                        <a:solidFill>
                          <a:srgbClr val="000066"/>
                        </a:solidFill>
                        <a:effectLst/>
                        <a:latin typeface="Century Gothic"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826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dirty="0" smtClean="0">
                          <a:ln>
                            <a:noFill/>
                          </a:ln>
                          <a:solidFill>
                            <a:srgbClr val="000066"/>
                          </a:solidFill>
                          <a:effectLst/>
                          <a:latin typeface="Century Gothic" pitchFamily="34" charset="0"/>
                          <a:cs typeface="Arial" charset="0"/>
                        </a:rPr>
                        <a:t>t(1;19)(q10;p10)</a:t>
                      </a:r>
                      <a:endParaRPr kumimoji="0" lang="en-GB" sz="1600" b="0" i="0" u="none" strike="noStrike" cap="none" normalizeH="0" baseline="0" dirty="0" smtClean="0">
                        <a:ln>
                          <a:noFill/>
                        </a:ln>
                        <a:solidFill>
                          <a:srgbClr val="000066"/>
                        </a:solidFill>
                        <a:effectLst/>
                        <a:latin typeface="Century Gothic"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rgbClr val="000066"/>
                          </a:solidFill>
                          <a:effectLst/>
                          <a:latin typeface="Century Gothic" pitchFamily="34" charset="0"/>
                          <a:cs typeface="Arial" charset="0"/>
                        </a:rPr>
                        <a:t>%69-80</a:t>
                      </a:r>
                      <a:endParaRPr kumimoji="0" lang="en-GB" sz="1600" b="0" i="0" u="none" strike="noStrike" cap="none" normalizeH="0" baseline="0" smtClean="0">
                        <a:ln>
                          <a:noFill/>
                        </a:ln>
                        <a:solidFill>
                          <a:srgbClr val="000066"/>
                        </a:solidFill>
                        <a:effectLst/>
                        <a:latin typeface="Century Gothic"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600" b="0" i="0" u="none" strike="noStrike" cap="none" normalizeH="0" baseline="0" smtClean="0">
                          <a:ln>
                            <a:noFill/>
                          </a:ln>
                          <a:solidFill>
                            <a:srgbClr val="000066"/>
                          </a:solidFill>
                          <a:effectLst/>
                          <a:latin typeface="Century Gothic" pitchFamily="34" charset="0"/>
                          <a:cs typeface="Arial" charset="0"/>
                        </a:rPr>
                        <a:t>%7</a:t>
                      </a:r>
                      <a:endParaRPr kumimoji="0" lang="en-GB" sz="1600" b="0" i="0" u="none" strike="noStrike" cap="none" normalizeH="0" baseline="0" smtClean="0">
                        <a:ln>
                          <a:noFill/>
                        </a:ln>
                        <a:solidFill>
                          <a:srgbClr val="000066"/>
                        </a:solidFill>
                        <a:effectLst/>
                        <a:latin typeface="Century Gothic"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39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err="1" smtClean="0">
                          <a:ln>
                            <a:noFill/>
                          </a:ln>
                          <a:solidFill>
                            <a:srgbClr val="000066"/>
                          </a:solidFill>
                          <a:effectLst/>
                          <a:latin typeface="Century Gothic" pitchFamily="34" charset="0"/>
                          <a:cs typeface="Arial" charset="0"/>
                        </a:rPr>
                        <a:t>Temozolomid</a:t>
                      </a:r>
                      <a:r>
                        <a:rPr kumimoji="0" lang="tr-TR" sz="1600" b="0" i="0" u="none" strike="noStrike" cap="none" normalizeH="0" baseline="0" dirty="0" smtClean="0">
                          <a:ln>
                            <a:noFill/>
                          </a:ln>
                          <a:solidFill>
                            <a:srgbClr val="000066"/>
                          </a:solidFill>
                          <a:effectLst/>
                          <a:latin typeface="Century Gothic" pitchFamily="34" charset="0"/>
                          <a:cs typeface="Arial" charset="0"/>
                        </a:rPr>
                        <a:t> yanıtı</a:t>
                      </a:r>
                      <a:endParaRPr kumimoji="0" lang="en-GB" sz="1600" b="0" i="0" u="none" strike="noStrike" cap="none" normalizeH="0" baseline="0" dirty="0" smtClean="0">
                        <a:ln>
                          <a:noFill/>
                        </a:ln>
                        <a:solidFill>
                          <a:srgbClr val="000066"/>
                        </a:solidFill>
                        <a:effectLst/>
                        <a:latin typeface="Century Gothic"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smtClean="0">
                          <a:ln>
                            <a:noFill/>
                          </a:ln>
                          <a:solidFill>
                            <a:srgbClr val="000066"/>
                          </a:solidFill>
                          <a:effectLst/>
                          <a:latin typeface="Century Gothic" pitchFamily="34" charset="0"/>
                          <a:cs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smtClean="0">
                          <a:ln>
                            <a:noFill/>
                          </a:ln>
                          <a:solidFill>
                            <a:srgbClr val="000066"/>
                          </a:solidFill>
                          <a:effectLst/>
                          <a:latin typeface="Century Gothic" pitchFamily="34" charset="0"/>
                          <a:cs typeface="Arial"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89116" name="Object 28"/>
          <p:cNvGraphicFramePr>
            <a:graphicFrameLocks noGrp="1" noChangeAspect="1"/>
          </p:cNvGraphicFramePr>
          <p:nvPr>
            <p:ph sz="quarter" idx="2"/>
          </p:nvPr>
        </p:nvGraphicFramePr>
        <p:xfrm>
          <a:off x="2555875" y="4724400"/>
          <a:ext cx="1752600" cy="1362075"/>
        </p:xfrm>
        <a:graphic>
          <a:graphicData uri="http://schemas.openxmlformats.org/presentationml/2006/ole">
            <p:oleObj spid="_x0000_s1028" name="Bitmap Image" r:id="rId4" imgW="1752381" imgH="1362265" progId="PBrush">
              <p:embed/>
            </p:oleObj>
          </a:graphicData>
        </a:graphic>
      </p:graphicFrame>
      <p:graphicFrame>
        <p:nvGraphicFramePr>
          <p:cNvPr id="89118" name="Object 30"/>
          <p:cNvGraphicFramePr>
            <a:graphicFrameLocks noGrp="1" noChangeAspect="1"/>
          </p:cNvGraphicFramePr>
          <p:nvPr>
            <p:ph sz="quarter" idx="3"/>
          </p:nvPr>
        </p:nvGraphicFramePr>
        <p:xfrm>
          <a:off x="4572000" y="4724400"/>
          <a:ext cx="1733550" cy="1333500"/>
        </p:xfrm>
        <a:graphic>
          <a:graphicData uri="http://schemas.openxmlformats.org/presentationml/2006/ole">
            <p:oleObj spid="_x0000_s1029" name="Bitmap Image" r:id="rId5" imgW="1733333" imgH="1333333" progId="PBrush">
              <p:embed/>
            </p:oleObj>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2456" name="Group 120"/>
          <p:cNvGraphicFramePr>
            <a:graphicFrameLocks noGrp="1"/>
          </p:cNvGraphicFramePr>
          <p:nvPr/>
        </p:nvGraphicFramePr>
        <p:xfrm>
          <a:off x="179388" y="1747838"/>
          <a:ext cx="8640762" cy="1992948"/>
        </p:xfrm>
        <a:graphic>
          <a:graphicData uri="http://schemas.openxmlformats.org/drawingml/2006/table">
            <a:tbl>
              <a:tblPr/>
              <a:tblGrid>
                <a:gridCol w="3313112"/>
                <a:gridCol w="1582738"/>
                <a:gridCol w="3744912"/>
              </a:tblGrid>
              <a:tr h="120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cs typeface="Arial" charset="0"/>
                        </a:rPr>
                        <a:t>DMT</a:t>
                      </a:r>
                      <a:r>
                        <a:rPr kumimoji="0" lang="tr-TR" sz="1400" b="0" i="0" u="none" strike="noStrike" cap="none" normalizeH="0" baseline="0" dirty="0" smtClean="0">
                          <a:ln>
                            <a:noFill/>
                          </a:ln>
                          <a:solidFill>
                            <a:schemeClr val="tx1"/>
                          </a:solidFill>
                          <a:effectLst/>
                          <a:latin typeface="Arial" charset="0"/>
                          <a:cs typeface="Arial" charset="0"/>
                        </a:rPr>
                        <a:t>i: 5</a:t>
                      </a:r>
                      <a:r>
                        <a:rPr kumimoji="0" lang="en-GB" sz="1400" b="0" i="0" u="none" strike="noStrike" cap="none" normalizeH="0" baseline="0" dirty="0" smtClean="0">
                          <a:ln>
                            <a:noFill/>
                          </a:ln>
                          <a:solidFill>
                            <a:schemeClr val="tx1"/>
                          </a:solidFill>
                          <a:effectLst/>
                          <a:latin typeface="Arial" charset="0"/>
                          <a:cs typeface="Arial" charset="0"/>
                        </a:rPr>
                        <a:t>-</a:t>
                      </a:r>
                      <a:r>
                        <a:rPr kumimoji="0" lang="en-GB" sz="1400" b="0" i="0" u="none" strike="noStrike" cap="none" normalizeH="0" baseline="0" dirty="0" err="1" smtClean="0">
                          <a:ln>
                            <a:noFill/>
                          </a:ln>
                          <a:solidFill>
                            <a:schemeClr val="tx1"/>
                          </a:solidFill>
                          <a:effectLst/>
                          <a:latin typeface="Arial" charset="0"/>
                          <a:cs typeface="Arial" charset="0"/>
                        </a:rPr>
                        <a:t>azacytidine</a:t>
                      </a:r>
                      <a:endParaRPr kumimoji="0" lang="en-GB" sz="1400" b="0" i="0" u="none" strike="noStrike" cap="none" normalizeH="0" baseline="0" dirty="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Arial" charset="0"/>
                        </a:rPr>
                        <a:t>AZA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İleri </a:t>
                      </a:r>
                      <a:r>
                        <a:rPr kumimoji="0" lang="en-GB" sz="1400" b="0" i="0" u="none" strike="noStrike" cap="none" normalizeH="0" baseline="0" smtClean="0">
                          <a:ln>
                            <a:noFill/>
                          </a:ln>
                          <a:solidFill>
                            <a:schemeClr val="tx1"/>
                          </a:solidFill>
                          <a:effectLst/>
                          <a:latin typeface="Arial" charset="0"/>
                          <a:cs typeface="Arial" charset="0"/>
                        </a:rPr>
                        <a:t>solid tumor</a:t>
                      </a:r>
                      <a:r>
                        <a:rPr kumimoji="0" lang="tr-TR" sz="1400" b="0" i="0" u="none" strike="noStrike" cap="none" normalizeH="0" baseline="0" smtClean="0">
                          <a:ln>
                            <a:noFill/>
                          </a:ln>
                          <a:solidFill>
                            <a:schemeClr val="tx1"/>
                          </a:solidFill>
                          <a:effectLst/>
                          <a:latin typeface="Arial" charset="0"/>
                          <a:cs typeface="Arial" charset="0"/>
                        </a:rPr>
                        <a:t>lerde</a:t>
                      </a:r>
                      <a:r>
                        <a:rPr kumimoji="0" lang="en-GB" sz="1400" b="0" i="0" u="none" strike="noStrike" cap="none" normalizeH="0" baseline="0" smtClean="0">
                          <a:ln>
                            <a:noFill/>
                          </a:ln>
                          <a:solidFill>
                            <a:schemeClr val="tx1"/>
                          </a:solidFill>
                          <a:effectLst/>
                          <a:latin typeface="Arial" charset="0"/>
                          <a:cs typeface="Arial" charset="0"/>
                        </a:rPr>
                        <a:t> erlotinib-mediated </a:t>
                      </a:r>
                      <a:r>
                        <a:rPr kumimoji="0" lang="tr-TR" sz="1400" b="0" i="0" u="none" strike="noStrike" cap="none" normalizeH="0" baseline="0" smtClean="0">
                          <a:ln>
                            <a:noFill/>
                          </a:ln>
                          <a:solidFill>
                            <a:schemeClr val="tx1"/>
                          </a:solidFill>
                          <a:effectLst/>
                          <a:latin typeface="Arial" charset="0"/>
                          <a:cs typeface="Arial" charset="0"/>
                        </a:rPr>
                        <a:t>etkiyi arttırır</a:t>
                      </a:r>
                      <a:endParaRPr kumimoji="0" lang="en-GB"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Arial" charset="0"/>
                        </a:rPr>
                        <a:t>HDACi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Arial" charset="0"/>
                        </a:rPr>
                        <a:t>SB939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CRC</a:t>
                      </a:r>
                      <a:endParaRPr kumimoji="0" lang="en-GB"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99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dirty="0" err="1" smtClean="0">
                          <a:ln>
                            <a:noFill/>
                          </a:ln>
                          <a:solidFill>
                            <a:schemeClr val="tx1"/>
                          </a:solidFill>
                          <a:effectLst/>
                          <a:latin typeface="Arial" charset="0"/>
                          <a:cs typeface="Arial" charset="0"/>
                        </a:rPr>
                        <a:t>HDACi</a:t>
                      </a:r>
                      <a:r>
                        <a:rPr kumimoji="0" lang="en-GB" sz="1400" b="0" i="0" u="none" strike="noStrike" cap="none" normalizeH="0" baseline="0" dirty="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Arial" charset="0"/>
                        </a:rPr>
                        <a:t>SNDX-275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1" i="0" u="none" strike="noStrike" cap="none" normalizeH="0" baseline="0" dirty="0" smtClean="0">
                          <a:ln>
                            <a:noFill/>
                          </a:ln>
                          <a:solidFill>
                            <a:srgbClr val="CC0000"/>
                          </a:solidFill>
                          <a:effectLst/>
                          <a:latin typeface="Arial" charset="0"/>
                          <a:cs typeface="Arial" charset="0"/>
                        </a:rPr>
                        <a:t>HER2-</a:t>
                      </a:r>
                      <a:r>
                        <a:rPr kumimoji="0" lang="en-GB" sz="1400" b="0" i="0" u="none" strike="noStrike" cap="none" normalizeH="0" baseline="0" dirty="0" smtClean="0">
                          <a:ln>
                            <a:noFill/>
                          </a:ln>
                          <a:solidFill>
                            <a:schemeClr val="tx1"/>
                          </a:solidFill>
                          <a:effectLst/>
                          <a:latin typeface="Arial" charset="0"/>
                          <a:cs typeface="Arial" charset="0"/>
                        </a:rPr>
                        <a:t>overexpressing</a:t>
                      </a:r>
                      <a:r>
                        <a:rPr kumimoji="0" lang="tr-TR" sz="1400" b="0" i="0" u="none" strike="noStrike" cap="none" normalizeH="0" baseline="0" dirty="0" smtClean="0">
                          <a:ln>
                            <a:noFill/>
                          </a:ln>
                          <a:solidFill>
                            <a:schemeClr val="tx1"/>
                          </a:solidFill>
                          <a:effectLst/>
                          <a:latin typeface="Arial" charset="0"/>
                          <a:cs typeface="Arial" charset="0"/>
                        </a:rPr>
                        <a:t> meme Ca hücrelerinde</a:t>
                      </a:r>
                      <a:r>
                        <a:rPr kumimoji="0" lang="en-GB" sz="1400" b="0" i="0" u="none" strike="noStrike" cap="none" normalizeH="0" baseline="0" dirty="0" smtClean="0">
                          <a:ln>
                            <a:noFill/>
                          </a:ln>
                          <a:solidFill>
                            <a:schemeClr val="tx1"/>
                          </a:solidFill>
                          <a:effectLst/>
                          <a:latin typeface="Arial" charset="0"/>
                          <a:cs typeface="Arial" charset="0"/>
                        </a:rPr>
                        <a:t> </a:t>
                      </a:r>
                      <a:r>
                        <a:rPr kumimoji="0" lang="en-GB" sz="1400" b="0" i="0" u="none" strike="noStrike" cap="none" normalizeH="0" baseline="0" dirty="0" err="1" smtClean="0">
                          <a:ln>
                            <a:noFill/>
                          </a:ln>
                          <a:solidFill>
                            <a:schemeClr val="tx1"/>
                          </a:solidFill>
                          <a:effectLst/>
                          <a:latin typeface="Arial" charset="0"/>
                          <a:cs typeface="Arial" charset="0"/>
                        </a:rPr>
                        <a:t>herceptin</a:t>
                      </a:r>
                      <a:r>
                        <a:rPr kumimoji="0" lang="en-GB" sz="1400" b="0" i="0" u="none" strike="noStrike" cap="none" normalizeH="0" baseline="0" dirty="0" smtClean="0">
                          <a:ln>
                            <a:noFill/>
                          </a:ln>
                          <a:solidFill>
                            <a:schemeClr val="tx1"/>
                          </a:solidFill>
                          <a:effectLst/>
                          <a:latin typeface="Arial" charset="0"/>
                          <a:cs typeface="Arial" charset="0"/>
                        </a:rPr>
                        <a:t>-mediated </a:t>
                      </a:r>
                      <a:r>
                        <a:rPr kumimoji="0" lang="tr-TR" sz="1400" b="0" i="0" u="none" strike="noStrike" cap="none" normalizeH="0" baseline="0" dirty="0" smtClean="0">
                          <a:ln>
                            <a:noFill/>
                          </a:ln>
                          <a:solidFill>
                            <a:schemeClr val="tx1"/>
                          </a:solidFill>
                          <a:effectLst/>
                          <a:latin typeface="Arial" charset="0"/>
                          <a:cs typeface="Arial" charset="0"/>
                        </a:rPr>
                        <a:t>etkiyi arttırır</a:t>
                      </a:r>
                      <a:endParaRPr kumimoji="0" lang="en-GB"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dirty="0" err="1" smtClean="0">
                          <a:ln>
                            <a:noFill/>
                          </a:ln>
                          <a:solidFill>
                            <a:schemeClr val="tx1"/>
                          </a:solidFill>
                          <a:effectLst/>
                          <a:latin typeface="Arial" charset="0"/>
                          <a:cs typeface="Arial" charset="0"/>
                        </a:rPr>
                        <a:t>hypomethylating</a:t>
                      </a:r>
                      <a:r>
                        <a:rPr kumimoji="0" lang="en-GB" sz="1400" b="0" i="0" u="none" strike="noStrike" cap="none" normalizeH="0" baseline="0" dirty="0" smtClean="0">
                          <a:ln>
                            <a:noFill/>
                          </a:ln>
                          <a:solidFill>
                            <a:schemeClr val="tx1"/>
                          </a:solidFill>
                          <a:effectLst/>
                          <a:latin typeface="Arial" charset="0"/>
                          <a:cs typeface="Arial" charset="0"/>
                        </a:rPr>
                        <a:t> </a:t>
                      </a:r>
                      <a:r>
                        <a:rPr kumimoji="0" lang="tr-TR" sz="1400" b="0" i="0" u="none" strike="noStrike" cap="none" normalizeH="0" baseline="0" dirty="0" smtClean="0">
                          <a:ln>
                            <a:noFill/>
                          </a:ln>
                          <a:solidFill>
                            <a:schemeClr val="tx1"/>
                          </a:solidFill>
                          <a:effectLst/>
                          <a:latin typeface="Arial" charset="0"/>
                          <a:cs typeface="Arial" charset="0"/>
                        </a:rPr>
                        <a:t>ajan</a:t>
                      </a:r>
                      <a:endParaRPr kumimoji="0" lang="en-GB" sz="1400" b="0" i="0" u="none" strike="noStrike" cap="none" normalizeH="0" baseline="0" dirty="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Arial" charset="0"/>
                        </a:rPr>
                        <a:t>SGI-110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Hematolojik ve solid tümörler</a:t>
                      </a:r>
                      <a:endParaRPr kumimoji="0" lang="en-GB"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5864" name="Text Box 121"/>
          <p:cNvSpPr txBox="1">
            <a:spLocks noChangeArrowheads="1"/>
          </p:cNvSpPr>
          <p:nvPr/>
        </p:nvSpPr>
        <p:spPr bwMode="auto">
          <a:xfrm>
            <a:off x="2339975" y="981075"/>
            <a:ext cx="4248150" cy="336550"/>
          </a:xfrm>
          <a:prstGeom prst="rect">
            <a:avLst/>
          </a:prstGeom>
          <a:noFill/>
          <a:ln w="9525">
            <a:noFill/>
            <a:miter lim="800000"/>
            <a:headEnd/>
            <a:tailEnd/>
          </a:ln>
        </p:spPr>
        <p:txBody>
          <a:bodyPr>
            <a:spAutoFit/>
          </a:bodyPr>
          <a:lstStyle/>
          <a:p>
            <a:pPr algn="ctr">
              <a:spcBef>
                <a:spcPct val="50000"/>
              </a:spcBef>
            </a:pPr>
            <a:r>
              <a:rPr lang="tr-TR" sz="1600">
                <a:solidFill>
                  <a:srgbClr val="660033"/>
                </a:solidFill>
              </a:rPr>
              <a:t>EPİGENETİK TEDAVİ HEDEFLERİ</a:t>
            </a:r>
            <a:endParaRPr lang="en-GB" sz="1600">
              <a:solidFill>
                <a:srgbClr val="66003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26 Grup"/>
          <p:cNvGrpSpPr/>
          <p:nvPr/>
        </p:nvGrpSpPr>
        <p:grpSpPr>
          <a:xfrm>
            <a:off x="2939062" y="685377"/>
            <a:ext cx="1567620" cy="1502460"/>
            <a:chOff x="863848" y="323453"/>
            <a:chExt cx="1728192" cy="1656184"/>
          </a:xfrm>
          <a:solidFill>
            <a:schemeClr val="accent1">
              <a:lumMod val="20000"/>
              <a:lumOff val="80000"/>
            </a:schemeClr>
          </a:solidFill>
          <a:effectLst>
            <a:glow rad="228600">
              <a:schemeClr val="accent2">
                <a:satMod val="175000"/>
                <a:alpha val="40000"/>
              </a:schemeClr>
            </a:glow>
          </a:effectLst>
        </p:grpSpPr>
        <p:sp>
          <p:nvSpPr>
            <p:cNvPr id="26" name="25 Oval"/>
            <p:cNvSpPr/>
            <p:nvPr/>
          </p:nvSpPr>
          <p:spPr bwMode="auto">
            <a:xfrm>
              <a:off x="863848" y="323453"/>
              <a:ext cx="1728192" cy="1656184"/>
            </a:xfrm>
            <a:prstGeom prst="ellipse">
              <a:avLst/>
            </a:prstGeom>
            <a:grpFill/>
            <a:ln w="9525" cap="flat" cmpd="sng" algn="ctr">
              <a:solidFill>
                <a:schemeClr val="accent6"/>
              </a:solidFill>
              <a:prstDash val="solid"/>
              <a:round/>
              <a:headEnd type="none" w="med" len="med"/>
              <a:tailEnd type="none" w="med" len="med"/>
            </a:ln>
            <a:effectLst/>
            <a:scene3d>
              <a:camera prst="orthographicFront"/>
              <a:lightRig rig="threePt" dir="t"/>
            </a:scene3d>
            <a:sp3d>
              <a:bevelT w="152400" h="50800" prst="softRound"/>
            </a:sp3d>
          </p:spPr>
          <p:txBody>
            <a:bodyPr/>
            <a:lstStyle/>
            <a:p>
              <a:pPr hangingPunct="0">
                <a:lnSpc>
                  <a:spcPct val="93000"/>
                </a:lnSpc>
                <a:buClr>
                  <a:srgbClr val="000000"/>
                </a:buClr>
                <a:buSzPct val="45000"/>
                <a:buFont typeface="Wingdings" pitchFamily="2" charset="2"/>
                <a:buNone/>
                <a:defRPr/>
              </a:pPr>
              <a:endParaRPr lang="tr-TR">
                <a:cs typeface="Arial" pitchFamily="34" charset="0"/>
              </a:endParaRPr>
            </a:p>
          </p:txBody>
        </p:sp>
        <p:sp>
          <p:nvSpPr>
            <p:cNvPr id="6167" name="Line 4"/>
            <p:cNvSpPr>
              <a:spLocks noChangeShapeType="1"/>
            </p:cNvSpPr>
            <p:nvPr/>
          </p:nvSpPr>
          <p:spPr bwMode="ltGray">
            <a:xfrm>
              <a:off x="1583928" y="827509"/>
              <a:ext cx="0" cy="672208"/>
            </a:xfrm>
            <a:prstGeom prst="line">
              <a:avLst/>
            </a:prstGeom>
            <a:grpFill/>
            <a:ln w="57150">
              <a:solidFill>
                <a:schemeClr val="accent6"/>
              </a:solidFill>
              <a:round/>
              <a:headEnd/>
              <a:tailEnd/>
            </a:ln>
            <a:scene3d>
              <a:camera prst="orthographicFront"/>
              <a:lightRig rig="threePt" dir="t"/>
            </a:scene3d>
            <a:sp3d>
              <a:bevelT w="152400" h="50800" prst="softRound"/>
            </a:sp3d>
          </p:spPr>
          <p:txBody>
            <a:bodyPr wrap="none"/>
            <a:lstStyle/>
            <a:p>
              <a:pPr>
                <a:defRPr/>
              </a:pPr>
              <a:endParaRPr lang="tr-TR">
                <a:cs typeface="Arial" pitchFamily="34" charset="0"/>
              </a:endParaRPr>
            </a:p>
          </p:txBody>
        </p:sp>
        <p:sp>
          <p:nvSpPr>
            <p:cNvPr id="6168" name="Line 5"/>
            <p:cNvSpPr>
              <a:spLocks noChangeShapeType="1"/>
            </p:cNvSpPr>
            <p:nvPr/>
          </p:nvSpPr>
          <p:spPr bwMode="ltGray">
            <a:xfrm>
              <a:off x="1871960" y="827509"/>
              <a:ext cx="0" cy="672208"/>
            </a:xfrm>
            <a:prstGeom prst="line">
              <a:avLst/>
            </a:prstGeom>
            <a:grpFill/>
            <a:ln w="57150">
              <a:solidFill>
                <a:schemeClr val="accent6"/>
              </a:solidFill>
              <a:round/>
              <a:headEnd/>
              <a:tailEnd/>
            </a:ln>
            <a:scene3d>
              <a:camera prst="orthographicFront"/>
              <a:lightRig rig="threePt" dir="t"/>
            </a:scene3d>
            <a:sp3d>
              <a:bevelT w="152400" h="50800" prst="softRound"/>
            </a:sp3d>
          </p:spPr>
          <p:txBody>
            <a:bodyPr wrap="none"/>
            <a:lstStyle/>
            <a:p>
              <a:pPr>
                <a:defRPr/>
              </a:pPr>
              <a:endParaRPr lang="tr-TR">
                <a:cs typeface="Arial" pitchFamily="34" charset="0"/>
              </a:endParaRPr>
            </a:p>
          </p:txBody>
        </p:sp>
      </p:grpSp>
      <p:sp>
        <p:nvSpPr>
          <p:cNvPr id="15372" name="Text Box 12"/>
          <p:cNvSpPr txBox="1">
            <a:spLocks noChangeArrowheads="1"/>
          </p:cNvSpPr>
          <p:nvPr/>
        </p:nvSpPr>
        <p:spPr bwMode="ltGray">
          <a:xfrm>
            <a:off x="849313" y="227013"/>
            <a:ext cx="911225" cy="265112"/>
          </a:xfrm>
          <a:prstGeom prst="rect">
            <a:avLst/>
          </a:prstGeom>
          <a:noFill/>
          <a:ln w="9525">
            <a:noFill/>
            <a:miter lim="800000"/>
            <a:headEnd/>
            <a:tailEnd/>
          </a:ln>
        </p:spPr>
        <p:txBody>
          <a:bodyPr wrap="none" lIns="91430" tIns="45715" rIns="91430" bIns="45715">
            <a:spAutoFit/>
          </a:bodyPr>
          <a:lstStyle/>
          <a:p>
            <a:pPr algn="ctr" hangingPunct="0">
              <a:lnSpc>
                <a:spcPct val="93000"/>
              </a:lnSpc>
              <a:buClr>
                <a:srgbClr val="000000"/>
              </a:buClr>
              <a:buSzPct val="45000"/>
              <a:buFont typeface="Wingdings" pitchFamily="2" charset="2"/>
              <a:buNone/>
            </a:pPr>
            <a:r>
              <a:rPr lang="tr-TR">
                <a:solidFill>
                  <a:srgbClr val="C00000"/>
                </a:solidFill>
              </a:rPr>
              <a:t>Mutasyon</a:t>
            </a:r>
            <a:endParaRPr lang="en-US">
              <a:solidFill>
                <a:srgbClr val="C00000"/>
              </a:solidFill>
            </a:endParaRPr>
          </a:p>
        </p:txBody>
      </p:sp>
      <p:sp>
        <p:nvSpPr>
          <p:cNvPr id="15373" name="Text Box 13"/>
          <p:cNvSpPr txBox="1">
            <a:spLocks noChangeArrowheads="1"/>
          </p:cNvSpPr>
          <p:nvPr/>
        </p:nvSpPr>
        <p:spPr bwMode="ltGray">
          <a:xfrm>
            <a:off x="501650" y="3468688"/>
            <a:ext cx="2149475" cy="511175"/>
          </a:xfrm>
          <a:prstGeom prst="rect">
            <a:avLst/>
          </a:prstGeom>
          <a:noFill/>
          <a:ln w="9525">
            <a:noFill/>
            <a:miter lim="800000"/>
            <a:headEnd/>
            <a:tailEnd/>
          </a:ln>
        </p:spPr>
        <p:txBody>
          <a:bodyPr wrap="none" lIns="91430" tIns="45715" rIns="91430" bIns="45715">
            <a:spAutoFit/>
          </a:bodyPr>
          <a:lstStyle/>
          <a:p>
            <a:pPr algn="ctr" hangingPunct="0">
              <a:lnSpc>
                <a:spcPct val="80000"/>
              </a:lnSpc>
              <a:buClr>
                <a:srgbClr val="000000"/>
              </a:buClr>
              <a:buSzPct val="45000"/>
              <a:buFont typeface="Wingdings" pitchFamily="2" charset="2"/>
              <a:buNone/>
              <a:defRPr/>
            </a:pPr>
            <a:r>
              <a:rPr lang="tr-TR" sz="2000" dirty="0">
                <a:solidFill>
                  <a:schemeClr val="tx1">
                    <a:lumMod val="65000"/>
                    <a:lumOff val="35000"/>
                  </a:schemeClr>
                </a:solidFill>
                <a:cs typeface="Arial" pitchFamily="34" charset="0"/>
              </a:rPr>
              <a:t>Tek doz</a:t>
            </a:r>
          </a:p>
          <a:p>
            <a:pPr algn="ctr" hangingPunct="0">
              <a:lnSpc>
                <a:spcPct val="80000"/>
              </a:lnSpc>
              <a:buClr>
                <a:srgbClr val="000000"/>
              </a:buClr>
              <a:buSzPct val="45000"/>
              <a:buFont typeface="Wingdings" pitchFamily="2" charset="2"/>
              <a:buNone/>
              <a:defRPr/>
            </a:pPr>
            <a:r>
              <a:rPr lang="en-US" sz="1300" dirty="0" err="1">
                <a:solidFill>
                  <a:schemeClr val="tx1">
                    <a:lumMod val="65000"/>
                    <a:lumOff val="35000"/>
                  </a:schemeClr>
                </a:solidFill>
                <a:cs typeface="Arial" pitchFamily="34" charset="0"/>
              </a:rPr>
              <a:t>Spontan</a:t>
            </a:r>
            <a:r>
              <a:rPr lang="tr-TR" sz="1300" dirty="0">
                <a:solidFill>
                  <a:schemeClr val="tx1">
                    <a:lumMod val="65000"/>
                    <a:lumOff val="35000"/>
                  </a:schemeClr>
                </a:solidFill>
                <a:cs typeface="Arial" pitchFamily="34" charset="0"/>
              </a:rPr>
              <a:t> veya </a:t>
            </a:r>
            <a:r>
              <a:rPr lang="tr-TR" sz="1300" dirty="0" err="1">
                <a:solidFill>
                  <a:schemeClr val="tx1">
                    <a:lumMod val="65000"/>
                    <a:lumOff val="35000"/>
                  </a:schemeClr>
                </a:solidFill>
                <a:cs typeface="Arial" pitchFamily="34" charset="0"/>
              </a:rPr>
              <a:t>Germline</a:t>
            </a:r>
            <a:endParaRPr lang="en-US" sz="1300" dirty="0">
              <a:solidFill>
                <a:schemeClr val="tx1">
                  <a:lumMod val="65000"/>
                  <a:lumOff val="35000"/>
                </a:schemeClr>
              </a:solidFill>
              <a:cs typeface="Arial" pitchFamily="34" charset="0"/>
            </a:endParaRPr>
          </a:p>
        </p:txBody>
      </p:sp>
      <p:sp>
        <p:nvSpPr>
          <p:cNvPr id="15374" name="Text Box 14"/>
          <p:cNvSpPr txBox="1">
            <a:spLocks noChangeArrowheads="1"/>
          </p:cNvSpPr>
          <p:nvPr/>
        </p:nvSpPr>
        <p:spPr bwMode="ltGray">
          <a:xfrm>
            <a:off x="384175" y="5324475"/>
            <a:ext cx="2238375" cy="377825"/>
          </a:xfrm>
          <a:prstGeom prst="rect">
            <a:avLst/>
          </a:prstGeom>
          <a:noFill/>
          <a:ln w="9525">
            <a:noFill/>
            <a:miter lim="800000"/>
            <a:headEnd/>
            <a:tailEnd/>
          </a:ln>
        </p:spPr>
        <p:txBody>
          <a:bodyPr lIns="91430" tIns="45715" rIns="91430" bIns="45715">
            <a:spAutoFit/>
          </a:bodyPr>
          <a:lstStyle/>
          <a:p>
            <a:pPr algn="ctr" hangingPunct="0">
              <a:lnSpc>
                <a:spcPct val="93000"/>
              </a:lnSpc>
              <a:buClr>
                <a:srgbClr val="000000"/>
              </a:buClr>
              <a:buSzPct val="45000"/>
              <a:buFont typeface="Wingdings" pitchFamily="2" charset="2"/>
              <a:buNone/>
              <a:defRPr/>
            </a:pPr>
            <a:r>
              <a:rPr lang="tr-TR" sz="2000" dirty="0">
                <a:solidFill>
                  <a:schemeClr val="tx1">
                    <a:lumMod val="65000"/>
                    <a:lumOff val="35000"/>
                  </a:schemeClr>
                </a:solidFill>
                <a:cs typeface="Arial" pitchFamily="34" charset="0"/>
              </a:rPr>
              <a:t>İkinci </a:t>
            </a:r>
            <a:r>
              <a:rPr lang="tr-TR" sz="2000" dirty="0" err="1">
                <a:solidFill>
                  <a:schemeClr val="tx1">
                    <a:lumMod val="65000"/>
                    <a:lumOff val="35000"/>
                  </a:schemeClr>
                </a:solidFill>
                <a:cs typeface="Arial" pitchFamily="34" charset="0"/>
              </a:rPr>
              <a:t>allelde</a:t>
            </a:r>
            <a:endParaRPr lang="en-US" sz="2000" dirty="0">
              <a:solidFill>
                <a:schemeClr val="tx1">
                  <a:lumMod val="65000"/>
                  <a:lumOff val="35000"/>
                </a:schemeClr>
              </a:solidFill>
              <a:cs typeface="Arial" pitchFamily="34" charset="0"/>
            </a:endParaRPr>
          </a:p>
        </p:txBody>
      </p:sp>
      <p:sp>
        <p:nvSpPr>
          <p:cNvPr id="15375" name="AutoShape 15"/>
          <p:cNvSpPr>
            <a:spLocks noChangeArrowheads="1"/>
          </p:cNvSpPr>
          <p:nvPr/>
        </p:nvSpPr>
        <p:spPr bwMode="ltGray">
          <a:xfrm>
            <a:off x="4649788" y="1481138"/>
            <a:ext cx="1293812" cy="230187"/>
          </a:xfrm>
          <a:prstGeom prst="rightArrow">
            <a:avLst>
              <a:gd name="adj1" fmla="val 50000"/>
              <a:gd name="adj2" fmla="val 141326"/>
            </a:avLst>
          </a:prstGeom>
          <a:solidFill>
            <a:schemeClr val="accent6"/>
          </a:solidFill>
          <a:ln w="9525">
            <a:solidFill>
              <a:schemeClr val="accent6"/>
            </a:solidFill>
            <a:miter lim="800000"/>
            <a:headEnd/>
            <a:tailEnd/>
          </a:ln>
        </p:spPr>
        <p:txBody>
          <a:bodyPr wrap="none" lIns="91430" tIns="45715" rIns="91430" bIns="45715" anchor="ctr"/>
          <a:lstStyle/>
          <a:p>
            <a:pPr hangingPunct="0">
              <a:lnSpc>
                <a:spcPct val="93000"/>
              </a:lnSpc>
              <a:buClr>
                <a:srgbClr val="000000"/>
              </a:buClr>
              <a:buSzPct val="45000"/>
              <a:buFont typeface="Wingdings" pitchFamily="2" charset="2"/>
              <a:buNone/>
              <a:defRPr/>
            </a:pPr>
            <a:endParaRPr lang="tr-TR">
              <a:cs typeface="Arial" pitchFamily="34" charset="0"/>
            </a:endParaRPr>
          </a:p>
        </p:txBody>
      </p:sp>
      <p:sp>
        <p:nvSpPr>
          <p:cNvPr id="15376" name="AutoShape 16"/>
          <p:cNvSpPr>
            <a:spLocks noChangeArrowheads="1"/>
          </p:cNvSpPr>
          <p:nvPr/>
        </p:nvSpPr>
        <p:spPr bwMode="ltGray">
          <a:xfrm rot="-1187604">
            <a:off x="4610100" y="3055938"/>
            <a:ext cx="1346200" cy="161925"/>
          </a:xfrm>
          <a:prstGeom prst="rightArrow">
            <a:avLst>
              <a:gd name="adj1" fmla="val 50000"/>
              <a:gd name="adj2" fmla="val 141680"/>
            </a:avLst>
          </a:prstGeom>
          <a:solidFill>
            <a:srgbClr val="FF0000"/>
          </a:solidFill>
          <a:ln w="9525">
            <a:solidFill>
              <a:srgbClr val="C00000"/>
            </a:solidFill>
            <a:miter lim="800000"/>
            <a:headEnd/>
            <a:tailEnd/>
          </a:ln>
        </p:spPr>
        <p:txBody>
          <a:bodyPr wrap="none" lIns="91430" tIns="45715" rIns="91430" bIns="45715" anchor="ctr"/>
          <a:lstStyle/>
          <a:p>
            <a:pPr hangingPunct="0">
              <a:lnSpc>
                <a:spcPct val="93000"/>
              </a:lnSpc>
              <a:buClr>
                <a:srgbClr val="000000"/>
              </a:buClr>
              <a:buSzPct val="45000"/>
              <a:buFont typeface="Wingdings" pitchFamily="2" charset="2"/>
              <a:buNone/>
            </a:pPr>
            <a:endParaRPr lang="tr-TR"/>
          </a:p>
        </p:txBody>
      </p:sp>
      <p:sp>
        <p:nvSpPr>
          <p:cNvPr id="15378" name="Text Box 18"/>
          <p:cNvSpPr txBox="1">
            <a:spLocks noChangeArrowheads="1"/>
          </p:cNvSpPr>
          <p:nvPr/>
        </p:nvSpPr>
        <p:spPr bwMode="ltGray">
          <a:xfrm>
            <a:off x="5681663" y="239713"/>
            <a:ext cx="1131887" cy="265112"/>
          </a:xfrm>
          <a:prstGeom prst="rect">
            <a:avLst/>
          </a:prstGeom>
          <a:noFill/>
          <a:ln w="9525">
            <a:noFill/>
            <a:miter lim="800000"/>
            <a:headEnd/>
            <a:tailEnd/>
          </a:ln>
        </p:spPr>
        <p:txBody>
          <a:bodyPr wrap="none" lIns="91430" tIns="45715" rIns="91430" bIns="45715">
            <a:spAutoFit/>
          </a:bodyPr>
          <a:lstStyle/>
          <a:p>
            <a:pPr algn="ctr" hangingPunct="0">
              <a:lnSpc>
                <a:spcPct val="93000"/>
              </a:lnSpc>
              <a:buClr>
                <a:srgbClr val="000000"/>
              </a:buClr>
              <a:buSzPct val="45000"/>
              <a:buFont typeface="Wingdings" pitchFamily="2" charset="2"/>
              <a:buNone/>
            </a:pPr>
            <a:r>
              <a:rPr lang="tr-TR">
                <a:solidFill>
                  <a:srgbClr val="C00000"/>
                </a:solidFill>
              </a:rPr>
              <a:t>Proliferasyon</a:t>
            </a:r>
            <a:endParaRPr lang="en-US">
              <a:solidFill>
                <a:srgbClr val="C00000"/>
              </a:solidFill>
            </a:endParaRPr>
          </a:p>
        </p:txBody>
      </p:sp>
      <p:sp>
        <p:nvSpPr>
          <p:cNvPr id="15379" name="Text Box 19"/>
          <p:cNvSpPr txBox="1">
            <a:spLocks noChangeArrowheads="1"/>
          </p:cNvSpPr>
          <p:nvPr/>
        </p:nvSpPr>
        <p:spPr bwMode="ltGray">
          <a:xfrm>
            <a:off x="5911850" y="2787650"/>
            <a:ext cx="633413" cy="265113"/>
          </a:xfrm>
          <a:prstGeom prst="rect">
            <a:avLst/>
          </a:prstGeom>
          <a:noFill/>
          <a:ln w="9525">
            <a:noFill/>
            <a:miter lim="800000"/>
            <a:headEnd/>
            <a:tailEnd/>
          </a:ln>
        </p:spPr>
        <p:txBody>
          <a:bodyPr wrap="none" lIns="91430" tIns="45715" rIns="91430" bIns="45715">
            <a:spAutoFit/>
          </a:bodyPr>
          <a:lstStyle/>
          <a:p>
            <a:pPr algn="ctr" hangingPunct="0">
              <a:lnSpc>
                <a:spcPct val="93000"/>
              </a:lnSpc>
              <a:buClr>
                <a:srgbClr val="000000"/>
              </a:buClr>
              <a:buSzPct val="45000"/>
              <a:buFont typeface="Wingdings" pitchFamily="2" charset="2"/>
              <a:buNone/>
            </a:pPr>
            <a:r>
              <a:rPr lang="tr-TR"/>
              <a:t>Tümör</a:t>
            </a:r>
            <a:endParaRPr lang="en-US"/>
          </a:p>
        </p:txBody>
      </p:sp>
      <p:sp>
        <p:nvSpPr>
          <p:cNvPr id="15381" name="AutoShape 21"/>
          <p:cNvSpPr>
            <a:spLocks noChangeArrowheads="1"/>
          </p:cNvSpPr>
          <p:nvPr/>
        </p:nvSpPr>
        <p:spPr bwMode="ltGray">
          <a:xfrm>
            <a:off x="3657600" y="2330450"/>
            <a:ext cx="41275" cy="314325"/>
          </a:xfrm>
          <a:prstGeom prst="downArrow">
            <a:avLst>
              <a:gd name="adj1" fmla="val 50000"/>
              <a:gd name="adj2" fmla="val 150087"/>
            </a:avLst>
          </a:prstGeom>
          <a:solidFill>
            <a:srgbClr val="7030A0"/>
          </a:solidFill>
          <a:ln w="9525">
            <a:solidFill>
              <a:srgbClr val="7030A0"/>
            </a:solidFill>
            <a:miter lim="800000"/>
            <a:headEnd/>
            <a:tailEnd/>
          </a:ln>
        </p:spPr>
        <p:txBody>
          <a:bodyPr wrap="none" lIns="91430" tIns="45715" rIns="91430" bIns="45715" anchor="ctr"/>
          <a:lstStyle/>
          <a:p>
            <a:pPr hangingPunct="0">
              <a:lnSpc>
                <a:spcPct val="93000"/>
              </a:lnSpc>
              <a:buClr>
                <a:srgbClr val="000000"/>
              </a:buClr>
              <a:buSzPct val="45000"/>
              <a:buFont typeface="Wingdings" pitchFamily="2" charset="2"/>
              <a:buNone/>
            </a:pPr>
            <a:endParaRPr lang="tr-TR"/>
          </a:p>
        </p:txBody>
      </p:sp>
      <p:sp>
        <p:nvSpPr>
          <p:cNvPr id="15382" name="AutoShape 22"/>
          <p:cNvSpPr>
            <a:spLocks noChangeArrowheads="1"/>
          </p:cNvSpPr>
          <p:nvPr/>
        </p:nvSpPr>
        <p:spPr bwMode="ltGray">
          <a:xfrm>
            <a:off x="3657600" y="4538663"/>
            <a:ext cx="65088" cy="263525"/>
          </a:xfrm>
          <a:prstGeom prst="downArrow">
            <a:avLst>
              <a:gd name="adj1" fmla="val 50000"/>
              <a:gd name="adj2" fmla="val 151847"/>
            </a:avLst>
          </a:prstGeom>
          <a:solidFill>
            <a:srgbClr val="7030A0"/>
          </a:solidFill>
          <a:ln w="9525">
            <a:solidFill>
              <a:srgbClr val="7030A0"/>
            </a:solidFill>
            <a:miter lim="800000"/>
            <a:headEnd/>
            <a:tailEnd/>
          </a:ln>
        </p:spPr>
        <p:txBody>
          <a:bodyPr wrap="none" lIns="91430" tIns="45715" rIns="91430" bIns="45715" anchor="ctr"/>
          <a:lstStyle/>
          <a:p>
            <a:pPr hangingPunct="0">
              <a:lnSpc>
                <a:spcPct val="93000"/>
              </a:lnSpc>
              <a:buClr>
                <a:srgbClr val="000000"/>
              </a:buClr>
              <a:buSzPct val="45000"/>
              <a:buFont typeface="Wingdings" pitchFamily="2" charset="2"/>
              <a:buNone/>
            </a:pPr>
            <a:endParaRPr lang="tr-TR"/>
          </a:p>
        </p:txBody>
      </p:sp>
      <p:grpSp>
        <p:nvGrpSpPr>
          <p:cNvPr id="3" name="Group 42"/>
          <p:cNvGrpSpPr>
            <a:grpSpLocks/>
          </p:cNvGrpSpPr>
          <p:nvPr/>
        </p:nvGrpSpPr>
        <p:grpSpPr bwMode="auto">
          <a:xfrm>
            <a:off x="2857488" y="2857496"/>
            <a:ext cx="1568450" cy="1501775"/>
            <a:chOff x="3150835" y="3150084"/>
            <a:chExt cx="1728787" cy="1655762"/>
          </a:xfrm>
        </p:grpSpPr>
        <p:sp>
          <p:nvSpPr>
            <p:cNvPr id="30" name="29 Oval"/>
            <p:cNvSpPr/>
            <p:nvPr/>
          </p:nvSpPr>
          <p:spPr bwMode="auto">
            <a:xfrm>
              <a:off x="3150835" y="3150084"/>
              <a:ext cx="1728787" cy="1655762"/>
            </a:xfrm>
            <a:prstGeom prst="ellipse">
              <a:avLst/>
            </a:prstGeom>
            <a:solidFill>
              <a:schemeClr val="accent1">
                <a:lumMod val="20000"/>
                <a:lumOff val="80000"/>
              </a:schemeClr>
            </a:solidFill>
            <a:ln w="9525" cap="flat" cmpd="sng" algn="ctr">
              <a:solidFill>
                <a:schemeClr val="accent6"/>
              </a:solidFill>
              <a:prstDash val="solid"/>
              <a:round/>
              <a:headEnd type="none" w="med" len="med"/>
              <a:tailEnd type="none" w="med" len="med"/>
            </a:ln>
            <a:effectLst>
              <a:glow rad="228600">
                <a:schemeClr val="accent2">
                  <a:satMod val="175000"/>
                  <a:alpha val="40000"/>
                </a:schemeClr>
              </a:glow>
            </a:effectLst>
            <a:scene3d>
              <a:camera prst="orthographicFront"/>
              <a:lightRig rig="threePt" dir="t"/>
            </a:scene3d>
            <a:sp3d>
              <a:bevelT w="152400" h="50800" prst="softRound"/>
            </a:sp3d>
          </p:spPr>
          <p:txBody>
            <a:bodyPr/>
            <a:lstStyle/>
            <a:p>
              <a:pPr hangingPunct="0">
                <a:lnSpc>
                  <a:spcPct val="93000"/>
                </a:lnSpc>
                <a:buClr>
                  <a:srgbClr val="000000"/>
                </a:buClr>
                <a:buSzPct val="45000"/>
                <a:buFont typeface="Wingdings" pitchFamily="2" charset="2"/>
                <a:buNone/>
                <a:defRPr/>
              </a:pPr>
              <a:endParaRPr lang="tr-TR">
                <a:cs typeface="Arial" pitchFamily="34" charset="0"/>
              </a:endParaRPr>
            </a:p>
          </p:txBody>
        </p:sp>
        <p:sp>
          <p:nvSpPr>
            <p:cNvPr id="15386" name="Line 26"/>
            <p:cNvSpPr>
              <a:spLocks noChangeShapeType="1"/>
            </p:cNvSpPr>
            <p:nvPr/>
          </p:nvSpPr>
          <p:spPr bwMode="ltGray">
            <a:xfrm>
              <a:off x="4174466" y="3622662"/>
              <a:ext cx="0" cy="671341"/>
            </a:xfrm>
            <a:prstGeom prst="line">
              <a:avLst/>
            </a:prstGeom>
            <a:noFill/>
            <a:ln w="57150">
              <a:solidFill>
                <a:schemeClr val="accent6"/>
              </a:solidFill>
              <a:prstDash val="sysDot"/>
              <a:round/>
              <a:headEnd/>
              <a:tailEnd/>
            </a:ln>
            <a:scene3d>
              <a:camera prst="orthographicFront"/>
              <a:lightRig rig="threePt" dir="t"/>
            </a:scene3d>
            <a:sp3d>
              <a:bevelT w="152400" h="50800" prst="softRound"/>
            </a:sp3d>
          </p:spPr>
          <p:txBody>
            <a:bodyPr wrap="none" lIns="100794" tIns="50397" rIns="100794" bIns="50397"/>
            <a:lstStyle/>
            <a:p>
              <a:pPr>
                <a:defRPr/>
              </a:pPr>
              <a:endParaRPr lang="tr-TR">
                <a:cs typeface="Arial" pitchFamily="34" charset="0"/>
              </a:endParaRPr>
            </a:p>
          </p:txBody>
        </p:sp>
        <p:sp>
          <p:nvSpPr>
            <p:cNvPr id="32" name="Line 5"/>
            <p:cNvSpPr>
              <a:spLocks noChangeShapeType="1"/>
            </p:cNvSpPr>
            <p:nvPr/>
          </p:nvSpPr>
          <p:spPr bwMode="ltGray">
            <a:xfrm>
              <a:off x="3898356" y="3648766"/>
              <a:ext cx="0" cy="672037"/>
            </a:xfrm>
            <a:prstGeom prst="line">
              <a:avLst/>
            </a:prstGeom>
            <a:solidFill>
              <a:schemeClr val="accent1">
                <a:lumMod val="20000"/>
                <a:lumOff val="80000"/>
              </a:schemeClr>
            </a:solidFill>
            <a:ln w="57150">
              <a:solidFill>
                <a:schemeClr val="accent6"/>
              </a:solidFill>
              <a:prstDash val="sysDash"/>
              <a:round/>
              <a:headEnd/>
              <a:tailEnd/>
            </a:ln>
            <a:scene3d>
              <a:camera prst="orthographicFront"/>
              <a:lightRig rig="threePt" dir="t"/>
            </a:scene3d>
            <a:sp3d>
              <a:bevelT w="152400" h="50800" prst="softRound"/>
            </a:sp3d>
          </p:spPr>
          <p:txBody>
            <a:bodyPr wrap="none"/>
            <a:lstStyle/>
            <a:p>
              <a:pPr>
                <a:defRPr/>
              </a:pPr>
              <a:endParaRPr lang="tr-TR">
                <a:cs typeface="Arial" pitchFamily="34" charset="0"/>
              </a:endParaRPr>
            </a:p>
          </p:txBody>
        </p:sp>
      </p:grpSp>
      <p:sp>
        <p:nvSpPr>
          <p:cNvPr id="34" name="33 Dikdörtgen"/>
          <p:cNvSpPr>
            <a:spLocks noChangeArrowheads="1"/>
          </p:cNvSpPr>
          <p:nvPr/>
        </p:nvSpPr>
        <p:spPr bwMode="auto">
          <a:xfrm>
            <a:off x="5878513" y="1416050"/>
            <a:ext cx="754062" cy="268288"/>
          </a:xfrm>
          <a:prstGeom prst="rect">
            <a:avLst/>
          </a:prstGeom>
          <a:noFill/>
          <a:ln w="9525">
            <a:noFill/>
            <a:miter lim="800000"/>
            <a:headEnd/>
            <a:tailEnd/>
          </a:ln>
        </p:spPr>
        <p:txBody>
          <a:bodyPr wrap="none" lIns="82945" tIns="41473" rIns="82945" bIns="41473">
            <a:spAutoFit/>
          </a:bodyPr>
          <a:lstStyle/>
          <a:p>
            <a:r>
              <a:rPr lang="en-US"/>
              <a:t>Normal </a:t>
            </a:r>
            <a:endParaRPr lang="tr-TR"/>
          </a:p>
        </p:txBody>
      </p:sp>
      <p:sp>
        <p:nvSpPr>
          <p:cNvPr id="35" name="34 Dikdörtgen"/>
          <p:cNvSpPr>
            <a:spLocks noChangeArrowheads="1"/>
          </p:cNvSpPr>
          <p:nvPr/>
        </p:nvSpPr>
        <p:spPr bwMode="auto">
          <a:xfrm>
            <a:off x="5878513" y="4133850"/>
            <a:ext cx="754062" cy="268288"/>
          </a:xfrm>
          <a:prstGeom prst="rect">
            <a:avLst/>
          </a:prstGeom>
          <a:noFill/>
          <a:ln w="9525">
            <a:noFill/>
            <a:miter lim="800000"/>
            <a:headEnd/>
            <a:tailEnd/>
          </a:ln>
        </p:spPr>
        <p:txBody>
          <a:bodyPr wrap="none" lIns="82945" tIns="41473" rIns="82945" bIns="41473">
            <a:spAutoFit/>
          </a:bodyPr>
          <a:lstStyle/>
          <a:p>
            <a:r>
              <a:rPr lang="en-US"/>
              <a:t>Normal </a:t>
            </a:r>
            <a:endParaRPr lang="tr-TR"/>
          </a:p>
        </p:txBody>
      </p:sp>
      <p:sp>
        <p:nvSpPr>
          <p:cNvPr id="36" name="AutoShape 16"/>
          <p:cNvSpPr>
            <a:spLocks noChangeArrowheads="1"/>
          </p:cNvSpPr>
          <p:nvPr/>
        </p:nvSpPr>
        <p:spPr bwMode="ltGray">
          <a:xfrm rot="1927649">
            <a:off x="4557713" y="3929063"/>
            <a:ext cx="1346200" cy="161925"/>
          </a:xfrm>
          <a:prstGeom prst="rightArrow">
            <a:avLst>
              <a:gd name="adj1" fmla="val 50000"/>
              <a:gd name="adj2" fmla="val 141484"/>
            </a:avLst>
          </a:prstGeom>
          <a:solidFill>
            <a:schemeClr val="accent6"/>
          </a:solidFill>
          <a:ln w="9525">
            <a:solidFill>
              <a:schemeClr val="tx1"/>
            </a:solidFill>
            <a:miter lim="800000"/>
            <a:headEnd/>
            <a:tailEnd/>
          </a:ln>
        </p:spPr>
        <p:txBody>
          <a:bodyPr wrap="none" lIns="91430" tIns="45715" rIns="91430" bIns="45715" anchor="ctr"/>
          <a:lstStyle/>
          <a:p>
            <a:pPr hangingPunct="0">
              <a:lnSpc>
                <a:spcPct val="93000"/>
              </a:lnSpc>
              <a:buClr>
                <a:srgbClr val="000000"/>
              </a:buClr>
              <a:buSzPct val="45000"/>
              <a:buFont typeface="Wingdings" pitchFamily="2" charset="2"/>
              <a:buNone/>
              <a:defRPr/>
            </a:pPr>
            <a:endParaRPr lang="tr-TR">
              <a:cs typeface="Arial" pitchFamily="34" charset="0"/>
            </a:endParaRPr>
          </a:p>
        </p:txBody>
      </p:sp>
      <p:sp>
        <p:nvSpPr>
          <p:cNvPr id="37" name="AutoShape 15"/>
          <p:cNvSpPr>
            <a:spLocks noChangeArrowheads="1"/>
          </p:cNvSpPr>
          <p:nvPr/>
        </p:nvSpPr>
        <p:spPr bwMode="ltGray">
          <a:xfrm>
            <a:off x="4649788" y="5562600"/>
            <a:ext cx="1293812" cy="230188"/>
          </a:xfrm>
          <a:prstGeom prst="rightArrow">
            <a:avLst>
              <a:gd name="adj1" fmla="val 50000"/>
              <a:gd name="adj2" fmla="val 140517"/>
            </a:avLst>
          </a:prstGeom>
          <a:solidFill>
            <a:srgbClr val="FF0000"/>
          </a:solidFill>
          <a:ln w="9525">
            <a:solidFill>
              <a:srgbClr val="C00000"/>
            </a:solidFill>
            <a:miter lim="800000"/>
            <a:headEnd/>
            <a:tailEnd/>
          </a:ln>
        </p:spPr>
        <p:txBody>
          <a:bodyPr wrap="none" lIns="91430" tIns="45715" rIns="91430" bIns="45715" anchor="ctr"/>
          <a:lstStyle/>
          <a:p>
            <a:pPr hangingPunct="0">
              <a:lnSpc>
                <a:spcPct val="93000"/>
              </a:lnSpc>
              <a:buClr>
                <a:srgbClr val="000000"/>
              </a:buClr>
              <a:buSzPct val="45000"/>
              <a:buFont typeface="Wingdings" pitchFamily="2" charset="2"/>
              <a:buNone/>
            </a:pPr>
            <a:endParaRPr lang="tr-TR"/>
          </a:p>
        </p:txBody>
      </p:sp>
      <p:sp>
        <p:nvSpPr>
          <p:cNvPr id="38" name="Text Box 19"/>
          <p:cNvSpPr txBox="1">
            <a:spLocks noChangeArrowheads="1"/>
          </p:cNvSpPr>
          <p:nvPr/>
        </p:nvSpPr>
        <p:spPr bwMode="ltGray">
          <a:xfrm>
            <a:off x="5919788" y="5453063"/>
            <a:ext cx="633412" cy="265112"/>
          </a:xfrm>
          <a:prstGeom prst="rect">
            <a:avLst/>
          </a:prstGeom>
          <a:noFill/>
          <a:ln w="9525">
            <a:noFill/>
            <a:miter lim="800000"/>
            <a:headEnd/>
            <a:tailEnd/>
          </a:ln>
        </p:spPr>
        <p:txBody>
          <a:bodyPr wrap="none" lIns="91430" tIns="45715" rIns="91430" bIns="45715">
            <a:spAutoFit/>
          </a:bodyPr>
          <a:lstStyle/>
          <a:p>
            <a:pPr algn="ctr" hangingPunct="0">
              <a:lnSpc>
                <a:spcPct val="93000"/>
              </a:lnSpc>
              <a:buClr>
                <a:srgbClr val="000000"/>
              </a:buClr>
              <a:buSzPct val="45000"/>
              <a:buFont typeface="Wingdings" pitchFamily="2" charset="2"/>
              <a:buNone/>
            </a:pPr>
            <a:r>
              <a:rPr lang="tr-TR"/>
              <a:t>Tümör</a:t>
            </a:r>
            <a:endParaRPr lang="en-US"/>
          </a:p>
        </p:txBody>
      </p:sp>
      <p:sp>
        <p:nvSpPr>
          <p:cNvPr id="39" name="Text Box 14"/>
          <p:cNvSpPr txBox="1">
            <a:spLocks noChangeArrowheads="1"/>
          </p:cNvSpPr>
          <p:nvPr/>
        </p:nvSpPr>
        <p:spPr bwMode="ltGray">
          <a:xfrm>
            <a:off x="392113" y="1416050"/>
            <a:ext cx="2236787" cy="377825"/>
          </a:xfrm>
          <a:prstGeom prst="rect">
            <a:avLst/>
          </a:prstGeom>
          <a:noFill/>
          <a:ln w="9525">
            <a:noFill/>
            <a:miter lim="800000"/>
            <a:headEnd/>
            <a:tailEnd/>
          </a:ln>
        </p:spPr>
        <p:txBody>
          <a:bodyPr lIns="91430" tIns="45715" rIns="91430" bIns="45715">
            <a:spAutoFit/>
          </a:bodyPr>
          <a:lstStyle/>
          <a:p>
            <a:pPr algn="ctr" hangingPunct="0">
              <a:lnSpc>
                <a:spcPct val="93000"/>
              </a:lnSpc>
              <a:buClr>
                <a:srgbClr val="000000"/>
              </a:buClr>
              <a:buSzPct val="45000"/>
              <a:buFont typeface="Wingdings" pitchFamily="2" charset="2"/>
              <a:buNone/>
              <a:defRPr/>
            </a:pPr>
            <a:r>
              <a:rPr lang="tr-TR" sz="2000" dirty="0">
                <a:solidFill>
                  <a:schemeClr val="tx1">
                    <a:lumMod val="65000"/>
                    <a:lumOff val="35000"/>
                  </a:schemeClr>
                </a:solidFill>
                <a:cs typeface="Arial" pitchFamily="34" charset="0"/>
              </a:rPr>
              <a:t>Yok</a:t>
            </a:r>
            <a:endParaRPr lang="en-US" sz="2000" dirty="0">
              <a:solidFill>
                <a:schemeClr val="tx1">
                  <a:lumMod val="65000"/>
                  <a:lumOff val="35000"/>
                </a:schemeClr>
              </a:solidFill>
              <a:cs typeface="Arial" pitchFamily="34" charset="0"/>
            </a:endParaRPr>
          </a:p>
        </p:txBody>
      </p:sp>
      <p:sp>
        <p:nvSpPr>
          <p:cNvPr id="48" name="47 Sağ Ayraç"/>
          <p:cNvSpPr/>
          <p:nvPr/>
        </p:nvSpPr>
        <p:spPr bwMode="auto">
          <a:xfrm>
            <a:off x="6923088" y="1416050"/>
            <a:ext cx="587375" cy="1633538"/>
          </a:xfrm>
          <a:prstGeom prst="rightBrace">
            <a:avLst>
              <a:gd name="adj1" fmla="val 54746"/>
              <a:gd name="adj2" fmla="val 51537"/>
            </a:avLst>
          </a:prstGeom>
          <a:noFill/>
          <a:ln w="57150" cap="flat" cmpd="sng" algn="ctr">
            <a:solidFill>
              <a:schemeClr val="accent1">
                <a:lumMod val="75000"/>
              </a:schemeClr>
            </a:solidFill>
            <a:prstDash val="solid"/>
            <a:round/>
            <a:headEnd type="none" w="med" len="med"/>
            <a:tailEnd type="none" w="med" len="med"/>
          </a:ln>
          <a:effectLst/>
        </p:spPr>
        <p:txBody>
          <a:bodyPr lIns="82945" tIns="41473" rIns="82945" bIns="41473"/>
          <a:lstStyle/>
          <a:p>
            <a:pPr hangingPunct="0">
              <a:lnSpc>
                <a:spcPct val="93000"/>
              </a:lnSpc>
              <a:buClr>
                <a:srgbClr val="000000"/>
              </a:buClr>
              <a:buSzPct val="45000"/>
              <a:buFont typeface="Wingdings" pitchFamily="2" charset="2"/>
              <a:buNone/>
              <a:defRPr/>
            </a:pPr>
            <a:endParaRPr lang="tr-TR">
              <a:cs typeface="Arial" pitchFamily="34" charset="0"/>
            </a:endParaRPr>
          </a:p>
        </p:txBody>
      </p:sp>
      <p:sp>
        <p:nvSpPr>
          <p:cNvPr id="49" name="48 Sağ Ayraç"/>
          <p:cNvSpPr/>
          <p:nvPr/>
        </p:nvSpPr>
        <p:spPr bwMode="auto">
          <a:xfrm>
            <a:off x="6923088" y="4094163"/>
            <a:ext cx="587375" cy="1633537"/>
          </a:xfrm>
          <a:prstGeom prst="rightBrace">
            <a:avLst>
              <a:gd name="adj1" fmla="val 57137"/>
              <a:gd name="adj2" fmla="val 51537"/>
            </a:avLst>
          </a:prstGeom>
          <a:noFill/>
          <a:ln w="57150" cap="flat" cmpd="sng" algn="ctr">
            <a:solidFill>
              <a:schemeClr val="accent1">
                <a:lumMod val="75000"/>
              </a:schemeClr>
            </a:solidFill>
            <a:prstDash val="solid"/>
            <a:round/>
            <a:headEnd type="none" w="med" len="med"/>
            <a:tailEnd type="none" w="med" len="med"/>
          </a:ln>
          <a:effectLst/>
        </p:spPr>
        <p:txBody>
          <a:bodyPr lIns="82945" tIns="41473" rIns="82945" bIns="41473"/>
          <a:lstStyle/>
          <a:p>
            <a:pPr hangingPunct="0">
              <a:lnSpc>
                <a:spcPct val="93000"/>
              </a:lnSpc>
              <a:buClr>
                <a:srgbClr val="000000"/>
              </a:buClr>
              <a:buSzPct val="45000"/>
              <a:buFont typeface="Wingdings" pitchFamily="2" charset="2"/>
              <a:buNone/>
              <a:defRPr/>
            </a:pPr>
            <a:endParaRPr lang="tr-TR">
              <a:cs typeface="Arial" pitchFamily="34" charset="0"/>
            </a:endParaRPr>
          </a:p>
        </p:txBody>
      </p:sp>
      <p:sp>
        <p:nvSpPr>
          <p:cNvPr id="50" name="Text Box 12"/>
          <p:cNvSpPr txBox="1">
            <a:spLocks noChangeArrowheads="1"/>
          </p:cNvSpPr>
          <p:nvPr/>
        </p:nvSpPr>
        <p:spPr bwMode="ltGray">
          <a:xfrm>
            <a:off x="7621588" y="2055813"/>
            <a:ext cx="887412" cy="265112"/>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lIns="91430" tIns="45715" rIns="91430" bIns="45715">
            <a:spAutoFit/>
          </a:bodyPr>
          <a:lstStyle/>
          <a:p>
            <a:pPr algn="ctr" hangingPunct="0">
              <a:lnSpc>
                <a:spcPct val="93000"/>
              </a:lnSpc>
              <a:buClr>
                <a:srgbClr val="000000"/>
              </a:buClr>
              <a:buSzPct val="45000"/>
              <a:buFont typeface="Wingdings" pitchFamily="2" charset="2"/>
              <a:buNone/>
              <a:defRPr/>
            </a:pPr>
            <a:r>
              <a:rPr lang="tr-TR" dirty="0" err="1">
                <a:solidFill>
                  <a:srgbClr val="C00000"/>
                </a:solidFill>
                <a:latin typeface="Century Gothic" pitchFamily="34" charset="0"/>
              </a:rPr>
              <a:t>Onkogen</a:t>
            </a:r>
            <a:endParaRPr lang="en-US" dirty="0">
              <a:solidFill>
                <a:srgbClr val="C00000"/>
              </a:solidFill>
              <a:latin typeface="Century Gothic" pitchFamily="34" charset="0"/>
            </a:endParaRPr>
          </a:p>
        </p:txBody>
      </p:sp>
      <p:sp>
        <p:nvSpPr>
          <p:cNvPr id="51" name="Text Box 12"/>
          <p:cNvSpPr txBox="1">
            <a:spLocks noChangeArrowheads="1"/>
          </p:cNvSpPr>
          <p:nvPr/>
        </p:nvSpPr>
        <p:spPr bwMode="ltGray">
          <a:xfrm>
            <a:off x="7969250" y="4748213"/>
            <a:ext cx="458788" cy="263525"/>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lIns="91430" tIns="45715" rIns="91430" bIns="45715">
            <a:spAutoFit/>
          </a:bodyPr>
          <a:lstStyle/>
          <a:p>
            <a:pPr algn="ctr" hangingPunct="0">
              <a:lnSpc>
                <a:spcPct val="93000"/>
              </a:lnSpc>
              <a:buClr>
                <a:srgbClr val="000000"/>
              </a:buClr>
              <a:buSzPct val="45000"/>
              <a:buFont typeface="Wingdings" pitchFamily="2" charset="2"/>
              <a:buNone/>
              <a:defRPr/>
            </a:pPr>
            <a:r>
              <a:rPr lang="tr-TR" dirty="0">
                <a:solidFill>
                  <a:srgbClr val="C00000"/>
                </a:solidFill>
                <a:latin typeface="Century Gothic" pitchFamily="34" charset="0"/>
              </a:rPr>
              <a:t>TSG</a:t>
            </a:r>
            <a:endParaRPr lang="en-US" dirty="0">
              <a:solidFill>
                <a:srgbClr val="C00000"/>
              </a:solidFill>
              <a:latin typeface="Century Gothic" pitchFamily="34" charset="0"/>
            </a:endParaRPr>
          </a:p>
        </p:txBody>
      </p:sp>
      <p:sp>
        <p:nvSpPr>
          <p:cNvPr id="52" name="51 Şimşek İşareti"/>
          <p:cNvSpPr>
            <a:spLocks noChangeArrowheads="1"/>
          </p:cNvSpPr>
          <p:nvPr/>
        </p:nvSpPr>
        <p:spPr bwMode="auto">
          <a:xfrm>
            <a:off x="3214678" y="3429000"/>
            <a:ext cx="325438" cy="195262"/>
          </a:xfrm>
          <a:prstGeom prst="lightningBolt">
            <a:avLst/>
          </a:prstGeom>
          <a:solidFill>
            <a:srgbClr val="FF0000"/>
          </a:solidFill>
          <a:ln w="9525" algn="ctr">
            <a:solidFill>
              <a:schemeClr val="tx1"/>
            </a:solidFill>
            <a:round/>
            <a:headEnd/>
            <a:tailEnd/>
          </a:ln>
        </p:spPr>
        <p:txBody>
          <a:bodyPr lIns="82945" tIns="41473" rIns="82945" bIns="41473"/>
          <a:lstStyle/>
          <a:p>
            <a:pPr hangingPunct="0">
              <a:lnSpc>
                <a:spcPct val="93000"/>
              </a:lnSpc>
              <a:buClr>
                <a:srgbClr val="000000"/>
              </a:buClr>
              <a:buSzPct val="45000"/>
              <a:buFont typeface="Wingdings" pitchFamily="2" charset="2"/>
              <a:buNone/>
            </a:pPr>
            <a:endParaRPr lang="tr-TR"/>
          </a:p>
        </p:txBody>
      </p:sp>
      <p:grpSp>
        <p:nvGrpSpPr>
          <p:cNvPr id="4" name="55 Grup"/>
          <p:cNvGrpSpPr>
            <a:grpSpLocks/>
          </p:cNvGrpSpPr>
          <p:nvPr/>
        </p:nvGrpSpPr>
        <p:grpSpPr bwMode="auto">
          <a:xfrm>
            <a:off x="2938463" y="4943475"/>
            <a:ext cx="1568450" cy="1503363"/>
            <a:chOff x="3240112" y="5449243"/>
            <a:chExt cx="1728192" cy="1656184"/>
          </a:xfrm>
        </p:grpSpPr>
        <p:grpSp>
          <p:nvGrpSpPr>
            <p:cNvPr id="5" name="44 Grup"/>
            <p:cNvGrpSpPr/>
            <p:nvPr/>
          </p:nvGrpSpPr>
          <p:grpSpPr>
            <a:xfrm>
              <a:off x="3240112" y="5449243"/>
              <a:ext cx="1728192" cy="1656184"/>
              <a:chOff x="3240112" y="5796061"/>
              <a:chExt cx="1728192" cy="1656184"/>
            </a:xfrm>
            <a:effectLst>
              <a:glow rad="228600">
                <a:schemeClr val="accent2">
                  <a:satMod val="175000"/>
                  <a:alpha val="40000"/>
                </a:schemeClr>
              </a:glow>
            </a:effectLst>
          </p:grpSpPr>
          <p:sp>
            <p:nvSpPr>
              <p:cNvPr id="41" name="40 Oval"/>
              <p:cNvSpPr/>
              <p:nvPr/>
            </p:nvSpPr>
            <p:spPr bwMode="auto">
              <a:xfrm>
                <a:off x="3240112" y="5796061"/>
                <a:ext cx="1728192" cy="1656184"/>
              </a:xfrm>
              <a:prstGeom prst="ellipse">
                <a:avLst/>
              </a:prstGeom>
              <a:solidFill>
                <a:schemeClr val="accent1">
                  <a:lumMod val="20000"/>
                  <a:lumOff val="80000"/>
                </a:schemeClr>
              </a:solidFill>
              <a:ln w="9525" cap="flat" cmpd="sng" algn="ctr">
                <a:solidFill>
                  <a:schemeClr val="accent6"/>
                </a:solidFill>
                <a:prstDash val="solid"/>
                <a:round/>
                <a:headEnd type="none" w="med" len="med"/>
                <a:tailEnd type="none" w="med" len="med"/>
              </a:ln>
              <a:effectLst/>
              <a:scene3d>
                <a:camera prst="orthographicFront"/>
                <a:lightRig rig="threePt" dir="t"/>
              </a:scene3d>
              <a:sp3d>
                <a:bevelT w="152400" h="50800" prst="softRound"/>
              </a:sp3d>
            </p:spPr>
            <p:txBody>
              <a:bodyPr/>
              <a:lstStyle/>
              <a:p>
                <a:pPr hangingPunct="0">
                  <a:lnSpc>
                    <a:spcPct val="93000"/>
                  </a:lnSpc>
                  <a:buClr>
                    <a:srgbClr val="000000"/>
                  </a:buClr>
                  <a:buSzPct val="45000"/>
                  <a:buFont typeface="Wingdings" pitchFamily="2" charset="2"/>
                  <a:buNone/>
                  <a:defRPr/>
                </a:pPr>
                <a:endParaRPr lang="tr-TR">
                  <a:cs typeface="Arial" pitchFamily="34" charset="0"/>
                </a:endParaRPr>
              </a:p>
            </p:txBody>
          </p:sp>
          <p:sp>
            <p:nvSpPr>
              <p:cNvPr id="42" name="Line 26"/>
              <p:cNvSpPr>
                <a:spLocks noChangeShapeType="1"/>
              </p:cNvSpPr>
              <p:nvPr/>
            </p:nvSpPr>
            <p:spPr bwMode="ltGray">
              <a:xfrm>
                <a:off x="3960192" y="6300117"/>
                <a:ext cx="0" cy="671512"/>
              </a:xfrm>
              <a:prstGeom prst="line">
                <a:avLst/>
              </a:prstGeom>
              <a:noFill/>
              <a:ln w="57150">
                <a:solidFill>
                  <a:schemeClr val="accent6"/>
                </a:solidFill>
                <a:prstDash val="sysDot"/>
                <a:round/>
                <a:headEnd/>
                <a:tailEnd/>
              </a:ln>
              <a:scene3d>
                <a:camera prst="orthographicFront"/>
                <a:lightRig rig="threePt" dir="t"/>
              </a:scene3d>
              <a:sp3d>
                <a:bevelT w="152400" h="50800" prst="softRound"/>
              </a:sp3d>
            </p:spPr>
            <p:txBody>
              <a:bodyPr wrap="none" lIns="100794" tIns="50397" rIns="100794" bIns="50397"/>
              <a:lstStyle/>
              <a:p>
                <a:pPr>
                  <a:defRPr/>
                </a:pPr>
                <a:endParaRPr lang="tr-TR">
                  <a:cs typeface="Arial" pitchFamily="34" charset="0"/>
                </a:endParaRPr>
              </a:p>
            </p:txBody>
          </p:sp>
          <p:sp>
            <p:nvSpPr>
              <p:cNvPr id="44" name="Line 26"/>
              <p:cNvSpPr>
                <a:spLocks noChangeShapeType="1"/>
              </p:cNvSpPr>
              <p:nvPr/>
            </p:nvSpPr>
            <p:spPr bwMode="ltGray">
              <a:xfrm>
                <a:off x="4248224" y="6300117"/>
                <a:ext cx="0" cy="671512"/>
              </a:xfrm>
              <a:prstGeom prst="line">
                <a:avLst/>
              </a:prstGeom>
              <a:noFill/>
              <a:ln w="57150">
                <a:solidFill>
                  <a:schemeClr val="accent6"/>
                </a:solidFill>
                <a:prstDash val="sysDot"/>
                <a:round/>
                <a:headEnd/>
                <a:tailEnd/>
              </a:ln>
              <a:scene3d>
                <a:camera prst="orthographicFront"/>
                <a:lightRig rig="threePt" dir="t"/>
              </a:scene3d>
              <a:sp3d>
                <a:bevelT w="152400" h="50800" prst="softRound"/>
              </a:sp3d>
            </p:spPr>
            <p:txBody>
              <a:bodyPr wrap="none" lIns="100794" tIns="50397" rIns="100794" bIns="50397"/>
              <a:lstStyle/>
              <a:p>
                <a:pPr>
                  <a:defRPr/>
                </a:pPr>
                <a:endParaRPr lang="tr-TR">
                  <a:cs typeface="Arial" pitchFamily="34" charset="0"/>
                </a:endParaRPr>
              </a:p>
            </p:txBody>
          </p:sp>
        </p:grpSp>
        <p:sp>
          <p:nvSpPr>
            <p:cNvPr id="6171" name="52 Şimşek İşareti"/>
            <p:cNvSpPr>
              <a:spLocks noChangeArrowheads="1"/>
            </p:cNvSpPr>
            <p:nvPr/>
          </p:nvSpPr>
          <p:spPr bwMode="auto">
            <a:xfrm>
              <a:off x="3600152" y="6156101"/>
              <a:ext cx="360040" cy="216024"/>
            </a:xfrm>
            <a:prstGeom prst="lightningBolt">
              <a:avLst/>
            </a:prstGeom>
            <a:solidFill>
              <a:srgbClr val="FF0000"/>
            </a:solidFill>
            <a:ln w="9525" algn="ctr">
              <a:solidFill>
                <a:schemeClr val="tx1"/>
              </a:solidFill>
              <a:round/>
              <a:headEnd/>
              <a:tailEnd/>
            </a:ln>
          </p:spPr>
          <p:txBody>
            <a:bodyPr/>
            <a:lstStyle/>
            <a:p>
              <a:pPr hangingPunct="0">
                <a:lnSpc>
                  <a:spcPct val="93000"/>
                </a:lnSpc>
                <a:buClr>
                  <a:srgbClr val="000000"/>
                </a:buClr>
                <a:buSzPct val="45000"/>
                <a:buFont typeface="Wingdings" pitchFamily="2" charset="2"/>
                <a:buNone/>
              </a:pPr>
              <a:endParaRPr lang="tr-TR"/>
            </a:p>
          </p:txBody>
        </p:sp>
      </p:grpSp>
      <p:sp>
        <p:nvSpPr>
          <p:cNvPr id="54" name="53 Şimşek İşareti"/>
          <p:cNvSpPr>
            <a:spLocks noChangeArrowheads="1"/>
          </p:cNvSpPr>
          <p:nvPr/>
        </p:nvSpPr>
        <p:spPr bwMode="auto">
          <a:xfrm rot="5601663">
            <a:off x="3883819" y="5487194"/>
            <a:ext cx="266700" cy="312738"/>
          </a:xfrm>
          <a:prstGeom prst="lightningBolt">
            <a:avLst/>
          </a:prstGeom>
          <a:solidFill>
            <a:srgbClr val="FF0000"/>
          </a:solidFill>
          <a:ln w="9525" algn="ctr">
            <a:solidFill>
              <a:schemeClr val="tx1"/>
            </a:solidFill>
            <a:round/>
            <a:headEnd/>
            <a:tailEnd/>
          </a:ln>
        </p:spPr>
        <p:txBody>
          <a:bodyPr lIns="82945" tIns="41473" rIns="82945" bIns="41473"/>
          <a:lstStyle/>
          <a:p>
            <a:pPr hangingPunct="0">
              <a:lnSpc>
                <a:spcPct val="93000"/>
              </a:lnSpc>
              <a:buClr>
                <a:srgbClr val="000000"/>
              </a:buClr>
              <a:buSzPct val="45000"/>
              <a:buFont typeface="Wingdings" pitchFamily="2" charset="2"/>
              <a:buNone/>
            </a:pPr>
            <a:endParaRPr lang="tr-T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60"/>
          <p:cNvGrpSpPr>
            <a:grpSpLocks/>
          </p:cNvGrpSpPr>
          <p:nvPr/>
        </p:nvGrpSpPr>
        <p:grpSpPr bwMode="auto">
          <a:xfrm>
            <a:off x="0" y="333375"/>
            <a:ext cx="9036050" cy="6365875"/>
            <a:chOff x="0" y="333375"/>
            <a:chExt cx="9036050" cy="6365875"/>
          </a:xfrm>
        </p:grpSpPr>
        <p:sp>
          <p:nvSpPr>
            <p:cNvPr id="7176" name="Freeform 2"/>
            <p:cNvSpPr>
              <a:spLocks/>
            </p:cNvSpPr>
            <p:nvPr/>
          </p:nvSpPr>
          <p:spPr bwMode="auto">
            <a:xfrm>
              <a:off x="971550" y="1389063"/>
              <a:ext cx="7177088" cy="1319212"/>
            </a:xfrm>
            <a:custGeom>
              <a:avLst/>
              <a:gdLst>
                <a:gd name="T0" fmla="*/ 0 w 4521"/>
                <a:gd name="T1" fmla="*/ 2147483647 h 831"/>
                <a:gd name="T2" fmla="*/ 2147483647 w 4521"/>
                <a:gd name="T3" fmla="*/ 2147483647 h 831"/>
                <a:gd name="T4" fmla="*/ 2147483647 w 4521"/>
                <a:gd name="T5" fmla="*/ 2147483647 h 831"/>
                <a:gd name="T6" fmla="*/ 2147483647 w 4521"/>
                <a:gd name="T7" fmla="*/ 2147483647 h 831"/>
                <a:gd name="T8" fmla="*/ 2147483647 w 4521"/>
                <a:gd name="T9" fmla="*/ 2147483647 h 831"/>
                <a:gd name="T10" fmla="*/ 0 60000 65536"/>
                <a:gd name="T11" fmla="*/ 0 60000 65536"/>
                <a:gd name="T12" fmla="*/ 0 60000 65536"/>
                <a:gd name="T13" fmla="*/ 0 60000 65536"/>
                <a:gd name="T14" fmla="*/ 0 60000 65536"/>
                <a:gd name="T15" fmla="*/ 0 w 4521"/>
                <a:gd name="T16" fmla="*/ 0 h 831"/>
                <a:gd name="T17" fmla="*/ 4521 w 4521"/>
                <a:gd name="T18" fmla="*/ 831 h 831"/>
              </a:gdLst>
              <a:ahLst/>
              <a:cxnLst>
                <a:cxn ang="T10">
                  <a:pos x="T0" y="T1"/>
                </a:cxn>
                <a:cxn ang="T11">
                  <a:pos x="T2" y="T3"/>
                </a:cxn>
                <a:cxn ang="T12">
                  <a:pos x="T4" y="T5"/>
                </a:cxn>
                <a:cxn ang="T13">
                  <a:pos x="T6" y="T7"/>
                </a:cxn>
                <a:cxn ang="T14">
                  <a:pos x="T8" y="T9"/>
                </a:cxn>
              </a:cxnLst>
              <a:rect l="T15" t="T16" r="T17" b="T18"/>
              <a:pathLst>
                <a:path w="4521" h="831">
                  <a:moveTo>
                    <a:pt x="0" y="809"/>
                  </a:moveTo>
                  <a:cubicBezTo>
                    <a:pt x="30" y="574"/>
                    <a:pt x="61" y="340"/>
                    <a:pt x="636" y="219"/>
                  </a:cubicBezTo>
                  <a:cubicBezTo>
                    <a:pt x="1211" y="98"/>
                    <a:pt x="2828" y="0"/>
                    <a:pt x="3448" y="83"/>
                  </a:cubicBezTo>
                  <a:cubicBezTo>
                    <a:pt x="4068" y="166"/>
                    <a:pt x="4189" y="605"/>
                    <a:pt x="4355" y="718"/>
                  </a:cubicBezTo>
                  <a:cubicBezTo>
                    <a:pt x="4521" y="831"/>
                    <a:pt x="4483" y="797"/>
                    <a:pt x="4446" y="764"/>
                  </a:cubicBezTo>
                </a:path>
              </a:pathLst>
            </a:custGeom>
            <a:noFill/>
            <a:ln w="38100">
              <a:solidFill>
                <a:srgbClr val="000026"/>
              </a:solidFill>
              <a:round/>
              <a:headEnd/>
              <a:tailEnd/>
            </a:ln>
          </p:spPr>
          <p:txBody>
            <a:bodyPr/>
            <a:lstStyle/>
            <a:p>
              <a:endParaRPr lang="tr-TR"/>
            </a:p>
          </p:txBody>
        </p:sp>
        <p:sp>
          <p:nvSpPr>
            <p:cNvPr id="7177" name="Freeform 3"/>
            <p:cNvSpPr>
              <a:spLocks/>
            </p:cNvSpPr>
            <p:nvPr/>
          </p:nvSpPr>
          <p:spPr bwMode="auto">
            <a:xfrm>
              <a:off x="3708400" y="333375"/>
              <a:ext cx="320675" cy="1095375"/>
            </a:xfrm>
            <a:custGeom>
              <a:avLst/>
              <a:gdLst>
                <a:gd name="T0" fmla="*/ 2147483647 w 202"/>
                <a:gd name="T1" fmla="*/ 0 h 690"/>
                <a:gd name="T2" fmla="*/ 2147483647 w 202"/>
                <a:gd name="T3" fmla="*/ 2147483647 h 690"/>
                <a:gd name="T4" fmla="*/ 2147483647 w 202"/>
                <a:gd name="T5" fmla="*/ 2147483647 h 690"/>
                <a:gd name="T6" fmla="*/ 2147483647 w 202"/>
                <a:gd name="T7" fmla="*/ 2147483647 h 690"/>
                <a:gd name="T8" fmla="*/ 2147483647 w 202"/>
                <a:gd name="T9" fmla="*/ 2147483647 h 690"/>
                <a:gd name="T10" fmla="*/ 2147483647 w 202"/>
                <a:gd name="T11" fmla="*/ 2147483647 h 690"/>
                <a:gd name="T12" fmla="*/ 2147483647 w 202"/>
                <a:gd name="T13" fmla="*/ 2147483647 h 690"/>
                <a:gd name="T14" fmla="*/ 2147483647 w 202"/>
                <a:gd name="T15" fmla="*/ 2147483647 h 690"/>
                <a:gd name="T16" fmla="*/ 2147483647 w 202"/>
                <a:gd name="T17" fmla="*/ 2147483647 h 690"/>
                <a:gd name="T18" fmla="*/ 2147483647 w 202"/>
                <a:gd name="T19" fmla="*/ 2147483647 h 690"/>
                <a:gd name="T20" fmla="*/ 2147483647 w 202"/>
                <a:gd name="T21" fmla="*/ 2147483647 h 690"/>
                <a:gd name="T22" fmla="*/ 2147483647 w 202"/>
                <a:gd name="T23" fmla="*/ 2147483647 h 690"/>
                <a:gd name="T24" fmla="*/ 2147483647 w 202"/>
                <a:gd name="T25" fmla="*/ 2147483647 h 690"/>
                <a:gd name="T26" fmla="*/ 2147483647 w 202"/>
                <a:gd name="T27" fmla="*/ 2147483647 h 690"/>
                <a:gd name="T28" fmla="*/ 2147483647 w 202"/>
                <a:gd name="T29" fmla="*/ 2147483647 h 690"/>
                <a:gd name="T30" fmla="*/ 2147483647 w 202"/>
                <a:gd name="T31" fmla="*/ 2147483647 h 690"/>
                <a:gd name="T32" fmla="*/ 2147483647 w 202"/>
                <a:gd name="T33" fmla="*/ 2147483647 h 690"/>
                <a:gd name="T34" fmla="*/ 2147483647 w 202"/>
                <a:gd name="T35" fmla="*/ 2147483647 h 69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02"/>
                <a:gd name="T55" fmla="*/ 0 h 690"/>
                <a:gd name="T56" fmla="*/ 202 w 202"/>
                <a:gd name="T57" fmla="*/ 690 h 69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02" h="690">
                  <a:moveTo>
                    <a:pt x="150" y="0"/>
                  </a:moveTo>
                  <a:cubicBezTo>
                    <a:pt x="96" y="6"/>
                    <a:pt x="75" y="6"/>
                    <a:pt x="33" y="33"/>
                  </a:cubicBezTo>
                  <a:cubicBezTo>
                    <a:pt x="36" y="50"/>
                    <a:pt x="30" y="70"/>
                    <a:pt x="41" y="83"/>
                  </a:cubicBezTo>
                  <a:cubicBezTo>
                    <a:pt x="59" y="104"/>
                    <a:pt x="117" y="81"/>
                    <a:pt x="58" y="100"/>
                  </a:cubicBezTo>
                  <a:cubicBezTo>
                    <a:pt x="91" y="103"/>
                    <a:pt x="129" y="93"/>
                    <a:pt x="158" y="109"/>
                  </a:cubicBezTo>
                  <a:cubicBezTo>
                    <a:pt x="170" y="116"/>
                    <a:pt x="163" y="145"/>
                    <a:pt x="150" y="150"/>
                  </a:cubicBezTo>
                  <a:cubicBezTo>
                    <a:pt x="108" y="165"/>
                    <a:pt x="61" y="156"/>
                    <a:pt x="16" y="159"/>
                  </a:cubicBezTo>
                  <a:cubicBezTo>
                    <a:pt x="19" y="189"/>
                    <a:pt x="0" y="233"/>
                    <a:pt x="25" y="250"/>
                  </a:cubicBezTo>
                  <a:cubicBezTo>
                    <a:pt x="65" y="276"/>
                    <a:pt x="125" y="238"/>
                    <a:pt x="167" y="259"/>
                  </a:cubicBezTo>
                  <a:cubicBezTo>
                    <a:pt x="184" y="268"/>
                    <a:pt x="175" y="307"/>
                    <a:pt x="158" y="317"/>
                  </a:cubicBezTo>
                  <a:cubicBezTo>
                    <a:pt x="127" y="335"/>
                    <a:pt x="86" y="323"/>
                    <a:pt x="50" y="326"/>
                  </a:cubicBezTo>
                  <a:cubicBezTo>
                    <a:pt x="18" y="347"/>
                    <a:pt x="12" y="356"/>
                    <a:pt x="25" y="392"/>
                  </a:cubicBezTo>
                  <a:cubicBezTo>
                    <a:pt x="28" y="412"/>
                    <a:pt x="15" y="443"/>
                    <a:pt x="33" y="451"/>
                  </a:cubicBezTo>
                  <a:cubicBezTo>
                    <a:pt x="202" y="527"/>
                    <a:pt x="160" y="396"/>
                    <a:pt x="183" y="493"/>
                  </a:cubicBezTo>
                  <a:cubicBezTo>
                    <a:pt x="163" y="595"/>
                    <a:pt x="199" y="480"/>
                    <a:pt x="41" y="543"/>
                  </a:cubicBezTo>
                  <a:cubicBezTo>
                    <a:pt x="28" y="548"/>
                    <a:pt x="44" y="571"/>
                    <a:pt x="50" y="584"/>
                  </a:cubicBezTo>
                  <a:cubicBezTo>
                    <a:pt x="58" y="602"/>
                    <a:pt x="76" y="615"/>
                    <a:pt x="83" y="634"/>
                  </a:cubicBezTo>
                  <a:cubicBezTo>
                    <a:pt x="103" y="690"/>
                    <a:pt x="83" y="659"/>
                    <a:pt x="192" y="659"/>
                  </a:cubicBezTo>
                </a:path>
              </a:pathLst>
            </a:custGeom>
            <a:noFill/>
            <a:ln w="9525">
              <a:solidFill>
                <a:srgbClr val="660066"/>
              </a:solidFill>
              <a:round/>
              <a:headEnd/>
              <a:tailEnd/>
            </a:ln>
          </p:spPr>
          <p:txBody>
            <a:bodyPr/>
            <a:lstStyle/>
            <a:p>
              <a:endParaRPr lang="tr-TR"/>
            </a:p>
          </p:txBody>
        </p:sp>
        <p:sp>
          <p:nvSpPr>
            <p:cNvPr id="7178" name="Freeform 4"/>
            <p:cNvSpPr>
              <a:spLocks/>
            </p:cNvSpPr>
            <p:nvPr/>
          </p:nvSpPr>
          <p:spPr bwMode="auto">
            <a:xfrm flipH="1">
              <a:off x="4067175" y="333375"/>
              <a:ext cx="311150" cy="1081088"/>
            </a:xfrm>
            <a:custGeom>
              <a:avLst/>
              <a:gdLst>
                <a:gd name="T0" fmla="*/ 2147483647 w 202"/>
                <a:gd name="T1" fmla="*/ 0 h 690"/>
                <a:gd name="T2" fmla="*/ 2147483647 w 202"/>
                <a:gd name="T3" fmla="*/ 2147483647 h 690"/>
                <a:gd name="T4" fmla="*/ 2147483647 w 202"/>
                <a:gd name="T5" fmla="*/ 2147483647 h 690"/>
                <a:gd name="T6" fmla="*/ 2147483647 w 202"/>
                <a:gd name="T7" fmla="*/ 2147483647 h 690"/>
                <a:gd name="T8" fmla="*/ 2147483647 w 202"/>
                <a:gd name="T9" fmla="*/ 2147483647 h 690"/>
                <a:gd name="T10" fmla="*/ 2147483647 w 202"/>
                <a:gd name="T11" fmla="*/ 2147483647 h 690"/>
                <a:gd name="T12" fmla="*/ 2147483647 w 202"/>
                <a:gd name="T13" fmla="*/ 2147483647 h 690"/>
                <a:gd name="T14" fmla="*/ 2147483647 w 202"/>
                <a:gd name="T15" fmla="*/ 2147483647 h 690"/>
                <a:gd name="T16" fmla="*/ 2147483647 w 202"/>
                <a:gd name="T17" fmla="*/ 2147483647 h 690"/>
                <a:gd name="T18" fmla="*/ 2147483647 w 202"/>
                <a:gd name="T19" fmla="*/ 2147483647 h 690"/>
                <a:gd name="T20" fmla="*/ 2147483647 w 202"/>
                <a:gd name="T21" fmla="*/ 2147483647 h 690"/>
                <a:gd name="T22" fmla="*/ 2147483647 w 202"/>
                <a:gd name="T23" fmla="*/ 2147483647 h 690"/>
                <a:gd name="T24" fmla="*/ 2147483647 w 202"/>
                <a:gd name="T25" fmla="*/ 2147483647 h 690"/>
                <a:gd name="T26" fmla="*/ 2147483647 w 202"/>
                <a:gd name="T27" fmla="*/ 2147483647 h 690"/>
                <a:gd name="T28" fmla="*/ 2147483647 w 202"/>
                <a:gd name="T29" fmla="*/ 2147483647 h 690"/>
                <a:gd name="T30" fmla="*/ 2147483647 w 202"/>
                <a:gd name="T31" fmla="*/ 2147483647 h 690"/>
                <a:gd name="T32" fmla="*/ 2147483647 w 202"/>
                <a:gd name="T33" fmla="*/ 2147483647 h 690"/>
                <a:gd name="T34" fmla="*/ 2147483647 w 202"/>
                <a:gd name="T35" fmla="*/ 2147483647 h 69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02"/>
                <a:gd name="T55" fmla="*/ 0 h 690"/>
                <a:gd name="T56" fmla="*/ 202 w 202"/>
                <a:gd name="T57" fmla="*/ 690 h 69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02" h="690">
                  <a:moveTo>
                    <a:pt x="150" y="0"/>
                  </a:moveTo>
                  <a:cubicBezTo>
                    <a:pt x="96" y="6"/>
                    <a:pt x="75" y="6"/>
                    <a:pt x="33" y="33"/>
                  </a:cubicBezTo>
                  <a:cubicBezTo>
                    <a:pt x="36" y="50"/>
                    <a:pt x="30" y="70"/>
                    <a:pt x="41" y="83"/>
                  </a:cubicBezTo>
                  <a:cubicBezTo>
                    <a:pt x="59" y="104"/>
                    <a:pt x="117" y="81"/>
                    <a:pt x="58" y="100"/>
                  </a:cubicBezTo>
                  <a:cubicBezTo>
                    <a:pt x="91" y="103"/>
                    <a:pt x="129" y="93"/>
                    <a:pt x="158" y="109"/>
                  </a:cubicBezTo>
                  <a:cubicBezTo>
                    <a:pt x="170" y="116"/>
                    <a:pt x="163" y="145"/>
                    <a:pt x="150" y="150"/>
                  </a:cubicBezTo>
                  <a:cubicBezTo>
                    <a:pt x="108" y="165"/>
                    <a:pt x="61" y="156"/>
                    <a:pt x="16" y="159"/>
                  </a:cubicBezTo>
                  <a:cubicBezTo>
                    <a:pt x="19" y="189"/>
                    <a:pt x="0" y="233"/>
                    <a:pt x="25" y="250"/>
                  </a:cubicBezTo>
                  <a:cubicBezTo>
                    <a:pt x="65" y="276"/>
                    <a:pt x="125" y="238"/>
                    <a:pt x="167" y="259"/>
                  </a:cubicBezTo>
                  <a:cubicBezTo>
                    <a:pt x="184" y="268"/>
                    <a:pt x="175" y="307"/>
                    <a:pt x="158" y="317"/>
                  </a:cubicBezTo>
                  <a:cubicBezTo>
                    <a:pt x="127" y="335"/>
                    <a:pt x="86" y="323"/>
                    <a:pt x="50" y="326"/>
                  </a:cubicBezTo>
                  <a:cubicBezTo>
                    <a:pt x="18" y="347"/>
                    <a:pt x="12" y="356"/>
                    <a:pt x="25" y="392"/>
                  </a:cubicBezTo>
                  <a:cubicBezTo>
                    <a:pt x="28" y="412"/>
                    <a:pt x="15" y="443"/>
                    <a:pt x="33" y="451"/>
                  </a:cubicBezTo>
                  <a:cubicBezTo>
                    <a:pt x="202" y="527"/>
                    <a:pt x="160" y="396"/>
                    <a:pt x="183" y="493"/>
                  </a:cubicBezTo>
                  <a:cubicBezTo>
                    <a:pt x="163" y="595"/>
                    <a:pt x="199" y="480"/>
                    <a:pt x="41" y="543"/>
                  </a:cubicBezTo>
                  <a:cubicBezTo>
                    <a:pt x="28" y="548"/>
                    <a:pt x="44" y="571"/>
                    <a:pt x="50" y="584"/>
                  </a:cubicBezTo>
                  <a:cubicBezTo>
                    <a:pt x="58" y="602"/>
                    <a:pt x="76" y="615"/>
                    <a:pt x="83" y="634"/>
                  </a:cubicBezTo>
                  <a:cubicBezTo>
                    <a:pt x="103" y="690"/>
                    <a:pt x="83" y="659"/>
                    <a:pt x="192" y="659"/>
                  </a:cubicBezTo>
                </a:path>
              </a:pathLst>
            </a:custGeom>
            <a:noFill/>
            <a:ln w="9525">
              <a:solidFill>
                <a:srgbClr val="660066"/>
              </a:solidFill>
              <a:round/>
              <a:headEnd/>
              <a:tailEnd/>
            </a:ln>
          </p:spPr>
          <p:txBody>
            <a:bodyPr/>
            <a:lstStyle/>
            <a:p>
              <a:endParaRPr lang="tr-TR"/>
            </a:p>
          </p:txBody>
        </p:sp>
        <p:sp>
          <p:nvSpPr>
            <p:cNvPr id="7179" name="Line 5"/>
            <p:cNvSpPr>
              <a:spLocks noChangeShapeType="1"/>
            </p:cNvSpPr>
            <p:nvPr/>
          </p:nvSpPr>
          <p:spPr bwMode="auto">
            <a:xfrm>
              <a:off x="3995738" y="1341438"/>
              <a:ext cx="0" cy="1366837"/>
            </a:xfrm>
            <a:prstGeom prst="line">
              <a:avLst/>
            </a:prstGeom>
            <a:noFill/>
            <a:ln w="9525">
              <a:solidFill>
                <a:srgbClr val="660066"/>
              </a:solidFill>
              <a:round/>
              <a:headEnd/>
              <a:tailEnd/>
            </a:ln>
          </p:spPr>
          <p:txBody>
            <a:bodyPr/>
            <a:lstStyle/>
            <a:p>
              <a:endParaRPr lang="tr-TR"/>
            </a:p>
          </p:txBody>
        </p:sp>
        <p:sp>
          <p:nvSpPr>
            <p:cNvPr id="7180" name="Line 6"/>
            <p:cNvSpPr>
              <a:spLocks noChangeShapeType="1"/>
            </p:cNvSpPr>
            <p:nvPr/>
          </p:nvSpPr>
          <p:spPr bwMode="auto">
            <a:xfrm>
              <a:off x="4067175" y="1341438"/>
              <a:ext cx="0" cy="1366837"/>
            </a:xfrm>
            <a:prstGeom prst="line">
              <a:avLst/>
            </a:prstGeom>
            <a:noFill/>
            <a:ln w="9525">
              <a:solidFill>
                <a:srgbClr val="660066"/>
              </a:solidFill>
              <a:round/>
              <a:headEnd/>
              <a:tailEnd/>
            </a:ln>
          </p:spPr>
          <p:txBody>
            <a:bodyPr/>
            <a:lstStyle/>
            <a:p>
              <a:endParaRPr lang="tr-TR"/>
            </a:p>
          </p:txBody>
        </p:sp>
        <p:sp>
          <p:nvSpPr>
            <p:cNvPr id="7181" name="Rectangle 7"/>
            <p:cNvSpPr>
              <a:spLocks noChangeArrowheads="1"/>
            </p:cNvSpPr>
            <p:nvPr/>
          </p:nvSpPr>
          <p:spPr bwMode="auto">
            <a:xfrm>
              <a:off x="3924300" y="1844675"/>
              <a:ext cx="71438" cy="288925"/>
            </a:xfrm>
            <a:prstGeom prst="rect">
              <a:avLst/>
            </a:prstGeom>
            <a:solidFill>
              <a:srgbClr val="800000"/>
            </a:solidFill>
            <a:ln w="9525">
              <a:solidFill>
                <a:schemeClr val="tx1"/>
              </a:solidFill>
              <a:miter lim="800000"/>
              <a:headEnd/>
              <a:tailEnd/>
            </a:ln>
          </p:spPr>
          <p:txBody>
            <a:bodyPr wrap="none" anchor="ctr"/>
            <a:lstStyle/>
            <a:p>
              <a:endParaRPr lang="tr-TR" sz="2400">
                <a:latin typeface="Times New Roman" pitchFamily="18" charset="0"/>
              </a:endParaRPr>
            </a:p>
          </p:txBody>
        </p:sp>
        <p:sp>
          <p:nvSpPr>
            <p:cNvPr id="7182" name="Rectangle 8"/>
            <p:cNvSpPr>
              <a:spLocks noChangeArrowheads="1"/>
            </p:cNvSpPr>
            <p:nvPr/>
          </p:nvSpPr>
          <p:spPr bwMode="auto">
            <a:xfrm>
              <a:off x="4067175" y="1844675"/>
              <a:ext cx="71438" cy="288925"/>
            </a:xfrm>
            <a:prstGeom prst="rect">
              <a:avLst/>
            </a:prstGeom>
            <a:solidFill>
              <a:srgbClr val="800000"/>
            </a:solidFill>
            <a:ln w="9525">
              <a:solidFill>
                <a:schemeClr val="tx1"/>
              </a:solidFill>
              <a:miter lim="800000"/>
              <a:headEnd/>
              <a:tailEnd/>
            </a:ln>
          </p:spPr>
          <p:txBody>
            <a:bodyPr wrap="none" anchor="ctr"/>
            <a:lstStyle/>
            <a:p>
              <a:endParaRPr lang="tr-TR" sz="2400">
                <a:latin typeface="Times New Roman" pitchFamily="18" charset="0"/>
              </a:endParaRPr>
            </a:p>
          </p:txBody>
        </p:sp>
        <p:sp>
          <p:nvSpPr>
            <p:cNvPr id="7183" name="Rectangle 9"/>
            <p:cNvSpPr>
              <a:spLocks noChangeArrowheads="1"/>
            </p:cNvSpPr>
            <p:nvPr/>
          </p:nvSpPr>
          <p:spPr bwMode="auto">
            <a:xfrm>
              <a:off x="4067175" y="2276475"/>
              <a:ext cx="71438" cy="288925"/>
            </a:xfrm>
            <a:prstGeom prst="rect">
              <a:avLst/>
            </a:prstGeom>
            <a:solidFill>
              <a:srgbClr val="800000"/>
            </a:solidFill>
            <a:ln w="9525">
              <a:solidFill>
                <a:schemeClr val="tx1"/>
              </a:solidFill>
              <a:miter lim="800000"/>
              <a:headEnd/>
              <a:tailEnd/>
            </a:ln>
          </p:spPr>
          <p:txBody>
            <a:bodyPr wrap="none" anchor="ctr"/>
            <a:lstStyle/>
            <a:p>
              <a:endParaRPr lang="tr-TR" sz="2400">
                <a:latin typeface="Times New Roman" pitchFamily="18" charset="0"/>
              </a:endParaRPr>
            </a:p>
          </p:txBody>
        </p:sp>
        <p:sp>
          <p:nvSpPr>
            <p:cNvPr id="7184" name="Rectangle 10"/>
            <p:cNvSpPr>
              <a:spLocks noChangeArrowheads="1"/>
            </p:cNvSpPr>
            <p:nvPr/>
          </p:nvSpPr>
          <p:spPr bwMode="auto">
            <a:xfrm>
              <a:off x="3924300" y="2276475"/>
              <a:ext cx="71438" cy="288925"/>
            </a:xfrm>
            <a:prstGeom prst="rect">
              <a:avLst/>
            </a:prstGeom>
            <a:solidFill>
              <a:srgbClr val="800000"/>
            </a:solidFill>
            <a:ln w="9525">
              <a:solidFill>
                <a:schemeClr val="tx1"/>
              </a:solidFill>
              <a:miter lim="800000"/>
              <a:headEnd/>
              <a:tailEnd/>
            </a:ln>
          </p:spPr>
          <p:txBody>
            <a:bodyPr wrap="none" anchor="ctr"/>
            <a:lstStyle/>
            <a:p>
              <a:endParaRPr lang="tr-TR" sz="2400">
                <a:latin typeface="Times New Roman" pitchFamily="18" charset="0"/>
              </a:endParaRPr>
            </a:p>
          </p:txBody>
        </p:sp>
        <p:sp>
          <p:nvSpPr>
            <p:cNvPr id="7185" name="Oval 11"/>
            <p:cNvSpPr>
              <a:spLocks noChangeArrowheads="1"/>
            </p:cNvSpPr>
            <p:nvPr/>
          </p:nvSpPr>
          <p:spPr bwMode="auto">
            <a:xfrm>
              <a:off x="3349625" y="2438400"/>
              <a:ext cx="574675" cy="287338"/>
            </a:xfrm>
            <a:prstGeom prst="ellipse">
              <a:avLst/>
            </a:prstGeom>
            <a:solidFill>
              <a:srgbClr val="FFCCFF"/>
            </a:solidFill>
            <a:ln w="9525">
              <a:solidFill>
                <a:srgbClr val="FFCCFF"/>
              </a:solidFill>
              <a:round/>
              <a:headEnd/>
              <a:tailEnd/>
            </a:ln>
          </p:spPr>
          <p:txBody>
            <a:bodyPr wrap="none" anchor="ctr"/>
            <a:lstStyle/>
            <a:p>
              <a:endParaRPr lang="tr-TR" sz="2400">
                <a:latin typeface="Times New Roman" pitchFamily="18" charset="0"/>
              </a:endParaRPr>
            </a:p>
          </p:txBody>
        </p:sp>
        <p:sp>
          <p:nvSpPr>
            <p:cNvPr id="7186" name="Oval 12"/>
            <p:cNvSpPr>
              <a:spLocks noChangeArrowheads="1"/>
            </p:cNvSpPr>
            <p:nvPr/>
          </p:nvSpPr>
          <p:spPr bwMode="auto">
            <a:xfrm>
              <a:off x="2819400" y="2362200"/>
              <a:ext cx="574675" cy="361950"/>
            </a:xfrm>
            <a:prstGeom prst="ellipse">
              <a:avLst/>
            </a:prstGeom>
            <a:solidFill>
              <a:srgbClr val="FFCCFF"/>
            </a:solidFill>
            <a:ln w="9525">
              <a:solidFill>
                <a:srgbClr val="FFCCFF"/>
              </a:solidFill>
              <a:round/>
              <a:headEnd/>
              <a:tailEnd/>
            </a:ln>
          </p:spPr>
          <p:txBody>
            <a:bodyPr wrap="none" anchor="ctr"/>
            <a:lstStyle/>
            <a:p>
              <a:endParaRPr lang="tr-TR" sz="2400">
                <a:latin typeface="Times New Roman" pitchFamily="18" charset="0"/>
              </a:endParaRPr>
            </a:p>
          </p:txBody>
        </p:sp>
        <p:sp>
          <p:nvSpPr>
            <p:cNvPr id="7187" name="Oval 13"/>
            <p:cNvSpPr>
              <a:spLocks noChangeArrowheads="1"/>
            </p:cNvSpPr>
            <p:nvPr/>
          </p:nvSpPr>
          <p:spPr bwMode="auto">
            <a:xfrm>
              <a:off x="3121025" y="2667000"/>
              <a:ext cx="574675" cy="287338"/>
            </a:xfrm>
            <a:prstGeom prst="ellipse">
              <a:avLst/>
            </a:prstGeom>
            <a:solidFill>
              <a:srgbClr val="FFCCFF"/>
            </a:solidFill>
            <a:ln w="9525">
              <a:solidFill>
                <a:srgbClr val="FFCCFF"/>
              </a:solidFill>
              <a:round/>
              <a:headEnd/>
              <a:tailEnd/>
            </a:ln>
          </p:spPr>
          <p:txBody>
            <a:bodyPr wrap="none" anchor="ctr"/>
            <a:lstStyle/>
            <a:p>
              <a:endParaRPr lang="tr-TR" sz="2400">
                <a:latin typeface="Times New Roman" pitchFamily="18" charset="0"/>
              </a:endParaRPr>
            </a:p>
          </p:txBody>
        </p:sp>
        <p:sp>
          <p:nvSpPr>
            <p:cNvPr id="7188" name="Oval 14"/>
            <p:cNvSpPr>
              <a:spLocks noChangeArrowheads="1"/>
            </p:cNvSpPr>
            <p:nvPr/>
          </p:nvSpPr>
          <p:spPr bwMode="auto">
            <a:xfrm>
              <a:off x="2971800" y="2057400"/>
              <a:ext cx="574675" cy="287338"/>
            </a:xfrm>
            <a:prstGeom prst="ellipse">
              <a:avLst/>
            </a:prstGeom>
            <a:solidFill>
              <a:srgbClr val="FFCCFF"/>
            </a:solidFill>
            <a:ln w="9525">
              <a:solidFill>
                <a:srgbClr val="FFCCFF"/>
              </a:solidFill>
              <a:round/>
              <a:headEnd/>
              <a:tailEnd/>
            </a:ln>
          </p:spPr>
          <p:txBody>
            <a:bodyPr wrap="none" anchor="ctr"/>
            <a:lstStyle/>
            <a:p>
              <a:endParaRPr lang="tr-TR" sz="2400">
                <a:latin typeface="Times New Roman" pitchFamily="18" charset="0"/>
              </a:endParaRPr>
            </a:p>
          </p:txBody>
        </p:sp>
        <p:sp>
          <p:nvSpPr>
            <p:cNvPr id="7189" name="Oval 15"/>
            <p:cNvSpPr>
              <a:spLocks noChangeArrowheads="1"/>
            </p:cNvSpPr>
            <p:nvPr/>
          </p:nvSpPr>
          <p:spPr bwMode="auto">
            <a:xfrm>
              <a:off x="1866900" y="3225800"/>
              <a:ext cx="574675" cy="287338"/>
            </a:xfrm>
            <a:prstGeom prst="ellipse">
              <a:avLst/>
            </a:prstGeom>
            <a:solidFill>
              <a:srgbClr val="FF66FF"/>
            </a:solidFill>
            <a:ln w="9525">
              <a:solidFill>
                <a:srgbClr val="FF66FF"/>
              </a:solidFill>
              <a:round/>
              <a:headEnd/>
              <a:tailEnd/>
            </a:ln>
          </p:spPr>
          <p:txBody>
            <a:bodyPr wrap="none" anchor="ctr"/>
            <a:lstStyle/>
            <a:p>
              <a:endParaRPr lang="tr-TR" sz="2400">
                <a:latin typeface="Times New Roman" pitchFamily="18" charset="0"/>
              </a:endParaRPr>
            </a:p>
          </p:txBody>
        </p:sp>
        <p:sp>
          <p:nvSpPr>
            <p:cNvPr id="7190" name="Oval 16"/>
            <p:cNvSpPr>
              <a:spLocks noChangeArrowheads="1"/>
            </p:cNvSpPr>
            <p:nvPr/>
          </p:nvSpPr>
          <p:spPr bwMode="auto">
            <a:xfrm>
              <a:off x="2339975" y="3644900"/>
              <a:ext cx="574675" cy="287338"/>
            </a:xfrm>
            <a:prstGeom prst="ellipse">
              <a:avLst/>
            </a:prstGeom>
            <a:solidFill>
              <a:srgbClr val="FF66FF"/>
            </a:solidFill>
            <a:ln w="9525">
              <a:solidFill>
                <a:srgbClr val="FF66FF"/>
              </a:solidFill>
              <a:round/>
              <a:headEnd/>
              <a:tailEnd/>
            </a:ln>
          </p:spPr>
          <p:txBody>
            <a:bodyPr wrap="none" anchor="ctr"/>
            <a:lstStyle/>
            <a:p>
              <a:endParaRPr lang="tr-TR" sz="2400">
                <a:latin typeface="Times New Roman" pitchFamily="18" charset="0"/>
              </a:endParaRPr>
            </a:p>
          </p:txBody>
        </p:sp>
        <p:sp>
          <p:nvSpPr>
            <p:cNvPr id="7191" name="Oval 17"/>
            <p:cNvSpPr>
              <a:spLocks noChangeArrowheads="1"/>
            </p:cNvSpPr>
            <p:nvPr/>
          </p:nvSpPr>
          <p:spPr bwMode="auto">
            <a:xfrm>
              <a:off x="3614738" y="4437063"/>
              <a:ext cx="574675" cy="287337"/>
            </a:xfrm>
            <a:prstGeom prst="ellipse">
              <a:avLst/>
            </a:prstGeom>
            <a:solidFill>
              <a:srgbClr val="FF66FF"/>
            </a:solidFill>
            <a:ln w="9525">
              <a:solidFill>
                <a:srgbClr val="FF66FF"/>
              </a:solidFill>
              <a:round/>
              <a:headEnd/>
              <a:tailEnd/>
            </a:ln>
          </p:spPr>
          <p:txBody>
            <a:bodyPr wrap="none" anchor="ctr"/>
            <a:lstStyle/>
            <a:p>
              <a:endParaRPr lang="tr-TR" sz="2400">
                <a:latin typeface="Times New Roman" pitchFamily="18" charset="0"/>
              </a:endParaRPr>
            </a:p>
          </p:txBody>
        </p:sp>
        <p:sp>
          <p:nvSpPr>
            <p:cNvPr id="7192" name="Oval 18"/>
            <p:cNvSpPr>
              <a:spLocks noChangeArrowheads="1"/>
            </p:cNvSpPr>
            <p:nvPr/>
          </p:nvSpPr>
          <p:spPr bwMode="auto">
            <a:xfrm>
              <a:off x="1482725" y="2835275"/>
              <a:ext cx="574675" cy="287338"/>
            </a:xfrm>
            <a:prstGeom prst="ellipse">
              <a:avLst/>
            </a:prstGeom>
            <a:solidFill>
              <a:srgbClr val="FF66FF"/>
            </a:solidFill>
            <a:ln w="9525">
              <a:solidFill>
                <a:srgbClr val="FF66FF"/>
              </a:solidFill>
              <a:round/>
              <a:headEnd/>
              <a:tailEnd/>
            </a:ln>
          </p:spPr>
          <p:txBody>
            <a:bodyPr wrap="none" anchor="ctr"/>
            <a:lstStyle/>
            <a:p>
              <a:endParaRPr lang="tr-TR" sz="2400">
                <a:latin typeface="Times New Roman" pitchFamily="18" charset="0"/>
              </a:endParaRPr>
            </a:p>
          </p:txBody>
        </p:sp>
        <p:sp>
          <p:nvSpPr>
            <p:cNvPr id="7193" name="Oval 19"/>
            <p:cNvSpPr>
              <a:spLocks noChangeArrowheads="1"/>
            </p:cNvSpPr>
            <p:nvPr/>
          </p:nvSpPr>
          <p:spPr bwMode="auto">
            <a:xfrm>
              <a:off x="1476375" y="3933825"/>
              <a:ext cx="574675" cy="287338"/>
            </a:xfrm>
            <a:prstGeom prst="ellipse">
              <a:avLst/>
            </a:prstGeom>
            <a:solidFill>
              <a:srgbClr val="9966FF"/>
            </a:solidFill>
            <a:ln w="9525">
              <a:solidFill>
                <a:srgbClr val="9966FF"/>
              </a:solidFill>
              <a:round/>
              <a:headEnd/>
              <a:tailEnd/>
            </a:ln>
          </p:spPr>
          <p:txBody>
            <a:bodyPr wrap="none" anchor="ctr"/>
            <a:lstStyle/>
            <a:p>
              <a:endParaRPr lang="tr-TR" sz="2400">
                <a:latin typeface="Times New Roman" pitchFamily="18" charset="0"/>
              </a:endParaRPr>
            </a:p>
          </p:txBody>
        </p:sp>
        <p:sp>
          <p:nvSpPr>
            <p:cNvPr id="7194" name="Oval 20"/>
            <p:cNvSpPr>
              <a:spLocks noChangeArrowheads="1"/>
            </p:cNvSpPr>
            <p:nvPr/>
          </p:nvSpPr>
          <p:spPr bwMode="auto">
            <a:xfrm>
              <a:off x="1258888" y="4581525"/>
              <a:ext cx="574675" cy="287338"/>
            </a:xfrm>
            <a:prstGeom prst="ellipse">
              <a:avLst/>
            </a:prstGeom>
            <a:solidFill>
              <a:srgbClr val="9966FF"/>
            </a:solidFill>
            <a:ln w="9525">
              <a:solidFill>
                <a:srgbClr val="9966FF"/>
              </a:solidFill>
              <a:round/>
              <a:headEnd/>
              <a:tailEnd/>
            </a:ln>
          </p:spPr>
          <p:txBody>
            <a:bodyPr wrap="none" anchor="ctr"/>
            <a:lstStyle/>
            <a:p>
              <a:endParaRPr lang="tr-TR" sz="2400">
                <a:latin typeface="Times New Roman" pitchFamily="18" charset="0"/>
              </a:endParaRPr>
            </a:p>
          </p:txBody>
        </p:sp>
        <p:sp>
          <p:nvSpPr>
            <p:cNvPr id="7195" name="Oval 21"/>
            <p:cNvSpPr>
              <a:spLocks noChangeArrowheads="1"/>
            </p:cNvSpPr>
            <p:nvPr/>
          </p:nvSpPr>
          <p:spPr bwMode="auto">
            <a:xfrm>
              <a:off x="6443663" y="4652963"/>
              <a:ext cx="574675" cy="287337"/>
            </a:xfrm>
            <a:prstGeom prst="ellipse">
              <a:avLst/>
            </a:prstGeom>
            <a:solidFill>
              <a:srgbClr val="71BFC5"/>
            </a:solidFill>
            <a:ln w="9525">
              <a:solidFill>
                <a:schemeClr val="accent1"/>
              </a:solidFill>
              <a:round/>
              <a:headEnd/>
              <a:tailEnd/>
            </a:ln>
          </p:spPr>
          <p:txBody>
            <a:bodyPr wrap="none" anchor="ctr"/>
            <a:lstStyle/>
            <a:p>
              <a:endParaRPr lang="tr-TR" sz="2400">
                <a:latin typeface="Times New Roman" pitchFamily="18" charset="0"/>
              </a:endParaRPr>
            </a:p>
          </p:txBody>
        </p:sp>
        <p:sp>
          <p:nvSpPr>
            <p:cNvPr id="7196" name="Oval 22"/>
            <p:cNvSpPr>
              <a:spLocks noChangeArrowheads="1"/>
            </p:cNvSpPr>
            <p:nvPr/>
          </p:nvSpPr>
          <p:spPr bwMode="auto">
            <a:xfrm>
              <a:off x="6443663" y="4365625"/>
              <a:ext cx="574675" cy="287338"/>
            </a:xfrm>
            <a:prstGeom prst="ellipse">
              <a:avLst/>
            </a:prstGeom>
            <a:solidFill>
              <a:srgbClr val="71BFC5"/>
            </a:solidFill>
            <a:ln w="9525">
              <a:solidFill>
                <a:schemeClr val="accent1"/>
              </a:solidFill>
              <a:round/>
              <a:headEnd/>
              <a:tailEnd/>
            </a:ln>
          </p:spPr>
          <p:txBody>
            <a:bodyPr wrap="none" anchor="ctr"/>
            <a:lstStyle/>
            <a:p>
              <a:endParaRPr lang="tr-TR" sz="2400">
                <a:latin typeface="Times New Roman" pitchFamily="18" charset="0"/>
              </a:endParaRPr>
            </a:p>
          </p:txBody>
        </p:sp>
        <p:sp>
          <p:nvSpPr>
            <p:cNvPr id="7197" name="Oval 23"/>
            <p:cNvSpPr>
              <a:spLocks noChangeArrowheads="1"/>
            </p:cNvSpPr>
            <p:nvPr/>
          </p:nvSpPr>
          <p:spPr bwMode="auto">
            <a:xfrm>
              <a:off x="4716463" y="2852738"/>
              <a:ext cx="574675" cy="287337"/>
            </a:xfrm>
            <a:prstGeom prst="ellipse">
              <a:avLst/>
            </a:prstGeom>
            <a:solidFill>
              <a:srgbClr val="71BFC5"/>
            </a:solidFill>
            <a:ln w="9525">
              <a:solidFill>
                <a:schemeClr val="accent1"/>
              </a:solidFill>
              <a:round/>
              <a:headEnd/>
              <a:tailEnd/>
            </a:ln>
          </p:spPr>
          <p:txBody>
            <a:bodyPr wrap="none" anchor="ctr"/>
            <a:lstStyle/>
            <a:p>
              <a:endParaRPr lang="tr-TR" sz="2400">
                <a:latin typeface="Times New Roman" pitchFamily="18" charset="0"/>
              </a:endParaRPr>
            </a:p>
          </p:txBody>
        </p:sp>
        <p:sp>
          <p:nvSpPr>
            <p:cNvPr id="7198" name="Oval 24"/>
            <p:cNvSpPr>
              <a:spLocks noChangeArrowheads="1"/>
            </p:cNvSpPr>
            <p:nvPr/>
          </p:nvSpPr>
          <p:spPr bwMode="auto">
            <a:xfrm>
              <a:off x="4643438" y="2565400"/>
              <a:ext cx="574675" cy="287338"/>
            </a:xfrm>
            <a:prstGeom prst="ellipse">
              <a:avLst/>
            </a:prstGeom>
            <a:solidFill>
              <a:srgbClr val="71BFC5"/>
            </a:solidFill>
            <a:ln w="9525">
              <a:solidFill>
                <a:schemeClr val="accent1"/>
              </a:solidFill>
              <a:round/>
              <a:headEnd/>
              <a:tailEnd/>
            </a:ln>
          </p:spPr>
          <p:txBody>
            <a:bodyPr wrap="none" anchor="ctr"/>
            <a:lstStyle/>
            <a:p>
              <a:endParaRPr lang="tr-TR" sz="2400">
                <a:latin typeface="Times New Roman" pitchFamily="18" charset="0"/>
              </a:endParaRPr>
            </a:p>
          </p:txBody>
        </p:sp>
        <p:sp>
          <p:nvSpPr>
            <p:cNvPr id="7199" name="Oval 25"/>
            <p:cNvSpPr>
              <a:spLocks noChangeArrowheads="1"/>
            </p:cNvSpPr>
            <p:nvPr/>
          </p:nvSpPr>
          <p:spPr bwMode="auto">
            <a:xfrm>
              <a:off x="0" y="5013325"/>
              <a:ext cx="574675" cy="287338"/>
            </a:xfrm>
            <a:prstGeom prst="ellipse">
              <a:avLst/>
            </a:prstGeom>
            <a:solidFill>
              <a:srgbClr val="9966FF"/>
            </a:solidFill>
            <a:ln w="9525">
              <a:solidFill>
                <a:srgbClr val="9966FF"/>
              </a:solidFill>
              <a:round/>
              <a:headEnd/>
              <a:tailEnd/>
            </a:ln>
          </p:spPr>
          <p:txBody>
            <a:bodyPr wrap="none" anchor="ctr"/>
            <a:lstStyle/>
            <a:p>
              <a:endParaRPr lang="tr-TR" sz="2400">
                <a:latin typeface="Times New Roman" pitchFamily="18" charset="0"/>
              </a:endParaRPr>
            </a:p>
          </p:txBody>
        </p:sp>
        <p:sp>
          <p:nvSpPr>
            <p:cNvPr id="7200" name="Oval 26"/>
            <p:cNvSpPr>
              <a:spLocks noChangeArrowheads="1"/>
            </p:cNvSpPr>
            <p:nvPr/>
          </p:nvSpPr>
          <p:spPr bwMode="auto">
            <a:xfrm>
              <a:off x="468313" y="5229225"/>
              <a:ext cx="574675" cy="287338"/>
            </a:xfrm>
            <a:prstGeom prst="ellipse">
              <a:avLst/>
            </a:prstGeom>
            <a:solidFill>
              <a:srgbClr val="9966FF"/>
            </a:solidFill>
            <a:ln w="9525">
              <a:solidFill>
                <a:srgbClr val="9966FF"/>
              </a:solidFill>
              <a:round/>
              <a:headEnd/>
              <a:tailEnd/>
            </a:ln>
          </p:spPr>
          <p:txBody>
            <a:bodyPr wrap="none" anchor="ctr"/>
            <a:lstStyle/>
            <a:p>
              <a:endParaRPr lang="tr-TR" sz="2400">
                <a:latin typeface="Times New Roman" pitchFamily="18" charset="0"/>
              </a:endParaRPr>
            </a:p>
          </p:txBody>
        </p:sp>
        <p:sp>
          <p:nvSpPr>
            <p:cNvPr id="7201" name="Oval 27"/>
            <p:cNvSpPr>
              <a:spLocks noChangeArrowheads="1"/>
            </p:cNvSpPr>
            <p:nvPr/>
          </p:nvSpPr>
          <p:spPr bwMode="auto">
            <a:xfrm>
              <a:off x="971550" y="5445125"/>
              <a:ext cx="574675" cy="287338"/>
            </a:xfrm>
            <a:prstGeom prst="ellipse">
              <a:avLst/>
            </a:prstGeom>
            <a:solidFill>
              <a:srgbClr val="9966FF"/>
            </a:solidFill>
            <a:ln w="9525">
              <a:solidFill>
                <a:srgbClr val="9966FF"/>
              </a:solidFill>
              <a:round/>
              <a:headEnd/>
              <a:tailEnd/>
            </a:ln>
          </p:spPr>
          <p:txBody>
            <a:bodyPr wrap="none" anchor="ctr"/>
            <a:lstStyle/>
            <a:p>
              <a:endParaRPr lang="tr-TR" sz="2400">
                <a:latin typeface="Times New Roman" pitchFamily="18" charset="0"/>
              </a:endParaRPr>
            </a:p>
          </p:txBody>
        </p:sp>
        <p:sp>
          <p:nvSpPr>
            <p:cNvPr id="7202" name="Oval 28"/>
            <p:cNvSpPr>
              <a:spLocks noChangeArrowheads="1"/>
            </p:cNvSpPr>
            <p:nvPr/>
          </p:nvSpPr>
          <p:spPr bwMode="auto">
            <a:xfrm>
              <a:off x="1476375" y="5589588"/>
              <a:ext cx="574675" cy="287337"/>
            </a:xfrm>
            <a:prstGeom prst="ellipse">
              <a:avLst/>
            </a:prstGeom>
            <a:solidFill>
              <a:srgbClr val="9966FF"/>
            </a:solidFill>
            <a:ln w="9525">
              <a:solidFill>
                <a:srgbClr val="9966FF"/>
              </a:solidFill>
              <a:round/>
              <a:headEnd/>
              <a:tailEnd/>
            </a:ln>
          </p:spPr>
          <p:txBody>
            <a:bodyPr wrap="none" anchor="ctr"/>
            <a:lstStyle/>
            <a:p>
              <a:endParaRPr lang="tr-TR" sz="2400">
                <a:latin typeface="Times New Roman" pitchFamily="18" charset="0"/>
              </a:endParaRPr>
            </a:p>
          </p:txBody>
        </p:sp>
        <p:sp>
          <p:nvSpPr>
            <p:cNvPr id="7203" name="Oval 29"/>
            <p:cNvSpPr>
              <a:spLocks noChangeArrowheads="1"/>
            </p:cNvSpPr>
            <p:nvPr/>
          </p:nvSpPr>
          <p:spPr bwMode="auto">
            <a:xfrm>
              <a:off x="2051050" y="5445125"/>
              <a:ext cx="574675" cy="287338"/>
            </a:xfrm>
            <a:prstGeom prst="ellipse">
              <a:avLst/>
            </a:prstGeom>
            <a:solidFill>
              <a:srgbClr val="9966FF"/>
            </a:solidFill>
            <a:ln w="9525">
              <a:solidFill>
                <a:srgbClr val="9966FF"/>
              </a:solidFill>
              <a:round/>
              <a:headEnd/>
              <a:tailEnd/>
            </a:ln>
          </p:spPr>
          <p:txBody>
            <a:bodyPr wrap="none" anchor="ctr"/>
            <a:lstStyle/>
            <a:p>
              <a:endParaRPr lang="tr-TR" sz="2400">
                <a:latin typeface="Times New Roman" pitchFamily="18" charset="0"/>
              </a:endParaRPr>
            </a:p>
          </p:txBody>
        </p:sp>
        <p:sp>
          <p:nvSpPr>
            <p:cNvPr id="7204" name="Oval 30"/>
            <p:cNvSpPr>
              <a:spLocks noChangeArrowheads="1"/>
            </p:cNvSpPr>
            <p:nvPr/>
          </p:nvSpPr>
          <p:spPr bwMode="auto">
            <a:xfrm>
              <a:off x="2555875" y="5229225"/>
              <a:ext cx="574675" cy="287338"/>
            </a:xfrm>
            <a:prstGeom prst="ellipse">
              <a:avLst/>
            </a:prstGeom>
            <a:solidFill>
              <a:srgbClr val="9966FF"/>
            </a:solidFill>
            <a:ln w="9525">
              <a:solidFill>
                <a:srgbClr val="9966FF"/>
              </a:solidFill>
              <a:round/>
              <a:headEnd/>
              <a:tailEnd/>
            </a:ln>
          </p:spPr>
          <p:txBody>
            <a:bodyPr wrap="none" anchor="ctr"/>
            <a:lstStyle/>
            <a:p>
              <a:endParaRPr lang="tr-TR" sz="2400">
                <a:latin typeface="Times New Roman" pitchFamily="18" charset="0"/>
              </a:endParaRPr>
            </a:p>
          </p:txBody>
        </p:sp>
        <p:sp>
          <p:nvSpPr>
            <p:cNvPr id="7205" name="Oval 31"/>
            <p:cNvSpPr>
              <a:spLocks noChangeArrowheads="1"/>
            </p:cNvSpPr>
            <p:nvPr/>
          </p:nvSpPr>
          <p:spPr bwMode="auto">
            <a:xfrm>
              <a:off x="2843213" y="4941888"/>
              <a:ext cx="574675" cy="287337"/>
            </a:xfrm>
            <a:prstGeom prst="ellipse">
              <a:avLst/>
            </a:prstGeom>
            <a:solidFill>
              <a:srgbClr val="9966FF"/>
            </a:solidFill>
            <a:ln w="9525">
              <a:solidFill>
                <a:srgbClr val="9966FF"/>
              </a:solidFill>
              <a:round/>
              <a:headEnd/>
              <a:tailEnd/>
            </a:ln>
          </p:spPr>
          <p:txBody>
            <a:bodyPr wrap="none" anchor="ctr"/>
            <a:lstStyle/>
            <a:p>
              <a:endParaRPr lang="tr-TR" sz="2400">
                <a:latin typeface="Times New Roman" pitchFamily="18" charset="0"/>
              </a:endParaRPr>
            </a:p>
          </p:txBody>
        </p:sp>
        <p:sp>
          <p:nvSpPr>
            <p:cNvPr id="7206" name="Oval 32"/>
            <p:cNvSpPr>
              <a:spLocks noChangeArrowheads="1"/>
            </p:cNvSpPr>
            <p:nvPr/>
          </p:nvSpPr>
          <p:spPr bwMode="auto">
            <a:xfrm>
              <a:off x="900113" y="6237288"/>
              <a:ext cx="574675" cy="287337"/>
            </a:xfrm>
            <a:prstGeom prst="ellipse">
              <a:avLst/>
            </a:prstGeom>
            <a:solidFill>
              <a:srgbClr val="9966FF"/>
            </a:solidFill>
            <a:ln w="9525">
              <a:solidFill>
                <a:srgbClr val="9966FF"/>
              </a:solidFill>
              <a:round/>
              <a:headEnd/>
              <a:tailEnd/>
            </a:ln>
          </p:spPr>
          <p:txBody>
            <a:bodyPr wrap="none" anchor="ctr"/>
            <a:lstStyle/>
            <a:p>
              <a:endParaRPr lang="tr-TR" sz="2400">
                <a:latin typeface="Times New Roman" pitchFamily="18" charset="0"/>
              </a:endParaRPr>
            </a:p>
          </p:txBody>
        </p:sp>
        <p:sp>
          <p:nvSpPr>
            <p:cNvPr id="7207" name="Oval 33"/>
            <p:cNvSpPr>
              <a:spLocks noChangeArrowheads="1"/>
            </p:cNvSpPr>
            <p:nvPr/>
          </p:nvSpPr>
          <p:spPr bwMode="auto">
            <a:xfrm>
              <a:off x="1476375" y="6237288"/>
              <a:ext cx="574675" cy="287337"/>
            </a:xfrm>
            <a:prstGeom prst="ellipse">
              <a:avLst/>
            </a:prstGeom>
            <a:solidFill>
              <a:srgbClr val="9966FF"/>
            </a:solidFill>
            <a:ln w="9525">
              <a:solidFill>
                <a:srgbClr val="9966FF"/>
              </a:solidFill>
              <a:round/>
              <a:headEnd/>
              <a:tailEnd/>
            </a:ln>
          </p:spPr>
          <p:txBody>
            <a:bodyPr wrap="none" anchor="ctr"/>
            <a:lstStyle/>
            <a:p>
              <a:endParaRPr lang="tr-TR" sz="2400">
                <a:latin typeface="Times New Roman" pitchFamily="18" charset="0"/>
              </a:endParaRPr>
            </a:p>
          </p:txBody>
        </p:sp>
        <p:sp>
          <p:nvSpPr>
            <p:cNvPr id="7208" name="Oval 34"/>
            <p:cNvSpPr>
              <a:spLocks noChangeArrowheads="1"/>
            </p:cNvSpPr>
            <p:nvPr/>
          </p:nvSpPr>
          <p:spPr bwMode="auto">
            <a:xfrm>
              <a:off x="900113" y="3933825"/>
              <a:ext cx="574675" cy="287338"/>
            </a:xfrm>
            <a:prstGeom prst="ellipse">
              <a:avLst/>
            </a:prstGeom>
            <a:solidFill>
              <a:srgbClr val="9966FF"/>
            </a:solidFill>
            <a:ln w="9525">
              <a:solidFill>
                <a:srgbClr val="9966FF"/>
              </a:solidFill>
              <a:round/>
              <a:headEnd/>
              <a:tailEnd/>
            </a:ln>
          </p:spPr>
          <p:txBody>
            <a:bodyPr wrap="none" anchor="ctr"/>
            <a:lstStyle/>
            <a:p>
              <a:endParaRPr lang="tr-TR" sz="2400">
                <a:latin typeface="Times New Roman" pitchFamily="18" charset="0"/>
              </a:endParaRPr>
            </a:p>
          </p:txBody>
        </p:sp>
        <p:sp>
          <p:nvSpPr>
            <p:cNvPr id="7209" name="Oval 35"/>
            <p:cNvSpPr>
              <a:spLocks noChangeArrowheads="1"/>
            </p:cNvSpPr>
            <p:nvPr/>
          </p:nvSpPr>
          <p:spPr bwMode="auto">
            <a:xfrm>
              <a:off x="4643438" y="5000636"/>
              <a:ext cx="714379" cy="357190"/>
            </a:xfrm>
            <a:prstGeom prst="ellipse">
              <a:avLst/>
            </a:prstGeom>
            <a:solidFill>
              <a:srgbClr val="FFFF00"/>
            </a:solidFill>
            <a:ln w="9525">
              <a:solidFill>
                <a:schemeClr val="hlink"/>
              </a:solidFill>
              <a:round/>
              <a:headEnd/>
              <a:tailEnd/>
            </a:ln>
          </p:spPr>
          <p:txBody>
            <a:bodyPr wrap="none" anchor="ctr"/>
            <a:lstStyle/>
            <a:p>
              <a:endParaRPr lang="tr-TR" sz="2400">
                <a:latin typeface="Times New Roman" pitchFamily="18" charset="0"/>
              </a:endParaRPr>
            </a:p>
          </p:txBody>
        </p:sp>
        <p:sp>
          <p:nvSpPr>
            <p:cNvPr id="7210" name="Oval 36"/>
            <p:cNvSpPr>
              <a:spLocks noChangeArrowheads="1"/>
            </p:cNvSpPr>
            <p:nvPr/>
          </p:nvSpPr>
          <p:spPr bwMode="auto">
            <a:xfrm>
              <a:off x="5076825" y="4714884"/>
              <a:ext cx="638183" cy="369879"/>
            </a:xfrm>
            <a:prstGeom prst="ellipse">
              <a:avLst/>
            </a:prstGeom>
            <a:solidFill>
              <a:srgbClr val="FFFF00"/>
            </a:solidFill>
            <a:ln w="9525">
              <a:solidFill>
                <a:schemeClr val="hlink"/>
              </a:solidFill>
              <a:round/>
              <a:headEnd/>
              <a:tailEnd/>
            </a:ln>
          </p:spPr>
          <p:txBody>
            <a:bodyPr wrap="none" anchor="ctr"/>
            <a:lstStyle/>
            <a:p>
              <a:endParaRPr lang="tr-TR" sz="2400">
                <a:latin typeface="Times New Roman" pitchFamily="18" charset="0"/>
              </a:endParaRPr>
            </a:p>
          </p:txBody>
        </p:sp>
        <p:pic>
          <p:nvPicPr>
            <p:cNvPr id="7211" name="Picture 37"/>
            <p:cNvPicPr>
              <a:picLocks noChangeAspect="1" noChangeArrowheads="1"/>
            </p:cNvPicPr>
            <p:nvPr/>
          </p:nvPicPr>
          <p:blipFill>
            <a:blip r:embed="rId3" cstate="print"/>
            <a:srcRect/>
            <a:stretch>
              <a:fillRect/>
            </a:stretch>
          </p:blipFill>
          <p:spPr bwMode="auto">
            <a:xfrm>
              <a:off x="5867400" y="5300663"/>
              <a:ext cx="936625" cy="808037"/>
            </a:xfrm>
            <a:prstGeom prst="rect">
              <a:avLst/>
            </a:prstGeom>
            <a:noFill/>
            <a:ln w="9525">
              <a:noFill/>
              <a:miter lim="800000"/>
              <a:headEnd/>
              <a:tailEnd/>
            </a:ln>
          </p:spPr>
        </p:pic>
        <p:sp>
          <p:nvSpPr>
            <p:cNvPr id="7212" name="Freeform 38"/>
            <p:cNvSpPr>
              <a:spLocks/>
            </p:cNvSpPr>
            <p:nvPr/>
          </p:nvSpPr>
          <p:spPr bwMode="auto">
            <a:xfrm>
              <a:off x="5651500" y="5805488"/>
              <a:ext cx="1008063" cy="719137"/>
            </a:xfrm>
            <a:custGeom>
              <a:avLst/>
              <a:gdLst>
                <a:gd name="T0" fmla="*/ 2147483647 w 635"/>
                <a:gd name="T1" fmla="*/ 0 h 453"/>
                <a:gd name="T2" fmla="*/ 2147483647 w 635"/>
                <a:gd name="T3" fmla="*/ 2147483647 h 453"/>
                <a:gd name="T4" fmla="*/ 2147483647 w 635"/>
                <a:gd name="T5" fmla="*/ 2147483647 h 453"/>
                <a:gd name="T6" fmla="*/ 2147483647 w 635"/>
                <a:gd name="T7" fmla="*/ 2147483647 h 453"/>
                <a:gd name="T8" fmla="*/ 2147483647 w 635"/>
                <a:gd name="T9" fmla="*/ 2147483647 h 453"/>
                <a:gd name="T10" fmla="*/ 0 w 635"/>
                <a:gd name="T11" fmla="*/ 2147483647 h 453"/>
                <a:gd name="T12" fmla="*/ 0 60000 65536"/>
                <a:gd name="T13" fmla="*/ 0 60000 65536"/>
                <a:gd name="T14" fmla="*/ 0 60000 65536"/>
                <a:gd name="T15" fmla="*/ 0 60000 65536"/>
                <a:gd name="T16" fmla="*/ 0 60000 65536"/>
                <a:gd name="T17" fmla="*/ 0 60000 65536"/>
                <a:gd name="T18" fmla="*/ 0 w 635"/>
                <a:gd name="T19" fmla="*/ 0 h 453"/>
                <a:gd name="T20" fmla="*/ 635 w 635"/>
                <a:gd name="T21" fmla="*/ 453 h 453"/>
              </a:gdLst>
              <a:ahLst/>
              <a:cxnLst>
                <a:cxn ang="T12">
                  <a:pos x="T0" y="T1"/>
                </a:cxn>
                <a:cxn ang="T13">
                  <a:pos x="T2" y="T3"/>
                </a:cxn>
                <a:cxn ang="T14">
                  <a:pos x="T4" y="T5"/>
                </a:cxn>
                <a:cxn ang="T15">
                  <a:pos x="T6" y="T7"/>
                </a:cxn>
                <a:cxn ang="T16">
                  <a:pos x="T8" y="T9"/>
                </a:cxn>
                <a:cxn ang="T17">
                  <a:pos x="T10" y="T11"/>
                </a:cxn>
              </a:cxnLst>
              <a:rect l="T18" t="T19" r="T20" b="T21"/>
              <a:pathLst>
                <a:path w="635" h="453">
                  <a:moveTo>
                    <a:pt x="635" y="0"/>
                  </a:moveTo>
                  <a:cubicBezTo>
                    <a:pt x="593" y="45"/>
                    <a:pt x="552" y="91"/>
                    <a:pt x="545" y="136"/>
                  </a:cubicBezTo>
                  <a:cubicBezTo>
                    <a:pt x="538" y="181"/>
                    <a:pt x="628" y="234"/>
                    <a:pt x="590" y="272"/>
                  </a:cubicBezTo>
                  <a:cubicBezTo>
                    <a:pt x="552" y="310"/>
                    <a:pt x="401" y="333"/>
                    <a:pt x="318" y="363"/>
                  </a:cubicBezTo>
                  <a:cubicBezTo>
                    <a:pt x="235" y="393"/>
                    <a:pt x="144" y="453"/>
                    <a:pt x="91" y="453"/>
                  </a:cubicBezTo>
                  <a:cubicBezTo>
                    <a:pt x="38" y="453"/>
                    <a:pt x="15" y="378"/>
                    <a:pt x="0" y="363"/>
                  </a:cubicBezTo>
                </a:path>
              </a:pathLst>
            </a:custGeom>
            <a:noFill/>
            <a:ln w="57150">
              <a:solidFill>
                <a:srgbClr val="CC0000"/>
              </a:solidFill>
              <a:round/>
              <a:headEnd/>
              <a:tailEnd/>
            </a:ln>
          </p:spPr>
          <p:txBody>
            <a:bodyPr/>
            <a:lstStyle/>
            <a:p>
              <a:endParaRPr lang="tr-TR"/>
            </a:p>
          </p:txBody>
        </p:sp>
        <p:sp>
          <p:nvSpPr>
            <p:cNvPr id="7213" name="Rectangle 39"/>
            <p:cNvSpPr>
              <a:spLocks noChangeArrowheads="1"/>
            </p:cNvSpPr>
            <p:nvPr/>
          </p:nvSpPr>
          <p:spPr bwMode="auto">
            <a:xfrm>
              <a:off x="2209800" y="2438400"/>
              <a:ext cx="346075" cy="198438"/>
            </a:xfrm>
            <a:prstGeom prst="rect">
              <a:avLst/>
            </a:prstGeom>
            <a:solidFill>
              <a:schemeClr val="accent1"/>
            </a:solidFill>
            <a:ln w="9525">
              <a:solidFill>
                <a:schemeClr val="tx1"/>
              </a:solidFill>
              <a:miter lim="800000"/>
              <a:headEnd/>
              <a:tailEnd/>
            </a:ln>
          </p:spPr>
          <p:txBody>
            <a:bodyPr wrap="none" anchor="ctr"/>
            <a:lstStyle/>
            <a:p>
              <a:endParaRPr lang="tr-TR" sz="2400">
                <a:latin typeface="Times New Roman" pitchFamily="18" charset="0"/>
              </a:endParaRPr>
            </a:p>
          </p:txBody>
        </p:sp>
        <p:sp>
          <p:nvSpPr>
            <p:cNvPr id="7214" name="Rectangle 40"/>
            <p:cNvSpPr>
              <a:spLocks noChangeArrowheads="1"/>
            </p:cNvSpPr>
            <p:nvPr/>
          </p:nvSpPr>
          <p:spPr bwMode="auto">
            <a:xfrm>
              <a:off x="2209800" y="2667000"/>
              <a:ext cx="346075" cy="258763"/>
            </a:xfrm>
            <a:prstGeom prst="rect">
              <a:avLst/>
            </a:prstGeom>
            <a:solidFill>
              <a:schemeClr val="accent1"/>
            </a:solidFill>
            <a:ln w="9525">
              <a:solidFill>
                <a:schemeClr val="tx1"/>
              </a:solidFill>
              <a:miter lim="800000"/>
              <a:headEnd/>
              <a:tailEnd/>
            </a:ln>
          </p:spPr>
          <p:txBody>
            <a:bodyPr wrap="none" anchor="ctr"/>
            <a:lstStyle/>
            <a:p>
              <a:endParaRPr lang="tr-TR" sz="2400">
                <a:latin typeface="Times New Roman" pitchFamily="18" charset="0"/>
              </a:endParaRPr>
            </a:p>
          </p:txBody>
        </p:sp>
        <p:sp>
          <p:nvSpPr>
            <p:cNvPr id="7215" name="AutoShape 41"/>
            <p:cNvSpPr>
              <a:spLocks noChangeArrowheads="1"/>
            </p:cNvSpPr>
            <p:nvPr/>
          </p:nvSpPr>
          <p:spPr bwMode="auto">
            <a:xfrm>
              <a:off x="1908175" y="2438400"/>
              <a:ext cx="215900" cy="431800"/>
            </a:xfrm>
            <a:prstGeom prst="curvedRightArrow">
              <a:avLst>
                <a:gd name="adj1" fmla="val 40000"/>
                <a:gd name="adj2" fmla="val 80000"/>
                <a:gd name="adj3" fmla="val 33333"/>
              </a:avLst>
            </a:prstGeom>
            <a:solidFill>
              <a:schemeClr val="accent1"/>
            </a:solidFill>
            <a:ln w="9525">
              <a:solidFill>
                <a:schemeClr val="tx1"/>
              </a:solidFill>
              <a:miter lim="800000"/>
              <a:headEnd/>
              <a:tailEnd/>
            </a:ln>
          </p:spPr>
          <p:txBody>
            <a:bodyPr wrap="none" anchor="ctr"/>
            <a:lstStyle/>
            <a:p>
              <a:endParaRPr lang="tr-TR" sz="2400">
                <a:latin typeface="Times New Roman" pitchFamily="18" charset="0"/>
              </a:endParaRPr>
            </a:p>
          </p:txBody>
        </p:sp>
        <p:sp>
          <p:nvSpPr>
            <p:cNvPr id="7216" name="Line 42"/>
            <p:cNvSpPr>
              <a:spLocks noChangeShapeType="1"/>
            </p:cNvSpPr>
            <p:nvPr/>
          </p:nvSpPr>
          <p:spPr bwMode="auto">
            <a:xfrm>
              <a:off x="1866900" y="3081338"/>
              <a:ext cx="144463" cy="144462"/>
            </a:xfrm>
            <a:prstGeom prst="line">
              <a:avLst/>
            </a:prstGeom>
            <a:noFill/>
            <a:ln w="9525">
              <a:solidFill>
                <a:schemeClr val="tx1"/>
              </a:solidFill>
              <a:round/>
              <a:headEnd/>
              <a:tailEnd type="triangle" w="med" len="med"/>
            </a:ln>
          </p:spPr>
          <p:txBody>
            <a:bodyPr/>
            <a:lstStyle/>
            <a:p>
              <a:endParaRPr lang="tr-TR"/>
            </a:p>
          </p:txBody>
        </p:sp>
        <p:sp>
          <p:nvSpPr>
            <p:cNvPr id="7217" name="Line 43"/>
            <p:cNvSpPr>
              <a:spLocks noChangeShapeType="1"/>
            </p:cNvSpPr>
            <p:nvPr/>
          </p:nvSpPr>
          <p:spPr bwMode="auto">
            <a:xfrm>
              <a:off x="2362200" y="3505200"/>
              <a:ext cx="152400" cy="152400"/>
            </a:xfrm>
            <a:prstGeom prst="line">
              <a:avLst/>
            </a:prstGeom>
            <a:noFill/>
            <a:ln w="9525">
              <a:solidFill>
                <a:schemeClr val="tx1"/>
              </a:solidFill>
              <a:round/>
              <a:headEnd/>
              <a:tailEnd type="triangle" w="med" len="med"/>
            </a:ln>
          </p:spPr>
          <p:txBody>
            <a:bodyPr/>
            <a:lstStyle/>
            <a:p>
              <a:endParaRPr lang="tr-TR"/>
            </a:p>
          </p:txBody>
        </p:sp>
        <p:sp>
          <p:nvSpPr>
            <p:cNvPr id="7218" name="Line 44"/>
            <p:cNvSpPr>
              <a:spLocks noChangeShapeType="1"/>
            </p:cNvSpPr>
            <p:nvPr/>
          </p:nvSpPr>
          <p:spPr bwMode="auto">
            <a:xfrm>
              <a:off x="2895600" y="3886200"/>
              <a:ext cx="215900" cy="142875"/>
            </a:xfrm>
            <a:prstGeom prst="line">
              <a:avLst/>
            </a:prstGeom>
            <a:noFill/>
            <a:ln w="9525">
              <a:solidFill>
                <a:schemeClr val="tx1"/>
              </a:solidFill>
              <a:round/>
              <a:headEnd/>
              <a:tailEnd type="triangle" w="med" len="med"/>
            </a:ln>
          </p:spPr>
          <p:txBody>
            <a:bodyPr/>
            <a:lstStyle/>
            <a:p>
              <a:endParaRPr lang="tr-TR"/>
            </a:p>
          </p:txBody>
        </p:sp>
        <p:sp>
          <p:nvSpPr>
            <p:cNvPr id="7219" name="Line 45"/>
            <p:cNvSpPr>
              <a:spLocks noChangeShapeType="1"/>
            </p:cNvSpPr>
            <p:nvPr/>
          </p:nvSpPr>
          <p:spPr bwMode="auto">
            <a:xfrm>
              <a:off x="4114800" y="4724401"/>
              <a:ext cx="914400" cy="228600"/>
            </a:xfrm>
            <a:prstGeom prst="line">
              <a:avLst/>
            </a:prstGeom>
            <a:noFill/>
            <a:ln w="9525">
              <a:solidFill>
                <a:schemeClr val="tx1"/>
              </a:solidFill>
              <a:round/>
              <a:headEnd/>
              <a:tailEnd type="triangle" w="med" len="med"/>
            </a:ln>
          </p:spPr>
          <p:txBody>
            <a:bodyPr/>
            <a:lstStyle/>
            <a:p>
              <a:endParaRPr lang="tr-TR"/>
            </a:p>
          </p:txBody>
        </p:sp>
        <p:sp>
          <p:nvSpPr>
            <p:cNvPr id="7220" name="Line 46"/>
            <p:cNvSpPr>
              <a:spLocks noChangeShapeType="1"/>
            </p:cNvSpPr>
            <p:nvPr/>
          </p:nvSpPr>
          <p:spPr bwMode="auto">
            <a:xfrm>
              <a:off x="5257800" y="5334000"/>
              <a:ext cx="466725" cy="327025"/>
            </a:xfrm>
            <a:prstGeom prst="line">
              <a:avLst/>
            </a:prstGeom>
            <a:noFill/>
            <a:ln w="9525">
              <a:solidFill>
                <a:schemeClr val="tx1"/>
              </a:solidFill>
              <a:round/>
              <a:headEnd/>
              <a:tailEnd type="triangle" w="med" len="med"/>
            </a:ln>
          </p:spPr>
          <p:txBody>
            <a:bodyPr/>
            <a:lstStyle/>
            <a:p>
              <a:endParaRPr lang="tr-TR"/>
            </a:p>
          </p:txBody>
        </p:sp>
        <p:sp>
          <p:nvSpPr>
            <p:cNvPr id="7221" name="Line 47"/>
            <p:cNvSpPr>
              <a:spLocks noChangeShapeType="1"/>
            </p:cNvSpPr>
            <p:nvPr/>
          </p:nvSpPr>
          <p:spPr bwMode="auto">
            <a:xfrm flipV="1">
              <a:off x="2195513" y="6021388"/>
              <a:ext cx="3529012" cy="360362"/>
            </a:xfrm>
            <a:prstGeom prst="line">
              <a:avLst/>
            </a:prstGeom>
            <a:noFill/>
            <a:ln w="9525">
              <a:solidFill>
                <a:schemeClr val="tx1"/>
              </a:solidFill>
              <a:round/>
              <a:headEnd/>
              <a:tailEnd type="triangle" w="med" len="med"/>
            </a:ln>
          </p:spPr>
          <p:txBody>
            <a:bodyPr/>
            <a:lstStyle/>
            <a:p>
              <a:endParaRPr lang="tr-TR"/>
            </a:p>
          </p:txBody>
        </p:sp>
        <p:sp>
          <p:nvSpPr>
            <p:cNvPr id="7222" name="Line 48"/>
            <p:cNvSpPr>
              <a:spLocks noChangeShapeType="1"/>
            </p:cNvSpPr>
            <p:nvPr/>
          </p:nvSpPr>
          <p:spPr bwMode="auto">
            <a:xfrm>
              <a:off x="684213" y="5589588"/>
              <a:ext cx="647700" cy="503237"/>
            </a:xfrm>
            <a:prstGeom prst="line">
              <a:avLst/>
            </a:prstGeom>
            <a:noFill/>
            <a:ln w="9525">
              <a:solidFill>
                <a:schemeClr val="tx1"/>
              </a:solidFill>
              <a:round/>
              <a:headEnd/>
              <a:tailEnd type="triangle" w="med" len="med"/>
            </a:ln>
          </p:spPr>
          <p:txBody>
            <a:bodyPr/>
            <a:lstStyle/>
            <a:p>
              <a:endParaRPr lang="tr-TR"/>
            </a:p>
          </p:txBody>
        </p:sp>
        <p:sp>
          <p:nvSpPr>
            <p:cNvPr id="7223" name="Line 49"/>
            <p:cNvSpPr>
              <a:spLocks noChangeShapeType="1"/>
            </p:cNvSpPr>
            <p:nvPr/>
          </p:nvSpPr>
          <p:spPr bwMode="auto">
            <a:xfrm flipH="1">
              <a:off x="539750" y="4797425"/>
              <a:ext cx="647700" cy="215900"/>
            </a:xfrm>
            <a:prstGeom prst="line">
              <a:avLst/>
            </a:prstGeom>
            <a:noFill/>
            <a:ln w="9525">
              <a:solidFill>
                <a:schemeClr val="tx1"/>
              </a:solidFill>
              <a:round/>
              <a:headEnd/>
              <a:tailEnd type="triangle" w="med" len="med"/>
            </a:ln>
          </p:spPr>
          <p:txBody>
            <a:bodyPr/>
            <a:lstStyle/>
            <a:p>
              <a:endParaRPr lang="tr-TR"/>
            </a:p>
          </p:txBody>
        </p:sp>
        <p:sp>
          <p:nvSpPr>
            <p:cNvPr id="7224" name="Line 50"/>
            <p:cNvSpPr>
              <a:spLocks noChangeShapeType="1"/>
            </p:cNvSpPr>
            <p:nvPr/>
          </p:nvSpPr>
          <p:spPr bwMode="auto">
            <a:xfrm flipH="1">
              <a:off x="971550" y="4868863"/>
              <a:ext cx="287338" cy="288925"/>
            </a:xfrm>
            <a:prstGeom prst="line">
              <a:avLst/>
            </a:prstGeom>
            <a:noFill/>
            <a:ln w="9525">
              <a:solidFill>
                <a:schemeClr val="tx1"/>
              </a:solidFill>
              <a:round/>
              <a:headEnd/>
              <a:tailEnd type="triangle" w="med" len="med"/>
            </a:ln>
          </p:spPr>
          <p:txBody>
            <a:bodyPr/>
            <a:lstStyle/>
            <a:p>
              <a:endParaRPr lang="tr-TR"/>
            </a:p>
          </p:txBody>
        </p:sp>
        <p:sp>
          <p:nvSpPr>
            <p:cNvPr id="7225" name="Line 51"/>
            <p:cNvSpPr>
              <a:spLocks noChangeShapeType="1"/>
            </p:cNvSpPr>
            <p:nvPr/>
          </p:nvSpPr>
          <p:spPr bwMode="auto">
            <a:xfrm flipH="1">
              <a:off x="1331913" y="5013325"/>
              <a:ext cx="144462" cy="360363"/>
            </a:xfrm>
            <a:prstGeom prst="line">
              <a:avLst/>
            </a:prstGeom>
            <a:noFill/>
            <a:ln w="9525">
              <a:solidFill>
                <a:schemeClr val="tx1"/>
              </a:solidFill>
              <a:round/>
              <a:headEnd/>
              <a:tailEnd type="triangle" w="med" len="med"/>
            </a:ln>
          </p:spPr>
          <p:txBody>
            <a:bodyPr/>
            <a:lstStyle/>
            <a:p>
              <a:endParaRPr lang="tr-TR"/>
            </a:p>
          </p:txBody>
        </p:sp>
        <p:sp>
          <p:nvSpPr>
            <p:cNvPr id="7226" name="Line 52"/>
            <p:cNvSpPr>
              <a:spLocks noChangeShapeType="1"/>
            </p:cNvSpPr>
            <p:nvPr/>
          </p:nvSpPr>
          <p:spPr bwMode="auto">
            <a:xfrm>
              <a:off x="1692275" y="5013325"/>
              <a:ext cx="71438" cy="431800"/>
            </a:xfrm>
            <a:prstGeom prst="line">
              <a:avLst/>
            </a:prstGeom>
            <a:noFill/>
            <a:ln w="9525">
              <a:solidFill>
                <a:schemeClr val="tx1"/>
              </a:solidFill>
              <a:round/>
              <a:headEnd/>
              <a:tailEnd type="triangle" w="med" len="med"/>
            </a:ln>
          </p:spPr>
          <p:txBody>
            <a:bodyPr/>
            <a:lstStyle/>
            <a:p>
              <a:endParaRPr lang="tr-TR"/>
            </a:p>
          </p:txBody>
        </p:sp>
        <p:sp>
          <p:nvSpPr>
            <p:cNvPr id="7227" name="Line 53"/>
            <p:cNvSpPr>
              <a:spLocks noChangeShapeType="1"/>
            </p:cNvSpPr>
            <p:nvPr/>
          </p:nvSpPr>
          <p:spPr bwMode="auto">
            <a:xfrm>
              <a:off x="1908175" y="4941888"/>
              <a:ext cx="360363" cy="431800"/>
            </a:xfrm>
            <a:prstGeom prst="line">
              <a:avLst/>
            </a:prstGeom>
            <a:noFill/>
            <a:ln w="9525">
              <a:solidFill>
                <a:schemeClr val="tx1"/>
              </a:solidFill>
              <a:round/>
              <a:headEnd/>
              <a:tailEnd type="triangle" w="med" len="med"/>
            </a:ln>
          </p:spPr>
          <p:txBody>
            <a:bodyPr/>
            <a:lstStyle/>
            <a:p>
              <a:endParaRPr lang="tr-TR"/>
            </a:p>
          </p:txBody>
        </p:sp>
        <p:sp>
          <p:nvSpPr>
            <p:cNvPr id="7228" name="Line 54"/>
            <p:cNvSpPr>
              <a:spLocks noChangeShapeType="1"/>
            </p:cNvSpPr>
            <p:nvPr/>
          </p:nvSpPr>
          <p:spPr bwMode="auto">
            <a:xfrm>
              <a:off x="1979613" y="4868863"/>
              <a:ext cx="576262" cy="288925"/>
            </a:xfrm>
            <a:prstGeom prst="line">
              <a:avLst/>
            </a:prstGeom>
            <a:noFill/>
            <a:ln w="9525">
              <a:solidFill>
                <a:schemeClr val="tx1"/>
              </a:solidFill>
              <a:round/>
              <a:headEnd/>
              <a:tailEnd type="triangle" w="med" len="med"/>
            </a:ln>
          </p:spPr>
          <p:txBody>
            <a:bodyPr/>
            <a:lstStyle/>
            <a:p>
              <a:endParaRPr lang="tr-TR"/>
            </a:p>
          </p:txBody>
        </p:sp>
        <p:sp>
          <p:nvSpPr>
            <p:cNvPr id="7229" name="Line 55"/>
            <p:cNvSpPr>
              <a:spLocks noChangeShapeType="1"/>
            </p:cNvSpPr>
            <p:nvPr/>
          </p:nvSpPr>
          <p:spPr bwMode="auto">
            <a:xfrm>
              <a:off x="1979613" y="4724400"/>
              <a:ext cx="720725" cy="144463"/>
            </a:xfrm>
            <a:prstGeom prst="line">
              <a:avLst/>
            </a:prstGeom>
            <a:noFill/>
            <a:ln w="9525">
              <a:solidFill>
                <a:schemeClr val="tx1"/>
              </a:solidFill>
              <a:round/>
              <a:headEnd/>
              <a:tailEnd type="triangle" w="med" len="med"/>
            </a:ln>
          </p:spPr>
          <p:txBody>
            <a:bodyPr/>
            <a:lstStyle/>
            <a:p>
              <a:endParaRPr lang="tr-TR"/>
            </a:p>
          </p:txBody>
        </p:sp>
        <p:sp>
          <p:nvSpPr>
            <p:cNvPr id="7230" name="Line 56"/>
            <p:cNvSpPr>
              <a:spLocks noChangeShapeType="1"/>
            </p:cNvSpPr>
            <p:nvPr/>
          </p:nvSpPr>
          <p:spPr bwMode="auto">
            <a:xfrm>
              <a:off x="1547813" y="4292600"/>
              <a:ext cx="0" cy="215900"/>
            </a:xfrm>
            <a:prstGeom prst="line">
              <a:avLst/>
            </a:prstGeom>
            <a:noFill/>
            <a:ln w="9525">
              <a:solidFill>
                <a:schemeClr val="tx1"/>
              </a:solidFill>
              <a:round/>
              <a:headEnd/>
              <a:tailEnd type="triangle" w="med" len="med"/>
            </a:ln>
          </p:spPr>
          <p:txBody>
            <a:bodyPr/>
            <a:lstStyle/>
            <a:p>
              <a:endParaRPr lang="tr-TR"/>
            </a:p>
          </p:txBody>
        </p:sp>
        <p:sp>
          <p:nvSpPr>
            <p:cNvPr id="7231" name="Line 57"/>
            <p:cNvSpPr>
              <a:spLocks noChangeShapeType="1"/>
            </p:cNvSpPr>
            <p:nvPr/>
          </p:nvSpPr>
          <p:spPr bwMode="auto">
            <a:xfrm>
              <a:off x="4284663" y="2565400"/>
              <a:ext cx="287337" cy="142875"/>
            </a:xfrm>
            <a:prstGeom prst="line">
              <a:avLst/>
            </a:prstGeom>
            <a:noFill/>
            <a:ln w="9525">
              <a:solidFill>
                <a:schemeClr val="tx1"/>
              </a:solidFill>
              <a:round/>
              <a:headEnd/>
              <a:tailEnd type="triangle" w="med" len="med"/>
            </a:ln>
          </p:spPr>
          <p:txBody>
            <a:bodyPr/>
            <a:lstStyle/>
            <a:p>
              <a:endParaRPr lang="tr-TR"/>
            </a:p>
          </p:txBody>
        </p:sp>
        <p:sp>
          <p:nvSpPr>
            <p:cNvPr id="7232" name="Line 58"/>
            <p:cNvSpPr>
              <a:spLocks noChangeShapeType="1"/>
            </p:cNvSpPr>
            <p:nvPr/>
          </p:nvSpPr>
          <p:spPr bwMode="auto">
            <a:xfrm>
              <a:off x="5292725" y="3284538"/>
              <a:ext cx="1150938" cy="792162"/>
            </a:xfrm>
            <a:prstGeom prst="line">
              <a:avLst/>
            </a:prstGeom>
            <a:noFill/>
            <a:ln w="9525">
              <a:solidFill>
                <a:schemeClr val="tx1"/>
              </a:solidFill>
              <a:round/>
              <a:headEnd/>
              <a:tailEnd type="triangle" w="med" len="med"/>
            </a:ln>
          </p:spPr>
          <p:txBody>
            <a:bodyPr/>
            <a:lstStyle/>
            <a:p>
              <a:endParaRPr lang="tr-TR"/>
            </a:p>
          </p:txBody>
        </p:sp>
        <p:sp>
          <p:nvSpPr>
            <p:cNvPr id="7233" name="Line 59"/>
            <p:cNvSpPr>
              <a:spLocks noChangeShapeType="1"/>
            </p:cNvSpPr>
            <p:nvPr/>
          </p:nvSpPr>
          <p:spPr bwMode="auto">
            <a:xfrm flipV="1">
              <a:off x="6804025" y="5734050"/>
              <a:ext cx="720725" cy="503238"/>
            </a:xfrm>
            <a:prstGeom prst="line">
              <a:avLst/>
            </a:prstGeom>
            <a:noFill/>
            <a:ln w="9525">
              <a:solidFill>
                <a:schemeClr val="tx1"/>
              </a:solidFill>
              <a:round/>
              <a:headEnd/>
              <a:tailEnd type="triangle" w="med" len="med"/>
            </a:ln>
          </p:spPr>
          <p:txBody>
            <a:bodyPr/>
            <a:lstStyle/>
            <a:p>
              <a:endParaRPr lang="tr-TR"/>
            </a:p>
          </p:txBody>
        </p:sp>
        <p:sp>
          <p:nvSpPr>
            <p:cNvPr id="7234" name="Line 60"/>
            <p:cNvSpPr>
              <a:spLocks noChangeShapeType="1"/>
            </p:cNvSpPr>
            <p:nvPr/>
          </p:nvSpPr>
          <p:spPr bwMode="auto">
            <a:xfrm>
              <a:off x="6877050" y="6381750"/>
              <a:ext cx="719138" cy="215900"/>
            </a:xfrm>
            <a:prstGeom prst="line">
              <a:avLst/>
            </a:prstGeom>
            <a:noFill/>
            <a:ln w="9525">
              <a:solidFill>
                <a:schemeClr val="tx1"/>
              </a:solidFill>
              <a:round/>
              <a:headEnd/>
              <a:tailEnd type="triangle" w="med" len="med"/>
            </a:ln>
          </p:spPr>
          <p:txBody>
            <a:bodyPr/>
            <a:lstStyle/>
            <a:p>
              <a:endParaRPr lang="tr-TR"/>
            </a:p>
          </p:txBody>
        </p:sp>
        <p:sp>
          <p:nvSpPr>
            <p:cNvPr id="7235" name="Oval 61"/>
            <p:cNvSpPr>
              <a:spLocks noChangeArrowheads="1"/>
            </p:cNvSpPr>
            <p:nvPr/>
          </p:nvSpPr>
          <p:spPr bwMode="auto">
            <a:xfrm>
              <a:off x="5292725" y="2565400"/>
              <a:ext cx="215900" cy="215900"/>
            </a:xfrm>
            <a:prstGeom prst="ellipse">
              <a:avLst/>
            </a:prstGeom>
            <a:solidFill>
              <a:schemeClr val="accent1"/>
            </a:solidFill>
            <a:ln w="9525">
              <a:solidFill>
                <a:schemeClr val="tx1"/>
              </a:solidFill>
              <a:round/>
              <a:headEnd/>
              <a:tailEnd/>
            </a:ln>
          </p:spPr>
          <p:txBody>
            <a:bodyPr wrap="none" anchor="ctr"/>
            <a:lstStyle/>
            <a:p>
              <a:endParaRPr lang="tr-TR" sz="2400">
                <a:latin typeface="Times New Roman" pitchFamily="18" charset="0"/>
              </a:endParaRPr>
            </a:p>
          </p:txBody>
        </p:sp>
        <p:sp>
          <p:nvSpPr>
            <p:cNvPr id="7236" name="Oval 62"/>
            <p:cNvSpPr>
              <a:spLocks noChangeArrowheads="1"/>
            </p:cNvSpPr>
            <p:nvPr/>
          </p:nvSpPr>
          <p:spPr bwMode="auto">
            <a:xfrm>
              <a:off x="5364163" y="2924175"/>
              <a:ext cx="215900" cy="215900"/>
            </a:xfrm>
            <a:prstGeom prst="ellipse">
              <a:avLst/>
            </a:prstGeom>
            <a:solidFill>
              <a:schemeClr val="accent1"/>
            </a:solidFill>
            <a:ln w="9525">
              <a:solidFill>
                <a:schemeClr val="tx1"/>
              </a:solidFill>
              <a:round/>
              <a:headEnd/>
              <a:tailEnd/>
            </a:ln>
          </p:spPr>
          <p:txBody>
            <a:bodyPr wrap="none" anchor="ctr"/>
            <a:lstStyle/>
            <a:p>
              <a:endParaRPr lang="tr-TR" sz="2400">
                <a:latin typeface="Times New Roman" pitchFamily="18" charset="0"/>
              </a:endParaRPr>
            </a:p>
          </p:txBody>
        </p:sp>
        <p:sp>
          <p:nvSpPr>
            <p:cNvPr id="7237" name="Oval 63"/>
            <p:cNvSpPr>
              <a:spLocks noChangeArrowheads="1"/>
            </p:cNvSpPr>
            <p:nvPr/>
          </p:nvSpPr>
          <p:spPr bwMode="auto">
            <a:xfrm>
              <a:off x="7092950" y="4724400"/>
              <a:ext cx="215900" cy="215900"/>
            </a:xfrm>
            <a:prstGeom prst="ellipse">
              <a:avLst/>
            </a:prstGeom>
            <a:solidFill>
              <a:schemeClr val="accent1"/>
            </a:solidFill>
            <a:ln w="9525">
              <a:solidFill>
                <a:schemeClr val="tx1"/>
              </a:solidFill>
              <a:round/>
              <a:headEnd/>
              <a:tailEnd/>
            </a:ln>
          </p:spPr>
          <p:txBody>
            <a:bodyPr wrap="none" anchor="ctr"/>
            <a:lstStyle/>
            <a:p>
              <a:endParaRPr lang="tr-TR" sz="2400">
                <a:latin typeface="Times New Roman" pitchFamily="18" charset="0"/>
              </a:endParaRPr>
            </a:p>
          </p:txBody>
        </p:sp>
        <p:sp>
          <p:nvSpPr>
            <p:cNvPr id="7238" name="Oval 64"/>
            <p:cNvSpPr>
              <a:spLocks noChangeArrowheads="1"/>
            </p:cNvSpPr>
            <p:nvPr/>
          </p:nvSpPr>
          <p:spPr bwMode="auto">
            <a:xfrm>
              <a:off x="7092950" y="4365625"/>
              <a:ext cx="215900" cy="215900"/>
            </a:xfrm>
            <a:prstGeom prst="ellipse">
              <a:avLst/>
            </a:prstGeom>
            <a:solidFill>
              <a:schemeClr val="accent1"/>
            </a:solidFill>
            <a:ln w="9525">
              <a:solidFill>
                <a:schemeClr val="tx1"/>
              </a:solidFill>
              <a:round/>
              <a:headEnd/>
              <a:tailEnd/>
            </a:ln>
          </p:spPr>
          <p:txBody>
            <a:bodyPr wrap="none" anchor="ctr"/>
            <a:lstStyle/>
            <a:p>
              <a:endParaRPr lang="tr-TR" sz="2400">
                <a:latin typeface="Times New Roman" pitchFamily="18" charset="0"/>
              </a:endParaRPr>
            </a:p>
          </p:txBody>
        </p:sp>
        <p:sp>
          <p:nvSpPr>
            <p:cNvPr id="7239" name="Line 65"/>
            <p:cNvSpPr>
              <a:spLocks noChangeShapeType="1"/>
            </p:cNvSpPr>
            <p:nvPr/>
          </p:nvSpPr>
          <p:spPr bwMode="auto">
            <a:xfrm>
              <a:off x="5219700" y="2708275"/>
              <a:ext cx="73025" cy="0"/>
            </a:xfrm>
            <a:prstGeom prst="line">
              <a:avLst/>
            </a:prstGeom>
            <a:noFill/>
            <a:ln w="9525">
              <a:solidFill>
                <a:schemeClr val="tx1"/>
              </a:solidFill>
              <a:round/>
              <a:headEnd/>
              <a:tailEnd/>
            </a:ln>
          </p:spPr>
          <p:txBody>
            <a:bodyPr/>
            <a:lstStyle/>
            <a:p>
              <a:endParaRPr lang="tr-TR"/>
            </a:p>
          </p:txBody>
        </p:sp>
        <p:sp>
          <p:nvSpPr>
            <p:cNvPr id="7240" name="Line 66"/>
            <p:cNvSpPr>
              <a:spLocks noChangeShapeType="1"/>
            </p:cNvSpPr>
            <p:nvPr/>
          </p:nvSpPr>
          <p:spPr bwMode="auto">
            <a:xfrm>
              <a:off x="5292725" y="2997200"/>
              <a:ext cx="71438" cy="0"/>
            </a:xfrm>
            <a:prstGeom prst="line">
              <a:avLst/>
            </a:prstGeom>
            <a:noFill/>
            <a:ln w="9525">
              <a:solidFill>
                <a:schemeClr val="tx1"/>
              </a:solidFill>
              <a:round/>
              <a:headEnd/>
              <a:tailEnd/>
            </a:ln>
          </p:spPr>
          <p:txBody>
            <a:bodyPr/>
            <a:lstStyle/>
            <a:p>
              <a:endParaRPr lang="tr-TR"/>
            </a:p>
          </p:txBody>
        </p:sp>
        <p:sp>
          <p:nvSpPr>
            <p:cNvPr id="7241" name="Line 67"/>
            <p:cNvSpPr>
              <a:spLocks noChangeShapeType="1"/>
            </p:cNvSpPr>
            <p:nvPr/>
          </p:nvSpPr>
          <p:spPr bwMode="auto">
            <a:xfrm>
              <a:off x="7019925" y="4508500"/>
              <a:ext cx="73025" cy="0"/>
            </a:xfrm>
            <a:prstGeom prst="line">
              <a:avLst/>
            </a:prstGeom>
            <a:noFill/>
            <a:ln w="9525">
              <a:solidFill>
                <a:schemeClr val="tx1"/>
              </a:solidFill>
              <a:round/>
              <a:headEnd/>
              <a:tailEnd/>
            </a:ln>
          </p:spPr>
          <p:txBody>
            <a:bodyPr/>
            <a:lstStyle/>
            <a:p>
              <a:endParaRPr lang="tr-TR"/>
            </a:p>
          </p:txBody>
        </p:sp>
        <p:sp>
          <p:nvSpPr>
            <p:cNvPr id="7242" name="Line 68"/>
            <p:cNvSpPr>
              <a:spLocks noChangeShapeType="1"/>
            </p:cNvSpPr>
            <p:nvPr/>
          </p:nvSpPr>
          <p:spPr bwMode="auto">
            <a:xfrm>
              <a:off x="7019925" y="4797425"/>
              <a:ext cx="73025" cy="0"/>
            </a:xfrm>
            <a:prstGeom prst="line">
              <a:avLst/>
            </a:prstGeom>
            <a:noFill/>
            <a:ln w="9525">
              <a:solidFill>
                <a:schemeClr val="tx1"/>
              </a:solidFill>
              <a:round/>
              <a:headEnd/>
              <a:tailEnd/>
            </a:ln>
          </p:spPr>
          <p:txBody>
            <a:bodyPr/>
            <a:lstStyle/>
            <a:p>
              <a:endParaRPr lang="tr-TR"/>
            </a:p>
          </p:txBody>
        </p:sp>
        <p:sp>
          <p:nvSpPr>
            <p:cNvPr id="7243" name="Text Box 69"/>
            <p:cNvSpPr txBox="1">
              <a:spLocks noChangeArrowheads="1"/>
            </p:cNvSpPr>
            <p:nvPr/>
          </p:nvSpPr>
          <p:spPr bwMode="auto">
            <a:xfrm>
              <a:off x="2124075" y="2708275"/>
              <a:ext cx="431800" cy="214313"/>
            </a:xfrm>
            <a:prstGeom prst="rect">
              <a:avLst/>
            </a:prstGeom>
            <a:noFill/>
            <a:ln w="9525">
              <a:noFill/>
              <a:miter lim="800000"/>
              <a:headEnd/>
              <a:tailEnd/>
            </a:ln>
          </p:spPr>
          <p:txBody>
            <a:bodyPr>
              <a:spAutoFit/>
            </a:bodyPr>
            <a:lstStyle/>
            <a:p>
              <a:pPr>
                <a:spcBef>
                  <a:spcPct val="50000"/>
                </a:spcBef>
              </a:pPr>
              <a:r>
                <a:rPr lang="tr-TR" sz="800"/>
                <a:t>GTP</a:t>
              </a:r>
              <a:endParaRPr lang="en-GB" sz="800"/>
            </a:p>
          </p:txBody>
        </p:sp>
        <p:sp>
          <p:nvSpPr>
            <p:cNvPr id="7244" name="Text Box 70"/>
            <p:cNvSpPr txBox="1">
              <a:spLocks noChangeArrowheads="1"/>
            </p:cNvSpPr>
            <p:nvPr/>
          </p:nvSpPr>
          <p:spPr bwMode="auto">
            <a:xfrm>
              <a:off x="2124075" y="2422525"/>
              <a:ext cx="431800" cy="214313"/>
            </a:xfrm>
            <a:prstGeom prst="rect">
              <a:avLst/>
            </a:prstGeom>
            <a:noFill/>
            <a:ln w="9525">
              <a:noFill/>
              <a:miter lim="800000"/>
              <a:headEnd/>
              <a:tailEnd/>
            </a:ln>
          </p:spPr>
          <p:txBody>
            <a:bodyPr>
              <a:spAutoFit/>
            </a:bodyPr>
            <a:lstStyle/>
            <a:p>
              <a:pPr>
                <a:spcBef>
                  <a:spcPct val="50000"/>
                </a:spcBef>
              </a:pPr>
              <a:r>
                <a:rPr lang="tr-TR" sz="800"/>
                <a:t>GDP</a:t>
              </a:r>
              <a:endParaRPr lang="en-GB" sz="800"/>
            </a:p>
          </p:txBody>
        </p:sp>
        <p:sp>
          <p:nvSpPr>
            <p:cNvPr id="7245" name="Text Box 71"/>
            <p:cNvSpPr txBox="1">
              <a:spLocks noChangeArrowheads="1"/>
            </p:cNvSpPr>
            <p:nvPr/>
          </p:nvSpPr>
          <p:spPr bwMode="auto">
            <a:xfrm>
              <a:off x="3349625" y="2514600"/>
              <a:ext cx="685800" cy="215900"/>
            </a:xfrm>
            <a:prstGeom prst="rect">
              <a:avLst/>
            </a:prstGeom>
            <a:noFill/>
            <a:ln w="9525">
              <a:solidFill>
                <a:schemeClr val="bg1"/>
              </a:solidFill>
              <a:miter lim="800000"/>
              <a:headEnd/>
              <a:tailEnd/>
            </a:ln>
          </p:spPr>
          <p:txBody>
            <a:bodyPr>
              <a:spAutoFit/>
            </a:bodyPr>
            <a:lstStyle/>
            <a:p>
              <a:pPr>
                <a:spcBef>
                  <a:spcPct val="50000"/>
                </a:spcBef>
              </a:pPr>
              <a:r>
                <a:rPr lang="tr-TR" sz="800"/>
                <a:t>GRB2</a:t>
              </a:r>
              <a:endParaRPr lang="en-GB" sz="800"/>
            </a:p>
          </p:txBody>
        </p:sp>
        <p:sp>
          <p:nvSpPr>
            <p:cNvPr id="7246" name="Text Box 72"/>
            <p:cNvSpPr txBox="1">
              <a:spLocks noChangeArrowheads="1"/>
            </p:cNvSpPr>
            <p:nvPr/>
          </p:nvSpPr>
          <p:spPr bwMode="auto">
            <a:xfrm>
              <a:off x="2819400" y="2438400"/>
              <a:ext cx="576263" cy="215444"/>
            </a:xfrm>
            <a:prstGeom prst="rect">
              <a:avLst/>
            </a:prstGeom>
            <a:solidFill>
              <a:srgbClr val="FFCCFF"/>
            </a:solidFill>
            <a:ln w="9525">
              <a:solidFill>
                <a:srgbClr val="FFCCFF"/>
              </a:solidFill>
              <a:miter lim="800000"/>
              <a:headEnd/>
              <a:tailEnd/>
            </a:ln>
          </p:spPr>
          <p:txBody>
            <a:bodyPr>
              <a:spAutoFit/>
            </a:bodyPr>
            <a:lstStyle/>
            <a:p>
              <a:pPr>
                <a:spcBef>
                  <a:spcPct val="50000"/>
                </a:spcBef>
              </a:pPr>
              <a:r>
                <a:rPr lang="tr-TR" sz="800"/>
                <a:t>GAB1/2</a:t>
              </a:r>
              <a:endParaRPr lang="en-GB" sz="800"/>
            </a:p>
          </p:txBody>
        </p:sp>
        <p:sp>
          <p:nvSpPr>
            <p:cNvPr id="7247" name="Text Box 73"/>
            <p:cNvSpPr txBox="1">
              <a:spLocks noChangeArrowheads="1"/>
            </p:cNvSpPr>
            <p:nvPr/>
          </p:nvSpPr>
          <p:spPr bwMode="auto">
            <a:xfrm>
              <a:off x="3197225" y="2667000"/>
              <a:ext cx="431800" cy="214313"/>
            </a:xfrm>
            <a:prstGeom prst="rect">
              <a:avLst/>
            </a:prstGeom>
            <a:solidFill>
              <a:srgbClr val="FFCCFF"/>
            </a:solidFill>
            <a:ln w="9525">
              <a:solidFill>
                <a:srgbClr val="FFCCFF"/>
              </a:solidFill>
              <a:miter lim="800000"/>
              <a:headEnd/>
              <a:tailEnd/>
            </a:ln>
          </p:spPr>
          <p:txBody>
            <a:bodyPr>
              <a:spAutoFit/>
            </a:bodyPr>
            <a:lstStyle/>
            <a:p>
              <a:pPr>
                <a:spcBef>
                  <a:spcPct val="50000"/>
                </a:spcBef>
              </a:pPr>
              <a:r>
                <a:rPr lang="tr-TR" sz="800"/>
                <a:t>SOS</a:t>
              </a:r>
              <a:endParaRPr lang="en-GB" sz="800"/>
            </a:p>
          </p:txBody>
        </p:sp>
        <p:sp>
          <p:nvSpPr>
            <p:cNvPr id="7248" name="Text Box 74"/>
            <p:cNvSpPr txBox="1">
              <a:spLocks noChangeArrowheads="1"/>
            </p:cNvSpPr>
            <p:nvPr/>
          </p:nvSpPr>
          <p:spPr bwMode="auto">
            <a:xfrm>
              <a:off x="3044825" y="2128838"/>
              <a:ext cx="431800" cy="214312"/>
            </a:xfrm>
            <a:prstGeom prst="rect">
              <a:avLst/>
            </a:prstGeom>
            <a:solidFill>
              <a:srgbClr val="FFCCFF"/>
            </a:solidFill>
            <a:ln w="9525">
              <a:solidFill>
                <a:srgbClr val="FFCCFF"/>
              </a:solidFill>
              <a:miter lim="800000"/>
              <a:headEnd/>
              <a:tailEnd/>
            </a:ln>
          </p:spPr>
          <p:txBody>
            <a:bodyPr>
              <a:spAutoFit/>
            </a:bodyPr>
            <a:lstStyle/>
            <a:p>
              <a:pPr>
                <a:spcBef>
                  <a:spcPct val="50000"/>
                </a:spcBef>
              </a:pPr>
              <a:r>
                <a:rPr lang="tr-TR" sz="800"/>
                <a:t>SHC</a:t>
              </a:r>
              <a:endParaRPr lang="en-GB" sz="800"/>
            </a:p>
          </p:txBody>
        </p:sp>
        <p:sp>
          <p:nvSpPr>
            <p:cNvPr id="7249" name="Text Box 75"/>
            <p:cNvSpPr txBox="1">
              <a:spLocks noChangeArrowheads="1"/>
            </p:cNvSpPr>
            <p:nvPr/>
          </p:nvSpPr>
          <p:spPr bwMode="auto">
            <a:xfrm>
              <a:off x="1938338" y="3297238"/>
              <a:ext cx="431800" cy="214312"/>
            </a:xfrm>
            <a:prstGeom prst="rect">
              <a:avLst/>
            </a:prstGeom>
            <a:noFill/>
            <a:ln w="9525">
              <a:noFill/>
              <a:miter lim="800000"/>
              <a:headEnd/>
              <a:tailEnd/>
            </a:ln>
          </p:spPr>
          <p:txBody>
            <a:bodyPr>
              <a:spAutoFit/>
            </a:bodyPr>
            <a:lstStyle/>
            <a:p>
              <a:pPr>
                <a:spcBef>
                  <a:spcPct val="50000"/>
                </a:spcBef>
              </a:pPr>
              <a:r>
                <a:rPr lang="tr-TR" sz="800"/>
                <a:t>BRAF</a:t>
              </a:r>
              <a:endParaRPr lang="en-GB" sz="800"/>
            </a:p>
          </p:txBody>
        </p:sp>
        <p:sp>
          <p:nvSpPr>
            <p:cNvPr id="7250" name="Text Box 76"/>
            <p:cNvSpPr txBox="1">
              <a:spLocks noChangeArrowheads="1"/>
            </p:cNvSpPr>
            <p:nvPr/>
          </p:nvSpPr>
          <p:spPr bwMode="auto">
            <a:xfrm>
              <a:off x="1554163" y="2908300"/>
              <a:ext cx="501650" cy="215900"/>
            </a:xfrm>
            <a:prstGeom prst="rect">
              <a:avLst/>
            </a:prstGeom>
            <a:noFill/>
            <a:ln w="9525">
              <a:noFill/>
              <a:miter lim="800000"/>
              <a:headEnd/>
              <a:tailEnd/>
            </a:ln>
          </p:spPr>
          <p:txBody>
            <a:bodyPr>
              <a:spAutoFit/>
            </a:bodyPr>
            <a:lstStyle/>
            <a:p>
              <a:pPr>
                <a:spcBef>
                  <a:spcPct val="50000"/>
                </a:spcBef>
              </a:pPr>
              <a:r>
                <a:rPr lang="tr-TR" sz="800"/>
                <a:t>KRAS</a:t>
              </a:r>
              <a:endParaRPr lang="en-GB" sz="800"/>
            </a:p>
          </p:txBody>
        </p:sp>
        <p:sp>
          <p:nvSpPr>
            <p:cNvPr id="7251" name="Text Box 77"/>
            <p:cNvSpPr txBox="1">
              <a:spLocks noChangeArrowheads="1"/>
            </p:cNvSpPr>
            <p:nvPr/>
          </p:nvSpPr>
          <p:spPr bwMode="auto">
            <a:xfrm>
              <a:off x="971550" y="4006850"/>
              <a:ext cx="431800" cy="214313"/>
            </a:xfrm>
            <a:prstGeom prst="rect">
              <a:avLst/>
            </a:prstGeom>
            <a:noFill/>
            <a:ln w="9525">
              <a:noFill/>
              <a:miter lim="800000"/>
              <a:headEnd/>
              <a:tailEnd/>
            </a:ln>
          </p:spPr>
          <p:txBody>
            <a:bodyPr>
              <a:spAutoFit/>
            </a:bodyPr>
            <a:lstStyle/>
            <a:p>
              <a:pPr>
                <a:spcBef>
                  <a:spcPct val="50000"/>
                </a:spcBef>
              </a:pPr>
              <a:r>
                <a:rPr lang="tr-TR" sz="800"/>
                <a:t>p110</a:t>
              </a:r>
              <a:endParaRPr lang="en-GB" sz="800"/>
            </a:p>
          </p:txBody>
        </p:sp>
        <p:sp>
          <p:nvSpPr>
            <p:cNvPr id="7252" name="Text Box 78"/>
            <p:cNvSpPr txBox="1">
              <a:spLocks noChangeArrowheads="1"/>
            </p:cNvSpPr>
            <p:nvPr/>
          </p:nvSpPr>
          <p:spPr bwMode="auto">
            <a:xfrm>
              <a:off x="1547813" y="4006850"/>
              <a:ext cx="431800" cy="214313"/>
            </a:xfrm>
            <a:prstGeom prst="rect">
              <a:avLst/>
            </a:prstGeom>
            <a:noFill/>
            <a:ln w="9525">
              <a:noFill/>
              <a:miter lim="800000"/>
              <a:headEnd/>
              <a:tailEnd/>
            </a:ln>
          </p:spPr>
          <p:txBody>
            <a:bodyPr>
              <a:spAutoFit/>
            </a:bodyPr>
            <a:lstStyle/>
            <a:p>
              <a:pPr>
                <a:spcBef>
                  <a:spcPct val="50000"/>
                </a:spcBef>
              </a:pPr>
              <a:r>
                <a:rPr lang="tr-TR" sz="800"/>
                <a:t>p85</a:t>
              </a:r>
              <a:endParaRPr lang="en-GB" sz="800"/>
            </a:p>
          </p:txBody>
        </p:sp>
        <p:sp>
          <p:nvSpPr>
            <p:cNvPr id="7253" name="Text Box 79"/>
            <p:cNvSpPr txBox="1">
              <a:spLocks noChangeArrowheads="1"/>
            </p:cNvSpPr>
            <p:nvPr/>
          </p:nvSpPr>
          <p:spPr bwMode="auto">
            <a:xfrm>
              <a:off x="3686175" y="4510088"/>
              <a:ext cx="504825" cy="214312"/>
            </a:xfrm>
            <a:prstGeom prst="rect">
              <a:avLst/>
            </a:prstGeom>
            <a:noFill/>
            <a:ln w="9525">
              <a:noFill/>
              <a:miter lim="800000"/>
              <a:headEnd/>
              <a:tailEnd/>
            </a:ln>
          </p:spPr>
          <p:txBody>
            <a:bodyPr>
              <a:spAutoFit/>
            </a:bodyPr>
            <a:lstStyle/>
            <a:p>
              <a:pPr>
                <a:spcBef>
                  <a:spcPct val="50000"/>
                </a:spcBef>
              </a:pPr>
              <a:r>
                <a:rPr lang="tr-TR" sz="800"/>
                <a:t>MAPK</a:t>
              </a:r>
              <a:endParaRPr lang="en-GB" sz="800"/>
            </a:p>
          </p:txBody>
        </p:sp>
        <p:sp>
          <p:nvSpPr>
            <p:cNvPr id="7254" name="Text Box 80"/>
            <p:cNvSpPr txBox="1">
              <a:spLocks noChangeArrowheads="1"/>
            </p:cNvSpPr>
            <p:nvPr/>
          </p:nvSpPr>
          <p:spPr bwMode="auto">
            <a:xfrm>
              <a:off x="2411413" y="3719513"/>
              <a:ext cx="504825" cy="214312"/>
            </a:xfrm>
            <a:prstGeom prst="rect">
              <a:avLst/>
            </a:prstGeom>
            <a:noFill/>
            <a:ln w="9525">
              <a:noFill/>
              <a:miter lim="800000"/>
              <a:headEnd/>
              <a:tailEnd/>
            </a:ln>
          </p:spPr>
          <p:txBody>
            <a:bodyPr>
              <a:spAutoFit/>
            </a:bodyPr>
            <a:lstStyle/>
            <a:p>
              <a:pPr>
                <a:spcBef>
                  <a:spcPct val="50000"/>
                </a:spcBef>
              </a:pPr>
              <a:r>
                <a:rPr lang="tr-TR" sz="800"/>
                <a:t>MEK</a:t>
              </a:r>
              <a:endParaRPr lang="en-GB" sz="800"/>
            </a:p>
          </p:txBody>
        </p:sp>
        <p:sp>
          <p:nvSpPr>
            <p:cNvPr id="7255" name="Text Box 81"/>
            <p:cNvSpPr txBox="1">
              <a:spLocks noChangeArrowheads="1"/>
            </p:cNvSpPr>
            <p:nvPr/>
          </p:nvSpPr>
          <p:spPr bwMode="auto">
            <a:xfrm>
              <a:off x="1331913" y="4583113"/>
              <a:ext cx="431800" cy="214312"/>
            </a:xfrm>
            <a:prstGeom prst="rect">
              <a:avLst/>
            </a:prstGeom>
            <a:noFill/>
            <a:ln w="9525">
              <a:noFill/>
              <a:miter lim="800000"/>
              <a:headEnd/>
              <a:tailEnd/>
            </a:ln>
          </p:spPr>
          <p:txBody>
            <a:bodyPr>
              <a:spAutoFit/>
            </a:bodyPr>
            <a:lstStyle/>
            <a:p>
              <a:pPr>
                <a:spcBef>
                  <a:spcPct val="50000"/>
                </a:spcBef>
              </a:pPr>
              <a:r>
                <a:rPr lang="tr-TR" sz="800"/>
                <a:t>Akt</a:t>
              </a:r>
              <a:endParaRPr lang="en-GB" sz="800"/>
            </a:p>
          </p:txBody>
        </p:sp>
        <p:sp>
          <p:nvSpPr>
            <p:cNvPr id="7256" name="Text Box 82"/>
            <p:cNvSpPr txBox="1">
              <a:spLocks noChangeArrowheads="1"/>
            </p:cNvSpPr>
            <p:nvPr/>
          </p:nvSpPr>
          <p:spPr bwMode="auto">
            <a:xfrm>
              <a:off x="2916238" y="5013325"/>
              <a:ext cx="503237" cy="214313"/>
            </a:xfrm>
            <a:prstGeom prst="rect">
              <a:avLst/>
            </a:prstGeom>
            <a:noFill/>
            <a:ln w="9525">
              <a:noFill/>
              <a:miter lim="800000"/>
              <a:headEnd/>
              <a:tailEnd/>
            </a:ln>
          </p:spPr>
          <p:txBody>
            <a:bodyPr>
              <a:spAutoFit/>
            </a:bodyPr>
            <a:lstStyle/>
            <a:p>
              <a:pPr>
                <a:spcBef>
                  <a:spcPct val="50000"/>
                </a:spcBef>
              </a:pPr>
              <a:r>
                <a:rPr lang="tr-TR" sz="800"/>
                <a:t>mTOR</a:t>
              </a:r>
              <a:endParaRPr lang="en-GB" sz="800"/>
            </a:p>
          </p:txBody>
        </p:sp>
        <p:sp>
          <p:nvSpPr>
            <p:cNvPr id="7257" name="Text Box 83"/>
            <p:cNvSpPr txBox="1">
              <a:spLocks noChangeArrowheads="1"/>
            </p:cNvSpPr>
            <p:nvPr/>
          </p:nvSpPr>
          <p:spPr bwMode="auto">
            <a:xfrm>
              <a:off x="2627313" y="5302250"/>
              <a:ext cx="431800" cy="214313"/>
            </a:xfrm>
            <a:prstGeom prst="rect">
              <a:avLst/>
            </a:prstGeom>
            <a:noFill/>
            <a:ln w="9525">
              <a:noFill/>
              <a:miter lim="800000"/>
              <a:headEnd/>
              <a:tailEnd/>
            </a:ln>
          </p:spPr>
          <p:txBody>
            <a:bodyPr>
              <a:spAutoFit/>
            </a:bodyPr>
            <a:lstStyle/>
            <a:p>
              <a:pPr>
                <a:spcBef>
                  <a:spcPct val="50000"/>
                </a:spcBef>
              </a:pPr>
              <a:r>
                <a:rPr lang="tr-TR" sz="800"/>
                <a:t>p21</a:t>
              </a:r>
              <a:endParaRPr lang="en-GB" sz="800"/>
            </a:p>
          </p:txBody>
        </p:sp>
        <p:sp>
          <p:nvSpPr>
            <p:cNvPr id="7258" name="Text Box 84"/>
            <p:cNvSpPr txBox="1">
              <a:spLocks noChangeArrowheads="1"/>
            </p:cNvSpPr>
            <p:nvPr/>
          </p:nvSpPr>
          <p:spPr bwMode="auto">
            <a:xfrm>
              <a:off x="2124075" y="5519738"/>
              <a:ext cx="503238" cy="214312"/>
            </a:xfrm>
            <a:prstGeom prst="rect">
              <a:avLst/>
            </a:prstGeom>
            <a:noFill/>
            <a:ln w="9525">
              <a:noFill/>
              <a:miter lim="800000"/>
              <a:headEnd/>
              <a:tailEnd/>
            </a:ln>
          </p:spPr>
          <p:txBody>
            <a:bodyPr>
              <a:spAutoFit/>
            </a:bodyPr>
            <a:lstStyle/>
            <a:p>
              <a:pPr>
                <a:spcBef>
                  <a:spcPct val="50000"/>
                </a:spcBef>
              </a:pPr>
              <a:r>
                <a:rPr lang="tr-TR" sz="800"/>
                <a:t>GSK3</a:t>
              </a:r>
              <a:endParaRPr lang="en-GB" sz="800"/>
            </a:p>
          </p:txBody>
        </p:sp>
        <p:sp>
          <p:nvSpPr>
            <p:cNvPr id="7259" name="Text Box 85"/>
            <p:cNvSpPr txBox="1">
              <a:spLocks noChangeArrowheads="1"/>
            </p:cNvSpPr>
            <p:nvPr/>
          </p:nvSpPr>
          <p:spPr bwMode="auto">
            <a:xfrm>
              <a:off x="1547813" y="5662613"/>
              <a:ext cx="431800" cy="214312"/>
            </a:xfrm>
            <a:prstGeom prst="rect">
              <a:avLst/>
            </a:prstGeom>
            <a:noFill/>
            <a:ln w="9525">
              <a:noFill/>
              <a:miter lim="800000"/>
              <a:headEnd/>
              <a:tailEnd/>
            </a:ln>
          </p:spPr>
          <p:txBody>
            <a:bodyPr>
              <a:spAutoFit/>
            </a:bodyPr>
            <a:lstStyle/>
            <a:p>
              <a:pPr>
                <a:spcBef>
                  <a:spcPct val="50000"/>
                </a:spcBef>
              </a:pPr>
              <a:r>
                <a:rPr lang="tr-TR" sz="800"/>
                <a:t>FKHR</a:t>
              </a:r>
              <a:endParaRPr lang="en-GB" sz="800"/>
            </a:p>
          </p:txBody>
        </p:sp>
        <p:sp>
          <p:nvSpPr>
            <p:cNvPr id="7260" name="Text Box 86"/>
            <p:cNvSpPr txBox="1">
              <a:spLocks noChangeArrowheads="1"/>
            </p:cNvSpPr>
            <p:nvPr/>
          </p:nvSpPr>
          <p:spPr bwMode="auto">
            <a:xfrm>
              <a:off x="971550" y="5519738"/>
              <a:ext cx="504825" cy="214312"/>
            </a:xfrm>
            <a:prstGeom prst="rect">
              <a:avLst/>
            </a:prstGeom>
            <a:noFill/>
            <a:ln w="9525">
              <a:noFill/>
              <a:miter lim="800000"/>
              <a:headEnd/>
              <a:tailEnd/>
            </a:ln>
          </p:spPr>
          <p:txBody>
            <a:bodyPr>
              <a:spAutoFit/>
            </a:bodyPr>
            <a:lstStyle/>
            <a:p>
              <a:pPr>
                <a:spcBef>
                  <a:spcPct val="50000"/>
                </a:spcBef>
              </a:pPr>
              <a:r>
                <a:rPr lang="tr-TR" sz="800"/>
                <a:t>casp9</a:t>
              </a:r>
              <a:endParaRPr lang="en-GB" sz="800"/>
            </a:p>
          </p:txBody>
        </p:sp>
        <p:sp>
          <p:nvSpPr>
            <p:cNvPr id="7261" name="Text Box 87"/>
            <p:cNvSpPr txBox="1">
              <a:spLocks noChangeArrowheads="1"/>
            </p:cNvSpPr>
            <p:nvPr/>
          </p:nvSpPr>
          <p:spPr bwMode="auto">
            <a:xfrm>
              <a:off x="539750" y="5300663"/>
              <a:ext cx="431800" cy="214312"/>
            </a:xfrm>
            <a:prstGeom prst="rect">
              <a:avLst/>
            </a:prstGeom>
            <a:noFill/>
            <a:ln w="9525">
              <a:noFill/>
              <a:miter lim="800000"/>
              <a:headEnd/>
              <a:tailEnd/>
            </a:ln>
          </p:spPr>
          <p:txBody>
            <a:bodyPr>
              <a:spAutoFit/>
            </a:bodyPr>
            <a:lstStyle/>
            <a:p>
              <a:pPr>
                <a:spcBef>
                  <a:spcPct val="50000"/>
                </a:spcBef>
              </a:pPr>
              <a:r>
                <a:rPr lang="tr-TR" sz="800"/>
                <a:t>IKK</a:t>
              </a:r>
              <a:endParaRPr lang="en-GB" sz="800"/>
            </a:p>
          </p:txBody>
        </p:sp>
        <p:sp>
          <p:nvSpPr>
            <p:cNvPr id="7262" name="Text Box 88"/>
            <p:cNvSpPr txBox="1">
              <a:spLocks noChangeArrowheads="1"/>
            </p:cNvSpPr>
            <p:nvPr/>
          </p:nvSpPr>
          <p:spPr bwMode="auto">
            <a:xfrm>
              <a:off x="107950" y="5014913"/>
              <a:ext cx="431800" cy="214312"/>
            </a:xfrm>
            <a:prstGeom prst="rect">
              <a:avLst/>
            </a:prstGeom>
            <a:noFill/>
            <a:ln w="9525">
              <a:noFill/>
              <a:miter lim="800000"/>
              <a:headEnd/>
              <a:tailEnd/>
            </a:ln>
          </p:spPr>
          <p:txBody>
            <a:bodyPr>
              <a:spAutoFit/>
            </a:bodyPr>
            <a:lstStyle/>
            <a:p>
              <a:pPr>
                <a:spcBef>
                  <a:spcPct val="50000"/>
                </a:spcBef>
              </a:pPr>
              <a:r>
                <a:rPr lang="tr-TR" sz="800"/>
                <a:t>Bad</a:t>
              </a:r>
              <a:endParaRPr lang="en-GB" sz="800"/>
            </a:p>
          </p:txBody>
        </p:sp>
        <p:sp>
          <p:nvSpPr>
            <p:cNvPr id="7263" name="Text Box 89"/>
            <p:cNvSpPr txBox="1">
              <a:spLocks noChangeArrowheads="1"/>
            </p:cNvSpPr>
            <p:nvPr/>
          </p:nvSpPr>
          <p:spPr bwMode="auto">
            <a:xfrm>
              <a:off x="4211638" y="1989138"/>
              <a:ext cx="792162" cy="214312"/>
            </a:xfrm>
            <a:prstGeom prst="rect">
              <a:avLst/>
            </a:prstGeom>
            <a:noFill/>
            <a:ln w="9525">
              <a:noFill/>
              <a:miter lim="800000"/>
              <a:headEnd/>
              <a:tailEnd/>
            </a:ln>
          </p:spPr>
          <p:txBody>
            <a:bodyPr>
              <a:spAutoFit/>
            </a:bodyPr>
            <a:lstStyle/>
            <a:p>
              <a:pPr>
                <a:spcBef>
                  <a:spcPct val="50000"/>
                </a:spcBef>
              </a:pPr>
              <a:r>
                <a:rPr lang="tr-TR" sz="800"/>
                <a:t>Kinaz </a:t>
              </a:r>
              <a:endParaRPr lang="en-GB" sz="800"/>
            </a:p>
          </p:txBody>
        </p:sp>
        <p:sp>
          <p:nvSpPr>
            <p:cNvPr id="7264" name="Text Box 90"/>
            <p:cNvSpPr txBox="1">
              <a:spLocks noChangeArrowheads="1"/>
            </p:cNvSpPr>
            <p:nvPr/>
          </p:nvSpPr>
          <p:spPr bwMode="auto">
            <a:xfrm>
              <a:off x="4787900" y="6453188"/>
              <a:ext cx="1295400" cy="214312"/>
            </a:xfrm>
            <a:prstGeom prst="rect">
              <a:avLst/>
            </a:prstGeom>
            <a:noFill/>
            <a:ln w="9525">
              <a:noFill/>
              <a:miter lim="800000"/>
              <a:headEnd/>
              <a:tailEnd/>
            </a:ln>
          </p:spPr>
          <p:txBody>
            <a:bodyPr>
              <a:spAutoFit/>
            </a:bodyPr>
            <a:lstStyle/>
            <a:p>
              <a:pPr>
                <a:spcBef>
                  <a:spcPct val="50000"/>
                </a:spcBef>
              </a:pPr>
              <a:r>
                <a:rPr lang="tr-TR" sz="800"/>
                <a:t>Transkripsiyon</a:t>
              </a:r>
              <a:endParaRPr lang="en-GB" sz="800"/>
            </a:p>
          </p:txBody>
        </p:sp>
        <p:sp>
          <p:nvSpPr>
            <p:cNvPr id="7265" name="Text Box 91"/>
            <p:cNvSpPr txBox="1">
              <a:spLocks noChangeArrowheads="1"/>
            </p:cNvSpPr>
            <p:nvPr/>
          </p:nvSpPr>
          <p:spPr bwMode="auto">
            <a:xfrm>
              <a:off x="1295400" y="3733800"/>
              <a:ext cx="576262" cy="214312"/>
            </a:xfrm>
            <a:prstGeom prst="rect">
              <a:avLst/>
            </a:prstGeom>
            <a:noFill/>
            <a:ln w="9525">
              <a:noFill/>
              <a:miter lim="800000"/>
              <a:headEnd/>
              <a:tailEnd/>
            </a:ln>
          </p:spPr>
          <p:txBody>
            <a:bodyPr>
              <a:spAutoFit/>
            </a:bodyPr>
            <a:lstStyle/>
            <a:p>
              <a:pPr>
                <a:spcBef>
                  <a:spcPct val="50000"/>
                </a:spcBef>
              </a:pPr>
              <a:r>
                <a:rPr lang="tr-TR" sz="800"/>
                <a:t>PI3-K</a:t>
              </a:r>
              <a:endParaRPr lang="en-GB" sz="800"/>
            </a:p>
          </p:txBody>
        </p:sp>
        <p:sp>
          <p:nvSpPr>
            <p:cNvPr id="7266" name="Text Box 92"/>
            <p:cNvSpPr txBox="1">
              <a:spLocks noChangeArrowheads="1"/>
            </p:cNvSpPr>
            <p:nvPr/>
          </p:nvSpPr>
          <p:spPr bwMode="auto">
            <a:xfrm>
              <a:off x="7669213" y="5591175"/>
              <a:ext cx="1295400" cy="244475"/>
            </a:xfrm>
            <a:prstGeom prst="rect">
              <a:avLst/>
            </a:prstGeom>
            <a:noFill/>
            <a:ln w="9525">
              <a:noFill/>
              <a:miter lim="800000"/>
              <a:headEnd/>
              <a:tailEnd/>
            </a:ln>
          </p:spPr>
          <p:txBody>
            <a:bodyPr>
              <a:spAutoFit/>
            </a:bodyPr>
            <a:lstStyle/>
            <a:p>
              <a:pPr>
                <a:spcBef>
                  <a:spcPct val="50000"/>
                </a:spcBef>
              </a:pPr>
              <a:r>
                <a:rPr lang="tr-TR" sz="1000"/>
                <a:t>Hücre büyümesi</a:t>
              </a:r>
              <a:endParaRPr lang="en-GB" sz="1000"/>
            </a:p>
          </p:txBody>
        </p:sp>
        <p:sp>
          <p:nvSpPr>
            <p:cNvPr id="7267" name="Text Box 93"/>
            <p:cNvSpPr txBox="1">
              <a:spLocks noChangeArrowheads="1"/>
            </p:cNvSpPr>
            <p:nvPr/>
          </p:nvSpPr>
          <p:spPr bwMode="auto">
            <a:xfrm>
              <a:off x="971550" y="6310313"/>
              <a:ext cx="431800" cy="214312"/>
            </a:xfrm>
            <a:prstGeom prst="rect">
              <a:avLst/>
            </a:prstGeom>
            <a:noFill/>
            <a:ln w="9525">
              <a:noFill/>
              <a:miter lim="800000"/>
              <a:headEnd/>
              <a:tailEnd/>
            </a:ln>
          </p:spPr>
          <p:txBody>
            <a:bodyPr>
              <a:spAutoFit/>
            </a:bodyPr>
            <a:lstStyle/>
            <a:p>
              <a:pPr>
                <a:spcBef>
                  <a:spcPct val="50000"/>
                </a:spcBef>
              </a:pPr>
              <a:r>
                <a:rPr lang="tr-TR" sz="800"/>
                <a:t>I</a:t>
              </a:r>
              <a:r>
                <a:rPr lang="el-GR" sz="800"/>
                <a:t>κ</a:t>
              </a:r>
              <a:r>
                <a:rPr lang="tr-TR" sz="800"/>
                <a:t>B</a:t>
              </a:r>
              <a:endParaRPr lang="el-GR" sz="800"/>
            </a:p>
          </p:txBody>
        </p:sp>
        <p:sp>
          <p:nvSpPr>
            <p:cNvPr id="7268" name="Text Box 94"/>
            <p:cNvSpPr txBox="1">
              <a:spLocks noChangeArrowheads="1"/>
            </p:cNvSpPr>
            <p:nvPr/>
          </p:nvSpPr>
          <p:spPr bwMode="auto">
            <a:xfrm>
              <a:off x="4500563" y="549275"/>
              <a:ext cx="1008062" cy="766763"/>
            </a:xfrm>
            <a:prstGeom prst="rect">
              <a:avLst/>
            </a:prstGeom>
            <a:noFill/>
            <a:ln w="9525">
              <a:noFill/>
              <a:miter lim="800000"/>
              <a:headEnd/>
              <a:tailEnd/>
            </a:ln>
          </p:spPr>
          <p:txBody>
            <a:bodyPr>
              <a:spAutoFit/>
            </a:bodyPr>
            <a:lstStyle/>
            <a:p>
              <a:pPr>
                <a:spcBef>
                  <a:spcPct val="50000"/>
                </a:spcBef>
              </a:pPr>
              <a:r>
                <a:rPr lang="tr-TR" sz="800"/>
                <a:t>RTKlar:</a:t>
              </a:r>
            </a:p>
            <a:p>
              <a:pPr>
                <a:spcBef>
                  <a:spcPct val="50000"/>
                </a:spcBef>
              </a:pPr>
              <a:r>
                <a:rPr lang="tr-TR" sz="800"/>
                <a:t>KIT</a:t>
              </a:r>
            </a:p>
            <a:p>
              <a:pPr>
                <a:spcBef>
                  <a:spcPct val="50000"/>
                </a:spcBef>
              </a:pPr>
              <a:r>
                <a:rPr lang="tr-TR" sz="800"/>
                <a:t>PDGFR</a:t>
              </a:r>
            </a:p>
            <a:p>
              <a:pPr>
                <a:spcBef>
                  <a:spcPct val="50000"/>
                </a:spcBef>
              </a:pPr>
              <a:r>
                <a:rPr lang="tr-TR" sz="800"/>
                <a:t>FGFR</a:t>
              </a:r>
              <a:endParaRPr lang="en-GB" sz="800"/>
            </a:p>
          </p:txBody>
        </p:sp>
        <p:sp>
          <p:nvSpPr>
            <p:cNvPr id="7269" name="Text Box 95"/>
            <p:cNvSpPr txBox="1">
              <a:spLocks noChangeArrowheads="1"/>
            </p:cNvSpPr>
            <p:nvPr/>
          </p:nvSpPr>
          <p:spPr bwMode="auto">
            <a:xfrm>
              <a:off x="5364163" y="2924175"/>
              <a:ext cx="431800" cy="214313"/>
            </a:xfrm>
            <a:prstGeom prst="rect">
              <a:avLst/>
            </a:prstGeom>
            <a:noFill/>
            <a:ln w="9525">
              <a:noFill/>
              <a:miter lim="800000"/>
              <a:headEnd/>
              <a:tailEnd/>
            </a:ln>
          </p:spPr>
          <p:txBody>
            <a:bodyPr>
              <a:spAutoFit/>
            </a:bodyPr>
            <a:lstStyle/>
            <a:p>
              <a:pPr>
                <a:spcBef>
                  <a:spcPct val="50000"/>
                </a:spcBef>
              </a:pPr>
              <a:r>
                <a:rPr lang="tr-TR" sz="800"/>
                <a:t>P</a:t>
              </a:r>
              <a:endParaRPr lang="en-GB" sz="800"/>
            </a:p>
          </p:txBody>
        </p:sp>
        <p:sp>
          <p:nvSpPr>
            <p:cNvPr id="7270" name="Text Box 96"/>
            <p:cNvSpPr txBox="1">
              <a:spLocks noChangeArrowheads="1"/>
            </p:cNvSpPr>
            <p:nvPr/>
          </p:nvSpPr>
          <p:spPr bwMode="auto">
            <a:xfrm>
              <a:off x="5211770" y="4786322"/>
              <a:ext cx="431800" cy="214313"/>
            </a:xfrm>
            <a:prstGeom prst="rect">
              <a:avLst/>
            </a:prstGeom>
            <a:noFill/>
            <a:ln w="9525">
              <a:noFill/>
              <a:miter lim="800000"/>
              <a:headEnd/>
              <a:tailEnd/>
            </a:ln>
          </p:spPr>
          <p:txBody>
            <a:bodyPr>
              <a:spAutoFit/>
            </a:bodyPr>
            <a:lstStyle/>
            <a:p>
              <a:pPr>
                <a:spcBef>
                  <a:spcPct val="50000"/>
                </a:spcBef>
              </a:pPr>
              <a:r>
                <a:rPr lang="tr-TR" sz="800"/>
                <a:t>JNK</a:t>
              </a:r>
              <a:endParaRPr lang="en-GB" sz="800"/>
            </a:p>
          </p:txBody>
        </p:sp>
        <p:sp>
          <p:nvSpPr>
            <p:cNvPr id="7271" name="Text Box 97"/>
            <p:cNvSpPr txBox="1">
              <a:spLocks noChangeArrowheads="1"/>
            </p:cNvSpPr>
            <p:nvPr/>
          </p:nvSpPr>
          <p:spPr bwMode="auto">
            <a:xfrm>
              <a:off x="4787900" y="5053012"/>
              <a:ext cx="431800" cy="214313"/>
            </a:xfrm>
            <a:prstGeom prst="rect">
              <a:avLst/>
            </a:prstGeom>
            <a:solidFill>
              <a:srgbClr val="FFFF00"/>
            </a:solidFill>
            <a:ln w="9525">
              <a:noFill/>
              <a:miter lim="800000"/>
              <a:headEnd/>
              <a:tailEnd/>
            </a:ln>
          </p:spPr>
          <p:txBody>
            <a:bodyPr>
              <a:spAutoFit/>
            </a:bodyPr>
            <a:lstStyle/>
            <a:p>
              <a:pPr>
                <a:spcBef>
                  <a:spcPct val="50000"/>
                </a:spcBef>
              </a:pPr>
              <a:r>
                <a:rPr lang="tr-TR" sz="800"/>
                <a:t>AP-1</a:t>
              </a:r>
              <a:endParaRPr lang="en-GB" sz="800"/>
            </a:p>
          </p:txBody>
        </p:sp>
        <p:sp>
          <p:nvSpPr>
            <p:cNvPr id="7272" name="Text Box 98"/>
            <p:cNvSpPr txBox="1">
              <a:spLocks noChangeArrowheads="1"/>
            </p:cNvSpPr>
            <p:nvPr/>
          </p:nvSpPr>
          <p:spPr bwMode="auto">
            <a:xfrm>
              <a:off x="4716463" y="2636838"/>
              <a:ext cx="503237" cy="214312"/>
            </a:xfrm>
            <a:prstGeom prst="rect">
              <a:avLst/>
            </a:prstGeom>
            <a:noFill/>
            <a:ln w="9525">
              <a:noFill/>
              <a:miter lim="800000"/>
              <a:headEnd/>
              <a:tailEnd/>
            </a:ln>
          </p:spPr>
          <p:txBody>
            <a:bodyPr>
              <a:spAutoFit/>
            </a:bodyPr>
            <a:lstStyle/>
            <a:p>
              <a:pPr>
                <a:spcBef>
                  <a:spcPct val="50000"/>
                </a:spcBef>
              </a:pPr>
              <a:r>
                <a:rPr lang="tr-TR" sz="800"/>
                <a:t>STATs</a:t>
              </a:r>
              <a:endParaRPr lang="en-GB" sz="800"/>
            </a:p>
          </p:txBody>
        </p:sp>
        <p:sp>
          <p:nvSpPr>
            <p:cNvPr id="7273" name="Text Box 99"/>
            <p:cNvSpPr txBox="1">
              <a:spLocks noChangeArrowheads="1"/>
            </p:cNvSpPr>
            <p:nvPr/>
          </p:nvSpPr>
          <p:spPr bwMode="auto">
            <a:xfrm>
              <a:off x="4787900" y="2852738"/>
              <a:ext cx="503238" cy="214312"/>
            </a:xfrm>
            <a:prstGeom prst="rect">
              <a:avLst/>
            </a:prstGeom>
            <a:noFill/>
            <a:ln w="9525">
              <a:noFill/>
              <a:miter lim="800000"/>
              <a:headEnd/>
              <a:tailEnd/>
            </a:ln>
          </p:spPr>
          <p:txBody>
            <a:bodyPr>
              <a:spAutoFit/>
            </a:bodyPr>
            <a:lstStyle/>
            <a:p>
              <a:pPr>
                <a:spcBef>
                  <a:spcPct val="50000"/>
                </a:spcBef>
              </a:pPr>
              <a:r>
                <a:rPr lang="tr-TR" sz="800"/>
                <a:t>STATs</a:t>
              </a:r>
              <a:endParaRPr lang="en-GB" sz="800"/>
            </a:p>
          </p:txBody>
        </p:sp>
        <p:sp>
          <p:nvSpPr>
            <p:cNvPr id="7274" name="Text Box 100"/>
            <p:cNvSpPr txBox="1">
              <a:spLocks noChangeArrowheads="1"/>
            </p:cNvSpPr>
            <p:nvPr/>
          </p:nvSpPr>
          <p:spPr bwMode="auto">
            <a:xfrm>
              <a:off x="6516688" y="4437063"/>
              <a:ext cx="503237" cy="214312"/>
            </a:xfrm>
            <a:prstGeom prst="rect">
              <a:avLst/>
            </a:prstGeom>
            <a:noFill/>
            <a:ln w="9525">
              <a:noFill/>
              <a:miter lim="800000"/>
              <a:headEnd/>
              <a:tailEnd/>
            </a:ln>
          </p:spPr>
          <p:txBody>
            <a:bodyPr>
              <a:spAutoFit/>
            </a:bodyPr>
            <a:lstStyle/>
            <a:p>
              <a:pPr>
                <a:spcBef>
                  <a:spcPct val="50000"/>
                </a:spcBef>
              </a:pPr>
              <a:r>
                <a:rPr lang="tr-TR" sz="800"/>
                <a:t>STATs</a:t>
              </a:r>
              <a:endParaRPr lang="en-GB" sz="800"/>
            </a:p>
          </p:txBody>
        </p:sp>
        <p:sp>
          <p:nvSpPr>
            <p:cNvPr id="7275" name="Text Box 101"/>
            <p:cNvSpPr txBox="1">
              <a:spLocks noChangeArrowheads="1"/>
            </p:cNvSpPr>
            <p:nvPr/>
          </p:nvSpPr>
          <p:spPr bwMode="auto">
            <a:xfrm>
              <a:off x="6516688" y="4724400"/>
              <a:ext cx="503237" cy="214313"/>
            </a:xfrm>
            <a:prstGeom prst="rect">
              <a:avLst/>
            </a:prstGeom>
            <a:noFill/>
            <a:ln w="9525">
              <a:noFill/>
              <a:miter lim="800000"/>
              <a:headEnd/>
              <a:tailEnd/>
            </a:ln>
          </p:spPr>
          <p:txBody>
            <a:bodyPr>
              <a:spAutoFit/>
            </a:bodyPr>
            <a:lstStyle/>
            <a:p>
              <a:pPr>
                <a:spcBef>
                  <a:spcPct val="50000"/>
                </a:spcBef>
              </a:pPr>
              <a:r>
                <a:rPr lang="tr-TR" sz="800"/>
                <a:t>STATs</a:t>
              </a:r>
              <a:endParaRPr lang="en-GB" sz="800"/>
            </a:p>
          </p:txBody>
        </p:sp>
        <p:sp>
          <p:nvSpPr>
            <p:cNvPr id="7276" name="Text Box 102"/>
            <p:cNvSpPr txBox="1">
              <a:spLocks noChangeArrowheads="1"/>
            </p:cNvSpPr>
            <p:nvPr/>
          </p:nvSpPr>
          <p:spPr bwMode="auto">
            <a:xfrm>
              <a:off x="5292725" y="2565400"/>
              <a:ext cx="431800" cy="214313"/>
            </a:xfrm>
            <a:prstGeom prst="rect">
              <a:avLst/>
            </a:prstGeom>
            <a:noFill/>
            <a:ln w="9525">
              <a:noFill/>
              <a:miter lim="800000"/>
              <a:headEnd/>
              <a:tailEnd/>
            </a:ln>
          </p:spPr>
          <p:txBody>
            <a:bodyPr>
              <a:spAutoFit/>
            </a:bodyPr>
            <a:lstStyle/>
            <a:p>
              <a:pPr>
                <a:spcBef>
                  <a:spcPct val="50000"/>
                </a:spcBef>
              </a:pPr>
              <a:r>
                <a:rPr lang="tr-TR" sz="800"/>
                <a:t>P</a:t>
              </a:r>
              <a:endParaRPr lang="en-GB" sz="800"/>
            </a:p>
          </p:txBody>
        </p:sp>
        <p:sp>
          <p:nvSpPr>
            <p:cNvPr id="7277" name="Text Box 103"/>
            <p:cNvSpPr txBox="1">
              <a:spLocks noChangeArrowheads="1"/>
            </p:cNvSpPr>
            <p:nvPr/>
          </p:nvSpPr>
          <p:spPr bwMode="auto">
            <a:xfrm>
              <a:off x="7092950" y="4727575"/>
              <a:ext cx="431800" cy="214313"/>
            </a:xfrm>
            <a:prstGeom prst="rect">
              <a:avLst/>
            </a:prstGeom>
            <a:noFill/>
            <a:ln w="9525">
              <a:noFill/>
              <a:miter lim="800000"/>
              <a:headEnd/>
              <a:tailEnd/>
            </a:ln>
          </p:spPr>
          <p:txBody>
            <a:bodyPr>
              <a:spAutoFit/>
            </a:bodyPr>
            <a:lstStyle/>
            <a:p>
              <a:pPr>
                <a:spcBef>
                  <a:spcPct val="50000"/>
                </a:spcBef>
              </a:pPr>
              <a:r>
                <a:rPr lang="tr-TR" sz="800"/>
                <a:t>P</a:t>
              </a:r>
              <a:endParaRPr lang="en-GB" sz="800"/>
            </a:p>
          </p:txBody>
        </p:sp>
        <p:sp>
          <p:nvSpPr>
            <p:cNvPr id="7278" name="Text Box 104"/>
            <p:cNvSpPr txBox="1">
              <a:spLocks noChangeArrowheads="1"/>
            </p:cNvSpPr>
            <p:nvPr/>
          </p:nvSpPr>
          <p:spPr bwMode="auto">
            <a:xfrm>
              <a:off x="7092950" y="4367213"/>
              <a:ext cx="431800" cy="214312"/>
            </a:xfrm>
            <a:prstGeom prst="rect">
              <a:avLst/>
            </a:prstGeom>
            <a:noFill/>
            <a:ln w="9525">
              <a:noFill/>
              <a:miter lim="800000"/>
              <a:headEnd/>
              <a:tailEnd/>
            </a:ln>
          </p:spPr>
          <p:txBody>
            <a:bodyPr>
              <a:spAutoFit/>
            </a:bodyPr>
            <a:lstStyle/>
            <a:p>
              <a:pPr>
                <a:spcBef>
                  <a:spcPct val="50000"/>
                </a:spcBef>
              </a:pPr>
              <a:r>
                <a:rPr lang="tr-TR" sz="800"/>
                <a:t>P</a:t>
              </a:r>
              <a:endParaRPr lang="en-GB" sz="800"/>
            </a:p>
          </p:txBody>
        </p:sp>
        <p:sp>
          <p:nvSpPr>
            <p:cNvPr id="7279" name="Text Box 105"/>
            <p:cNvSpPr txBox="1">
              <a:spLocks noChangeArrowheads="1"/>
            </p:cNvSpPr>
            <p:nvPr/>
          </p:nvSpPr>
          <p:spPr bwMode="auto">
            <a:xfrm>
              <a:off x="1476375" y="6310313"/>
              <a:ext cx="574675" cy="214312"/>
            </a:xfrm>
            <a:prstGeom prst="rect">
              <a:avLst/>
            </a:prstGeom>
            <a:noFill/>
            <a:ln w="9525">
              <a:noFill/>
              <a:miter lim="800000"/>
              <a:headEnd/>
              <a:tailEnd/>
            </a:ln>
          </p:spPr>
          <p:txBody>
            <a:bodyPr>
              <a:spAutoFit/>
            </a:bodyPr>
            <a:lstStyle/>
            <a:p>
              <a:pPr>
                <a:spcBef>
                  <a:spcPct val="50000"/>
                </a:spcBef>
              </a:pPr>
              <a:r>
                <a:rPr lang="tr-TR" sz="800"/>
                <a:t>NF-</a:t>
              </a:r>
              <a:r>
                <a:rPr lang="el-GR" sz="800"/>
                <a:t>κ</a:t>
              </a:r>
              <a:r>
                <a:rPr lang="tr-TR" sz="800"/>
                <a:t>B</a:t>
              </a:r>
              <a:endParaRPr lang="el-GR" sz="800"/>
            </a:p>
          </p:txBody>
        </p:sp>
        <p:sp>
          <p:nvSpPr>
            <p:cNvPr id="7280" name="Text Box 106"/>
            <p:cNvSpPr txBox="1">
              <a:spLocks noChangeArrowheads="1"/>
            </p:cNvSpPr>
            <p:nvPr/>
          </p:nvSpPr>
          <p:spPr bwMode="auto">
            <a:xfrm>
              <a:off x="7667625" y="6454775"/>
              <a:ext cx="1295400" cy="244475"/>
            </a:xfrm>
            <a:prstGeom prst="rect">
              <a:avLst/>
            </a:prstGeom>
            <a:noFill/>
            <a:ln w="9525">
              <a:noFill/>
              <a:miter lim="800000"/>
              <a:headEnd/>
              <a:tailEnd/>
            </a:ln>
          </p:spPr>
          <p:txBody>
            <a:bodyPr>
              <a:spAutoFit/>
            </a:bodyPr>
            <a:lstStyle/>
            <a:p>
              <a:pPr>
                <a:spcBef>
                  <a:spcPct val="50000"/>
                </a:spcBef>
              </a:pPr>
              <a:r>
                <a:rPr lang="tr-TR" sz="1000"/>
                <a:t>Hücre yaşaması</a:t>
              </a:r>
              <a:endParaRPr lang="en-GB" sz="1000"/>
            </a:p>
          </p:txBody>
        </p:sp>
        <p:sp>
          <p:nvSpPr>
            <p:cNvPr id="7281" name="Freeform 107"/>
            <p:cNvSpPr>
              <a:spLocks/>
            </p:cNvSpPr>
            <p:nvPr/>
          </p:nvSpPr>
          <p:spPr bwMode="auto">
            <a:xfrm>
              <a:off x="3419475" y="3597275"/>
              <a:ext cx="5616575" cy="3071813"/>
            </a:xfrm>
            <a:custGeom>
              <a:avLst/>
              <a:gdLst>
                <a:gd name="T0" fmla="*/ 0 w 3538"/>
                <a:gd name="T1" fmla="*/ 2147483647 h 1935"/>
                <a:gd name="T2" fmla="*/ 2147483647 w 3538"/>
                <a:gd name="T3" fmla="*/ 2147483647 h 1935"/>
                <a:gd name="T4" fmla="*/ 2147483647 w 3538"/>
                <a:gd name="T5" fmla="*/ 2147483647 h 1935"/>
                <a:gd name="T6" fmla="*/ 2147483647 w 3538"/>
                <a:gd name="T7" fmla="*/ 2147483647 h 1935"/>
                <a:gd name="T8" fmla="*/ 2147483647 w 3538"/>
                <a:gd name="T9" fmla="*/ 2147483647 h 1935"/>
                <a:gd name="T10" fmla="*/ 0 60000 65536"/>
                <a:gd name="T11" fmla="*/ 0 60000 65536"/>
                <a:gd name="T12" fmla="*/ 0 60000 65536"/>
                <a:gd name="T13" fmla="*/ 0 60000 65536"/>
                <a:gd name="T14" fmla="*/ 0 60000 65536"/>
                <a:gd name="T15" fmla="*/ 0 w 3538"/>
                <a:gd name="T16" fmla="*/ 0 h 1935"/>
                <a:gd name="T17" fmla="*/ 3538 w 3538"/>
                <a:gd name="T18" fmla="*/ 1935 h 1935"/>
              </a:gdLst>
              <a:ahLst/>
              <a:cxnLst>
                <a:cxn ang="T10">
                  <a:pos x="T0" y="T1"/>
                </a:cxn>
                <a:cxn ang="T11">
                  <a:pos x="T2" y="T3"/>
                </a:cxn>
                <a:cxn ang="T12">
                  <a:pos x="T4" y="T5"/>
                </a:cxn>
                <a:cxn ang="T13">
                  <a:pos x="T6" y="T7"/>
                </a:cxn>
                <a:cxn ang="T14">
                  <a:pos x="T8" y="T9"/>
                </a:cxn>
              </a:cxnLst>
              <a:rect l="T15" t="T16" r="T17" b="T18"/>
              <a:pathLst>
                <a:path w="3538" h="1935">
                  <a:moveTo>
                    <a:pt x="0" y="1935"/>
                  </a:moveTo>
                  <a:cubicBezTo>
                    <a:pt x="72" y="1523"/>
                    <a:pt x="144" y="1111"/>
                    <a:pt x="545" y="801"/>
                  </a:cubicBezTo>
                  <a:cubicBezTo>
                    <a:pt x="946" y="491"/>
                    <a:pt x="1935" y="150"/>
                    <a:pt x="2404" y="75"/>
                  </a:cubicBezTo>
                  <a:cubicBezTo>
                    <a:pt x="2873" y="0"/>
                    <a:pt x="3176" y="310"/>
                    <a:pt x="3357" y="348"/>
                  </a:cubicBezTo>
                  <a:cubicBezTo>
                    <a:pt x="3538" y="386"/>
                    <a:pt x="3470" y="310"/>
                    <a:pt x="3493" y="302"/>
                  </a:cubicBezTo>
                </a:path>
              </a:pathLst>
            </a:custGeom>
            <a:noFill/>
            <a:ln w="28575">
              <a:solidFill>
                <a:srgbClr val="003366"/>
              </a:solidFill>
              <a:round/>
              <a:headEnd/>
              <a:tailEnd/>
            </a:ln>
          </p:spPr>
          <p:txBody>
            <a:bodyPr/>
            <a:lstStyle/>
            <a:p>
              <a:endParaRPr lang="tr-TR"/>
            </a:p>
          </p:txBody>
        </p:sp>
        <p:sp>
          <p:nvSpPr>
            <p:cNvPr id="7282" name="Line 108"/>
            <p:cNvSpPr>
              <a:spLocks noChangeShapeType="1"/>
            </p:cNvSpPr>
            <p:nvPr/>
          </p:nvSpPr>
          <p:spPr bwMode="auto">
            <a:xfrm>
              <a:off x="7019925" y="5084763"/>
              <a:ext cx="0" cy="0"/>
            </a:xfrm>
            <a:prstGeom prst="line">
              <a:avLst/>
            </a:prstGeom>
            <a:noFill/>
            <a:ln w="9525">
              <a:solidFill>
                <a:schemeClr val="tx1"/>
              </a:solidFill>
              <a:round/>
              <a:headEnd/>
              <a:tailEnd type="triangle" w="med" len="med"/>
            </a:ln>
          </p:spPr>
          <p:txBody>
            <a:bodyPr/>
            <a:lstStyle/>
            <a:p>
              <a:endParaRPr lang="tr-TR"/>
            </a:p>
          </p:txBody>
        </p:sp>
        <p:sp>
          <p:nvSpPr>
            <p:cNvPr id="7283" name="Line 109"/>
            <p:cNvSpPr>
              <a:spLocks noChangeShapeType="1"/>
            </p:cNvSpPr>
            <p:nvPr/>
          </p:nvSpPr>
          <p:spPr bwMode="auto">
            <a:xfrm flipH="1">
              <a:off x="6443663" y="5013325"/>
              <a:ext cx="215900" cy="215900"/>
            </a:xfrm>
            <a:prstGeom prst="line">
              <a:avLst/>
            </a:prstGeom>
            <a:noFill/>
            <a:ln w="9525">
              <a:solidFill>
                <a:schemeClr val="tx1"/>
              </a:solidFill>
              <a:round/>
              <a:headEnd/>
              <a:tailEnd type="triangle" w="med" len="med"/>
            </a:ln>
          </p:spPr>
          <p:txBody>
            <a:bodyPr/>
            <a:lstStyle/>
            <a:p>
              <a:endParaRPr lang="tr-TR"/>
            </a:p>
          </p:txBody>
        </p:sp>
        <p:sp>
          <p:nvSpPr>
            <p:cNvPr id="7284" name="Oval 17"/>
            <p:cNvSpPr>
              <a:spLocks noChangeArrowheads="1"/>
            </p:cNvSpPr>
            <p:nvPr/>
          </p:nvSpPr>
          <p:spPr bwMode="auto">
            <a:xfrm>
              <a:off x="3081338" y="3979863"/>
              <a:ext cx="574675" cy="287337"/>
            </a:xfrm>
            <a:prstGeom prst="ellipse">
              <a:avLst/>
            </a:prstGeom>
            <a:solidFill>
              <a:srgbClr val="FF66FF"/>
            </a:solidFill>
            <a:ln w="9525">
              <a:solidFill>
                <a:srgbClr val="FF66FF"/>
              </a:solidFill>
              <a:round/>
              <a:headEnd/>
              <a:tailEnd/>
            </a:ln>
          </p:spPr>
          <p:txBody>
            <a:bodyPr wrap="none" anchor="ctr"/>
            <a:lstStyle/>
            <a:p>
              <a:endParaRPr lang="tr-TR" sz="2400">
                <a:latin typeface="Times New Roman" pitchFamily="18" charset="0"/>
              </a:endParaRPr>
            </a:p>
          </p:txBody>
        </p:sp>
        <p:sp>
          <p:nvSpPr>
            <p:cNvPr id="7285" name="Text Box 79"/>
            <p:cNvSpPr txBox="1">
              <a:spLocks noChangeArrowheads="1"/>
            </p:cNvSpPr>
            <p:nvPr/>
          </p:nvSpPr>
          <p:spPr bwMode="auto">
            <a:xfrm>
              <a:off x="3152775" y="4052888"/>
              <a:ext cx="504825" cy="214312"/>
            </a:xfrm>
            <a:prstGeom prst="rect">
              <a:avLst/>
            </a:prstGeom>
            <a:noFill/>
            <a:ln w="9525">
              <a:noFill/>
              <a:miter lim="800000"/>
              <a:headEnd/>
              <a:tailEnd/>
            </a:ln>
          </p:spPr>
          <p:txBody>
            <a:bodyPr>
              <a:spAutoFit/>
            </a:bodyPr>
            <a:lstStyle/>
            <a:p>
              <a:pPr>
                <a:spcBef>
                  <a:spcPct val="50000"/>
                </a:spcBef>
              </a:pPr>
              <a:r>
                <a:rPr lang="tr-TR" sz="800"/>
                <a:t>ERK</a:t>
              </a:r>
              <a:endParaRPr lang="en-GB" sz="800"/>
            </a:p>
          </p:txBody>
        </p:sp>
        <p:sp>
          <p:nvSpPr>
            <p:cNvPr id="7286" name="Line 44"/>
            <p:cNvSpPr>
              <a:spLocks noChangeShapeType="1"/>
            </p:cNvSpPr>
            <p:nvPr/>
          </p:nvSpPr>
          <p:spPr bwMode="auto">
            <a:xfrm>
              <a:off x="3594100" y="4267200"/>
              <a:ext cx="215900" cy="142875"/>
            </a:xfrm>
            <a:prstGeom prst="line">
              <a:avLst/>
            </a:prstGeom>
            <a:noFill/>
            <a:ln w="9525">
              <a:solidFill>
                <a:schemeClr val="tx1"/>
              </a:solidFill>
              <a:round/>
              <a:headEnd/>
              <a:tailEnd type="triangle" w="med" len="med"/>
            </a:ln>
          </p:spPr>
          <p:txBody>
            <a:bodyPr/>
            <a:lstStyle/>
            <a:p>
              <a:endParaRPr lang="tr-TR"/>
            </a:p>
          </p:txBody>
        </p:sp>
        <p:sp>
          <p:nvSpPr>
            <p:cNvPr id="7287" name="Line 44"/>
            <p:cNvSpPr>
              <a:spLocks noChangeShapeType="1"/>
            </p:cNvSpPr>
            <p:nvPr/>
          </p:nvSpPr>
          <p:spPr bwMode="auto">
            <a:xfrm flipH="1">
              <a:off x="1981200" y="2819400"/>
              <a:ext cx="1143000" cy="228600"/>
            </a:xfrm>
            <a:prstGeom prst="line">
              <a:avLst/>
            </a:prstGeom>
            <a:noFill/>
            <a:ln w="9525">
              <a:solidFill>
                <a:schemeClr val="tx1"/>
              </a:solidFill>
              <a:round/>
              <a:headEnd/>
              <a:tailEnd type="triangle" w="med" len="med"/>
            </a:ln>
          </p:spPr>
          <p:txBody>
            <a:bodyPr/>
            <a:lstStyle/>
            <a:p>
              <a:endParaRPr lang="tr-TR"/>
            </a:p>
          </p:txBody>
        </p:sp>
        <p:sp>
          <p:nvSpPr>
            <p:cNvPr id="7288" name="Line 5"/>
            <p:cNvSpPr>
              <a:spLocks noChangeShapeType="1"/>
            </p:cNvSpPr>
            <p:nvPr/>
          </p:nvSpPr>
          <p:spPr bwMode="auto">
            <a:xfrm>
              <a:off x="2052638" y="762000"/>
              <a:ext cx="0" cy="1366837"/>
            </a:xfrm>
            <a:prstGeom prst="line">
              <a:avLst/>
            </a:prstGeom>
            <a:noFill/>
            <a:ln w="9525">
              <a:solidFill>
                <a:srgbClr val="660066"/>
              </a:solidFill>
              <a:round/>
              <a:headEnd/>
              <a:tailEnd/>
            </a:ln>
          </p:spPr>
          <p:txBody>
            <a:bodyPr/>
            <a:lstStyle/>
            <a:p>
              <a:endParaRPr lang="tr-TR"/>
            </a:p>
          </p:txBody>
        </p:sp>
        <p:sp>
          <p:nvSpPr>
            <p:cNvPr id="7289" name="Line 6"/>
            <p:cNvSpPr>
              <a:spLocks noChangeShapeType="1"/>
            </p:cNvSpPr>
            <p:nvPr/>
          </p:nvSpPr>
          <p:spPr bwMode="auto">
            <a:xfrm>
              <a:off x="2124075" y="762000"/>
              <a:ext cx="0" cy="1366837"/>
            </a:xfrm>
            <a:prstGeom prst="line">
              <a:avLst/>
            </a:prstGeom>
            <a:noFill/>
            <a:ln w="9525">
              <a:solidFill>
                <a:srgbClr val="660066"/>
              </a:solidFill>
              <a:round/>
              <a:headEnd/>
              <a:tailEnd/>
            </a:ln>
          </p:spPr>
          <p:txBody>
            <a:bodyPr/>
            <a:lstStyle/>
            <a:p>
              <a:endParaRPr lang="tr-TR"/>
            </a:p>
          </p:txBody>
        </p:sp>
        <p:sp>
          <p:nvSpPr>
            <p:cNvPr id="7290" name="Rectangle 7"/>
            <p:cNvSpPr>
              <a:spLocks noChangeArrowheads="1"/>
            </p:cNvSpPr>
            <p:nvPr/>
          </p:nvSpPr>
          <p:spPr bwMode="auto">
            <a:xfrm>
              <a:off x="1981200" y="1265237"/>
              <a:ext cx="71438" cy="288925"/>
            </a:xfrm>
            <a:prstGeom prst="rect">
              <a:avLst/>
            </a:prstGeom>
            <a:solidFill>
              <a:srgbClr val="800000"/>
            </a:solidFill>
            <a:ln w="9525">
              <a:solidFill>
                <a:schemeClr val="tx1"/>
              </a:solidFill>
              <a:miter lim="800000"/>
              <a:headEnd/>
              <a:tailEnd/>
            </a:ln>
          </p:spPr>
          <p:txBody>
            <a:bodyPr wrap="none" anchor="ctr"/>
            <a:lstStyle/>
            <a:p>
              <a:endParaRPr lang="tr-TR" sz="2400">
                <a:latin typeface="Times New Roman" pitchFamily="18" charset="0"/>
              </a:endParaRPr>
            </a:p>
          </p:txBody>
        </p:sp>
        <p:sp>
          <p:nvSpPr>
            <p:cNvPr id="7291" name="Rectangle 8"/>
            <p:cNvSpPr>
              <a:spLocks noChangeArrowheads="1"/>
            </p:cNvSpPr>
            <p:nvPr/>
          </p:nvSpPr>
          <p:spPr bwMode="auto">
            <a:xfrm>
              <a:off x="2124075" y="1265237"/>
              <a:ext cx="71438" cy="288925"/>
            </a:xfrm>
            <a:prstGeom prst="rect">
              <a:avLst/>
            </a:prstGeom>
            <a:solidFill>
              <a:srgbClr val="800000"/>
            </a:solidFill>
            <a:ln w="9525">
              <a:solidFill>
                <a:schemeClr val="tx1"/>
              </a:solidFill>
              <a:miter lim="800000"/>
              <a:headEnd/>
              <a:tailEnd/>
            </a:ln>
          </p:spPr>
          <p:txBody>
            <a:bodyPr wrap="none" anchor="ctr"/>
            <a:lstStyle/>
            <a:p>
              <a:endParaRPr lang="tr-TR" sz="2400">
                <a:latin typeface="Times New Roman" pitchFamily="18" charset="0"/>
              </a:endParaRPr>
            </a:p>
          </p:txBody>
        </p:sp>
        <p:sp>
          <p:nvSpPr>
            <p:cNvPr id="7292" name="Rectangle 9"/>
            <p:cNvSpPr>
              <a:spLocks noChangeArrowheads="1"/>
            </p:cNvSpPr>
            <p:nvPr/>
          </p:nvSpPr>
          <p:spPr bwMode="auto">
            <a:xfrm>
              <a:off x="2124075" y="1697037"/>
              <a:ext cx="71438" cy="288925"/>
            </a:xfrm>
            <a:prstGeom prst="rect">
              <a:avLst/>
            </a:prstGeom>
            <a:solidFill>
              <a:srgbClr val="800000"/>
            </a:solidFill>
            <a:ln w="9525">
              <a:solidFill>
                <a:schemeClr val="tx1"/>
              </a:solidFill>
              <a:miter lim="800000"/>
              <a:headEnd/>
              <a:tailEnd/>
            </a:ln>
          </p:spPr>
          <p:txBody>
            <a:bodyPr wrap="none" anchor="ctr"/>
            <a:lstStyle/>
            <a:p>
              <a:endParaRPr lang="tr-TR" sz="2400">
                <a:latin typeface="Times New Roman" pitchFamily="18" charset="0"/>
              </a:endParaRPr>
            </a:p>
          </p:txBody>
        </p:sp>
        <p:sp>
          <p:nvSpPr>
            <p:cNvPr id="7293" name="Rectangle 10"/>
            <p:cNvSpPr>
              <a:spLocks noChangeArrowheads="1"/>
            </p:cNvSpPr>
            <p:nvPr/>
          </p:nvSpPr>
          <p:spPr bwMode="auto">
            <a:xfrm>
              <a:off x="1981200" y="1697037"/>
              <a:ext cx="71438" cy="288925"/>
            </a:xfrm>
            <a:prstGeom prst="rect">
              <a:avLst/>
            </a:prstGeom>
            <a:solidFill>
              <a:srgbClr val="800000"/>
            </a:solidFill>
            <a:ln w="9525">
              <a:solidFill>
                <a:schemeClr val="tx1"/>
              </a:solidFill>
              <a:miter lim="800000"/>
              <a:headEnd/>
              <a:tailEnd/>
            </a:ln>
          </p:spPr>
          <p:txBody>
            <a:bodyPr wrap="none" anchor="ctr"/>
            <a:lstStyle/>
            <a:p>
              <a:endParaRPr lang="tr-TR" sz="2400">
                <a:latin typeface="Times New Roman" pitchFamily="18" charset="0"/>
              </a:endParaRPr>
            </a:p>
          </p:txBody>
        </p:sp>
        <p:sp>
          <p:nvSpPr>
            <p:cNvPr id="7294" name="Text Box 89"/>
            <p:cNvSpPr txBox="1">
              <a:spLocks noChangeArrowheads="1"/>
            </p:cNvSpPr>
            <p:nvPr/>
          </p:nvSpPr>
          <p:spPr bwMode="auto">
            <a:xfrm>
              <a:off x="2209800" y="1905000"/>
              <a:ext cx="792162" cy="214312"/>
            </a:xfrm>
            <a:prstGeom prst="rect">
              <a:avLst/>
            </a:prstGeom>
            <a:noFill/>
            <a:ln w="9525">
              <a:noFill/>
              <a:miter lim="800000"/>
              <a:headEnd/>
              <a:tailEnd/>
            </a:ln>
          </p:spPr>
          <p:txBody>
            <a:bodyPr>
              <a:spAutoFit/>
            </a:bodyPr>
            <a:lstStyle/>
            <a:p>
              <a:pPr>
                <a:spcBef>
                  <a:spcPct val="50000"/>
                </a:spcBef>
              </a:pPr>
              <a:r>
                <a:rPr lang="tr-TR" sz="800"/>
                <a:t>ALK</a:t>
              </a:r>
              <a:endParaRPr lang="en-GB" sz="800"/>
            </a:p>
          </p:txBody>
        </p:sp>
        <p:cxnSp>
          <p:nvCxnSpPr>
            <p:cNvPr id="125" name="Straight Arrow Connector 124"/>
            <p:cNvCxnSpPr/>
            <p:nvPr/>
          </p:nvCxnSpPr>
          <p:spPr>
            <a:xfrm rot="5400000">
              <a:off x="1752600" y="2209800"/>
              <a:ext cx="6096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8" name="Oval 36"/>
            <p:cNvSpPr>
              <a:spLocks noChangeArrowheads="1"/>
            </p:cNvSpPr>
            <p:nvPr/>
          </p:nvSpPr>
          <p:spPr bwMode="auto">
            <a:xfrm>
              <a:off x="533400" y="3200400"/>
              <a:ext cx="574675" cy="363538"/>
            </a:xfrm>
            <a:prstGeom prst="ellipse">
              <a:avLst/>
            </a:prstGeom>
            <a:solidFill>
              <a:schemeClr val="accent1">
                <a:lumMod val="20000"/>
                <a:lumOff val="80000"/>
              </a:schemeClr>
            </a:solidFill>
            <a:ln w="9525">
              <a:solidFill>
                <a:schemeClr val="accent1">
                  <a:lumMod val="20000"/>
                  <a:lumOff val="80000"/>
                </a:schemeClr>
              </a:solidFill>
              <a:round/>
              <a:headEnd/>
              <a:tailEnd/>
            </a:ln>
          </p:spPr>
          <p:txBody>
            <a:bodyPr wrap="none" anchor="ctr"/>
            <a:lstStyle/>
            <a:p>
              <a:pPr>
                <a:defRPr/>
              </a:pPr>
              <a:endParaRPr lang="tr-TR" sz="2400">
                <a:latin typeface="Times New Roman" pitchFamily="18" charset="0"/>
              </a:endParaRPr>
            </a:p>
          </p:txBody>
        </p:sp>
        <p:sp>
          <p:nvSpPr>
            <p:cNvPr id="129" name="Text Box 96"/>
            <p:cNvSpPr txBox="1">
              <a:spLocks noChangeArrowheads="1"/>
            </p:cNvSpPr>
            <p:nvPr/>
          </p:nvSpPr>
          <p:spPr bwMode="auto">
            <a:xfrm>
              <a:off x="571472" y="3286124"/>
              <a:ext cx="536604" cy="215444"/>
            </a:xfrm>
            <a:prstGeom prst="rect">
              <a:avLst/>
            </a:prstGeom>
            <a:solidFill>
              <a:schemeClr val="accent1">
                <a:lumMod val="20000"/>
                <a:lumOff val="80000"/>
              </a:schemeClr>
            </a:solidFill>
            <a:ln w="9525">
              <a:solidFill>
                <a:schemeClr val="accent5">
                  <a:lumMod val="40000"/>
                  <a:lumOff val="60000"/>
                </a:schemeClr>
              </a:solidFill>
              <a:miter lim="800000"/>
              <a:headEnd/>
              <a:tailEnd/>
            </a:ln>
          </p:spPr>
          <p:txBody>
            <a:bodyPr wrap="square">
              <a:spAutoFit/>
            </a:bodyPr>
            <a:lstStyle/>
            <a:p>
              <a:pPr>
                <a:spcBef>
                  <a:spcPct val="50000"/>
                </a:spcBef>
                <a:defRPr/>
              </a:pPr>
              <a:r>
                <a:rPr lang="tr-TR" sz="800" dirty="0"/>
                <a:t>PTEN</a:t>
              </a:r>
              <a:endParaRPr lang="en-GB" sz="800" dirty="0"/>
            </a:p>
          </p:txBody>
        </p:sp>
        <p:cxnSp>
          <p:nvCxnSpPr>
            <p:cNvPr id="131" name="Straight Connector 130"/>
            <p:cNvCxnSpPr/>
            <p:nvPr/>
          </p:nvCxnSpPr>
          <p:spPr>
            <a:xfrm rot="16200000" flipH="1">
              <a:off x="419100" y="3771900"/>
              <a:ext cx="990600" cy="6096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rot="5400000">
              <a:off x="1143000" y="4495800"/>
              <a:ext cx="152400" cy="1524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a:off x="1066800" y="3429000"/>
              <a:ext cx="1981200" cy="8382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rot="5400000">
              <a:off x="2934494" y="4228306"/>
              <a:ext cx="228600" cy="158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a:stCxn id="7248" idx="1"/>
              <a:endCxn id="128" idx="0"/>
            </p:cNvCxnSpPr>
            <p:nvPr/>
          </p:nvCxnSpPr>
          <p:spPr>
            <a:xfrm rot="10800000" flipV="1">
              <a:off x="820738" y="2236788"/>
              <a:ext cx="2224087" cy="96361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rot="10800000" flipH="1" flipV="1">
              <a:off x="3044825" y="2159000"/>
              <a:ext cx="61913" cy="1270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1" name="Rectangle 40"/>
            <p:cNvSpPr>
              <a:spLocks noChangeArrowheads="1"/>
            </p:cNvSpPr>
            <p:nvPr/>
          </p:nvSpPr>
          <p:spPr bwMode="auto">
            <a:xfrm>
              <a:off x="3170238" y="1798638"/>
              <a:ext cx="346075" cy="258762"/>
            </a:xfrm>
            <a:prstGeom prst="rect">
              <a:avLst/>
            </a:prstGeom>
            <a:solidFill>
              <a:schemeClr val="accent3">
                <a:lumMod val="60000"/>
                <a:lumOff val="40000"/>
              </a:schemeClr>
            </a:solidFill>
            <a:ln w="9525">
              <a:solidFill>
                <a:schemeClr val="tx1"/>
              </a:solidFill>
              <a:miter lim="800000"/>
              <a:headEnd/>
              <a:tailEnd/>
            </a:ln>
          </p:spPr>
          <p:txBody>
            <a:bodyPr wrap="none" anchor="ctr"/>
            <a:lstStyle/>
            <a:p>
              <a:pPr>
                <a:defRPr/>
              </a:pPr>
              <a:endParaRPr lang="tr-TR" sz="2400">
                <a:latin typeface="Times New Roman" pitchFamily="18" charset="0"/>
              </a:endParaRPr>
            </a:p>
          </p:txBody>
        </p:sp>
        <p:sp>
          <p:nvSpPr>
            <p:cNvPr id="7305" name="Text Box 89"/>
            <p:cNvSpPr txBox="1">
              <a:spLocks noChangeArrowheads="1"/>
            </p:cNvSpPr>
            <p:nvPr/>
          </p:nvSpPr>
          <p:spPr bwMode="auto">
            <a:xfrm>
              <a:off x="3170238" y="1798637"/>
              <a:ext cx="792162" cy="214312"/>
            </a:xfrm>
            <a:prstGeom prst="rect">
              <a:avLst/>
            </a:prstGeom>
            <a:noFill/>
            <a:ln w="9525">
              <a:noFill/>
              <a:miter lim="800000"/>
              <a:headEnd/>
              <a:tailEnd/>
            </a:ln>
          </p:spPr>
          <p:txBody>
            <a:bodyPr>
              <a:spAutoFit/>
            </a:bodyPr>
            <a:lstStyle/>
            <a:p>
              <a:pPr>
                <a:spcBef>
                  <a:spcPct val="50000"/>
                </a:spcBef>
              </a:pPr>
              <a:r>
                <a:rPr lang="tr-TR" sz="800"/>
                <a:t>RET</a:t>
              </a:r>
              <a:endParaRPr lang="en-GB" sz="800"/>
            </a:p>
          </p:txBody>
        </p:sp>
        <p:cxnSp>
          <p:nvCxnSpPr>
            <p:cNvPr id="154" name="Straight Arrow Connector 153"/>
            <p:cNvCxnSpPr/>
            <p:nvPr/>
          </p:nvCxnSpPr>
          <p:spPr>
            <a:xfrm rot="16200000" flipH="1">
              <a:off x="3009900" y="2476500"/>
              <a:ext cx="2514600" cy="1981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5" name="Straight Arrow Connector 154"/>
            <p:cNvCxnSpPr/>
            <p:nvPr/>
          </p:nvCxnSpPr>
          <p:spPr>
            <a:xfrm rot="10800000" flipV="1">
              <a:off x="1524000" y="2667000"/>
              <a:ext cx="2362200" cy="1087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7171" name="Oval 35"/>
          <p:cNvSpPr>
            <a:spLocks noChangeArrowheads="1"/>
          </p:cNvSpPr>
          <p:nvPr/>
        </p:nvSpPr>
        <p:spPr bwMode="auto">
          <a:xfrm>
            <a:off x="4648200" y="5351463"/>
            <a:ext cx="638175" cy="363537"/>
          </a:xfrm>
          <a:prstGeom prst="ellipse">
            <a:avLst/>
          </a:prstGeom>
          <a:solidFill>
            <a:srgbClr val="FFFF00"/>
          </a:solidFill>
          <a:ln w="9525">
            <a:solidFill>
              <a:schemeClr val="hlink"/>
            </a:solidFill>
            <a:round/>
            <a:headEnd/>
            <a:tailEnd/>
          </a:ln>
        </p:spPr>
        <p:txBody>
          <a:bodyPr wrap="none" anchor="ctr"/>
          <a:lstStyle/>
          <a:p>
            <a:endParaRPr lang="tr-TR" sz="2400">
              <a:latin typeface="Times New Roman" pitchFamily="18" charset="0"/>
            </a:endParaRPr>
          </a:p>
        </p:txBody>
      </p:sp>
      <p:sp>
        <p:nvSpPr>
          <p:cNvPr id="7172" name="Text Box 97"/>
          <p:cNvSpPr txBox="1">
            <a:spLocks noChangeArrowheads="1"/>
          </p:cNvSpPr>
          <p:nvPr/>
        </p:nvSpPr>
        <p:spPr bwMode="auto">
          <a:xfrm>
            <a:off x="4786313" y="5427663"/>
            <a:ext cx="428625" cy="215900"/>
          </a:xfrm>
          <a:prstGeom prst="rect">
            <a:avLst/>
          </a:prstGeom>
          <a:solidFill>
            <a:srgbClr val="FFFF00"/>
          </a:solidFill>
          <a:ln w="9525">
            <a:noFill/>
            <a:miter lim="800000"/>
            <a:headEnd/>
            <a:tailEnd/>
          </a:ln>
        </p:spPr>
        <p:txBody>
          <a:bodyPr>
            <a:spAutoFit/>
          </a:bodyPr>
          <a:lstStyle/>
          <a:p>
            <a:pPr>
              <a:spcBef>
                <a:spcPct val="50000"/>
              </a:spcBef>
            </a:pPr>
            <a:r>
              <a:rPr lang="tr-TR" sz="800"/>
              <a:t>ETS?</a:t>
            </a:r>
            <a:endParaRPr lang="en-GB" sz="800"/>
          </a:p>
        </p:txBody>
      </p:sp>
      <p:cxnSp>
        <p:nvCxnSpPr>
          <p:cNvPr id="144" name="143 Düz Ok Bağlayıcısı"/>
          <p:cNvCxnSpPr>
            <a:stCxn id="7250" idx="1"/>
            <a:endCxn id="7208" idx="0"/>
          </p:cNvCxnSpPr>
          <p:nvPr/>
        </p:nvCxnSpPr>
        <p:spPr>
          <a:xfrm rot="10800000" flipV="1">
            <a:off x="1187450" y="3016250"/>
            <a:ext cx="366713" cy="9175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174" name="Oval 14"/>
          <p:cNvSpPr>
            <a:spLocks noChangeArrowheads="1"/>
          </p:cNvSpPr>
          <p:nvPr/>
        </p:nvSpPr>
        <p:spPr bwMode="auto">
          <a:xfrm>
            <a:off x="3505200" y="2011363"/>
            <a:ext cx="574675" cy="287337"/>
          </a:xfrm>
          <a:prstGeom prst="ellipse">
            <a:avLst/>
          </a:prstGeom>
          <a:solidFill>
            <a:srgbClr val="FFCCFF"/>
          </a:solidFill>
          <a:ln w="9525">
            <a:solidFill>
              <a:srgbClr val="FFCCFF"/>
            </a:solidFill>
            <a:round/>
            <a:headEnd/>
            <a:tailEnd/>
          </a:ln>
        </p:spPr>
        <p:txBody>
          <a:bodyPr wrap="none" anchor="ctr"/>
          <a:lstStyle/>
          <a:p>
            <a:endParaRPr lang="tr-TR" sz="2400">
              <a:latin typeface="Times New Roman" pitchFamily="18" charset="0"/>
            </a:endParaRPr>
          </a:p>
        </p:txBody>
      </p:sp>
      <p:sp>
        <p:nvSpPr>
          <p:cNvPr id="7175" name="Text Box 74"/>
          <p:cNvSpPr txBox="1">
            <a:spLocks noChangeArrowheads="1"/>
          </p:cNvSpPr>
          <p:nvPr/>
        </p:nvSpPr>
        <p:spPr bwMode="auto">
          <a:xfrm>
            <a:off x="3578225" y="2082800"/>
            <a:ext cx="841375" cy="338138"/>
          </a:xfrm>
          <a:prstGeom prst="rect">
            <a:avLst/>
          </a:prstGeom>
          <a:solidFill>
            <a:srgbClr val="FFCCFF"/>
          </a:solidFill>
          <a:ln w="9525">
            <a:solidFill>
              <a:srgbClr val="FFCCFF"/>
            </a:solidFill>
            <a:miter lim="800000"/>
            <a:headEnd/>
            <a:tailEnd/>
          </a:ln>
        </p:spPr>
        <p:txBody>
          <a:bodyPr>
            <a:spAutoFit/>
          </a:bodyPr>
          <a:lstStyle/>
          <a:p>
            <a:pPr>
              <a:spcBef>
                <a:spcPct val="50000"/>
              </a:spcBef>
            </a:pPr>
            <a:r>
              <a:rPr lang="tr-TR" sz="800"/>
              <a:t>PTPN11 (SHP2)</a:t>
            </a:r>
            <a:endParaRPr lang="en-GB" sz="8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5"/>
          <p:cNvGrpSpPr>
            <a:grpSpLocks/>
          </p:cNvGrpSpPr>
          <p:nvPr/>
        </p:nvGrpSpPr>
        <p:grpSpPr bwMode="auto">
          <a:xfrm>
            <a:off x="34925" y="620713"/>
            <a:ext cx="9074150" cy="5767387"/>
            <a:chOff x="35278" y="620714"/>
            <a:chExt cx="9073445" cy="5767386"/>
          </a:xfrm>
        </p:grpSpPr>
        <p:grpSp>
          <p:nvGrpSpPr>
            <p:cNvPr id="3" name="Group 67"/>
            <p:cNvGrpSpPr>
              <a:grpSpLocks/>
            </p:cNvGrpSpPr>
            <p:nvPr/>
          </p:nvGrpSpPr>
          <p:grpSpPr bwMode="auto">
            <a:xfrm>
              <a:off x="35278" y="1484314"/>
              <a:ext cx="1800578" cy="504825"/>
              <a:chOff x="1202" y="2205"/>
              <a:chExt cx="680" cy="318"/>
            </a:xfrm>
            <a:solidFill>
              <a:srgbClr val="FF66FF"/>
            </a:solidFill>
          </p:grpSpPr>
          <p:sp>
            <p:nvSpPr>
              <p:cNvPr id="291908" name="Oval 68"/>
              <p:cNvSpPr>
                <a:spLocks noChangeArrowheads="1"/>
              </p:cNvSpPr>
              <p:nvPr/>
            </p:nvSpPr>
            <p:spPr bwMode="auto">
              <a:xfrm>
                <a:off x="1202" y="2205"/>
                <a:ext cx="680" cy="318"/>
              </a:xfrm>
              <a:prstGeom prst="ellipse">
                <a:avLst/>
              </a:prstGeom>
              <a:grpFill/>
              <a:ln w="9525">
                <a:solidFill>
                  <a:schemeClr val="tx1"/>
                </a:solidFill>
                <a:round/>
                <a:headEnd/>
                <a:tailEnd/>
              </a:ln>
              <a:effectLst/>
            </p:spPr>
            <p:txBody>
              <a:bodyPr wrap="none" anchor="ctr"/>
              <a:lstStyle/>
              <a:p>
                <a:pPr>
                  <a:defRPr/>
                </a:pPr>
                <a:endParaRPr lang="tr-TR"/>
              </a:p>
            </p:txBody>
          </p:sp>
          <p:sp>
            <p:nvSpPr>
              <p:cNvPr id="291909" name="Text Box 69"/>
              <p:cNvSpPr txBox="1">
                <a:spLocks noChangeArrowheads="1"/>
              </p:cNvSpPr>
              <p:nvPr/>
            </p:nvSpPr>
            <p:spPr bwMode="auto">
              <a:xfrm>
                <a:off x="1337" y="2251"/>
                <a:ext cx="409" cy="237"/>
              </a:xfrm>
              <a:prstGeom prst="rect">
                <a:avLst/>
              </a:prstGeom>
              <a:grpFill/>
              <a:ln w="9525">
                <a:solidFill>
                  <a:srgbClr val="FF66FF"/>
                </a:solidFill>
                <a:miter lim="800000"/>
                <a:headEnd/>
                <a:tailEnd/>
              </a:ln>
              <a:effectLst/>
            </p:spPr>
            <p:txBody>
              <a:bodyPr>
                <a:spAutoFit/>
              </a:bodyPr>
              <a:lstStyle/>
              <a:p>
                <a:pPr>
                  <a:spcBef>
                    <a:spcPct val="50000"/>
                  </a:spcBef>
                  <a:defRPr/>
                </a:pPr>
                <a:r>
                  <a:rPr lang="tr-TR" dirty="0">
                    <a:solidFill>
                      <a:schemeClr val="tx2"/>
                    </a:solidFill>
                    <a:latin typeface="Arial" pitchFamily="34" charset="0"/>
                  </a:rPr>
                  <a:t>PTEN</a:t>
                </a:r>
                <a:endParaRPr lang="en-GB" dirty="0">
                  <a:solidFill>
                    <a:schemeClr val="tx2"/>
                  </a:solidFill>
                  <a:latin typeface="Arial" pitchFamily="34" charset="0"/>
                </a:endParaRPr>
              </a:p>
            </p:txBody>
          </p:sp>
        </p:grpSp>
        <p:grpSp>
          <p:nvGrpSpPr>
            <p:cNvPr id="4" name="Group 104"/>
            <p:cNvGrpSpPr>
              <a:grpSpLocks/>
            </p:cNvGrpSpPr>
            <p:nvPr/>
          </p:nvGrpSpPr>
          <p:grpSpPr bwMode="auto">
            <a:xfrm>
              <a:off x="827088" y="620714"/>
              <a:ext cx="8281635" cy="5767386"/>
              <a:chOff x="827088" y="620714"/>
              <a:chExt cx="8281635" cy="5767386"/>
            </a:xfrm>
          </p:grpSpPr>
          <p:grpSp>
            <p:nvGrpSpPr>
              <p:cNvPr id="5" name="Group 2"/>
              <p:cNvGrpSpPr>
                <a:grpSpLocks/>
              </p:cNvGrpSpPr>
              <p:nvPr/>
            </p:nvGrpSpPr>
            <p:grpSpPr bwMode="auto">
              <a:xfrm>
                <a:off x="2627489" y="620714"/>
                <a:ext cx="1079500" cy="504825"/>
                <a:chOff x="1202" y="2205"/>
                <a:chExt cx="680" cy="318"/>
              </a:xfrm>
              <a:solidFill>
                <a:schemeClr val="accent1">
                  <a:lumMod val="20000"/>
                  <a:lumOff val="80000"/>
                </a:schemeClr>
              </a:solidFill>
            </p:grpSpPr>
            <p:sp>
              <p:nvSpPr>
                <p:cNvPr id="291843" name="Oval 3"/>
                <p:cNvSpPr>
                  <a:spLocks noChangeArrowheads="1"/>
                </p:cNvSpPr>
                <p:nvPr/>
              </p:nvSpPr>
              <p:spPr bwMode="auto">
                <a:xfrm>
                  <a:off x="1202" y="2205"/>
                  <a:ext cx="680" cy="318"/>
                </a:xfrm>
                <a:prstGeom prst="ellipse">
                  <a:avLst/>
                </a:prstGeom>
                <a:grpFill/>
                <a:ln w="9525">
                  <a:solidFill>
                    <a:schemeClr val="tx1"/>
                  </a:solidFill>
                  <a:round/>
                  <a:headEnd/>
                  <a:tailEnd/>
                </a:ln>
                <a:effectLst/>
              </p:spPr>
              <p:txBody>
                <a:bodyPr wrap="none" anchor="ctr"/>
                <a:lstStyle/>
                <a:p>
                  <a:pPr>
                    <a:defRPr/>
                  </a:pPr>
                  <a:endParaRPr lang="tr-TR">
                    <a:solidFill>
                      <a:schemeClr val="tx2"/>
                    </a:solidFill>
                  </a:endParaRPr>
                </a:p>
              </p:txBody>
            </p:sp>
            <p:sp>
              <p:nvSpPr>
                <p:cNvPr id="291844" name="Text Box 4"/>
                <p:cNvSpPr txBox="1">
                  <a:spLocks noChangeArrowheads="1"/>
                </p:cNvSpPr>
                <p:nvPr/>
              </p:nvSpPr>
              <p:spPr bwMode="auto">
                <a:xfrm>
                  <a:off x="1337" y="2251"/>
                  <a:ext cx="409" cy="231"/>
                </a:xfrm>
                <a:prstGeom prst="rect">
                  <a:avLst/>
                </a:prstGeom>
                <a:grpFill/>
                <a:ln w="9525">
                  <a:noFill/>
                  <a:miter lim="800000"/>
                  <a:headEnd/>
                  <a:tailEnd/>
                </a:ln>
                <a:effectLst/>
              </p:spPr>
              <p:txBody>
                <a:bodyPr>
                  <a:spAutoFit/>
                </a:bodyPr>
                <a:lstStyle/>
                <a:p>
                  <a:pPr>
                    <a:spcBef>
                      <a:spcPct val="50000"/>
                    </a:spcBef>
                    <a:defRPr/>
                  </a:pPr>
                  <a:r>
                    <a:rPr lang="tr-TR">
                      <a:solidFill>
                        <a:schemeClr val="tx2"/>
                      </a:solidFill>
                      <a:latin typeface="Arial" pitchFamily="34" charset="0"/>
                    </a:rPr>
                    <a:t>ATR</a:t>
                  </a:r>
                  <a:endParaRPr lang="en-GB">
                    <a:solidFill>
                      <a:schemeClr val="tx2"/>
                    </a:solidFill>
                    <a:latin typeface="Arial" pitchFamily="34" charset="0"/>
                  </a:endParaRPr>
                </a:p>
              </p:txBody>
            </p:sp>
          </p:grpSp>
          <p:grpSp>
            <p:nvGrpSpPr>
              <p:cNvPr id="6" name="Group 5"/>
              <p:cNvGrpSpPr>
                <a:grpSpLocks/>
              </p:cNvGrpSpPr>
              <p:nvPr/>
            </p:nvGrpSpPr>
            <p:grpSpPr bwMode="auto">
              <a:xfrm>
                <a:off x="3780367" y="979489"/>
                <a:ext cx="1151467" cy="504825"/>
                <a:chOff x="1202" y="2205"/>
                <a:chExt cx="680" cy="318"/>
              </a:xfrm>
              <a:solidFill>
                <a:srgbClr val="FF66FF"/>
              </a:solidFill>
            </p:grpSpPr>
            <p:sp>
              <p:nvSpPr>
                <p:cNvPr id="291846" name="Oval 6"/>
                <p:cNvSpPr>
                  <a:spLocks noChangeArrowheads="1"/>
                </p:cNvSpPr>
                <p:nvPr/>
              </p:nvSpPr>
              <p:spPr bwMode="auto">
                <a:xfrm>
                  <a:off x="1202" y="2205"/>
                  <a:ext cx="680" cy="318"/>
                </a:xfrm>
                <a:prstGeom prst="ellipse">
                  <a:avLst/>
                </a:prstGeom>
                <a:grpFill/>
                <a:ln w="9525">
                  <a:solidFill>
                    <a:schemeClr val="tx1"/>
                  </a:solidFill>
                  <a:round/>
                  <a:headEnd/>
                  <a:tailEnd/>
                </a:ln>
                <a:effectLst/>
              </p:spPr>
              <p:txBody>
                <a:bodyPr wrap="none" anchor="ctr"/>
                <a:lstStyle/>
                <a:p>
                  <a:pPr>
                    <a:defRPr/>
                  </a:pPr>
                  <a:endParaRPr lang="tr-TR">
                    <a:solidFill>
                      <a:schemeClr val="tx2"/>
                    </a:solidFill>
                  </a:endParaRPr>
                </a:p>
              </p:txBody>
            </p:sp>
            <p:sp>
              <p:nvSpPr>
                <p:cNvPr id="291847" name="Text Box 7"/>
                <p:cNvSpPr txBox="1">
                  <a:spLocks noChangeArrowheads="1"/>
                </p:cNvSpPr>
                <p:nvPr/>
              </p:nvSpPr>
              <p:spPr bwMode="auto">
                <a:xfrm>
                  <a:off x="1337" y="2251"/>
                  <a:ext cx="409" cy="231"/>
                </a:xfrm>
                <a:prstGeom prst="rect">
                  <a:avLst/>
                </a:prstGeom>
                <a:grpFill/>
                <a:ln w="9525">
                  <a:noFill/>
                  <a:miter lim="800000"/>
                  <a:headEnd/>
                  <a:tailEnd/>
                </a:ln>
                <a:effectLst/>
              </p:spPr>
              <p:txBody>
                <a:bodyPr>
                  <a:spAutoFit/>
                </a:bodyPr>
                <a:lstStyle/>
                <a:p>
                  <a:pPr>
                    <a:spcBef>
                      <a:spcPct val="50000"/>
                    </a:spcBef>
                    <a:defRPr/>
                  </a:pPr>
                  <a:r>
                    <a:rPr lang="tr-TR">
                      <a:solidFill>
                        <a:schemeClr val="tx2"/>
                      </a:solidFill>
                      <a:latin typeface="Arial" pitchFamily="34" charset="0"/>
                    </a:rPr>
                    <a:t>ATM</a:t>
                  </a:r>
                  <a:endParaRPr lang="en-GB">
                    <a:solidFill>
                      <a:schemeClr val="tx2"/>
                    </a:solidFill>
                    <a:latin typeface="Arial" pitchFamily="34" charset="0"/>
                  </a:endParaRPr>
                </a:p>
              </p:txBody>
            </p:sp>
          </p:grpSp>
          <p:grpSp>
            <p:nvGrpSpPr>
              <p:cNvPr id="7" name="Group 8"/>
              <p:cNvGrpSpPr>
                <a:grpSpLocks/>
              </p:cNvGrpSpPr>
              <p:nvPr/>
            </p:nvGrpSpPr>
            <p:grpSpPr bwMode="auto">
              <a:xfrm>
                <a:off x="1763889" y="1916114"/>
                <a:ext cx="1223434" cy="504825"/>
                <a:chOff x="1202" y="2205"/>
                <a:chExt cx="680" cy="318"/>
              </a:xfrm>
              <a:solidFill>
                <a:schemeClr val="accent1">
                  <a:lumMod val="20000"/>
                  <a:lumOff val="80000"/>
                </a:schemeClr>
              </a:solidFill>
            </p:grpSpPr>
            <p:sp>
              <p:nvSpPr>
                <p:cNvPr id="291849" name="Oval 9"/>
                <p:cNvSpPr>
                  <a:spLocks noChangeArrowheads="1"/>
                </p:cNvSpPr>
                <p:nvPr/>
              </p:nvSpPr>
              <p:spPr bwMode="auto">
                <a:xfrm>
                  <a:off x="1202" y="2205"/>
                  <a:ext cx="680" cy="318"/>
                </a:xfrm>
                <a:prstGeom prst="ellipse">
                  <a:avLst/>
                </a:prstGeom>
                <a:grpFill/>
                <a:ln w="9525">
                  <a:solidFill>
                    <a:schemeClr val="tx1"/>
                  </a:solidFill>
                  <a:round/>
                  <a:headEnd/>
                  <a:tailEnd/>
                </a:ln>
                <a:effectLst/>
              </p:spPr>
              <p:txBody>
                <a:bodyPr wrap="none" anchor="ctr"/>
                <a:lstStyle/>
                <a:p>
                  <a:pPr>
                    <a:defRPr/>
                  </a:pPr>
                  <a:endParaRPr lang="tr-TR">
                    <a:solidFill>
                      <a:schemeClr val="tx2"/>
                    </a:solidFill>
                  </a:endParaRPr>
                </a:p>
              </p:txBody>
            </p:sp>
            <p:sp>
              <p:nvSpPr>
                <p:cNvPr id="291850" name="Text Box 10"/>
                <p:cNvSpPr txBox="1">
                  <a:spLocks noChangeArrowheads="1"/>
                </p:cNvSpPr>
                <p:nvPr/>
              </p:nvSpPr>
              <p:spPr bwMode="auto">
                <a:xfrm>
                  <a:off x="1337" y="2251"/>
                  <a:ext cx="409" cy="231"/>
                </a:xfrm>
                <a:prstGeom prst="rect">
                  <a:avLst/>
                </a:prstGeom>
                <a:grpFill/>
                <a:ln w="9525">
                  <a:noFill/>
                  <a:miter lim="800000"/>
                  <a:headEnd/>
                  <a:tailEnd/>
                </a:ln>
                <a:effectLst/>
              </p:spPr>
              <p:txBody>
                <a:bodyPr>
                  <a:spAutoFit/>
                </a:bodyPr>
                <a:lstStyle/>
                <a:p>
                  <a:pPr>
                    <a:spcBef>
                      <a:spcPct val="50000"/>
                    </a:spcBef>
                    <a:defRPr/>
                  </a:pPr>
                  <a:r>
                    <a:rPr lang="tr-TR">
                      <a:solidFill>
                        <a:schemeClr val="tx2"/>
                      </a:solidFill>
                      <a:latin typeface="Arial" pitchFamily="34" charset="0"/>
                    </a:rPr>
                    <a:t>Chk1</a:t>
                  </a:r>
                  <a:endParaRPr lang="en-GB">
                    <a:solidFill>
                      <a:schemeClr val="tx2"/>
                    </a:solidFill>
                    <a:latin typeface="Arial" pitchFamily="34" charset="0"/>
                  </a:endParaRPr>
                </a:p>
              </p:txBody>
            </p:sp>
          </p:grpSp>
          <p:grpSp>
            <p:nvGrpSpPr>
              <p:cNvPr id="8" name="Group 11"/>
              <p:cNvGrpSpPr>
                <a:grpSpLocks/>
              </p:cNvGrpSpPr>
              <p:nvPr/>
            </p:nvGrpSpPr>
            <p:grpSpPr bwMode="auto">
              <a:xfrm>
                <a:off x="3780367" y="3284539"/>
                <a:ext cx="1296811" cy="504825"/>
                <a:chOff x="1202" y="2205"/>
                <a:chExt cx="680" cy="318"/>
              </a:xfrm>
              <a:solidFill>
                <a:schemeClr val="accent1">
                  <a:lumMod val="20000"/>
                  <a:lumOff val="80000"/>
                </a:schemeClr>
              </a:solidFill>
            </p:grpSpPr>
            <p:sp>
              <p:nvSpPr>
                <p:cNvPr id="291852" name="Oval 12"/>
                <p:cNvSpPr>
                  <a:spLocks noChangeArrowheads="1"/>
                </p:cNvSpPr>
                <p:nvPr/>
              </p:nvSpPr>
              <p:spPr bwMode="auto">
                <a:xfrm>
                  <a:off x="1202" y="2205"/>
                  <a:ext cx="680" cy="318"/>
                </a:xfrm>
                <a:prstGeom prst="ellipse">
                  <a:avLst/>
                </a:prstGeom>
                <a:grpFill/>
                <a:ln w="9525">
                  <a:solidFill>
                    <a:schemeClr val="tx1"/>
                  </a:solidFill>
                  <a:round/>
                  <a:headEnd/>
                  <a:tailEnd/>
                </a:ln>
                <a:effectLst/>
              </p:spPr>
              <p:txBody>
                <a:bodyPr wrap="none" anchor="ctr"/>
                <a:lstStyle/>
                <a:p>
                  <a:pPr>
                    <a:defRPr/>
                  </a:pPr>
                  <a:endParaRPr lang="tr-TR">
                    <a:solidFill>
                      <a:schemeClr val="tx2"/>
                    </a:solidFill>
                  </a:endParaRPr>
                </a:p>
              </p:txBody>
            </p:sp>
            <p:sp>
              <p:nvSpPr>
                <p:cNvPr id="291853" name="Text Box 13"/>
                <p:cNvSpPr txBox="1">
                  <a:spLocks noChangeArrowheads="1"/>
                </p:cNvSpPr>
                <p:nvPr/>
              </p:nvSpPr>
              <p:spPr bwMode="auto">
                <a:xfrm>
                  <a:off x="1337" y="2251"/>
                  <a:ext cx="409" cy="231"/>
                </a:xfrm>
                <a:prstGeom prst="rect">
                  <a:avLst/>
                </a:prstGeom>
                <a:grpFill/>
                <a:ln w="9525">
                  <a:noFill/>
                  <a:miter lim="800000"/>
                  <a:headEnd/>
                  <a:tailEnd/>
                </a:ln>
                <a:effectLst/>
              </p:spPr>
              <p:txBody>
                <a:bodyPr>
                  <a:spAutoFit/>
                </a:bodyPr>
                <a:lstStyle/>
                <a:p>
                  <a:pPr>
                    <a:spcBef>
                      <a:spcPct val="50000"/>
                    </a:spcBef>
                    <a:defRPr/>
                  </a:pPr>
                  <a:r>
                    <a:rPr lang="tr-TR">
                      <a:solidFill>
                        <a:schemeClr val="tx2"/>
                      </a:solidFill>
                      <a:latin typeface="Arial" pitchFamily="34" charset="0"/>
                    </a:rPr>
                    <a:t>NBS1</a:t>
                  </a:r>
                  <a:endParaRPr lang="en-GB">
                    <a:solidFill>
                      <a:schemeClr val="tx2"/>
                    </a:solidFill>
                    <a:latin typeface="Arial" pitchFamily="34" charset="0"/>
                  </a:endParaRPr>
                </a:p>
              </p:txBody>
            </p:sp>
          </p:grpSp>
          <p:grpSp>
            <p:nvGrpSpPr>
              <p:cNvPr id="9" name="Group 14"/>
              <p:cNvGrpSpPr>
                <a:grpSpLocks/>
              </p:cNvGrpSpPr>
              <p:nvPr/>
            </p:nvGrpSpPr>
            <p:grpSpPr bwMode="auto">
              <a:xfrm>
                <a:off x="4715934" y="3068639"/>
                <a:ext cx="1658056" cy="504825"/>
                <a:chOff x="1202" y="2205"/>
                <a:chExt cx="680" cy="318"/>
              </a:xfrm>
              <a:solidFill>
                <a:schemeClr val="accent1">
                  <a:lumMod val="20000"/>
                  <a:lumOff val="80000"/>
                </a:schemeClr>
              </a:solidFill>
            </p:grpSpPr>
            <p:sp>
              <p:nvSpPr>
                <p:cNvPr id="291855" name="Oval 15"/>
                <p:cNvSpPr>
                  <a:spLocks noChangeArrowheads="1"/>
                </p:cNvSpPr>
                <p:nvPr/>
              </p:nvSpPr>
              <p:spPr bwMode="auto">
                <a:xfrm>
                  <a:off x="1202" y="2205"/>
                  <a:ext cx="680" cy="318"/>
                </a:xfrm>
                <a:prstGeom prst="ellipse">
                  <a:avLst/>
                </a:prstGeom>
                <a:grpFill/>
                <a:ln w="9525">
                  <a:solidFill>
                    <a:schemeClr val="tx1"/>
                  </a:solidFill>
                  <a:round/>
                  <a:headEnd/>
                  <a:tailEnd/>
                </a:ln>
                <a:effectLst/>
              </p:spPr>
              <p:txBody>
                <a:bodyPr wrap="none" anchor="ctr"/>
                <a:lstStyle/>
                <a:p>
                  <a:pPr>
                    <a:defRPr/>
                  </a:pPr>
                  <a:endParaRPr lang="tr-TR">
                    <a:solidFill>
                      <a:schemeClr val="tx2"/>
                    </a:solidFill>
                  </a:endParaRPr>
                </a:p>
              </p:txBody>
            </p:sp>
            <p:sp>
              <p:nvSpPr>
                <p:cNvPr id="291856" name="Text Box 16"/>
                <p:cNvSpPr txBox="1">
                  <a:spLocks noChangeArrowheads="1"/>
                </p:cNvSpPr>
                <p:nvPr/>
              </p:nvSpPr>
              <p:spPr bwMode="auto">
                <a:xfrm>
                  <a:off x="1337" y="2251"/>
                  <a:ext cx="409" cy="231"/>
                </a:xfrm>
                <a:prstGeom prst="rect">
                  <a:avLst/>
                </a:prstGeom>
                <a:grpFill/>
                <a:ln w="9525">
                  <a:noFill/>
                  <a:miter lim="800000"/>
                  <a:headEnd/>
                  <a:tailEnd/>
                </a:ln>
                <a:effectLst/>
              </p:spPr>
              <p:txBody>
                <a:bodyPr>
                  <a:spAutoFit/>
                </a:bodyPr>
                <a:lstStyle/>
                <a:p>
                  <a:pPr>
                    <a:spcBef>
                      <a:spcPct val="50000"/>
                    </a:spcBef>
                    <a:defRPr/>
                  </a:pPr>
                  <a:r>
                    <a:rPr lang="tr-TR">
                      <a:solidFill>
                        <a:schemeClr val="tx2"/>
                      </a:solidFill>
                      <a:latin typeface="Arial" pitchFamily="34" charset="0"/>
                    </a:rPr>
                    <a:t>MRE11</a:t>
                  </a:r>
                  <a:endParaRPr lang="en-GB">
                    <a:solidFill>
                      <a:schemeClr val="tx2"/>
                    </a:solidFill>
                    <a:latin typeface="Arial" pitchFamily="34" charset="0"/>
                  </a:endParaRPr>
                </a:p>
              </p:txBody>
            </p:sp>
          </p:grpSp>
          <p:grpSp>
            <p:nvGrpSpPr>
              <p:cNvPr id="10" name="Group 17"/>
              <p:cNvGrpSpPr>
                <a:grpSpLocks/>
              </p:cNvGrpSpPr>
              <p:nvPr/>
            </p:nvGrpSpPr>
            <p:grpSpPr bwMode="auto">
              <a:xfrm>
                <a:off x="4787900" y="3427414"/>
                <a:ext cx="1586089" cy="504825"/>
                <a:chOff x="1202" y="2205"/>
                <a:chExt cx="680" cy="318"/>
              </a:xfrm>
              <a:solidFill>
                <a:schemeClr val="accent1">
                  <a:lumMod val="20000"/>
                  <a:lumOff val="80000"/>
                </a:schemeClr>
              </a:solidFill>
            </p:grpSpPr>
            <p:sp>
              <p:nvSpPr>
                <p:cNvPr id="291858" name="Oval 18"/>
                <p:cNvSpPr>
                  <a:spLocks noChangeArrowheads="1"/>
                </p:cNvSpPr>
                <p:nvPr/>
              </p:nvSpPr>
              <p:spPr bwMode="auto">
                <a:xfrm>
                  <a:off x="1202" y="2205"/>
                  <a:ext cx="680" cy="318"/>
                </a:xfrm>
                <a:prstGeom prst="ellipse">
                  <a:avLst/>
                </a:prstGeom>
                <a:grpFill/>
                <a:ln w="9525">
                  <a:solidFill>
                    <a:schemeClr val="tx1"/>
                  </a:solidFill>
                  <a:round/>
                  <a:headEnd/>
                  <a:tailEnd/>
                </a:ln>
                <a:effectLst/>
              </p:spPr>
              <p:txBody>
                <a:bodyPr wrap="none" anchor="ctr"/>
                <a:lstStyle/>
                <a:p>
                  <a:pPr>
                    <a:defRPr/>
                  </a:pPr>
                  <a:endParaRPr lang="tr-TR">
                    <a:solidFill>
                      <a:schemeClr val="tx2"/>
                    </a:solidFill>
                  </a:endParaRPr>
                </a:p>
              </p:txBody>
            </p:sp>
            <p:sp>
              <p:nvSpPr>
                <p:cNvPr id="291859" name="Text Box 19"/>
                <p:cNvSpPr txBox="1">
                  <a:spLocks noChangeArrowheads="1"/>
                </p:cNvSpPr>
                <p:nvPr/>
              </p:nvSpPr>
              <p:spPr bwMode="auto">
                <a:xfrm>
                  <a:off x="1337" y="2251"/>
                  <a:ext cx="409" cy="231"/>
                </a:xfrm>
                <a:prstGeom prst="rect">
                  <a:avLst/>
                </a:prstGeom>
                <a:grpFill/>
                <a:ln w="9525">
                  <a:noFill/>
                  <a:miter lim="800000"/>
                  <a:headEnd/>
                  <a:tailEnd/>
                </a:ln>
                <a:effectLst/>
              </p:spPr>
              <p:txBody>
                <a:bodyPr>
                  <a:spAutoFit/>
                </a:bodyPr>
                <a:lstStyle/>
                <a:p>
                  <a:pPr>
                    <a:spcBef>
                      <a:spcPct val="50000"/>
                    </a:spcBef>
                    <a:defRPr/>
                  </a:pPr>
                  <a:r>
                    <a:rPr lang="tr-TR">
                      <a:solidFill>
                        <a:schemeClr val="tx2"/>
                      </a:solidFill>
                      <a:latin typeface="Arial" pitchFamily="34" charset="0"/>
                    </a:rPr>
                    <a:t>RAD50</a:t>
                  </a:r>
                  <a:endParaRPr lang="en-GB">
                    <a:solidFill>
                      <a:schemeClr val="tx2"/>
                    </a:solidFill>
                    <a:latin typeface="Arial" pitchFamily="34" charset="0"/>
                  </a:endParaRPr>
                </a:p>
              </p:txBody>
            </p:sp>
          </p:grpSp>
          <p:grpSp>
            <p:nvGrpSpPr>
              <p:cNvPr id="11" name="Group 20"/>
              <p:cNvGrpSpPr>
                <a:grpSpLocks/>
              </p:cNvGrpSpPr>
              <p:nvPr/>
            </p:nvGrpSpPr>
            <p:grpSpPr bwMode="auto">
              <a:xfrm>
                <a:off x="6804378" y="2060576"/>
                <a:ext cx="1296812" cy="504825"/>
                <a:chOff x="1202" y="2205"/>
                <a:chExt cx="680" cy="318"/>
              </a:xfrm>
              <a:solidFill>
                <a:schemeClr val="accent1">
                  <a:lumMod val="20000"/>
                  <a:lumOff val="80000"/>
                </a:schemeClr>
              </a:solidFill>
            </p:grpSpPr>
            <p:sp>
              <p:nvSpPr>
                <p:cNvPr id="291861" name="Oval 21"/>
                <p:cNvSpPr>
                  <a:spLocks noChangeArrowheads="1"/>
                </p:cNvSpPr>
                <p:nvPr/>
              </p:nvSpPr>
              <p:spPr bwMode="auto">
                <a:xfrm>
                  <a:off x="1202" y="2205"/>
                  <a:ext cx="680" cy="318"/>
                </a:xfrm>
                <a:prstGeom prst="ellipse">
                  <a:avLst/>
                </a:prstGeom>
                <a:grpFill/>
                <a:ln w="9525">
                  <a:solidFill>
                    <a:schemeClr val="tx1"/>
                  </a:solidFill>
                  <a:round/>
                  <a:headEnd/>
                  <a:tailEnd/>
                </a:ln>
                <a:effectLst/>
              </p:spPr>
              <p:txBody>
                <a:bodyPr wrap="none" anchor="ctr"/>
                <a:lstStyle/>
                <a:p>
                  <a:pPr>
                    <a:defRPr/>
                  </a:pPr>
                  <a:endParaRPr lang="tr-TR">
                    <a:solidFill>
                      <a:schemeClr val="tx2"/>
                    </a:solidFill>
                  </a:endParaRPr>
                </a:p>
              </p:txBody>
            </p:sp>
            <p:sp>
              <p:nvSpPr>
                <p:cNvPr id="291862" name="Text Box 22"/>
                <p:cNvSpPr txBox="1">
                  <a:spLocks noChangeArrowheads="1"/>
                </p:cNvSpPr>
                <p:nvPr/>
              </p:nvSpPr>
              <p:spPr bwMode="auto">
                <a:xfrm>
                  <a:off x="1337" y="2251"/>
                  <a:ext cx="409" cy="231"/>
                </a:xfrm>
                <a:prstGeom prst="rect">
                  <a:avLst/>
                </a:prstGeom>
                <a:grpFill/>
                <a:ln w="9525">
                  <a:noFill/>
                  <a:miter lim="800000"/>
                  <a:headEnd/>
                  <a:tailEnd/>
                </a:ln>
                <a:effectLst/>
              </p:spPr>
              <p:txBody>
                <a:bodyPr>
                  <a:spAutoFit/>
                </a:bodyPr>
                <a:lstStyle/>
                <a:p>
                  <a:pPr>
                    <a:spcBef>
                      <a:spcPct val="50000"/>
                    </a:spcBef>
                    <a:defRPr/>
                  </a:pPr>
                  <a:r>
                    <a:rPr lang="tr-TR">
                      <a:solidFill>
                        <a:schemeClr val="tx2"/>
                      </a:solidFill>
                      <a:latin typeface="Arial" pitchFamily="34" charset="0"/>
                    </a:rPr>
                    <a:t>BLM</a:t>
                  </a:r>
                  <a:endParaRPr lang="en-GB">
                    <a:solidFill>
                      <a:schemeClr val="tx2"/>
                    </a:solidFill>
                    <a:latin typeface="Arial" pitchFamily="34" charset="0"/>
                  </a:endParaRPr>
                </a:p>
              </p:txBody>
            </p:sp>
          </p:grpSp>
          <p:grpSp>
            <p:nvGrpSpPr>
              <p:cNvPr id="12" name="Group 23"/>
              <p:cNvGrpSpPr>
                <a:grpSpLocks/>
              </p:cNvGrpSpPr>
              <p:nvPr/>
            </p:nvGrpSpPr>
            <p:grpSpPr bwMode="auto">
              <a:xfrm>
                <a:off x="6877756" y="2852739"/>
                <a:ext cx="1653822" cy="555625"/>
                <a:chOff x="1202" y="2205"/>
                <a:chExt cx="680" cy="318"/>
              </a:xfrm>
              <a:solidFill>
                <a:srgbClr val="FF66FF"/>
              </a:solidFill>
            </p:grpSpPr>
            <p:sp>
              <p:nvSpPr>
                <p:cNvPr id="291864" name="Oval 24"/>
                <p:cNvSpPr>
                  <a:spLocks noChangeArrowheads="1"/>
                </p:cNvSpPr>
                <p:nvPr/>
              </p:nvSpPr>
              <p:spPr bwMode="auto">
                <a:xfrm>
                  <a:off x="1202" y="2205"/>
                  <a:ext cx="680" cy="318"/>
                </a:xfrm>
                <a:prstGeom prst="ellipse">
                  <a:avLst/>
                </a:prstGeom>
                <a:grpFill/>
                <a:ln w="9525">
                  <a:solidFill>
                    <a:schemeClr val="tx1"/>
                  </a:solidFill>
                  <a:round/>
                  <a:headEnd/>
                  <a:tailEnd/>
                </a:ln>
                <a:effectLst/>
              </p:spPr>
              <p:txBody>
                <a:bodyPr wrap="none" anchor="ctr"/>
                <a:lstStyle/>
                <a:p>
                  <a:pPr>
                    <a:defRPr/>
                  </a:pPr>
                  <a:endParaRPr lang="tr-TR">
                    <a:solidFill>
                      <a:schemeClr val="tx2"/>
                    </a:solidFill>
                  </a:endParaRPr>
                </a:p>
              </p:txBody>
            </p:sp>
            <p:sp>
              <p:nvSpPr>
                <p:cNvPr id="291865" name="Text Box 25"/>
                <p:cNvSpPr txBox="1">
                  <a:spLocks noChangeArrowheads="1"/>
                </p:cNvSpPr>
                <p:nvPr/>
              </p:nvSpPr>
              <p:spPr bwMode="auto">
                <a:xfrm>
                  <a:off x="1337" y="2251"/>
                  <a:ext cx="409" cy="210"/>
                </a:xfrm>
                <a:prstGeom prst="rect">
                  <a:avLst/>
                </a:prstGeom>
                <a:grpFill/>
                <a:ln w="9525">
                  <a:noFill/>
                  <a:miter lim="800000"/>
                  <a:headEnd/>
                  <a:tailEnd/>
                </a:ln>
                <a:effectLst/>
              </p:spPr>
              <p:txBody>
                <a:bodyPr>
                  <a:spAutoFit/>
                </a:bodyPr>
                <a:lstStyle/>
                <a:p>
                  <a:pPr>
                    <a:spcBef>
                      <a:spcPct val="50000"/>
                    </a:spcBef>
                    <a:defRPr/>
                  </a:pPr>
                  <a:r>
                    <a:rPr lang="tr-TR">
                      <a:solidFill>
                        <a:schemeClr val="tx2"/>
                      </a:solidFill>
                      <a:latin typeface="Arial" pitchFamily="34" charset="0"/>
                    </a:rPr>
                    <a:t>BRCA1</a:t>
                  </a:r>
                  <a:endParaRPr lang="en-GB">
                    <a:solidFill>
                      <a:schemeClr val="tx2"/>
                    </a:solidFill>
                    <a:latin typeface="Arial" pitchFamily="34" charset="0"/>
                  </a:endParaRPr>
                </a:p>
              </p:txBody>
            </p:sp>
          </p:grpSp>
          <p:grpSp>
            <p:nvGrpSpPr>
              <p:cNvPr id="13" name="Group 26"/>
              <p:cNvGrpSpPr>
                <a:grpSpLocks/>
              </p:cNvGrpSpPr>
              <p:nvPr/>
            </p:nvGrpSpPr>
            <p:grpSpPr bwMode="auto">
              <a:xfrm>
                <a:off x="7020278" y="3357564"/>
                <a:ext cx="1691922" cy="504825"/>
                <a:chOff x="1202" y="2205"/>
                <a:chExt cx="680" cy="318"/>
              </a:xfrm>
              <a:solidFill>
                <a:schemeClr val="accent1">
                  <a:lumMod val="20000"/>
                  <a:lumOff val="80000"/>
                </a:schemeClr>
              </a:solidFill>
            </p:grpSpPr>
            <p:sp>
              <p:nvSpPr>
                <p:cNvPr id="291867" name="Oval 27"/>
                <p:cNvSpPr>
                  <a:spLocks noChangeArrowheads="1"/>
                </p:cNvSpPr>
                <p:nvPr/>
              </p:nvSpPr>
              <p:spPr bwMode="auto">
                <a:xfrm>
                  <a:off x="1202" y="2205"/>
                  <a:ext cx="680" cy="318"/>
                </a:xfrm>
                <a:prstGeom prst="ellipse">
                  <a:avLst/>
                </a:prstGeom>
                <a:grpFill/>
                <a:ln w="9525">
                  <a:solidFill>
                    <a:schemeClr val="tx1"/>
                  </a:solidFill>
                  <a:round/>
                  <a:headEnd/>
                  <a:tailEnd/>
                </a:ln>
                <a:effectLst/>
              </p:spPr>
              <p:txBody>
                <a:bodyPr wrap="none" anchor="ctr"/>
                <a:lstStyle/>
                <a:p>
                  <a:pPr>
                    <a:defRPr/>
                  </a:pPr>
                  <a:endParaRPr lang="tr-TR">
                    <a:solidFill>
                      <a:schemeClr val="tx2"/>
                    </a:solidFill>
                  </a:endParaRPr>
                </a:p>
              </p:txBody>
            </p:sp>
            <p:sp>
              <p:nvSpPr>
                <p:cNvPr id="291868" name="Text Box 28"/>
                <p:cNvSpPr txBox="1">
                  <a:spLocks noChangeArrowheads="1"/>
                </p:cNvSpPr>
                <p:nvPr/>
              </p:nvSpPr>
              <p:spPr bwMode="auto">
                <a:xfrm>
                  <a:off x="1337" y="2251"/>
                  <a:ext cx="409" cy="231"/>
                </a:xfrm>
                <a:prstGeom prst="rect">
                  <a:avLst/>
                </a:prstGeom>
                <a:grpFill/>
                <a:ln w="9525">
                  <a:noFill/>
                  <a:miter lim="800000"/>
                  <a:headEnd/>
                  <a:tailEnd/>
                </a:ln>
                <a:effectLst/>
              </p:spPr>
              <p:txBody>
                <a:bodyPr>
                  <a:spAutoFit/>
                </a:bodyPr>
                <a:lstStyle/>
                <a:p>
                  <a:pPr>
                    <a:spcBef>
                      <a:spcPct val="50000"/>
                    </a:spcBef>
                    <a:defRPr/>
                  </a:pPr>
                  <a:r>
                    <a:rPr lang="tr-TR">
                      <a:solidFill>
                        <a:schemeClr val="tx2"/>
                      </a:solidFill>
                      <a:latin typeface="Arial" pitchFamily="34" charset="0"/>
                    </a:rPr>
                    <a:t>FANCJ</a:t>
                  </a:r>
                  <a:endParaRPr lang="en-GB">
                    <a:solidFill>
                      <a:schemeClr val="tx2"/>
                    </a:solidFill>
                    <a:latin typeface="Arial" pitchFamily="34" charset="0"/>
                  </a:endParaRPr>
                </a:p>
              </p:txBody>
            </p:sp>
          </p:grpSp>
          <p:grpSp>
            <p:nvGrpSpPr>
              <p:cNvPr id="14" name="Group 29"/>
              <p:cNvGrpSpPr>
                <a:grpSpLocks/>
              </p:cNvGrpSpPr>
              <p:nvPr/>
            </p:nvGrpSpPr>
            <p:grpSpPr bwMode="auto">
              <a:xfrm>
                <a:off x="7236178" y="4148139"/>
                <a:ext cx="1872545" cy="504825"/>
                <a:chOff x="1202" y="2205"/>
                <a:chExt cx="680" cy="318"/>
              </a:xfrm>
              <a:solidFill>
                <a:srgbClr val="FF66FF"/>
              </a:solidFill>
            </p:grpSpPr>
            <p:sp>
              <p:nvSpPr>
                <p:cNvPr id="291870" name="Oval 30"/>
                <p:cNvSpPr>
                  <a:spLocks noChangeArrowheads="1"/>
                </p:cNvSpPr>
                <p:nvPr/>
              </p:nvSpPr>
              <p:spPr bwMode="auto">
                <a:xfrm>
                  <a:off x="1202" y="2205"/>
                  <a:ext cx="680" cy="318"/>
                </a:xfrm>
                <a:prstGeom prst="ellipse">
                  <a:avLst/>
                </a:prstGeom>
                <a:grpFill/>
                <a:ln w="9525">
                  <a:solidFill>
                    <a:schemeClr val="tx1"/>
                  </a:solidFill>
                  <a:round/>
                  <a:headEnd/>
                  <a:tailEnd/>
                </a:ln>
                <a:effectLst/>
              </p:spPr>
              <p:txBody>
                <a:bodyPr wrap="none" anchor="ctr"/>
                <a:lstStyle/>
                <a:p>
                  <a:pPr>
                    <a:defRPr/>
                  </a:pPr>
                  <a:endParaRPr lang="tr-TR">
                    <a:solidFill>
                      <a:schemeClr val="tx2"/>
                    </a:solidFill>
                  </a:endParaRPr>
                </a:p>
              </p:txBody>
            </p:sp>
            <p:sp>
              <p:nvSpPr>
                <p:cNvPr id="291871" name="Text Box 31"/>
                <p:cNvSpPr txBox="1">
                  <a:spLocks noChangeArrowheads="1"/>
                </p:cNvSpPr>
                <p:nvPr/>
              </p:nvSpPr>
              <p:spPr bwMode="auto">
                <a:xfrm>
                  <a:off x="1337" y="2251"/>
                  <a:ext cx="409" cy="231"/>
                </a:xfrm>
                <a:prstGeom prst="rect">
                  <a:avLst/>
                </a:prstGeom>
                <a:grpFill/>
                <a:ln w="9525">
                  <a:noFill/>
                  <a:miter lim="800000"/>
                  <a:headEnd/>
                  <a:tailEnd/>
                </a:ln>
                <a:effectLst/>
              </p:spPr>
              <p:txBody>
                <a:bodyPr>
                  <a:spAutoFit/>
                </a:bodyPr>
                <a:lstStyle/>
                <a:p>
                  <a:pPr>
                    <a:spcBef>
                      <a:spcPct val="50000"/>
                    </a:spcBef>
                    <a:defRPr/>
                  </a:pPr>
                  <a:r>
                    <a:rPr lang="tr-TR">
                      <a:solidFill>
                        <a:schemeClr val="tx2"/>
                      </a:solidFill>
                      <a:latin typeface="Arial" pitchFamily="34" charset="0"/>
                    </a:rPr>
                    <a:t>BRCA2</a:t>
                  </a:r>
                  <a:endParaRPr lang="en-GB">
                    <a:solidFill>
                      <a:schemeClr val="tx2"/>
                    </a:solidFill>
                    <a:latin typeface="Arial" pitchFamily="34" charset="0"/>
                  </a:endParaRPr>
                </a:p>
              </p:txBody>
            </p:sp>
          </p:grpSp>
          <p:grpSp>
            <p:nvGrpSpPr>
              <p:cNvPr id="15" name="Group 32"/>
              <p:cNvGrpSpPr>
                <a:grpSpLocks/>
              </p:cNvGrpSpPr>
              <p:nvPr/>
            </p:nvGrpSpPr>
            <p:grpSpPr bwMode="auto">
              <a:xfrm>
                <a:off x="5003800" y="4795839"/>
                <a:ext cx="1873956" cy="504825"/>
                <a:chOff x="1202" y="2205"/>
                <a:chExt cx="680" cy="318"/>
              </a:xfrm>
              <a:solidFill>
                <a:schemeClr val="accent1">
                  <a:lumMod val="20000"/>
                  <a:lumOff val="80000"/>
                </a:schemeClr>
              </a:solidFill>
            </p:grpSpPr>
            <p:sp>
              <p:nvSpPr>
                <p:cNvPr id="291873" name="Oval 33"/>
                <p:cNvSpPr>
                  <a:spLocks noChangeArrowheads="1"/>
                </p:cNvSpPr>
                <p:nvPr/>
              </p:nvSpPr>
              <p:spPr bwMode="auto">
                <a:xfrm>
                  <a:off x="1202" y="2205"/>
                  <a:ext cx="680" cy="318"/>
                </a:xfrm>
                <a:prstGeom prst="ellipse">
                  <a:avLst/>
                </a:prstGeom>
                <a:grpFill/>
                <a:ln w="9525">
                  <a:solidFill>
                    <a:schemeClr val="tx1"/>
                  </a:solidFill>
                  <a:round/>
                  <a:headEnd/>
                  <a:tailEnd/>
                </a:ln>
                <a:effectLst/>
              </p:spPr>
              <p:txBody>
                <a:bodyPr wrap="none" anchor="ctr"/>
                <a:lstStyle/>
                <a:p>
                  <a:pPr>
                    <a:defRPr/>
                  </a:pPr>
                  <a:endParaRPr lang="tr-TR">
                    <a:solidFill>
                      <a:schemeClr val="tx2"/>
                    </a:solidFill>
                  </a:endParaRPr>
                </a:p>
              </p:txBody>
            </p:sp>
            <p:sp>
              <p:nvSpPr>
                <p:cNvPr id="291874" name="Text Box 34"/>
                <p:cNvSpPr txBox="1">
                  <a:spLocks noChangeArrowheads="1"/>
                </p:cNvSpPr>
                <p:nvPr/>
              </p:nvSpPr>
              <p:spPr bwMode="auto">
                <a:xfrm>
                  <a:off x="1337" y="2251"/>
                  <a:ext cx="409" cy="231"/>
                </a:xfrm>
                <a:prstGeom prst="rect">
                  <a:avLst/>
                </a:prstGeom>
                <a:grpFill/>
                <a:ln w="9525">
                  <a:noFill/>
                  <a:miter lim="800000"/>
                  <a:headEnd/>
                  <a:tailEnd/>
                </a:ln>
                <a:effectLst/>
              </p:spPr>
              <p:txBody>
                <a:bodyPr>
                  <a:spAutoFit/>
                </a:bodyPr>
                <a:lstStyle/>
                <a:p>
                  <a:pPr>
                    <a:spcBef>
                      <a:spcPct val="50000"/>
                    </a:spcBef>
                    <a:defRPr/>
                  </a:pPr>
                  <a:r>
                    <a:rPr lang="tr-TR">
                      <a:solidFill>
                        <a:schemeClr val="tx2"/>
                      </a:solidFill>
                      <a:latin typeface="Arial" pitchFamily="34" charset="0"/>
                    </a:rPr>
                    <a:t>FANCD2</a:t>
                  </a:r>
                  <a:endParaRPr lang="en-GB">
                    <a:solidFill>
                      <a:schemeClr val="tx2"/>
                    </a:solidFill>
                    <a:latin typeface="Arial" pitchFamily="34" charset="0"/>
                  </a:endParaRPr>
                </a:p>
              </p:txBody>
            </p:sp>
          </p:grpSp>
          <p:sp>
            <p:nvSpPr>
              <p:cNvPr id="291875" name="Oval 35"/>
              <p:cNvSpPr>
                <a:spLocks noChangeArrowheads="1"/>
              </p:cNvSpPr>
              <p:nvPr/>
            </p:nvSpPr>
            <p:spPr bwMode="auto">
              <a:xfrm>
                <a:off x="8245190" y="4508500"/>
                <a:ext cx="647650" cy="647700"/>
              </a:xfrm>
              <a:prstGeom prst="ellipse">
                <a:avLst/>
              </a:prstGeom>
              <a:solidFill>
                <a:schemeClr val="accent1">
                  <a:lumMod val="20000"/>
                  <a:lumOff val="80000"/>
                </a:schemeClr>
              </a:solidFill>
              <a:ln w="9525">
                <a:solidFill>
                  <a:schemeClr val="accent1"/>
                </a:solidFill>
                <a:round/>
                <a:headEnd/>
                <a:tailEnd/>
              </a:ln>
              <a:effectLst/>
            </p:spPr>
            <p:txBody>
              <a:bodyPr wrap="none" anchor="ctr"/>
              <a:lstStyle/>
              <a:p>
                <a:pPr>
                  <a:defRPr/>
                </a:pPr>
                <a:endParaRPr lang="tr-TR">
                  <a:solidFill>
                    <a:schemeClr val="tx2"/>
                  </a:solidFill>
                </a:endParaRPr>
              </a:p>
            </p:txBody>
          </p:sp>
          <p:sp>
            <p:nvSpPr>
              <p:cNvPr id="9233" name="Text Box 36"/>
              <p:cNvSpPr txBox="1">
                <a:spLocks noChangeArrowheads="1"/>
              </p:cNvSpPr>
              <p:nvPr/>
            </p:nvSpPr>
            <p:spPr bwMode="auto">
              <a:xfrm>
                <a:off x="8245475" y="4652963"/>
                <a:ext cx="719138" cy="244475"/>
              </a:xfrm>
              <a:prstGeom prst="rect">
                <a:avLst/>
              </a:prstGeom>
              <a:noFill/>
              <a:ln w="9525">
                <a:noFill/>
                <a:miter lim="800000"/>
                <a:headEnd/>
                <a:tailEnd/>
              </a:ln>
            </p:spPr>
            <p:txBody>
              <a:bodyPr>
                <a:spAutoFit/>
              </a:bodyPr>
              <a:lstStyle/>
              <a:p>
                <a:pPr>
                  <a:spcBef>
                    <a:spcPct val="50000"/>
                  </a:spcBef>
                </a:pPr>
                <a:r>
                  <a:rPr lang="tr-TR" sz="1000">
                    <a:solidFill>
                      <a:schemeClr val="tx2"/>
                    </a:solidFill>
                    <a:latin typeface="Arial" charset="0"/>
                  </a:rPr>
                  <a:t>RAD51</a:t>
                </a:r>
                <a:endParaRPr lang="en-GB" sz="1000">
                  <a:solidFill>
                    <a:schemeClr val="tx2"/>
                  </a:solidFill>
                  <a:latin typeface="Arial" charset="0"/>
                </a:endParaRPr>
              </a:p>
            </p:txBody>
          </p:sp>
          <p:grpSp>
            <p:nvGrpSpPr>
              <p:cNvPr id="16" name="Group 37"/>
              <p:cNvGrpSpPr>
                <a:grpSpLocks/>
              </p:cNvGrpSpPr>
              <p:nvPr/>
            </p:nvGrpSpPr>
            <p:grpSpPr bwMode="auto">
              <a:xfrm>
                <a:off x="3203223" y="2203451"/>
                <a:ext cx="1080911" cy="504825"/>
                <a:chOff x="1202" y="2205"/>
                <a:chExt cx="680" cy="318"/>
              </a:xfrm>
              <a:solidFill>
                <a:srgbClr val="FF66FF"/>
              </a:solidFill>
            </p:grpSpPr>
            <p:sp>
              <p:nvSpPr>
                <p:cNvPr id="291878" name="Oval 38"/>
                <p:cNvSpPr>
                  <a:spLocks noChangeArrowheads="1"/>
                </p:cNvSpPr>
                <p:nvPr/>
              </p:nvSpPr>
              <p:spPr bwMode="auto">
                <a:xfrm>
                  <a:off x="1202" y="2205"/>
                  <a:ext cx="680" cy="318"/>
                </a:xfrm>
                <a:prstGeom prst="ellipse">
                  <a:avLst/>
                </a:prstGeom>
                <a:grpFill/>
                <a:ln w="9525">
                  <a:solidFill>
                    <a:schemeClr val="tx1"/>
                  </a:solidFill>
                  <a:round/>
                  <a:headEnd/>
                  <a:tailEnd/>
                </a:ln>
                <a:effectLst/>
              </p:spPr>
              <p:txBody>
                <a:bodyPr wrap="none" anchor="ctr"/>
                <a:lstStyle/>
                <a:p>
                  <a:pPr>
                    <a:defRPr/>
                  </a:pPr>
                  <a:endParaRPr lang="tr-TR">
                    <a:solidFill>
                      <a:schemeClr val="tx2"/>
                    </a:solidFill>
                  </a:endParaRPr>
                </a:p>
              </p:txBody>
            </p:sp>
            <p:sp>
              <p:nvSpPr>
                <p:cNvPr id="291879" name="Text Box 39"/>
                <p:cNvSpPr txBox="1">
                  <a:spLocks noChangeArrowheads="1"/>
                </p:cNvSpPr>
                <p:nvPr/>
              </p:nvSpPr>
              <p:spPr bwMode="auto">
                <a:xfrm>
                  <a:off x="1337" y="2251"/>
                  <a:ext cx="409" cy="231"/>
                </a:xfrm>
                <a:prstGeom prst="rect">
                  <a:avLst/>
                </a:prstGeom>
                <a:grpFill/>
                <a:ln w="9525">
                  <a:noFill/>
                  <a:miter lim="800000"/>
                  <a:headEnd/>
                  <a:tailEnd/>
                </a:ln>
                <a:effectLst/>
              </p:spPr>
              <p:txBody>
                <a:bodyPr>
                  <a:spAutoFit/>
                </a:bodyPr>
                <a:lstStyle/>
                <a:p>
                  <a:pPr>
                    <a:spcBef>
                      <a:spcPct val="50000"/>
                    </a:spcBef>
                    <a:defRPr/>
                  </a:pPr>
                  <a:r>
                    <a:rPr lang="tr-TR">
                      <a:solidFill>
                        <a:schemeClr val="tx2"/>
                      </a:solidFill>
                      <a:latin typeface="Arial" pitchFamily="34" charset="0"/>
                    </a:rPr>
                    <a:t>p53</a:t>
                  </a:r>
                  <a:endParaRPr lang="en-GB">
                    <a:solidFill>
                      <a:schemeClr val="tx2"/>
                    </a:solidFill>
                    <a:latin typeface="Arial" pitchFamily="34" charset="0"/>
                  </a:endParaRPr>
                </a:p>
              </p:txBody>
            </p:sp>
          </p:grpSp>
          <p:grpSp>
            <p:nvGrpSpPr>
              <p:cNvPr id="17" name="Group 40"/>
              <p:cNvGrpSpPr>
                <a:grpSpLocks/>
              </p:cNvGrpSpPr>
              <p:nvPr/>
            </p:nvGrpSpPr>
            <p:grpSpPr bwMode="auto">
              <a:xfrm>
                <a:off x="4138790" y="2132014"/>
                <a:ext cx="1368778" cy="504825"/>
                <a:chOff x="1202" y="2205"/>
                <a:chExt cx="680" cy="318"/>
              </a:xfrm>
              <a:solidFill>
                <a:schemeClr val="accent1">
                  <a:lumMod val="20000"/>
                  <a:lumOff val="80000"/>
                </a:schemeClr>
              </a:solidFill>
            </p:grpSpPr>
            <p:sp>
              <p:nvSpPr>
                <p:cNvPr id="291881" name="Oval 41"/>
                <p:cNvSpPr>
                  <a:spLocks noChangeArrowheads="1"/>
                </p:cNvSpPr>
                <p:nvPr/>
              </p:nvSpPr>
              <p:spPr bwMode="auto">
                <a:xfrm>
                  <a:off x="1202" y="2205"/>
                  <a:ext cx="680" cy="318"/>
                </a:xfrm>
                <a:prstGeom prst="ellipse">
                  <a:avLst/>
                </a:prstGeom>
                <a:grpFill/>
                <a:ln w="9525">
                  <a:solidFill>
                    <a:schemeClr val="tx1"/>
                  </a:solidFill>
                  <a:round/>
                  <a:headEnd/>
                  <a:tailEnd/>
                </a:ln>
                <a:effectLst/>
              </p:spPr>
              <p:txBody>
                <a:bodyPr wrap="none" anchor="ctr"/>
                <a:lstStyle/>
                <a:p>
                  <a:pPr>
                    <a:defRPr/>
                  </a:pPr>
                  <a:endParaRPr lang="tr-TR">
                    <a:solidFill>
                      <a:schemeClr val="tx2"/>
                    </a:solidFill>
                  </a:endParaRPr>
                </a:p>
              </p:txBody>
            </p:sp>
            <p:sp>
              <p:nvSpPr>
                <p:cNvPr id="291882" name="Text Box 42"/>
                <p:cNvSpPr txBox="1">
                  <a:spLocks noChangeArrowheads="1"/>
                </p:cNvSpPr>
                <p:nvPr/>
              </p:nvSpPr>
              <p:spPr bwMode="auto">
                <a:xfrm>
                  <a:off x="1337" y="2251"/>
                  <a:ext cx="409" cy="231"/>
                </a:xfrm>
                <a:prstGeom prst="rect">
                  <a:avLst/>
                </a:prstGeom>
                <a:grpFill/>
                <a:ln w="9525">
                  <a:noFill/>
                  <a:miter lim="800000"/>
                  <a:headEnd/>
                  <a:tailEnd/>
                </a:ln>
                <a:effectLst/>
              </p:spPr>
              <p:txBody>
                <a:bodyPr>
                  <a:spAutoFit/>
                </a:bodyPr>
                <a:lstStyle/>
                <a:p>
                  <a:pPr>
                    <a:spcBef>
                      <a:spcPct val="50000"/>
                    </a:spcBef>
                    <a:defRPr/>
                  </a:pPr>
                  <a:r>
                    <a:rPr lang="tr-TR">
                      <a:solidFill>
                        <a:schemeClr val="tx2"/>
                      </a:solidFill>
                      <a:latin typeface="Arial" pitchFamily="34" charset="0"/>
                    </a:rPr>
                    <a:t>mdm2</a:t>
                  </a:r>
                  <a:endParaRPr lang="en-GB">
                    <a:solidFill>
                      <a:schemeClr val="tx2"/>
                    </a:solidFill>
                    <a:latin typeface="Arial" pitchFamily="34" charset="0"/>
                  </a:endParaRPr>
                </a:p>
              </p:txBody>
            </p:sp>
          </p:grpSp>
          <p:sp>
            <p:nvSpPr>
              <p:cNvPr id="291883" name="Oval 43"/>
              <p:cNvSpPr>
                <a:spLocks noChangeArrowheads="1"/>
              </p:cNvSpPr>
              <p:nvPr/>
            </p:nvSpPr>
            <p:spPr bwMode="auto">
              <a:xfrm>
                <a:off x="1979815" y="3067051"/>
                <a:ext cx="574630" cy="361950"/>
              </a:xfrm>
              <a:prstGeom prst="ellipse">
                <a:avLst/>
              </a:prstGeom>
              <a:solidFill>
                <a:schemeClr val="accent1">
                  <a:lumMod val="20000"/>
                  <a:lumOff val="80000"/>
                </a:schemeClr>
              </a:solidFill>
              <a:ln w="9525">
                <a:solidFill>
                  <a:schemeClr val="hlink"/>
                </a:solidFill>
                <a:round/>
                <a:headEnd/>
                <a:tailEnd/>
              </a:ln>
              <a:effectLst/>
            </p:spPr>
            <p:txBody>
              <a:bodyPr wrap="none" anchor="ctr"/>
              <a:lstStyle/>
              <a:p>
                <a:pPr>
                  <a:defRPr/>
                </a:pPr>
                <a:endParaRPr lang="tr-TR">
                  <a:solidFill>
                    <a:schemeClr val="tx2"/>
                  </a:solidFill>
                </a:endParaRPr>
              </a:p>
            </p:txBody>
          </p:sp>
          <p:sp>
            <p:nvSpPr>
              <p:cNvPr id="291884" name="Oval 44"/>
              <p:cNvSpPr>
                <a:spLocks noChangeArrowheads="1"/>
              </p:cNvSpPr>
              <p:nvPr/>
            </p:nvSpPr>
            <p:spPr bwMode="auto">
              <a:xfrm>
                <a:off x="1762343" y="3657600"/>
                <a:ext cx="574630" cy="344488"/>
              </a:xfrm>
              <a:prstGeom prst="ellipse">
                <a:avLst/>
              </a:prstGeom>
              <a:solidFill>
                <a:schemeClr val="accent1">
                  <a:lumMod val="20000"/>
                  <a:lumOff val="80000"/>
                </a:schemeClr>
              </a:solidFill>
              <a:ln w="9525">
                <a:solidFill>
                  <a:schemeClr val="hlink"/>
                </a:solidFill>
                <a:round/>
                <a:headEnd/>
                <a:tailEnd/>
              </a:ln>
              <a:effectLst/>
            </p:spPr>
            <p:txBody>
              <a:bodyPr wrap="none" anchor="ctr"/>
              <a:lstStyle/>
              <a:p>
                <a:pPr>
                  <a:defRPr/>
                </a:pPr>
                <a:endParaRPr lang="tr-TR">
                  <a:solidFill>
                    <a:schemeClr val="tx2"/>
                  </a:solidFill>
                </a:endParaRPr>
              </a:p>
            </p:txBody>
          </p:sp>
          <p:sp>
            <p:nvSpPr>
              <p:cNvPr id="291885" name="Oval 45"/>
              <p:cNvSpPr>
                <a:spLocks noChangeArrowheads="1"/>
              </p:cNvSpPr>
              <p:nvPr/>
            </p:nvSpPr>
            <p:spPr bwMode="auto">
              <a:xfrm>
                <a:off x="914684" y="4362450"/>
                <a:ext cx="631776" cy="361950"/>
              </a:xfrm>
              <a:prstGeom prst="ellipse">
                <a:avLst/>
              </a:prstGeom>
              <a:solidFill>
                <a:schemeClr val="accent1">
                  <a:lumMod val="20000"/>
                  <a:lumOff val="80000"/>
                </a:schemeClr>
              </a:solidFill>
              <a:ln w="9525">
                <a:solidFill>
                  <a:schemeClr val="hlink"/>
                </a:solidFill>
                <a:round/>
                <a:headEnd/>
                <a:tailEnd/>
              </a:ln>
              <a:effectLst/>
            </p:spPr>
            <p:txBody>
              <a:bodyPr wrap="none" anchor="ctr"/>
              <a:lstStyle/>
              <a:p>
                <a:pPr>
                  <a:defRPr/>
                </a:pPr>
                <a:endParaRPr lang="tr-TR">
                  <a:solidFill>
                    <a:schemeClr val="tx2"/>
                  </a:solidFill>
                </a:endParaRPr>
              </a:p>
            </p:txBody>
          </p:sp>
          <p:sp>
            <p:nvSpPr>
              <p:cNvPr id="291886" name="Oval 46"/>
              <p:cNvSpPr>
                <a:spLocks noChangeArrowheads="1"/>
              </p:cNvSpPr>
              <p:nvPr/>
            </p:nvSpPr>
            <p:spPr bwMode="auto">
              <a:xfrm>
                <a:off x="1371849" y="4578350"/>
                <a:ext cx="677810" cy="374650"/>
              </a:xfrm>
              <a:prstGeom prst="ellipse">
                <a:avLst/>
              </a:prstGeom>
              <a:solidFill>
                <a:schemeClr val="accent1">
                  <a:lumMod val="20000"/>
                  <a:lumOff val="80000"/>
                </a:schemeClr>
              </a:solidFill>
              <a:ln w="9525">
                <a:solidFill>
                  <a:schemeClr val="hlink"/>
                </a:solidFill>
                <a:round/>
                <a:headEnd/>
                <a:tailEnd/>
              </a:ln>
              <a:effectLst/>
            </p:spPr>
            <p:txBody>
              <a:bodyPr wrap="none" anchor="ctr"/>
              <a:lstStyle/>
              <a:p>
                <a:pPr>
                  <a:defRPr/>
                </a:pPr>
                <a:endParaRPr lang="tr-TR">
                  <a:solidFill>
                    <a:schemeClr val="tx2"/>
                  </a:solidFill>
                </a:endParaRPr>
              </a:p>
            </p:txBody>
          </p:sp>
          <p:sp>
            <p:nvSpPr>
              <p:cNvPr id="291887" name="Oval 47"/>
              <p:cNvSpPr>
                <a:spLocks noChangeArrowheads="1"/>
              </p:cNvSpPr>
              <p:nvPr/>
            </p:nvSpPr>
            <p:spPr bwMode="auto">
              <a:xfrm>
                <a:off x="2554445" y="4578350"/>
                <a:ext cx="646062" cy="374650"/>
              </a:xfrm>
              <a:prstGeom prst="ellipse">
                <a:avLst/>
              </a:prstGeom>
              <a:solidFill>
                <a:schemeClr val="accent1">
                  <a:lumMod val="20000"/>
                  <a:lumOff val="80000"/>
                </a:schemeClr>
              </a:solidFill>
              <a:ln w="9525">
                <a:solidFill>
                  <a:schemeClr val="hlink"/>
                </a:solidFill>
                <a:round/>
                <a:headEnd/>
                <a:tailEnd/>
              </a:ln>
              <a:effectLst/>
            </p:spPr>
            <p:txBody>
              <a:bodyPr wrap="none" anchor="ctr"/>
              <a:lstStyle/>
              <a:p>
                <a:pPr>
                  <a:defRPr/>
                </a:pPr>
                <a:endParaRPr lang="tr-TR">
                  <a:solidFill>
                    <a:schemeClr val="tx2"/>
                  </a:solidFill>
                </a:endParaRPr>
              </a:p>
            </p:txBody>
          </p:sp>
          <p:sp>
            <p:nvSpPr>
              <p:cNvPr id="291888" name="Oval 48"/>
              <p:cNvSpPr>
                <a:spLocks noChangeArrowheads="1"/>
              </p:cNvSpPr>
              <p:nvPr/>
            </p:nvSpPr>
            <p:spPr bwMode="auto">
              <a:xfrm>
                <a:off x="3059231" y="4362450"/>
                <a:ext cx="574630" cy="361950"/>
              </a:xfrm>
              <a:prstGeom prst="ellipse">
                <a:avLst/>
              </a:prstGeom>
              <a:solidFill>
                <a:schemeClr val="accent1">
                  <a:lumMod val="20000"/>
                  <a:lumOff val="80000"/>
                </a:schemeClr>
              </a:solidFill>
              <a:ln w="9525">
                <a:solidFill>
                  <a:schemeClr val="hlink"/>
                </a:solidFill>
                <a:round/>
                <a:headEnd/>
                <a:tailEnd/>
              </a:ln>
              <a:effectLst/>
            </p:spPr>
            <p:txBody>
              <a:bodyPr wrap="none" anchor="ctr"/>
              <a:lstStyle/>
              <a:p>
                <a:pPr>
                  <a:defRPr/>
                </a:pPr>
                <a:endParaRPr lang="tr-TR">
                  <a:solidFill>
                    <a:schemeClr val="tx2"/>
                  </a:solidFill>
                </a:endParaRPr>
              </a:p>
            </p:txBody>
          </p:sp>
          <p:sp>
            <p:nvSpPr>
              <p:cNvPr id="291889" name="Oval 49"/>
              <p:cNvSpPr>
                <a:spLocks noChangeArrowheads="1"/>
              </p:cNvSpPr>
              <p:nvPr/>
            </p:nvSpPr>
            <p:spPr bwMode="auto">
              <a:xfrm>
                <a:off x="3346545" y="4075113"/>
                <a:ext cx="692096" cy="344487"/>
              </a:xfrm>
              <a:prstGeom prst="ellipse">
                <a:avLst/>
              </a:prstGeom>
              <a:solidFill>
                <a:schemeClr val="accent1">
                  <a:lumMod val="20000"/>
                  <a:lumOff val="80000"/>
                </a:schemeClr>
              </a:solidFill>
              <a:ln w="9525">
                <a:solidFill>
                  <a:schemeClr val="hlink"/>
                </a:solidFill>
                <a:round/>
                <a:headEnd/>
                <a:tailEnd/>
              </a:ln>
              <a:effectLst/>
            </p:spPr>
            <p:txBody>
              <a:bodyPr wrap="none" anchor="ctr"/>
              <a:lstStyle/>
              <a:p>
                <a:pPr>
                  <a:defRPr/>
                </a:pPr>
                <a:endParaRPr lang="tr-TR">
                  <a:solidFill>
                    <a:schemeClr val="tx2"/>
                  </a:solidFill>
                </a:endParaRPr>
              </a:p>
            </p:txBody>
          </p:sp>
          <p:sp>
            <p:nvSpPr>
              <p:cNvPr id="291890" name="Oval 50"/>
              <p:cNvSpPr>
                <a:spLocks noChangeArrowheads="1"/>
              </p:cNvSpPr>
              <p:nvPr/>
            </p:nvSpPr>
            <p:spPr bwMode="auto">
              <a:xfrm>
                <a:off x="1403596" y="3067051"/>
                <a:ext cx="574630" cy="361950"/>
              </a:xfrm>
              <a:prstGeom prst="ellipse">
                <a:avLst/>
              </a:prstGeom>
              <a:solidFill>
                <a:schemeClr val="accent1">
                  <a:lumMod val="20000"/>
                  <a:lumOff val="80000"/>
                </a:schemeClr>
              </a:solidFill>
              <a:ln w="9525">
                <a:solidFill>
                  <a:schemeClr val="hlink"/>
                </a:solidFill>
                <a:round/>
                <a:headEnd/>
                <a:tailEnd/>
              </a:ln>
              <a:effectLst/>
            </p:spPr>
            <p:txBody>
              <a:bodyPr wrap="none" anchor="ctr"/>
              <a:lstStyle/>
              <a:p>
                <a:pPr>
                  <a:defRPr/>
                </a:pPr>
                <a:endParaRPr lang="tr-TR">
                  <a:solidFill>
                    <a:schemeClr val="tx2"/>
                  </a:solidFill>
                </a:endParaRPr>
              </a:p>
            </p:txBody>
          </p:sp>
          <p:sp>
            <p:nvSpPr>
              <p:cNvPr id="9244" name="Line 51"/>
              <p:cNvSpPr>
                <a:spLocks noChangeShapeType="1"/>
              </p:cNvSpPr>
              <p:nvPr/>
            </p:nvSpPr>
            <p:spPr bwMode="auto">
              <a:xfrm flipH="1">
                <a:off x="1474788" y="4002088"/>
                <a:ext cx="287337" cy="288925"/>
              </a:xfrm>
              <a:prstGeom prst="line">
                <a:avLst/>
              </a:prstGeom>
              <a:noFill/>
              <a:ln w="9525">
                <a:solidFill>
                  <a:schemeClr val="tx1"/>
                </a:solidFill>
                <a:round/>
                <a:headEnd/>
                <a:tailEnd type="triangle" w="med" len="med"/>
              </a:ln>
            </p:spPr>
            <p:txBody>
              <a:bodyPr/>
              <a:lstStyle/>
              <a:p>
                <a:endParaRPr lang="tr-TR"/>
              </a:p>
            </p:txBody>
          </p:sp>
          <p:sp>
            <p:nvSpPr>
              <p:cNvPr id="9245" name="Line 52"/>
              <p:cNvSpPr>
                <a:spLocks noChangeShapeType="1"/>
              </p:cNvSpPr>
              <p:nvPr/>
            </p:nvSpPr>
            <p:spPr bwMode="auto">
              <a:xfrm flipH="1">
                <a:off x="1835150" y="4146550"/>
                <a:ext cx="144463" cy="360363"/>
              </a:xfrm>
              <a:prstGeom prst="line">
                <a:avLst/>
              </a:prstGeom>
              <a:noFill/>
              <a:ln w="9525">
                <a:solidFill>
                  <a:schemeClr val="tx1"/>
                </a:solidFill>
                <a:round/>
                <a:headEnd/>
                <a:tailEnd type="triangle" w="med" len="med"/>
              </a:ln>
            </p:spPr>
            <p:txBody>
              <a:bodyPr/>
              <a:lstStyle/>
              <a:p>
                <a:endParaRPr lang="tr-TR"/>
              </a:p>
            </p:txBody>
          </p:sp>
          <p:sp>
            <p:nvSpPr>
              <p:cNvPr id="9246" name="Line 53"/>
              <p:cNvSpPr>
                <a:spLocks noChangeShapeType="1"/>
              </p:cNvSpPr>
              <p:nvPr/>
            </p:nvSpPr>
            <p:spPr bwMode="auto">
              <a:xfrm>
                <a:off x="2195513" y="4146550"/>
                <a:ext cx="71437" cy="431800"/>
              </a:xfrm>
              <a:prstGeom prst="line">
                <a:avLst/>
              </a:prstGeom>
              <a:noFill/>
              <a:ln w="9525">
                <a:solidFill>
                  <a:schemeClr val="tx1"/>
                </a:solidFill>
                <a:round/>
                <a:headEnd/>
                <a:tailEnd type="triangle" w="med" len="med"/>
              </a:ln>
            </p:spPr>
            <p:txBody>
              <a:bodyPr/>
              <a:lstStyle/>
              <a:p>
                <a:endParaRPr lang="tr-TR"/>
              </a:p>
            </p:txBody>
          </p:sp>
          <p:sp>
            <p:nvSpPr>
              <p:cNvPr id="9247" name="Line 54"/>
              <p:cNvSpPr>
                <a:spLocks noChangeShapeType="1"/>
              </p:cNvSpPr>
              <p:nvPr/>
            </p:nvSpPr>
            <p:spPr bwMode="auto">
              <a:xfrm>
                <a:off x="2411413" y="4075113"/>
                <a:ext cx="360362" cy="431800"/>
              </a:xfrm>
              <a:prstGeom prst="line">
                <a:avLst/>
              </a:prstGeom>
              <a:noFill/>
              <a:ln w="9525">
                <a:solidFill>
                  <a:schemeClr val="tx1"/>
                </a:solidFill>
                <a:round/>
                <a:headEnd/>
                <a:tailEnd type="triangle" w="med" len="med"/>
              </a:ln>
            </p:spPr>
            <p:txBody>
              <a:bodyPr/>
              <a:lstStyle/>
              <a:p>
                <a:endParaRPr lang="tr-TR"/>
              </a:p>
            </p:txBody>
          </p:sp>
          <p:sp>
            <p:nvSpPr>
              <p:cNvPr id="9248" name="Line 55"/>
              <p:cNvSpPr>
                <a:spLocks noChangeShapeType="1"/>
              </p:cNvSpPr>
              <p:nvPr/>
            </p:nvSpPr>
            <p:spPr bwMode="auto">
              <a:xfrm>
                <a:off x="2482850" y="4002088"/>
                <a:ext cx="576263" cy="288925"/>
              </a:xfrm>
              <a:prstGeom prst="line">
                <a:avLst/>
              </a:prstGeom>
              <a:noFill/>
              <a:ln w="9525">
                <a:solidFill>
                  <a:schemeClr val="tx1"/>
                </a:solidFill>
                <a:round/>
                <a:headEnd/>
                <a:tailEnd type="triangle" w="med" len="med"/>
              </a:ln>
            </p:spPr>
            <p:txBody>
              <a:bodyPr/>
              <a:lstStyle/>
              <a:p>
                <a:endParaRPr lang="tr-TR"/>
              </a:p>
            </p:txBody>
          </p:sp>
          <p:sp>
            <p:nvSpPr>
              <p:cNvPr id="9249" name="Line 56"/>
              <p:cNvSpPr>
                <a:spLocks noChangeShapeType="1"/>
              </p:cNvSpPr>
              <p:nvPr/>
            </p:nvSpPr>
            <p:spPr bwMode="auto">
              <a:xfrm>
                <a:off x="2482850" y="3857625"/>
                <a:ext cx="720725" cy="144463"/>
              </a:xfrm>
              <a:prstGeom prst="line">
                <a:avLst/>
              </a:prstGeom>
              <a:noFill/>
              <a:ln w="9525">
                <a:solidFill>
                  <a:schemeClr val="tx1"/>
                </a:solidFill>
                <a:round/>
                <a:headEnd/>
                <a:tailEnd type="triangle" w="med" len="med"/>
              </a:ln>
            </p:spPr>
            <p:txBody>
              <a:bodyPr/>
              <a:lstStyle/>
              <a:p>
                <a:endParaRPr lang="tr-TR"/>
              </a:p>
            </p:txBody>
          </p:sp>
          <p:sp>
            <p:nvSpPr>
              <p:cNvPr id="9250" name="Line 57"/>
              <p:cNvSpPr>
                <a:spLocks noChangeShapeType="1"/>
              </p:cNvSpPr>
              <p:nvPr/>
            </p:nvSpPr>
            <p:spPr bwMode="auto">
              <a:xfrm>
                <a:off x="2051050" y="3425825"/>
                <a:ext cx="0" cy="215900"/>
              </a:xfrm>
              <a:prstGeom prst="line">
                <a:avLst/>
              </a:prstGeom>
              <a:noFill/>
              <a:ln w="9525">
                <a:solidFill>
                  <a:schemeClr val="tx1"/>
                </a:solidFill>
                <a:round/>
                <a:headEnd/>
                <a:tailEnd type="triangle" w="med" len="med"/>
              </a:ln>
            </p:spPr>
            <p:txBody>
              <a:bodyPr/>
              <a:lstStyle/>
              <a:p>
                <a:endParaRPr lang="tr-TR"/>
              </a:p>
            </p:txBody>
          </p:sp>
          <p:sp>
            <p:nvSpPr>
              <p:cNvPr id="291898" name="Text Box 58"/>
              <p:cNvSpPr txBox="1">
                <a:spLocks noChangeArrowheads="1"/>
              </p:cNvSpPr>
              <p:nvPr/>
            </p:nvSpPr>
            <p:spPr bwMode="auto">
              <a:xfrm>
                <a:off x="1475029" y="3140076"/>
                <a:ext cx="431766" cy="214313"/>
              </a:xfrm>
              <a:prstGeom prst="rect">
                <a:avLst/>
              </a:prstGeom>
              <a:solidFill>
                <a:schemeClr val="accent1">
                  <a:lumMod val="20000"/>
                  <a:lumOff val="80000"/>
                </a:schemeClr>
              </a:solidFill>
              <a:ln w="9525">
                <a:noFill/>
                <a:miter lim="800000"/>
                <a:headEnd/>
                <a:tailEnd/>
              </a:ln>
              <a:effectLst/>
            </p:spPr>
            <p:txBody>
              <a:bodyPr>
                <a:spAutoFit/>
              </a:bodyPr>
              <a:lstStyle/>
              <a:p>
                <a:pPr>
                  <a:spcBef>
                    <a:spcPct val="50000"/>
                  </a:spcBef>
                  <a:defRPr/>
                </a:pPr>
                <a:r>
                  <a:rPr lang="tr-TR" sz="800">
                    <a:solidFill>
                      <a:schemeClr val="tx2"/>
                    </a:solidFill>
                    <a:cs typeface="Arial" pitchFamily="34" charset="0"/>
                  </a:rPr>
                  <a:t>p110</a:t>
                </a:r>
                <a:endParaRPr lang="en-GB" sz="800">
                  <a:solidFill>
                    <a:schemeClr val="tx2"/>
                  </a:solidFill>
                  <a:cs typeface="Arial" pitchFamily="34" charset="0"/>
                </a:endParaRPr>
              </a:p>
            </p:txBody>
          </p:sp>
          <p:sp>
            <p:nvSpPr>
              <p:cNvPr id="291899" name="Text Box 59"/>
              <p:cNvSpPr txBox="1">
                <a:spLocks noChangeArrowheads="1"/>
              </p:cNvSpPr>
              <p:nvPr/>
            </p:nvSpPr>
            <p:spPr bwMode="auto">
              <a:xfrm>
                <a:off x="2051246" y="3140076"/>
                <a:ext cx="431766" cy="214313"/>
              </a:xfrm>
              <a:prstGeom prst="rect">
                <a:avLst/>
              </a:prstGeom>
              <a:solidFill>
                <a:schemeClr val="accent1">
                  <a:lumMod val="20000"/>
                  <a:lumOff val="80000"/>
                </a:schemeClr>
              </a:solidFill>
              <a:ln w="9525">
                <a:noFill/>
                <a:miter lim="800000"/>
                <a:headEnd/>
                <a:tailEnd/>
              </a:ln>
              <a:effectLst/>
            </p:spPr>
            <p:txBody>
              <a:bodyPr>
                <a:spAutoFit/>
              </a:bodyPr>
              <a:lstStyle/>
              <a:p>
                <a:pPr>
                  <a:spcBef>
                    <a:spcPct val="50000"/>
                  </a:spcBef>
                  <a:defRPr/>
                </a:pPr>
                <a:r>
                  <a:rPr lang="tr-TR" sz="800">
                    <a:solidFill>
                      <a:schemeClr val="tx2"/>
                    </a:solidFill>
                    <a:cs typeface="Arial" pitchFamily="34" charset="0"/>
                  </a:rPr>
                  <a:t>p85</a:t>
                </a:r>
                <a:endParaRPr lang="en-GB" sz="800">
                  <a:solidFill>
                    <a:schemeClr val="tx2"/>
                  </a:solidFill>
                  <a:cs typeface="Arial" pitchFamily="34" charset="0"/>
                </a:endParaRPr>
              </a:p>
            </p:txBody>
          </p:sp>
          <p:sp>
            <p:nvSpPr>
              <p:cNvPr id="291900" name="Text Box 60"/>
              <p:cNvSpPr txBox="1">
                <a:spLocks noChangeArrowheads="1"/>
              </p:cNvSpPr>
              <p:nvPr/>
            </p:nvSpPr>
            <p:spPr bwMode="auto">
              <a:xfrm>
                <a:off x="1835363" y="3716338"/>
                <a:ext cx="431766" cy="214312"/>
              </a:xfrm>
              <a:prstGeom prst="rect">
                <a:avLst/>
              </a:prstGeom>
              <a:solidFill>
                <a:schemeClr val="accent1">
                  <a:lumMod val="20000"/>
                  <a:lumOff val="80000"/>
                </a:schemeClr>
              </a:solidFill>
              <a:ln w="9525">
                <a:noFill/>
                <a:miter lim="800000"/>
                <a:headEnd/>
                <a:tailEnd/>
              </a:ln>
              <a:effectLst/>
            </p:spPr>
            <p:txBody>
              <a:bodyPr>
                <a:spAutoFit/>
              </a:bodyPr>
              <a:lstStyle/>
              <a:p>
                <a:pPr>
                  <a:spcBef>
                    <a:spcPct val="50000"/>
                  </a:spcBef>
                  <a:defRPr/>
                </a:pPr>
                <a:r>
                  <a:rPr lang="tr-TR" sz="800">
                    <a:solidFill>
                      <a:schemeClr val="tx2"/>
                    </a:solidFill>
                    <a:cs typeface="Arial" pitchFamily="34" charset="0"/>
                  </a:rPr>
                  <a:t>Akt</a:t>
                </a:r>
                <a:endParaRPr lang="en-GB" sz="800">
                  <a:solidFill>
                    <a:schemeClr val="tx2"/>
                  </a:solidFill>
                  <a:cs typeface="Arial" pitchFamily="34" charset="0"/>
                </a:endParaRPr>
              </a:p>
            </p:txBody>
          </p:sp>
          <p:sp>
            <p:nvSpPr>
              <p:cNvPr id="291901" name="Text Box 61"/>
              <p:cNvSpPr txBox="1">
                <a:spLocks noChangeArrowheads="1"/>
              </p:cNvSpPr>
              <p:nvPr/>
            </p:nvSpPr>
            <p:spPr bwMode="auto">
              <a:xfrm>
                <a:off x="3419565" y="4146550"/>
                <a:ext cx="503199" cy="214313"/>
              </a:xfrm>
              <a:prstGeom prst="rect">
                <a:avLst/>
              </a:prstGeom>
              <a:solidFill>
                <a:schemeClr val="accent1">
                  <a:lumMod val="20000"/>
                  <a:lumOff val="80000"/>
                </a:schemeClr>
              </a:solidFill>
              <a:ln w="9525">
                <a:noFill/>
                <a:miter lim="800000"/>
                <a:headEnd/>
                <a:tailEnd/>
              </a:ln>
              <a:effectLst/>
            </p:spPr>
            <p:txBody>
              <a:bodyPr>
                <a:spAutoFit/>
              </a:bodyPr>
              <a:lstStyle/>
              <a:p>
                <a:pPr>
                  <a:spcBef>
                    <a:spcPct val="50000"/>
                  </a:spcBef>
                  <a:defRPr/>
                </a:pPr>
                <a:r>
                  <a:rPr lang="tr-TR" sz="800">
                    <a:solidFill>
                      <a:schemeClr val="tx2"/>
                    </a:solidFill>
                    <a:cs typeface="Arial" pitchFamily="34" charset="0"/>
                  </a:rPr>
                  <a:t>mTOR</a:t>
                </a:r>
                <a:endParaRPr lang="en-GB" sz="800">
                  <a:solidFill>
                    <a:schemeClr val="tx2"/>
                  </a:solidFill>
                  <a:cs typeface="Arial" pitchFamily="34" charset="0"/>
                </a:endParaRPr>
              </a:p>
            </p:txBody>
          </p:sp>
          <p:sp>
            <p:nvSpPr>
              <p:cNvPr id="291902" name="Text Box 62"/>
              <p:cNvSpPr txBox="1">
                <a:spLocks noChangeArrowheads="1"/>
              </p:cNvSpPr>
              <p:nvPr/>
            </p:nvSpPr>
            <p:spPr bwMode="auto">
              <a:xfrm>
                <a:off x="3130662" y="4435475"/>
                <a:ext cx="431766" cy="214313"/>
              </a:xfrm>
              <a:prstGeom prst="rect">
                <a:avLst/>
              </a:prstGeom>
              <a:solidFill>
                <a:schemeClr val="accent1">
                  <a:lumMod val="20000"/>
                  <a:lumOff val="80000"/>
                </a:schemeClr>
              </a:solidFill>
              <a:ln w="9525">
                <a:noFill/>
                <a:miter lim="800000"/>
                <a:headEnd/>
                <a:tailEnd/>
              </a:ln>
              <a:effectLst/>
            </p:spPr>
            <p:txBody>
              <a:bodyPr>
                <a:spAutoFit/>
              </a:bodyPr>
              <a:lstStyle/>
              <a:p>
                <a:pPr>
                  <a:spcBef>
                    <a:spcPct val="50000"/>
                  </a:spcBef>
                  <a:defRPr/>
                </a:pPr>
                <a:r>
                  <a:rPr lang="tr-TR" sz="800">
                    <a:solidFill>
                      <a:schemeClr val="tx2"/>
                    </a:solidFill>
                    <a:cs typeface="Arial" pitchFamily="34" charset="0"/>
                  </a:rPr>
                  <a:t>p21</a:t>
                </a:r>
                <a:endParaRPr lang="en-GB" sz="800">
                  <a:solidFill>
                    <a:schemeClr val="tx2"/>
                  </a:solidFill>
                  <a:cs typeface="Arial" pitchFamily="34" charset="0"/>
                </a:endParaRPr>
              </a:p>
            </p:txBody>
          </p:sp>
          <p:sp>
            <p:nvSpPr>
              <p:cNvPr id="291903" name="Text Box 63"/>
              <p:cNvSpPr txBox="1">
                <a:spLocks noChangeArrowheads="1"/>
              </p:cNvSpPr>
              <p:nvPr/>
            </p:nvSpPr>
            <p:spPr bwMode="auto">
              <a:xfrm>
                <a:off x="2627464" y="4652963"/>
                <a:ext cx="503198" cy="214312"/>
              </a:xfrm>
              <a:prstGeom prst="rect">
                <a:avLst/>
              </a:prstGeom>
              <a:solidFill>
                <a:schemeClr val="accent1">
                  <a:lumMod val="20000"/>
                  <a:lumOff val="80000"/>
                </a:schemeClr>
              </a:solidFill>
              <a:ln w="9525">
                <a:noFill/>
                <a:miter lim="800000"/>
                <a:headEnd/>
                <a:tailEnd/>
              </a:ln>
              <a:effectLst/>
            </p:spPr>
            <p:txBody>
              <a:bodyPr>
                <a:spAutoFit/>
              </a:bodyPr>
              <a:lstStyle/>
              <a:p>
                <a:pPr>
                  <a:spcBef>
                    <a:spcPct val="50000"/>
                  </a:spcBef>
                  <a:defRPr/>
                </a:pPr>
                <a:r>
                  <a:rPr lang="tr-TR" sz="800">
                    <a:solidFill>
                      <a:schemeClr val="tx2"/>
                    </a:solidFill>
                    <a:cs typeface="Arial" pitchFamily="34" charset="0"/>
                  </a:rPr>
                  <a:t>GSK3</a:t>
                </a:r>
                <a:endParaRPr lang="en-GB" sz="800">
                  <a:solidFill>
                    <a:schemeClr val="tx2"/>
                  </a:solidFill>
                  <a:cs typeface="Arial" pitchFamily="34" charset="0"/>
                </a:endParaRPr>
              </a:p>
            </p:txBody>
          </p:sp>
          <p:sp>
            <p:nvSpPr>
              <p:cNvPr id="291904" name="Text Box 64"/>
              <p:cNvSpPr txBox="1">
                <a:spLocks noChangeArrowheads="1"/>
              </p:cNvSpPr>
              <p:nvPr/>
            </p:nvSpPr>
            <p:spPr bwMode="auto">
              <a:xfrm>
                <a:off x="1475029" y="4652963"/>
                <a:ext cx="504786" cy="214312"/>
              </a:xfrm>
              <a:prstGeom prst="rect">
                <a:avLst/>
              </a:prstGeom>
              <a:solidFill>
                <a:schemeClr val="accent1">
                  <a:lumMod val="20000"/>
                  <a:lumOff val="80000"/>
                </a:schemeClr>
              </a:solidFill>
              <a:ln w="9525">
                <a:noFill/>
                <a:miter lim="800000"/>
                <a:headEnd/>
                <a:tailEnd/>
              </a:ln>
              <a:effectLst/>
            </p:spPr>
            <p:txBody>
              <a:bodyPr>
                <a:spAutoFit/>
              </a:bodyPr>
              <a:lstStyle/>
              <a:p>
                <a:pPr>
                  <a:spcBef>
                    <a:spcPct val="50000"/>
                  </a:spcBef>
                  <a:defRPr/>
                </a:pPr>
                <a:r>
                  <a:rPr lang="tr-TR" sz="800">
                    <a:solidFill>
                      <a:schemeClr val="tx2"/>
                    </a:solidFill>
                    <a:cs typeface="Arial" pitchFamily="34" charset="0"/>
                  </a:rPr>
                  <a:t>casp9</a:t>
                </a:r>
                <a:endParaRPr lang="en-GB" sz="800">
                  <a:solidFill>
                    <a:schemeClr val="tx2"/>
                  </a:solidFill>
                  <a:cs typeface="Arial" pitchFamily="34" charset="0"/>
                </a:endParaRPr>
              </a:p>
            </p:txBody>
          </p:sp>
          <p:sp>
            <p:nvSpPr>
              <p:cNvPr id="291905" name="Text Box 65"/>
              <p:cNvSpPr txBox="1">
                <a:spLocks noChangeArrowheads="1"/>
              </p:cNvSpPr>
              <p:nvPr/>
            </p:nvSpPr>
            <p:spPr bwMode="auto">
              <a:xfrm>
                <a:off x="1043262" y="4433888"/>
                <a:ext cx="431766" cy="214312"/>
              </a:xfrm>
              <a:prstGeom prst="rect">
                <a:avLst/>
              </a:prstGeom>
              <a:solidFill>
                <a:schemeClr val="accent1">
                  <a:lumMod val="20000"/>
                  <a:lumOff val="80000"/>
                </a:schemeClr>
              </a:solidFill>
              <a:ln w="9525">
                <a:noFill/>
                <a:miter lim="800000"/>
                <a:headEnd/>
                <a:tailEnd/>
              </a:ln>
              <a:effectLst/>
            </p:spPr>
            <p:txBody>
              <a:bodyPr>
                <a:spAutoFit/>
              </a:bodyPr>
              <a:lstStyle/>
              <a:p>
                <a:pPr>
                  <a:spcBef>
                    <a:spcPct val="50000"/>
                  </a:spcBef>
                  <a:defRPr/>
                </a:pPr>
                <a:r>
                  <a:rPr lang="tr-TR" sz="800">
                    <a:solidFill>
                      <a:schemeClr val="tx2"/>
                    </a:solidFill>
                    <a:cs typeface="Arial" pitchFamily="34" charset="0"/>
                  </a:rPr>
                  <a:t>IKK</a:t>
                </a:r>
                <a:endParaRPr lang="en-GB" sz="800">
                  <a:solidFill>
                    <a:schemeClr val="tx2"/>
                  </a:solidFill>
                  <a:cs typeface="Arial" pitchFamily="34" charset="0"/>
                </a:endParaRPr>
              </a:p>
            </p:txBody>
          </p:sp>
          <p:sp>
            <p:nvSpPr>
              <p:cNvPr id="291906" name="Text Box 66"/>
              <p:cNvSpPr txBox="1">
                <a:spLocks noChangeArrowheads="1"/>
              </p:cNvSpPr>
              <p:nvPr/>
            </p:nvSpPr>
            <p:spPr bwMode="auto">
              <a:xfrm>
                <a:off x="857514" y="2714621"/>
                <a:ext cx="785756" cy="338554"/>
              </a:xfrm>
              <a:prstGeom prst="rect">
                <a:avLst/>
              </a:prstGeom>
              <a:solidFill>
                <a:schemeClr val="accent1">
                  <a:lumMod val="20000"/>
                  <a:lumOff val="80000"/>
                </a:schemeClr>
              </a:solidFill>
              <a:ln w="9525">
                <a:noFill/>
                <a:miter lim="800000"/>
                <a:headEnd/>
                <a:tailEnd/>
              </a:ln>
              <a:effectLst/>
            </p:spPr>
            <p:txBody>
              <a:bodyPr wrap="square">
                <a:spAutoFit/>
              </a:bodyPr>
              <a:lstStyle/>
              <a:p>
                <a:pPr>
                  <a:spcBef>
                    <a:spcPct val="50000"/>
                  </a:spcBef>
                  <a:defRPr/>
                </a:pPr>
                <a:r>
                  <a:rPr lang="tr-TR" sz="1600" dirty="0">
                    <a:solidFill>
                      <a:schemeClr val="tx2"/>
                    </a:solidFill>
                    <a:cs typeface="Arial" pitchFamily="34" charset="0"/>
                  </a:rPr>
                  <a:t>PI3-K</a:t>
                </a:r>
                <a:endParaRPr lang="en-GB" sz="1600" dirty="0">
                  <a:solidFill>
                    <a:schemeClr val="tx2"/>
                  </a:solidFill>
                  <a:cs typeface="Arial" pitchFamily="34" charset="0"/>
                </a:endParaRPr>
              </a:p>
            </p:txBody>
          </p:sp>
          <p:grpSp>
            <p:nvGrpSpPr>
              <p:cNvPr id="18" name="Group 70"/>
              <p:cNvGrpSpPr>
                <a:grpSpLocks/>
              </p:cNvGrpSpPr>
              <p:nvPr/>
            </p:nvGrpSpPr>
            <p:grpSpPr bwMode="auto">
              <a:xfrm>
                <a:off x="5795963" y="1268413"/>
                <a:ext cx="792162" cy="647700"/>
                <a:chOff x="3651" y="799"/>
                <a:chExt cx="499" cy="408"/>
              </a:xfrm>
            </p:grpSpPr>
            <p:sp>
              <p:nvSpPr>
                <p:cNvPr id="9286" name="Oval 71"/>
                <p:cNvSpPr>
                  <a:spLocks noChangeArrowheads="1"/>
                </p:cNvSpPr>
                <p:nvPr/>
              </p:nvSpPr>
              <p:spPr bwMode="auto">
                <a:xfrm>
                  <a:off x="3832" y="799"/>
                  <a:ext cx="182" cy="136"/>
                </a:xfrm>
                <a:prstGeom prst="ellipse">
                  <a:avLst/>
                </a:prstGeom>
                <a:solidFill>
                  <a:srgbClr val="00FF00"/>
                </a:solidFill>
                <a:ln w="9525">
                  <a:solidFill>
                    <a:schemeClr val="tx1"/>
                  </a:solidFill>
                  <a:round/>
                  <a:headEnd/>
                  <a:tailEnd/>
                </a:ln>
              </p:spPr>
              <p:txBody>
                <a:bodyPr wrap="none" anchor="ctr"/>
                <a:lstStyle/>
                <a:p>
                  <a:endParaRPr lang="tr-TR">
                    <a:solidFill>
                      <a:schemeClr val="tx2"/>
                    </a:solidFill>
                  </a:endParaRPr>
                </a:p>
              </p:txBody>
            </p:sp>
            <p:sp>
              <p:nvSpPr>
                <p:cNvPr id="9287" name="Oval 72"/>
                <p:cNvSpPr>
                  <a:spLocks noChangeArrowheads="1"/>
                </p:cNvSpPr>
                <p:nvPr/>
              </p:nvSpPr>
              <p:spPr bwMode="auto">
                <a:xfrm>
                  <a:off x="3651" y="1025"/>
                  <a:ext cx="181" cy="182"/>
                </a:xfrm>
                <a:prstGeom prst="ellipse">
                  <a:avLst/>
                </a:prstGeom>
                <a:solidFill>
                  <a:schemeClr val="folHlink"/>
                </a:solidFill>
                <a:ln w="9525">
                  <a:solidFill>
                    <a:schemeClr val="folHlink"/>
                  </a:solidFill>
                  <a:round/>
                  <a:headEnd/>
                  <a:tailEnd/>
                </a:ln>
              </p:spPr>
              <p:txBody>
                <a:bodyPr wrap="none" anchor="ctr"/>
                <a:lstStyle/>
                <a:p>
                  <a:endParaRPr lang="tr-TR">
                    <a:solidFill>
                      <a:schemeClr val="tx2"/>
                    </a:solidFill>
                  </a:endParaRPr>
                </a:p>
              </p:txBody>
            </p:sp>
            <p:sp>
              <p:nvSpPr>
                <p:cNvPr id="9288" name="Oval 73"/>
                <p:cNvSpPr>
                  <a:spLocks noChangeArrowheads="1"/>
                </p:cNvSpPr>
                <p:nvPr/>
              </p:nvSpPr>
              <p:spPr bwMode="auto">
                <a:xfrm>
                  <a:off x="3787" y="889"/>
                  <a:ext cx="136" cy="272"/>
                </a:xfrm>
                <a:prstGeom prst="ellipse">
                  <a:avLst/>
                </a:prstGeom>
                <a:solidFill>
                  <a:srgbClr val="F9ECD7"/>
                </a:solidFill>
                <a:ln w="9525">
                  <a:solidFill>
                    <a:schemeClr val="tx1"/>
                  </a:solidFill>
                  <a:round/>
                  <a:headEnd/>
                  <a:tailEnd/>
                </a:ln>
              </p:spPr>
              <p:txBody>
                <a:bodyPr wrap="none" anchor="ctr"/>
                <a:lstStyle/>
                <a:p>
                  <a:endParaRPr lang="tr-TR">
                    <a:solidFill>
                      <a:schemeClr val="tx2"/>
                    </a:solidFill>
                  </a:endParaRPr>
                </a:p>
              </p:txBody>
            </p:sp>
            <p:sp>
              <p:nvSpPr>
                <p:cNvPr id="9289" name="Oval 74"/>
                <p:cNvSpPr>
                  <a:spLocks noChangeArrowheads="1"/>
                </p:cNvSpPr>
                <p:nvPr/>
              </p:nvSpPr>
              <p:spPr bwMode="auto">
                <a:xfrm>
                  <a:off x="3923" y="935"/>
                  <a:ext cx="181" cy="45"/>
                </a:xfrm>
                <a:prstGeom prst="ellipse">
                  <a:avLst/>
                </a:prstGeom>
                <a:solidFill>
                  <a:srgbClr val="990033"/>
                </a:solidFill>
                <a:ln w="9525">
                  <a:solidFill>
                    <a:schemeClr val="tx1"/>
                  </a:solidFill>
                  <a:round/>
                  <a:headEnd/>
                  <a:tailEnd/>
                </a:ln>
              </p:spPr>
              <p:txBody>
                <a:bodyPr wrap="none" anchor="ctr"/>
                <a:lstStyle/>
                <a:p>
                  <a:endParaRPr lang="tr-TR">
                    <a:solidFill>
                      <a:schemeClr val="tx2"/>
                    </a:solidFill>
                  </a:endParaRPr>
                </a:p>
              </p:txBody>
            </p:sp>
            <p:sp>
              <p:nvSpPr>
                <p:cNvPr id="9290" name="Oval 75"/>
                <p:cNvSpPr>
                  <a:spLocks noChangeArrowheads="1"/>
                </p:cNvSpPr>
                <p:nvPr/>
              </p:nvSpPr>
              <p:spPr bwMode="auto">
                <a:xfrm>
                  <a:off x="3878" y="1025"/>
                  <a:ext cx="272" cy="182"/>
                </a:xfrm>
                <a:prstGeom prst="ellipse">
                  <a:avLst/>
                </a:prstGeom>
                <a:solidFill>
                  <a:schemeClr val="accent1"/>
                </a:solidFill>
                <a:ln w="9525">
                  <a:solidFill>
                    <a:schemeClr val="tx1"/>
                  </a:solidFill>
                  <a:round/>
                  <a:headEnd/>
                  <a:tailEnd/>
                </a:ln>
              </p:spPr>
              <p:txBody>
                <a:bodyPr wrap="none" anchor="ctr"/>
                <a:lstStyle/>
                <a:p>
                  <a:endParaRPr lang="tr-TR">
                    <a:solidFill>
                      <a:schemeClr val="tx2"/>
                    </a:solidFill>
                  </a:endParaRPr>
                </a:p>
              </p:txBody>
            </p:sp>
            <p:sp>
              <p:nvSpPr>
                <p:cNvPr id="9291" name="Rectangle 76"/>
                <p:cNvSpPr>
                  <a:spLocks noChangeArrowheads="1"/>
                </p:cNvSpPr>
                <p:nvPr/>
              </p:nvSpPr>
              <p:spPr bwMode="auto">
                <a:xfrm>
                  <a:off x="3923" y="980"/>
                  <a:ext cx="182" cy="136"/>
                </a:xfrm>
                <a:prstGeom prst="rect">
                  <a:avLst/>
                </a:prstGeom>
                <a:solidFill>
                  <a:srgbClr val="FF6F6F"/>
                </a:solidFill>
                <a:ln w="9525">
                  <a:solidFill>
                    <a:schemeClr val="tx1"/>
                  </a:solidFill>
                  <a:miter lim="800000"/>
                  <a:headEnd/>
                  <a:tailEnd/>
                </a:ln>
              </p:spPr>
              <p:txBody>
                <a:bodyPr wrap="none" anchor="ctr"/>
                <a:lstStyle/>
                <a:p>
                  <a:endParaRPr lang="tr-TR">
                    <a:solidFill>
                      <a:schemeClr val="tx2"/>
                    </a:solidFill>
                  </a:endParaRPr>
                </a:p>
              </p:txBody>
            </p:sp>
          </p:grpSp>
          <p:sp>
            <p:nvSpPr>
              <p:cNvPr id="9261" name="Line 77"/>
              <p:cNvSpPr>
                <a:spLocks noChangeShapeType="1"/>
              </p:cNvSpPr>
              <p:nvPr/>
            </p:nvSpPr>
            <p:spPr bwMode="auto">
              <a:xfrm>
                <a:off x="4356100" y="1555750"/>
                <a:ext cx="0" cy="576263"/>
              </a:xfrm>
              <a:prstGeom prst="line">
                <a:avLst/>
              </a:prstGeom>
              <a:noFill/>
              <a:ln w="9525">
                <a:solidFill>
                  <a:schemeClr val="tx1"/>
                </a:solidFill>
                <a:round/>
                <a:headEnd/>
                <a:tailEnd type="triangle" w="med" len="med"/>
              </a:ln>
            </p:spPr>
            <p:txBody>
              <a:bodyPr/>
              <a:lstStyle/>
              <a:p>
                <a:endParaRPr lang="tr-TR"/>
              </a:p>
            </p:txBody>
          </p:sp>
          <p:sp>
            <p:nvSpPr>
              <p:cNvPr id="9262" name="Line 78"/>
              <p:cNvSpPr>
                <a:spLocks noChangeShapeType="1"/>
              </p:cNvSpPr>
              <p:nvPr/>
            </p:nvSpPr>
            <p:spPr bwMode="auto">
              <a:xfrm>
                <a:off x="3419475" y="1195388"/>
                <a:ext cx="792163" cy="792162"/>
              </a:xfrm>
              <a:prstGeom prst="line">
                <a:avLst/>
              </a:prstGeom>
              <a:noFill/>
              <a:ln w="9525">
                <a:solidFill>
                  <a:schemeClr val="tx1"/>
                </a:solidFill>
                <a:round/>
                <a:headEnd/>
                <a:tailEnd type="triangle" w="med" len="med"/>
              </a:ln>
            </p:spPr>
            <p:txBody>
              <a:bodyPr/>
              <a:lstStyle/>
              <a:p>
                <a:endParaRPr lang="tr-TR"/>
              </a:p>
            </p:txBody>
          </p:sp>
          <p:sp>
            <p:nvSpPr>
              <p:cNvPr id="9263" name="Line 79"/>
              <p:cNvSpPr>
                <a:spLocks noChangeShapeType="1"/>
              </p:cNvSpPr>
              <p:nvPr/>
            </p:nvSpPr>
            <p:spPr bwMode="auto">
              <a:xfrm flipH="1">
                <a:off x="2771775" y="1268413"/>
                <a:ext cx="287338" cy="503237"/>
              </a:xfrm>
              <a:prstGeom prst="line">
                <a:avLst/>
              </a:prstGeom>
              <a:noFill/>
              <a:ln w="9525">
                <a:solidFill>
                  <a:schemeClr val="tx1"/>
                </a:solidFill>
                <a:round/>
                <a:headEnd/>
                <a:tailEnd type="triangle" w="med" len="med"/>
              </a:ln>
            </p:spPr>
            <p:txBody>
              <a:bodyPr/>
              <a:lstStyle/>
              <a:p>
                <a:endParaRPr lang="tr-TR"/>
              </a:p>
            </p:txBody>
          </p:sp>
          <p:sp>
            <p:nvSpPr>
              <p:cNvPr id="9264" name="Line 80"/>
              <p:cNvSpPr>
                <a:spLocks noChangeShapeType="1"/>
              </p:cNvSpPr>
              <p:nvPr/>
            </p:nvSpPr>
            <p:spPr bwMode="auto">
              <a:xfrm flipH="1">
                <a:off x="3276600" y="2924175"/>
                <a:ext cx="358775" cy="1368425"/>
              </a:xfrm>
              <a:prstGeom prst="line">
                <a:avLst/>
              </a:prstGeom>
              <a:noFill/>
              <a:ln w="28575">
                <a:solidFill>
                  <a:schemeClr val="tx1"/>
                </a:solidFill>
                <a:round/>
                <a:headEnd/>
                <a:tailEnd type="triangle" w="med" len="med"/>
              </a:ln>
            </p:spPr>
            <p:txBody>
              <a:bodyPr/>
              <a:lstStyle/>
              <a:p>
                <a:endParaRPr lang="tr-TR"/>
              </a:p>
            </p:txBody>
          </p:sp>
          <p:grpSp>
            <p:nvGrpSpPr>
              <p:cNvPr id="19" name="Group 81"/>
              <p:cNvGrpSpPr>
                <a:grpSpLocks/>
              </p:cNvGrpSpPr>
              <p:nvPr/>
            </p:nvGrpSpPr>
            <p:grpSpPr bwMode="auto">
              <a:xfrm>
                <a:off x="3348567" y="4579938"/>
                <a:ext cx="935566" cy="360362"/>
                <a:chOff x="1202" y="2205"/>
                <a:chExt cx="680" cy="318"/>
              </a:xfrm>
              <a:solidFill>
                <a:schemeClr val="accent1">
                  <a:lumMod val="20000"/>
                  <a:lumOff val="80000"/>
                </a:schemeClr>
              </a:solidFill>
            </p:grpSpPr>
            <p:sp>
              <p:nvSpPr>
                <p:cNvPr id="291922" name="Oval 82"/>
                <p:cNvSpPr>
                  <a:spLocks noChangeArrowheads="1"/>
                </p:cNvSpPr>
                <p:nvPr/>
              </p:nvSpPr>
              <p:spPr bwMode="auto">
                <a:xfrm>
                  <a:off x="1202" y="2205"/>
                  <a:ext cx="680" cy="318"/>
                </a:xfrm>
                <a:prstGeom prst="ellipse">
                  <a:avLst/>
                </a:prstGeom>
                <a:grpFill/>
                <a:ln w="9525">
                  <a:solidFill>
                    <a:schemeClr val="tx1"/>
                  </a:solidFill>
                  <a:round/>
                  <a:headEnd/>
                  <a:tailEnd/>
                </a:ln>
                <a:effectLst/>
              </p:spPr>
              <p:txBody>
                <a:bodyPr wrap="none" anchor="ctr"/>
                <a:lstStyle/>
                <a:p>
                  <a:pPr>
                    <a:defRPr/>
                  </a:pPr>
                  <a:endParaRPr lang="tr-TR">
                    <a:solidFill>
                      <a:schemeClr val="tx2"/>
                    </a:solidFill>
                  </a:endParaRPr>
                </a:p>
              </p:txBody>
            </p:sp>
            <p:sp>
              <p:nvSpPr>
                <p:cNvPr id="291923" name="Text Box 83"/>
                <p:cNvSpPr txBox="1">
                  <a:spLocks noChangeArrowheads="1"/>
                </p:cNvSpPr>
                <p:nvPr/>
              </p:nvSpPr>
              <p:spPr bwMode="auto">
                <a:xfrm>
                  <a:off x="1337" y="2251"/>
                  <a:ext cx="443" cy="244"/>
                </a:xfrm>
                <a:prstGeom prst="rect">
                  <a:avLst/>
                </a:prstGeom>
                <a:grpFill/>
                <a:ln w="9525">
                  <a:noFill/>
                  <a:miter lim="800000"/>
                  <a:headEnd/>
                  <a:tailEnd/>
                </a:ln>
                <a:effectLst/>
              </p:spPr>
              <p:txBody>
                <a:bodyPr wrap="square">
                  <a:spAutoFit/>
                </a:bodyPr>
                <a:lstStyle/>
                <a:p>
                  <a:pPr>
                    <a:spcBef>
                      <a:spcPct val="50000"/>
                    </a:spcBef>
                    <a:defRPr/>
                  </a:pPr>
                  <a:r>
                    <a:rPr lang="tr-TR" sz="1200" dirty="0">
                      <a:solidFill>
                        <a:schemeClr val="tx2"/>
                      </a:solidFill>
                      <a:latin typeface="Arial" pitchFamily="34" charset="0"/>
                    </a:rPr>
                    <a:t>Cdc2</a:t>
                  </a:r>
                  <a:endParaRPr lang="en-GB" sz="1200" dirty="0">
                    <a:solidFill>
                      <a:schemeClr val="tx2"/>
                    </a:solidFill>
                    <a:latin typeface="Arial" pitchFamily="34" charset="0"/>
                  </a:endParaRPr>
                </a:p>
              </p:txBody>
            </p:sp>
          </p:grpSp>
          <p:sp>
            <p:nvSpPr>
              <p:cNvPr id="9266" name="Line 84"/>
              <p:cNvSpPr>
                <a:spLocks noChangeShapeType="1"/>
              </p:cNvSpPr>
              <p:nvPr/>
            </p:nvSpPr>
            <p:spPr bwMode="auto">
              <a:xfrm>
                <a:off x="827088" y="2132013"/>
                <a:ext cx="431800" cy="576262"/>
              </a:xfrm>
              <a:prstGeom prst="line">
                <a:avLst/>
              </a:prstGeom>
              <a:noFill/>
              <a:ln w="28575">
                <a:solidFill>
                  <a:srgbClr val="990033"/>
                </a:solidFill>
                <a:round/>
                <a:headEnd/>
                <a:tailEnd type="triangle" w="med" len="med"/>
              </a:ln>
            </p:spPr>
            <p:txBody>
              <a:bodyPr/>
              <a:lstStyle/>
              <a:p>
                <a:endParaRPr lang="tr-TR"/>
              </a:p>
            </p:txBody>
          </p:sp>
          <p:sp>
            <p:nvSpPr>
              <p:cNvPr id="9267" name="Line 85"/>
              <p:cNvSpPr>
                <a:spLocks noChangeShapeType="1"/>
              </p:cNvSpPr>
              <p:nvPr/>
            </p:nvSpPr>
            <p:spPr bwMode="auto">
              <a:xfrm flipH="1">
                <a:off x="4932363" y="2132013"/>
                <a:ext cx="1223962" cy="936625"/>
              </a:xfrm>
              <a:prstGeom prst="line">
                <a:avLst/>
              </a:prstGeom>
              <a:noFill/>
              <a:ln w="9525">
                <a:solidFill>
                  <a:schemeClr val="tx1"/>
                </a:solidFill>
                <a:round/>
                <a:headEnd/>
                <a:tailEnd type="triangle" w="med" len="med"/>
              </a:ln>
            </p:spPr>
            <p:txBody>
              <a:bodyPr/>
              <a:lstStyle/>
              <a:p>
                <a:endParaRPr lang="tr-TR"/>
              </a:p>
            </p:txBody>
          </p:sp>
          <p:sp>
            <p:nvSpPr>
              <p:cNvPr id="9268" name="Line 86"/>
              <p:cNvSpPr>
                <a:spLocks noChangeShapeType="1"/>
              </p:cNvSpPr>
              <p:nvPr/>
            </p:nvSpPr>
            <p:spPr bwMode="auto">
              <a:xfrm flipH="1">
                <a:off x="6516688" y="2060575"/>
                <a:ext cx="0" cy="2592388"/>
              </a:xfrm>
              <a:prstGeom prst="line">
                <a:avLst/>
              </a:prstGeom>
              <a:noFill/>
              <a:ln w="9525">
                <a:solidFill>
                  <a:schemeClr val="tx1"/>
                </a:solidFill>
                <a:round/>
                <a:headEnd/>
                <a:tailEnd type="triangle" w="med" len="med"/>
              </a:ln>
            </p:spPr>
            <p:txBody>
              <a:bodyPr/>
              <a:lstStyle/>
              <a:p>
                <a:endParaRPr lang="tr-TR"/>
              </a:p>
            </p:txBody>
          </p:sp>
          <p:sp>
            <p:nvSpPr>
              <p:cNvPr id="9269" name="Line 87"/>
              <p:cNvSpPr>
                <a:spLocks noChangeShapeType="1"/>
              </p:cNvSpPr>
              <p:nvPr/>
            </p:nvSpPr>
            <p:spPr bwMode="auto">
              <a:xfrm flipH="1">
                <a:off x="6588125" y="3429000"/>
                <a:ext cx="360363" cy="1295400"/>
              </a:xfrm>
              <a:prstGeom prst="line">
                <a:avLst/>
              </a:prstGeom>
              <a:noFill/>
              <a:ln w="9525">
                <a:solidFill>
                  <a:schemeClr val="tx1"/>
                </a:solidFill>
                <a:round/>
                <a:headEnd/>
                <a:tailEnd type="triangle" w="med" len="med"/>
              </a:ln>
            </p:spPr>
            <p:txBody>
              <a:bodyPr/>
              <a:lstStyle/>
              <a:p>
                <a:endParaRPr lang="tr-TR"/>
              </a:p>
            </p:txBody>
          </p:sp>
          <p:sp>
            <p:nvSpPr>
              <p:cNvPr id="9270" name="Line 88"/>
              <p:cNvSpPr>
                <a:spLocks noChangeShapeType="1"/>
              </p:cNvSpPr>
              <p:nvPr/>
            </p:nvSpPr>
            <p:spPr bwMode="auto">
              <a:xfrm flipV="1">
                <a:off x="6659563" y="3429000"/>
                <a:ext cx="360362" cy="1295400"/>
              </a:xfrm>
              <a:prstGeom prst="line">
                <a:avLst/>
              </a:prstGeom>
              <a:noFill/>
              <a:ln w="9525">
                <a:solidFill>
                  <a:schemeClr val="tx1"/>
                </a:solidFill>
                <a:round/>
                <a:headEnd/>
                <a:tailEnd type="triangle" w="med" len="med"/>
              </a:ln>
            </p:spPr>
            <p:txBody>
              <a:bodyPr/>
              <a:lstStyle/>
              <a:p>
                <a:endParaRPr lang="tr-TR"/>
              </a:p>
            </p:txBody>
          </p:sp>
          <p:sp>
            <p:nvSpPr>
              <p:cNvPr id="9271" name="Line 89"/>
              <p:cNvSpPr>
                <a:spLocks noChangeShapeType="1"/>
              </p:cNvSpPr>
              <p:nvPr/>
            </p:nvSpPr>
            <p:spPr bwMode="auto">
              <a:xfrm flipV="1">
                <a:off x="6948488" y="4652963"/>
                <a:ext cx="503237" cy="358775"/>
              </a:xfrm>
              <a:prstGeom prst="line">
                <a:avLst/>
              </a:prstGeom>
              <a:noFill/>
              <a:ln w="9525">
                <a:solidFill>
                  <a:schemeClr val="tx1"/>
                </a:solidFill>
                <a:round/>
                <a:headEnd/>
                <a:tailEnd type="triangle" w="med" len="med"/>
              </a:ln>
            </p:spPr>
            <p:txBody>
              <a:bodyPr/>
              <a:lstStyle/>
              <a:p>
                <a:endParaRPr lang="tr-TR"/>
              </a:p>
            </p:txBody>
          </p:sp>
          <p:sp>
            <p:nvSpPr>
              <p:cNvPr id="9272" name="Line 90"/>
              <p:cNvSpPr>
                <a:spLocks noChangeShapeType="1"/>
              </p:cNvSpPr>
              <p:nvPr/>
            </p:nvSpPr>
            <p:spPr bwMode="auto">
              <a:xfrm flipH="1">
                <a:off x="6948488" y="4724400"/>
                <a:ext cx="576262" cy="431800"/>
              </a:xfrm>
              <a:prstGeom prst="line">
                <a:avLst/>
              </a:prstGeom>
              <a:noFill/>
              <a:ln w="9525">
                <a:solidFill>
                  <a:schemeClr val="tx1"/>
                </a:solidFill>
                <a:round/>
                <a:headEnd/>
                <a:tailEnd type="triangle" w="med" len="med"/>
              </a:ln>
            </p:spPr>
            <p:txBody>
              <a:bodyPr/>
              <a:lstStyle/>
              <a:p>
                <a:endParaRPr lang="tr-TR"/>
              </a:p>
            </p:txBody>
          </p:sp>
          <p:sp>
            <p:nvSpPr>
              <p:cNvPr id="9273" name="Line 91"/>
              <p:cNvSpPr>
                <a:spLocks noChangeShapeType="1"/>
              </p:cNvSpPr>
              <p:nvPr/>
            </p:nvSpPr>
            <p:spPr bwMode="auto">
              <a:xfrm>
                <a:off x="6659563" y="1628775"/>
                <a:ext cx="576262" cy="0"/>
              </a:xfrm>
              <a:prstGeom prst="line">
                <a:avLst/>
              </a:prstGeom>
              <a:noFill/>
              <a:ln w="9525">
                <a:solidFill>
                  <a:schemeClr val="tx1"/>
                </a:solidFill>
                <a:round/>
                <a:headEnd/>
                <a:tailEnd/>
              </a:ln>
            </p:spPr>
            <p:txBody>
              <a:bodyPr/>
              <a:lstStyle/>
              <a:p>
                <a:endParaRPr lang="tr-TR"/>
              </a:p>
            </p:txBody>
          </p:sp>
          <p:sp>
            <p:nvSpPr>
              <p:cNvPr id="9274" name="Line 92"/>
              <p:cNvSpPr>
                <a:spLocks noChangeShapeType="1"/>
              </p:cNvSpPr>
              <p:nvPr/>
            </p:nvSpPr>
            <p:spPr bwMode="auto">
              <a:xfrm>
                <a:off x="7235825" y="1628775"/>
                <a:ext cx="0" cy="431800"/>
              </a:xfrm>
              <a:prstGeom prst="line">
                <a:avLst/>
              </a:prstGeom>
              <a:noFill/>
              <a:ln w="9525">
                <a:solidFill>
                  <a:schemeClr val="tx1"/>
                </a:solidFill>
                <a:round/>
                <a:headEnd/>
                <a:tailEnd type="triangle" w="med" len="med"/>
              </a:ln>
            </p:spPr>
            <p:txBody>
              <a:bodyPr/>
              <a:lstStyle/>
              <a:p>
                <a:endParaRPr lang="tr-TR"/>
              </a:p>
            </p:txBody>
          </p:sp>
          <p:sp>
            <p:nvSpPr>
              <p:cNvPr id="9275" name="Line 93"/>
              <p:cNvSpPr>
                <a:spLocks noChangeShapeType="1"/>
              </p:cNvSpPr>
              <p:nvPr/>
            </p:nvSpPr>
            <p:spPr bwMode="auto">
              <a:xfrm>
                <a:off x="6659563" y="1484313"/>
                <a:ext cx="1944687" cy="0"/>
              </a:xfrm>
              <a:prstGeom prst="line">
                <a:avLst/>
              </a:prstGeom>
              <a:noFill/>
              <a:ln w="9525">
                <a:solidFill>
                  <a:schemeClr val="tx1"/>
                </a:solidFill>
                <a:round/>
                <a:headEnd/>
                <a:tailEnd/>
              </a:ln>
            </p:spPr>
            <p:txBody>
              <a:bodyPr/>
              <a:lstStyle/>
              <a:p>
                <a:endParaRPr lang="tr-TR"/>
              </a:p>
            </p:txBody>
          </p:sp>
          <p:sp>
            <p:nvSpPr>
              <p:cNvPr id="9276" name="Line 94"/>
              <p:cNvSpPr>
                <a:spLocks noChangeShapeType="1"/>
              </p:cNvSpPr>
              <p:nvPr/>
            </p:nvSpPr>
            <p:spPr bwMode="auto">
              <a:xfrm>
                <a:off x="8604250" y="1484313"/>
                <a:ext cx="0" cy="1439862"/>
              </a:xfrm>
              <a:prstGeom prst="line">
                <a:avLst/>
              </a:prstGeom>
              <a:noFill/>
              <a:ln w="9525">
                <a:solidFill>
                  <a:schemeClr val="tx1"/>
                </a:solidFill>
                <a:round/>
                <a:headEnd/>
                <a:tailEnd type="triangle" w="med" len="med"/>
              </a:ln>
            </p:spPr>
            <p:txBody>
              <a:bodyPr/>
              <a:lstStyle/>
              <a:p>
                <a:endParaRPr lang="tr-TR"/>
              </a:p>
            </p:txBody>
          </p:sp>
          <p:sp>
            <p:nvSpPr>
              <p:cNvPr id="9277" name="Line 95"/>
              <p:cNvSpPr>
                <a:spLocks noChangeShapeType="1"/>
              </p:cNvSpPr>
              <p:nvPr/>
            </p:nvSpPr>
            <p:spPr bwMode="auto">
              <a:xfrm>
                <a:off x="6588125" y="1339850"/>
                <a:ext cx="2232025" cy="0"/>
              </a:xfrm>
              <a:prstGeom prst="line">
                <a:avLst/>
              </a:prstGeom>
              <a:noFill/>
              <a:ln w="9525">
                <a:solidFill>
                  <a:schemeClr val="tx1"/>
                </a:solidFill>
                <a:round/>
                <a:headEnd/>
                <a:tailEnd/>
              </a:ln>
            </p:spPr>
            <p:txBody>
              <a:bodyPr/>
              <a:lstStyle/>
              <a:p>
                <a:endParaRPr lang="tr-TR"/>
              </a:p>
            </p:txBody>
          </p:sp>
          <p:sp>
            <p:nvSpPr>
              <p:cNvPr id="9278" name="Line 96"/>
              <p:cNvSpPr>
                <a:spLocks noChangeShapeType="1"/>
              </p:cNvSpPr>
              <p:nvPr/>
            </p:nvSpPr>
            <p:spPr bwMode="auto">
              <a:xfrm>
                <a:off x="8820150" y="1339850"/>
                <a:ext cx="0" cy="2736850"/>
              </a:xfrm>
              <a:prstGeom prst="line">
                <a:avLst/>
              </a:prstGeom>
              <a:noFill/>
              <a:ln w="9525">
                <a:solidFill>
                  <a:schemeClr val="tx1"/>
                </a:solidFill>
                <a:round/>
                <a:headEnd/>
                <a:tailEnd type="triangle" w="med" len="med"/>
              </a:ln>
            </p:spPr>
            <p:txBody>
              <a:bodyPr/>
              <a:lstStyle/>
              <a:p>
                <a:endParaRPr lang="tr-TR"/>
              </a:p>
            </p:txBody>
          </p:sp>
          <p:sp>
            <p:nvSpPr>
              <p:cNvPr id="9279" name="Text Box 97"/>
              <p:cNvSpPr txBox="1">
                <a:spLocks noChangeArrowheads="1"/>
              </p:cNvSpPr>
              <p:nvPr/>
            </p:nvSpPr>
            <p:spPr bwMode="auto">
              <a:xfrm>
                <a:off x="971550" y="6021388"/>
                <a:ext cx="1800225" cy="366712"/>
              </a:xfrm>
              <a:prstGeom prst="rect">
                <a:avLst/>
              </a:prstGeom>
              <a:noFill/>
              <a:ln w="9525">
                <a:noFill/>
                <a:miter lim="800000"/>
                <a:headEnd/>
                <a:tailEnd/>
              </a:ln>
            </p:spPr>
            <p:txBody>
              <a:bodyPr>
                <a:spAutoFit/>
              </a:bodyPr>
              <a:lstStyle/>
              <a:p>
                <a:pPr>
                  <a:spcBef>
                    <a:spcPct val="50000"/>
                  </a:spcBef>
                </a:pPr>
                <a:r>
                  <a:rPr lang="tr-TR">
                    <a:latin typeface="Arial" charset="0"/>
                  </a:rPr>
                  <a:t>S fazı kontrolü</a:t>
                </a:r>
                <a:endParaRPr lang="en-GB">
                  <a:latin typeface="Arial" charset="0"/>
                </a:endParaRPr>
              </a:p>
            </p:txBody>
          </p:sp>
          <p:sp>
            <p:nvSpPr>
              <p:cNvPr id="9280" name="Text Box 98"/>
              <p:cNvSpPr txBox="1">
                <a:spLocks noChangeArrowheads="1"/>
              </p:cNvSpPr>
              <p:nvPr/>
            </p:nvSpPr>
            <p:spPr bwMode="auto">
              <a:xfrm>
                <a:off x="3059113" y="6015038"/>
                <a:ext cx="3960812" cy="366712"/>
              </a:xfrm>
              <a:prstGeom prst="rect">
                <a:avLst/>
              </a:prstGeom>
              <a:noFill/>
              <a:ln w="9525">
                <a:noFill/>
                <a:miter lim="800000"/>
                <a:headEnd/>
                <a:tailEnd/>
              </a:ln>
            </p:spPr>
            <p:txBody>
              <a:bodyPr>
                <a:spAutoFit/>
              </a:bodyPr>
              <a:lstStyle/>
              <a:p>
                <a:pPr>
                  <a:spcBef>
                    <a:spcPct val="50000"/>
                  </a:spcBef>
                </a:pPr>
                <a:r>
                  <a:rPr lang="tr-TR">
                    <a:latin typeface="Arial" charset="0"/>
                  </a:rPr>
                  <a:t>S fazı kontrolü ve DNA onarımı</a:t>
                </a:r>
                <a:endParaRPr lang="en-GB">
                  <a:latin typeface="Arial" charset="0"/>
                </a:endParaRPr>
              </a:p>
            </p:txBody>
          </p:sp>
          <p:sp>
            <p:nvSpPr>
              <p:cNvPr id="9281" name="Text Box 99"/>
              <p:cNvSpPr txBox="1">
                <a:spLocks noChangeArrowheads="1"/>
              </p:cNvSpPr>
              <p:nvPr/>
            </p:nvSpPr>
            <p:spPr bwMode="auto">
              <a:xfrm>
                <a:off x="7092950" y="6021388"/>
                <a:ext cx="1800225" cy="366712"/>
              </a:xfrm>
              <a:prstGeom prst="rect">
                <a:avLst/>
              </a:prstGeom>
              <a:noFill/>
              <a:ln w="9525">
                <a:noFill/>
                <a:miter lim="800000"/>
                <a:headEnd/>
                <a:tailEnd/>
              </a:ln>
            </p:spPr>
            <p:txBody>
              <a:bodyPr>
                <a:spAutoFit/>
              </a:bodyPr>
              <a:lstStyle/>
              <a:p>
                <a:pPr>
                  <a:spcBef>
                    <a:spcPct val="50000"/>
                  </a:spcBef>
                </a:pPr>
                <a:r>
                  <a:rPr lang="tr-TR">
                    <a:latin typeface="Arial" charset="0"/>
                  </a:rPr>
                  <a:t>DNA onarımı</a:t>
                </a:r>
                <a:endParaRPr lang="en-GB">
                  <a:latin typeface="Arial" charset="0"/>
                </a:endParaRPr>
              </a:p>
            </p:txBody>
          </p:sp>
          <p:sp>
            <p:nvSpPr>
              <p:cNvPr id="9282" name="Line 100"/>
              <p:cNvSpPr>
                <a:spLocks noChangeShapeType="1"/>
              </p:cNvSpPr>
              <p:nvPr/>
            </p:nvSpPr>
            <p:spPr bwMode="auto">
              <a:xfrm>
                <a:off x="4140200" y="2708275"/>
                <a:ext cx="2592388" cy="360363"/>
              </a:xfrm>
              <a:prstGeom prst="line">
                <a:avLst/>
              </a:prstGeom>
              <a:noFill/>
              <a:ln w="28575">
                <a:solidFill>
                  <a:schemeClr val="tx1"/>
                </a:solidFill>
                <a:round/>
                <a:headEnd/>
                <a:tailEnd type="triangle" w="med" len="med"/>
              </a:ln>
            </p:spPr>
            <p:txBody>
              <a:bodyPr/>
              <a:lstStyle/>
              <a:p>
                <a:endParaRPr lang="tr-TR"/>
              </a:p>
            </p:txBody>
          </p:sp>
          <p:sp>
            <p:nvSpPr>
              <p:cNvPr id="9283" name="Line 101"/>
              <p:cNvSpPr>
                <a:spLocks noChangeShapeType="1"/>
              </p:cNvSpPr>
              <p:nvPr/>
            </p:nvSpPr>
            <p:spPr bwMode="auto">
              <a:xfrm>
                <a:off x="3924300" y="2852738"/>
                <a:ext cx="3024188" cy="1655762"/>
              </a:xfrm>
              <a:prstGeom prst="line">
                <a:avLst/>
              </a:prstGeom>
              <a:noFill/>
              <a:ln w="38100">
                <a:solidFill>
                  <a:schemeClr val="tx1"/>
                </a:solidFill>
                <a:round/>
                <a:headEnd/>
                <a:tailEnd type="triangle" w="med" len="med"/>
              </a:ln>
            </p:spPr>
            <p:txBody>
              <a:bodyPr/>
              <a:lstStyle/>
              <a:p>
                <a:endParaRPr lang="tr-TR"/>
              </a:p>
            </p:txBody>
          </p:sp>
          <p:sp>
            <p:nvSpPr>
              <p:cNvPr id="291942" name="Oval 102"/>
              <p:cNvSpPr>
                <a:spLocks noChangeArrowheads="1"/>
              </p:cNvSpPr>
              <p:nvPr/>
            </p:nvSpPr>
            <p:spPr bwMode="auto">
              <a:xfrm>
                <a:off x="1981401" y="4652963"/>
                <a:ext cx="574630" cy="376237"/>
              </a:xfrm>
              <a:prstGeom prst="ellipse">
                <a:avLst/>
              </a:prstGeom>
              <a:solidFill>
                <a:schemeClr val="accent1">
                  <a:lumMod val="20000"/>
                  <a:lumOff val="80000"/>
                </a:schemeClr>
              </a:solidFill>
              <a:ln w="9525">
                <a:solidFill>
                  <a:schemeClr val="hlink"/>
                </a:solidFill>
                <a:round/>
                <a:headEnd/>
                <a:tailEnd/>
              </a:ln>
              <a:effectLst/>
            </p:spPr>
            <p:txBody>
              <a:bodyPr wrap="none" anchor="ctr"/>
              <a:lstStyle/>
              <a:p>
                <a:pPr>
                  <a:defRPr/>
                </a:pPr>
                <a:endParaRPr lang="tr-TR">
                  <a:solidFill>
                    <a:schemeClr val="tx2"/>
                  </a:solidFill>
                </a:endParaRPr>
              </a:p>
            </p:txBody>
          </p:sp>
          <p:sp>
            <p:nvSpPr>
              <p:cNvPr id="291943" name="Text Box 103"/>
              <p:cNvSpPr txBox="1">
                <a:spLocks noChangeArrowheads="1"/>
              </p:cNvSpPr>
              <p:nvPr/>
            </p:nvSpPr>
            <p:spPr bwMode="auto">
              <a:xfrm>
                <a:off x="2052834" y="4725988"/>
                <a:ext cx="431766" cy="214312"/>
              </a:xfrm>
              <a:prstGeom prst="rect">
                <a:avLst/>
              </a:prstGeom>
              <a:solidFill>
                <a:schemeClr val="accent1">
                  <a:lumMod val="20000"/>
                  <a:lumOff val="80000"/>
                </a:schemeClr>
              </a:solidFill>
              <a:ln w="9525">
                <a:noFill/>
                <a:miter lim="800000"/>
                <a:headEnd/>
                <a:tailEnd/>
              </a:ln>
              <a:effectLst/>
            </p:spPr>
            <p:txBody>
              <a:bodyPr>
                <a:spAutoFit/>
              </a:bodyPr>
              <a:lstStyle/>
              <a:p>
                <a:pPr>
                  <a:spcBef>
                    <a:spcPct val="50000"/>
                  </a:spcBef>
                  <a:defRPr/>
                </a:pPr>
                <a:r>
                  <a:rPr lang="tr-TR" sz="800">
                    <a:solidFill>
                      <a:schemeClr val="tx2"/>
                    </a:solidFill>
                    <a:cs typeface="Arial" pitchFamily="34" charset="0"/>
                  </a:rPr>
                  <a:t>FKHR</a:t>
                </a:r>
                <a:endParaRPr lang="en-GB" sz="800">
                  <a:solidFill>
                    <a:schemeClr val="tx2"/>
                  </a:solidFill>
                  <a:cs typeface="Arial" pitchFamily="34" charset="0"/>
                </a:endParaRPr>
              </a:p>
            </p:txBody>
          </p:sp>
        </p:gr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251520" y="3284984"/>
            <a:ext cx="8493120" cy="414764"/>
          </a:xfrm>
          <a:prstGeom prst="rect">
            <a:avLst/>
          </a:prstGeom>
          <a:noFill/>
          <a:ln w="9525">
            <a:noFill/>
            <a:round/>
            <a:headEnd/>
            <a:tailEnd/>
          </a:ln>
        </p:spPr>
        <p:txBody>
          <a:bodyPr lIns="0" tIns="0" rIns="0" bIns="0"/>
          <a:lstStyle/>
          <a:p>
            <a:pPr algn="ct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tr-TR" sz="1500" b="1" dirty="0">
                <a:solidFill>
                  <a:srgbClr val="000000"/>
                </a:solidFill>
                <a:latin typeface="Arial" charset="0"/>
              </a:rPr>
              <a:t>Prostat Kanserinde </a:t>
            </a:r>
            <a:r>
              <a:rPr lang="tr-TR" sz="1500" b="1" dirty="0" err="1">
                <a:solidFill>
                  <a:srgbClr val="000000"/>
                </a:solidFill>
                <a:latin typeface="Arial" charset="0"/>
              </a:rPr>
              <a:t>Progresyon</a:t>
            </a:r>
            <a:r>
              <a:rPr lang="tr-TR" sz="1500" b="1" dirty="0">
                <a:solidFill>
                  <a:srgbClr val="000000"/>
                </a:solidFill>
                <a:latin typeface="Arial" charset="0"/>
              </a:rPr>
              <a:t> Yolağı</a:t>
            </a:r>
            <a:endParaRPr lang="en-GB" sz="1500" b="1" dirty="0">
              <a:solidFill>
                <a:srgbClr val="000000"/>
              </a:solidFill>
              <a:latin typeface="Arial" charset="0"/>
            </a:endParaRPr>
          </a:p>
        </p:txBody>
      </p:sp>
      <p:sp>
        <p:nvSpPr>
          <p:cNvPr id="16388" name="Text Box 4"/>
          <p:cNvSpPr txBox="1">
            <a:spLocks noChangeArrowheads="1"/>
          </p:cNvSpPr>
          <p:nvPr/>
        </p:nvSpPr>
        <p:spPr bwMode="auto">
          <a:xfrm>
            <a:off x="4788024" y="5805264"/>
            <a:ext cx="3918240" cy="231864"/>
          </a:xfrm>
          <a:prstGeom prst="rect">
            <a:avLst/>
          </a:prstGeom>
          <a:noFill/>
          <a:ln w="9525">
            <a:noFill/>
            <a:round/>
            <a:headEnd/>
            <a:tailEnd/>
          </a:ln>
        </p:spPr>
        <p:txBody>
          <a:bodyPr lIns="0" tIns="0" rIns="0" bIns="0"/>
          <a:lstStyle/>
          <a:p>
            <a:pPr>
              <a:tabLst>
                <a:tab pos="656650" algn="l"/>
                <a:tab pos="1313299" algn="l"/>
                <a:tab pos="1969949" algn="l"/>
                <a:tab pos="2626599" algn="l"/>
                <a:tab pos="3283248" algn="l"/>
              </a:tabLst>
            </a:pPr>
            <a:r>
              <a:rPr lang="en-GB" sz="1100" b="1" dirty="0" err="1">
                <a:solidFill>
                  <a:srgbClr val="000000"/>
                </a:solidFill>
                <a:latin typeface="Arial" charset="0"/>
              </a:rPr>
              <a:t>Shen</a:t>
            </a:r>
            <a:r>
              <a:rPr lang="en-GB" sz="1100" b="1" dirty="0">
                <a:solidFill>
                  <a:srgbClr val="000000"/>
                </a:solidFill>
                <a:latin typeface="Arial" charset="0"/>
              </a:rPr>
              <a:t> M </a:t>
            </a:r>
            <a:r>
              <a:rPr lang="en-GB" sz="1100" b="1" dirty="0" err="1">
                <a:solidFill>
                  <a:srgbClr val="000000"/>
                </a:solidFill>
                <a:latin typeface="Arial" charset="0"/>
              </a:rPr>
              <a:t>M</a:t>
            </a:r>
            <a:r>
              <a:rPr lang="en-GB" sz="1100" b="1" dirty="0">
                <a:solidFill>
                  <a:srgbClr val="000000"/>
                </a:solidFill>
                <a:latin typeface="Arial" charset="0"/>
              </a:rPr>
              <a:t> , Abate-</a:t>
            </a:r>
            <a:r>
              <a:rPr lang="en-GB" sz="1100" b="1" dirty="0" err="1">
                <a:solidFill>
                  <a:srgbClr val="000000"/>
                </a:solidFill>
                <a:latin typeface="Arial" charset="0"/>
              </a:rPr>
              <a:t>Shen</a:t>
            </a:r>
            <a:r>
              <a:rPr lang="en-GB" sz="1100" b="1" dirty="0">
                <a:solidFill>
                  <a:srgbClr val="000000"/>
                </a:solidFill>
                <a:latin typeface="Arial" charset="0"/>
              </a:rPr>
              <a:t> C Genes Dev. 2010;24:1967-2000</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tr-TR" sz="3200" b="1" dirty="0" smtClean="0">
                <a:solidFill>
                  <a:srgbClr val="660033"/>
                </a:solidFill>
                <a:latin typeface="Century Gothic" pitchFamily="34" charset="0"/>
              </a:rPr>
              <a:t>Onkojenik mutasyonları</a:t>
            </a:r>
            <a:endParaRPr lang="en-GB" sz="3200" b="1" dirty="0" smtClean="0">
              <a:solidFill>
                <a:srgbClr val="660033"/>
              </a:solidFill>
              <a:latin typeface="Century Gothic" pitchFamily="34" charset="0"/>
            </a:endParaRPr>
          </a:p>
        </p:txBody>
      </p:sp>
      <p:sp>
        <p:nvSpPr>
          <p:cNvPr id="13315" name="Rectangle 3"/>
          <p:cNvSpPr>
            <a:spLocks noGrp="1" noChangeArrowheads="1"/>
          </p:cNvSpPr>
          <p:nvPr>
            <p:ph type="body" idx="1"/>
          </p:nvPr>
        </p:nvSpPr>
        <p:spPr>
          <a:xfrm>
            <a:off x="914400" y="1700213"/>
            <a:ext cx="8229600" cy="4525962"/>
          </a:xfrm>
        </p:spPr>
        <p:txBody>
          <a:bodyPr/>
          <a:lstStyle/>
          <a:p>
            <a:pPr eaLnBrk="1" hangingPunct="1">
              <a:buFontTx/>
              <a:buNone/>
            </a:pPr>
            <a:r>
              <a:rPr lang="tr-TR" sz="1800" b="1" dirty="0" smtClean="0">
                <a:solidFill>
                  <a:srgbClr val="00003A"/>
                </a:solidFill>
                <a:latin typeface="Century Gothic" pitchFamily="34" charset="0"/>
              </a:rPr>
              <a:t>Füzyon			</a:t>
            </a:r>
          </a:p>
          <a:p>
            <a:pPr eaLnBrk="1" hangingPunct="1">
              <a:buFontTx/>
              <a:buNone/>
            </a:pPr>
            <a:r>
              <a:rPr lang="tr-TR" sz="1800" b="1" dirty="0" smtClean="0">
                <a:solidFill>
                  <a:srgbClr val="00003A"/>
                </a:solidFill>
                <a:latin typeface="Century Gothic" pitchFamily="34" charset="0"/>
              </a:rPr>
              <a:t>		Kromozomal translokasyonlar (</a:t>
            </a:r>
            <a:r>
              <a:rPr lang="tr-TR" sz="1800" i="1" dirty="0" smtClean="0">
                <a:latin typeface="Century Gothic" pitchFamily="34" charset="0"/>
              </a:rPr>
              <a:t>TMPRSS2/ERG, EWSR1/X, PAX3-FOXO1</a:t>
            </a:r>
            <a:r>
              <a:rPr lang="tr-TR" sz="1800" b="1" dirty="0" smtClean="0">
                <a:solidFill>
                  <a:srgbClr val="00003A"/>
                </a:solidFill>
                <a:latin typeface="Century Gothic" pitchFamily="34" charset="0"/>
              </a:rPr>
              <a:t>)</a:t>
            </a:r>
          </a:p>
          <a:p>
            <a:pPr eaLnBrk="1" hangingPunct="1">
              <a:buFontTx/>
              <a:buNone/>
            </a:pPr>
            <a:r>
              <a:rPr lang="tr-TR" sz="1800" b="1" dirty="0" smtClean="0">
                <a:solidFill>
                  <a:srgbClr val="00003A"/>
                </a:solidFill>
                <a:latin typeface="Century Gothic" pitchFamily="34" charset="0"/>
              </a:rPr>
              <a:t>		Delesyonlar/inversiyon (</a:t>
            </a:r>
            <a:r>
              <a:rPr lang="tr-TR" sz="1800" i="1" dirty="0" smtClean="0">
                <a:solidFill>
                  <a:srgbClr val="00003A"/>
                </a:solidFill>
                <a:latin typeface="Century Gothic" pitchFamily="34" charset="0"/>
              </a:rPr>
              <a:t>FIP1L1/PDGFRA</a:t>
            </a:r>
            <a:r>
              <a:rPr lang="tr-TR" sz="1800" i="1" dirty="0" smtClean="0">
                <a:latin typeface="Century Gothic" pitchFamily="34" charset="0"/>
              </a:rPr>
              <a:t>, EML4-ALK</a:t>
            </a:r>
            <a:r>
              <a:rPr lang="tr-TR" sz="1800" b="1" dirty="0" smtClean="0">
                <a:solidFill>
                  <a:srgbClr val="00003A"/>
                </a:solidFill>
                <a:latin typeface="Century Gothic" pitchFamily="34" charset="0"/>
              </a:rPr>
              <a:t>)</a:t>
            </a:r>
          </a:p>
          <a:p>
            <a:pPr eaLnBrk="1" hangingPunct="1">
              <a:buFontTx/>
              <a:buNone/>
            </a:pPr>
            <a:endParaRPr lang="tr-TR" sz="1800" b="1" dirty="0" smtClean="0">
              <a:solidFill>
                <a:srgbClr val="00003A"/>
              </a:solidFill>
              <a:latin typeface="Century Gothic" pitchFamily="34" charset="0"/>
            </a:endParaRPr>
          </a:p>
          <a:p>
            <a:pPr eaLnBrk="1" hangingPunct="1">
              <a:buFontTx/>
              <a:buNone/>
            </a:pPr>
            <a:r>
              <a:rPr lang="tr-TR" sz="1800" b="1" dirty="0" smtClean="0">
                <a:solidFill>
                  <a:srgbClr val="00003A"/>
                </a:solidFill>
                <a:latin typeface="Century Gothic" pitchFamily="34" charset="0"/>
              </a:rPr>
              <a:t>Artmış ekspresyon	</a:t>
            </a:r>
          </a:p>
          <a:p>
            <a:pPr eaLnBrk="1" hangingPunct="1">
              <a:buFontTx/>
              <a:buNone/>
            </a:pPr>
            <a:r>
              <a:rPr lang="tr-TR" sz="1800" b="1" dirty="0" smtClean="0">
                <a:solidFill>
                  <a:srgbClr val="00003A"/>
                </a:solidFill>
                <a:latin typeface="Century Gothic" pitchFamily="34" charset="0"/>
              </a:rPr>
              <a:t>		Amplifikasyon (</a:t>
            </a:r>
            <a:r>
              <a:rPr lang="tr-TR" sz="1800" i="1" dirty="0" smtClean="0">
                <a:solidFill>
                  <a:srgbClr val="00003A"/>
                </a:solidFill>
                <a:latin typeface="Century Gothic" pitchFamily="34" charset="0"/>
              </a:rPr>
              <a:t>ERBB2, ERBB1, MYB</a:t>
            </a:r>
            <a:r>
              <a:rPr lang="tr-TR" sz="1800" b="1" dirty="0" smtClean="0">
                <a:solidFill>
                  <a:srgbClr val="00003A"/>
                </a:solidFill>
                <a:latin typeface="Century Gothic" pitchFamily="34" charset="0"/>
              </a:rPr>
              <a:t>)</a:t>
            </a:r>
          </a:p>
          <a:p>
            <a:pPr eaLnBrk="1" hangingPunct="1">
              <a:buFontTx/>
              <a:buNone/>
            </a:pPr>
            <a:endParaRPr lang="tr-TR" sz="1800" b="1" dirty="0" smtClean="0">
              <a:solidFill>
                <a:srgbClr val="00003A"/>
              </a:solidFill>
              <a:latin typeface="Century Gothic" pitchFamily="34" charset="0"/>
            </a:endParaRPr>
          </a:p>
          <a:p>
            <a:pPr eaLnBrk="1" hangingPunct="1">
              <a:buFontTx/>
              <a:buNone/>
            </a:pPr>
            <a:r>
              <a:rPr lang="tr-TR" sz="1800" b="1" dirty="0" smtClean="0">
                <a:solidFill>
                  <a:srgbClr val="00003A"/>
                </a:solidFill>
                <a:latin typeface="Century Gothic" pitchFamily="34" charset="0"/>
              </a:rPr>
              <a:t>İntragenik mutasyonlar	</a:t>
            </a:r>
          </a:p>
          <a:p>
            <a:pPr eaLnBrk="1" hangingPunct="1">
              <a:buFontTx/>
              <a:buNone/>
            </a:pPr>
            <a:r>
              <a:rPr lang="tr-TR" sz="1800" b="1" dirty="0" smtClean="0">
                <a:solidFill>
                  <a:srgbClr val="00003A"/>
                </a:solidFill>
                <a:latin typeface="Century Gothic" pitchFamily="34" charset="0"/>
              </a:rPr>
              <a:t>		Reseptör dimerizasyonunun bozulması (</a:t>
            </a:r>
            <a:r>
              <a:rPr lang="tr-TR" sz="1800" i="1" dirty="0" smtClean="0">
                <a:solidFill>
                  <a:srgbClr val="00003A"/>
                </a:solidFill>
                <a:latin typeface="Century Gothic" pitchFamily="34" charset="0"/>
              </a:rPr>
              <a:t>ERBB1 delE19, L858R</a:t>
            </a:r>
            <a:r>
              <a:rPr lang="tr-TR" sz="1800" b="1" dirty="0" smtClean="0">
                <a:solidFill>
                  <a:srgbClr val="00003A"/>
                </a:solidFill>
                <a:latin typeface="Century Gothic" pitchFamily="34" charset="0"/>
              </a:rPr>
              <a:t> )</a:t>
            </a:r>
          </a:p>
          <a:p>
            <a:pPr eaLnBrk="1" hangingPunct="1">
              <a:buFontTx/>
              <a:buNone/>
            </a:pPr>
            <a:r>
              <a:rPr lang="tr-TR" sz="1800" b="1" dirty="0" smtClean="0">
                <a:solidFill>
                  <a:srgbClr val="00003A"/>
                </a:solidFill>
                <a:latin typeface="Century Gothic" pitchFamily="34" charset="0"/>
              </a:rPr>
              <a:t>		İnhibitör bölge mutasyonlar (</a:t>
            </a:r>
            <a:r>
              <a:rPr lang="tr-TR" sz="1800" i="1" dirty="0" smtClean="0">
                <a:solidFill>
                  <a:srgbClr val="00003A"/>
                </a:solidFill>
                <a:latin typeface="Century Gothic" pitchFamily="34" charset="0"/>
              </a:rPr>
              <a:t>JAK2 V617F</a:t>
            </a:r>
            <a:r>
              <a:rPr lang="tr-TR" sz="1800" b="1" dirty="0" smtClean="0">
                <a:solidFill>
                  <a:srgbClr val="00003A"/>
                </a:solidFill>
                <a:latin typeface="Century Gothic" pitchFamily="34" charset="0"/>
              </a:rPr>
              <a:t>)	</a:t>
            </a:r>
          </a:p>
          <a:p>
            <a:pPr eaLnBrk="1" hangingPunct="1">
              <a:buFontTx/>
              <a:buNone/>
            </a:pPr>
            <a:r>
              <a:rPr lang="tr-TR" sz="1800" b="1" dirty="0" smtClean="0">
                <a:solidFill>
                  <a:srgbClr val="00003A"/>
                </a:solidFill>
                <a:latin typeface="Century Gothic" pitchFamily="34" charset="0"/>
              </a:rPr>
              <a:t>		Kinaz bölgesi mutasyonları (</a:t>
            </a:r>
            <a:r>
              <a:rPr lang="tr-TR" sz="1800" i="1" dirty="0" smtClean="0">
                <a:solidFill>
                  <a:srgbClr val="00003A"/>
                </a:solidFill>
                <a:latin typeface="Century Gothic" pitchFamily="34" charset="0"/>
              </a:rPr>
              <a:t>KIT D816V</a:t>
            </a:r>
            <a:r>
              <a:rPr lang="tr-TR" sz="1800" b="1" dirty="0" smtClean="0">
                <a:solidFill>
                  <a:srgbClr val="00003A"/>
                </a:solidFill>
                <a:latin typeface="Century Gothic" pitchFamily="34" charset="0"/>
              </a:rPr>
              <a:t>)</a:t>
            </a:r>
            <a:endParaRPr lang="en-GB" sz="1800" b="1" dirty="0" smtClean="0">
              <a:solidFill>
                <a:srgbClr val="00003A"/>
              </a:solidFill>
              <a:latin typeface="Century Gothic"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ChangeArrowheads="1"/>
          </p:cNvSpPr>
          <p:nvPr/>
        </p:nvSpPr>
        <p:spPr bwMode="auto">
          <a:xfrm>
            <a:off x="0" y="144463"/>
            <a:ext cx="184150" cy="366712"/>
          </a:xfrm>
          <a:prstGeom prst="rect">
            <a:avLst/>
          </a:prstGeom>
          <a:noFill/>
          <a:ln w="9525">
            <a:noFill/>
            <a:miter lim="800000"/>
            <a:headEnd/>
            <a:tailEnd/>
          </a:ln>
          <a:effectLst/>
        </p:spPr>
        <p:txBody>
          <a:bodyPr wrap="none" anchor="ctr">
            <a:spAutoFit/>
          </a:bodyPr>
          <a:lstStyle/>
          <a:p>
            <a:endParaRPr lang="tr-TR" sz="1800" b="0">
              <a:latin typeface="Arial" pitchFamily="34" charset="0"/>
            </a:endParaRPr>
          </a:p>
        </p:txBody>
      </p:sp>
      <p:graphicFrame>
        <p:nvGraphicFramePr>
          <p:cNvPr id="141420" name="Group 108"/>
          <p:cNvGraphicFramePr>
            <a:graphicFrameLocks noGrp="1"/>
          </p:cNvGraphicFramePr>
          <p:nvPr/>
        </p:nvGraphicFramePr>
        <p:xfrm>
          <a:off x="0" y="327025"/>
          <a:ext cx="8313738" cy="6203950"/>
        </p:xfrm>
        <a:graphic>
          <a:graphicData uri="http://schemas.openxmlformats.org/drawingml/2006/table">
            <a:tbl>
              <a:tblPr/>
              <a:tblGrid>
                <a:gridCol w="8313738"/>
              </a:tblGrid>
              <a:tr h="62039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cap="flat">
                      <a:noFill/>
                    </a:lnL>
                    <a:lnR cap="flat">
                      <a:noFill/>
                    </a:lnR>
                    <a:lnT cap="flat">
                      <a:noFill/>
                    </a:lnT>
                    <a:lnB cap="flat">
                      <a:noFill/>
                    </a:lnB>
                    <a:lnTlToBr>
                      <a:noFill/>
                    </a:lnTlToBr>
                    <a:lnBlToTr>
                      <a:noFill/>
                    </a:lnBlToTr>
                    <a:blipFill dpi="0" rotWithShape="1">
                      <a:blip r:embed="rId3"/>
                      <a:srcRect/>
                      <a:stretch>
                        <a:fillRect/>
                      </a:stretch>
                    </a:blipFill>
                  </a:tcPr>
                </a:tc>
              </a:tr>
            </a:tbl>
          </a:graphicData>
        </a:graphic>
      </p:graphicFrame>
      <p:graphicFrame>
        <p:nvGraphicFramePr>
          <p:cNvPr id="141644" name="Group 332"/>
          <p:cNvGraphicFramePr>
            <a:graphicFrameLocks noGrp="1"/>
          </p:cNvGraphicFramePr>
          <p:nvPr/>
        </p:nvGraphicFramePr>
        <p:xfrm>
          <a:off x="179388" y="188913"/>
          <a:ext cx="8964612" cy="6488114"/>
        </p:xfrm>
        <a:graphic>
          <a:graphicData uri="http://schemas.openxmlformats.org/drawingml/2006/table">
            <a:tbl>
              <a:tblPr/>
              <a:tblGrid>
                <a:gridCol w="1703387"/>
                <a:gridCol w="446088"/>
                <a:gridCol w="1481137"/>
                <a:gridCol w="5334000"/>
              </a:tblGrid>
              <a:tr h="349250">
                <a:tc gridSpan="4">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1" i="0" u="none" strike="noStrike" cap="none" normalizeH="0" baseline="0" dirty="0" smtClean="0">
                          <a:ln>
                            <a:noFill/>
                          </a:ln>
                          <a:solidFill>
                            <a:srgbClr val="000000"/>
                          </a:solidFill>
                          <a:effectLst/>
                          <a:latin typeface="Arial" pitchFamily="34" charset="0"/>
                          <a:cs typeface="Arial" pitchFamily="34" charset="0"/>
                        </a:rPr>
                        <a:t>Tedavi Hedefleri</a:t>
                      </a:r>
                      <a:endParaRPr kumimoji="0" lang="en-GB" sz="16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cap="flat">
                      <a:noFill/>
                    </a:lnL>
                    <a:lnR cap="flat">
                      <a:noFill/>
                    </a:lnR>
                    <a:lnT cap="flat">
                      <a:noFill/>
                    </a:lnT>
                    <a:lnB>
                      <a:noFill/>
                    </a:lnB>
                    <a:lnTlToBr>
                      <a:noFill/>
                    </a:lnTlToBr>
                    <a:lnBlToTr>
                      <a:noFill/>
                    </a:lnBlToTr>
                    <a:solidFill>
                      <a:srgbClr val="E9E9FF"/>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2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solidFill>
                      <a:srgbClr val="E9E9FF"/>
                    </a:solid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a:noFill/>
                    </a:lnL>
                    <a:lnR cap="flat">
                      <a:noFill/>
                    </a:lnR>
                    <a:lnT>
                      <a:noFill/>
                    </a:lnT>
                    <a:lnB>
                      <a:noFill/>
                    </a:lnB>
                    <a:lnTlToBr>
                      <a:noFill/>
                    </a:lnTlToBr>
                    <a:lnBlToTr>
                      <a:noFill/>
                    </a:lnBlToTr>
                    <a:solidFill>
                      <a:srgbClr val="E9E9FF"/>
                    </a:solidFill>
                  </a:tcPr>
                </a:tc>
                <a:tc hMerge="1">
                  <a:txBody>
                    <a:bodyPr/>
                    <a:lstStyle/>
                    <a:p>
                      <a:endParaRPr lang="tr-TR"/>
                    </a:p>
                  </a:txBody>
                  <a:tcPr/>
                </a:tc>
                <a:tc hMerge="1">
                  <a:txBody>
                    <a:bodyPr/>
                    <a:lstStyle/>
                    <a:p>
                      <a:endParaRPr lang="tr-TR"/>
                    </a:p>
                  </a:txBody>
                  <a:tcPr/>
                </a:tc>
              </a:tr>
              <a:tr h="17938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00001E"/>
                          </a:solidFill>
                          <a:effectLst/>
                          <a:latin typeface="Arial" pitchFamily="34" charset="0"/>
                          <a:cs typeface="Arial" pitchFamily="34" charset="0"/>
                        </a:rPr>
                        <a:t>Monoklonal antikorlar</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00001E"/>
                          </a:solidFill>
                          <a:effectLst/>
                          <a:latin typeface="Arial" pitchFamily="34" charset="0"/>
                          <a:cs typeface="Arial" pitchFamily="34" charset="0"/>
                        </a:rPr>
                        <a:t> (-mab)</a:t>
                      </a:r>
                      <a:endParaRPr kumimoji="0" lang="en-GB" sz="1400" b="0" i="0" u="none" strike="noStrike" cap="none" normalizeH="0" baseline="0" smtClean="0">
                        <a:ln>
                          <a:noFill/>
                        </a:ln>
                        <a:solidFill>
                          <a:srgbClr val="00001E"/>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solidFill>
                      <a:srgbClr val="FFCCCC"/>
                    </a:solid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2800" b="0" i="0" u="none" strike="noStrike" cap="none" normalizeH="0" baseline="0" smtClean="0">
                        <a:ln>
                          <a:noFill/>
                        </a:ln>
                        <a:solidFill>
                          <a:srgbClr val="00001E"/>
                        </a:solidFill>
                        <a:effectLst/>
                        <a:latin typeface="Arial" pitchFamily="34" charset="0"/>
                        <a:cs typeface="Arial" pitchFamily="34" charset="0"/>
                      </a:endParaRPr>
                    </a:p>
                  </a:txBody>
                  <a:tcPr horzOverflow="overflow">
                    <a:lnL>
                      <a:noFill/>
                    </a:lnL>
                    <a:lnR cap="flat">
                      <a:noFill/>
                    </a:lnR>
                    <a:lnT>
                      <a:noFill/>
                    </a:lnT>
                    <a:lnB>
                      <a:noFill/>
                    </a:lnB>
                    <a:lnTlToBr>
                      <a:noFill/>
                    </a:lnTlToBr>
                    <a:lnBlToTr>
                      <a:noFill/>
                    </a:lnBlToTr>
                    <a:solidFill>
                      <a:srgbClr val="E9E9FF"/>
                    </a:solidFill>
                  </a:tcPr>
                </a:tc>
                <a:tc hMerge="1">
                  <a:txBody>
                    <a:bodyPr/>
                    <a:lstStyle/>
                    <a:p>
                      <a:endParaRPr lang="tr-TR"/>
                    </a:p>
                  </a:txBody>
                  <a:tcPr/>
                </a:tc>
                <a:tc hMerge="1">
                  <a:txBody>
                    <a:bodyPr/>
                    <a:lstStyle/>
                    <a:p>
                      <a:endParaRPr lang="tr-TR"/>
                    </a:p>
                  </a:txBody>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1400" b="0" i="0" u="none" strike="noStrike" cap="none" normalizeH="0" baseline="0" smtClean="0">
                        <a:ln>
                          <a:noFill/>
                        </a:ln>
                        <a:solidFill>
                          <a:srgbClr val="00001E"/>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solidFill>
                      <a:srgbClr val="E9E9FF"/>
                    </a:solid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2800" b="0" i="0" u="none" strike="noStrike" cap="none" normalizeH="0" baseline="0" smtClean="0">
                        <a:ln>
                          <a:noFill/>
                        </a:ln>
                        <a:solidFill>
                          <a:srgbClr val="00001E"/>
                        </a:solidFill>
                        <a:effectLst/>
                        <a:latin typeface="Arial" pitchFamily="34" charset="0"/>
                        <a:cs typeface="Arial" pitchFamily="34" charset="0"/>
                      </a:endParaRPr>
                    </a:p>
                  </a:txBody>
                  <a:tcPr horzOverflow="overflow">
                    <a:lnL>
                      <a:noFill/>
                    </a:lnL>
                    <a:lnR cap="flat">
                      <a:noFill/>
                    </a:lnR>
                    <a:lnT>
                      <a:noFill/>
                    </a:lnT>
                    <a:lnB>
                      <a:noFill/>
                    </a:lnB>
                    <a:lnTlToBr>
                      <a:noFill/>
                    </a:lnTlToBr>
                    <a:lnBlToTr>
                      <a:noFill/>
                    </a:lnBlToTr>
                    <a:solidFill>
                      <a:srgbClr val="E9E9FF"/>
                    </a:solidFill>
                  </a:tcPr>
                </a:tc>
                <a:tc hMerge="1">
                  <a:txBody>
                    <a:bodyPr/>
                    <a:lstStyle/>
                    <a:p>
                      <a:endParaRPr lang="tr-TR"/>
                    </a:p>
                  </a:txBody>
                  <a:tcPr/>
                </a:tc>
                <a:tc hMerge="1">
                  <a:txBody>
                    <a:bodyPr/>
                    <a:lstStyle/>
                    <a:p>
                      <a:endParaRPr lang="tr-TR"/>
                    </a:p>
                  </a:txBody>
                  <a:tcPr/>
                </a:tc>
              </a:tr>
              <a:tr h="15509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00001E"/>
                          </a:solidFill>
                          <a:effectLst/>
                          <a:latin typeface="Arial" pitchFamily="34" charset="0"/>
                          <a:cs typeface="Arial" pitchFamily="34" charset="0"/>
                        </a:rPr>
                        <a:t>Tirozin kinaz inhibitörleri</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1" i="0" u="none" strike="noStrike" cap="none" normalizeH="0" baseline="0" smtClean="0">
                          <a:ln>
                            <a:noFill/>
                          </a:ln>
                          <a:solidFill>
                            <a:srgbClr val="00001E"/>
                          </a:solidFill>
                          <a:effectLst/>
                          <a:latin typeface="Arial" pitchFamily="34" charset="0"/>
                          <a:cs typeface="Arial" pitchFamily="34" charset="0"/>
                        </a:rPr>
                        <a:t> (-nib)</a:t>
                      </a:r>
                      <a:endParaRPr kumimoji="0" lang="en-GB" sz="1400" b="0" i="0" u="none" strike="noStrike" cap="none" normalizeH="0" baseline="0" smtClean="0">
                        <a:ln>
                          <a:noFill/>
                        </a:ln>
                        <a:solidFill>
                          <a:srgbClr val="00001E"/>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solidFill>
                      <a:srgbClr val="FFFFCC"/>
                    </a:solid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2800" b="0" i="0" u="none" strike="noStrike" cap="none" normalizeH="0" baseline="0" smtClean="0">
                        <a:ln>
                          <a:noFill/>
                        </a:ln>
                        <a:solidFill>
                          <a:srgbClr val="00001E"/>
                        </a:solidFill>
                        <a:effectLst/>
                        <a:latin typeface="Arial" pitchFamily="34" charset="0"/>
                        <a:cs typeface="Arial" pitchFamily="34" charset="0"/>
                      </a:endParaRPr>
                    </a:p>
                  </a:txBody>
                  <a:tcPr horzOverflow="overflow">
                    <a:lnL>
                      <a:noFill/>
                    </a:lnL>
                    <a:lnR cap="flat">
                      <a:noFill/>
                    </a:lnR>
                    <a:lnT>
                      <a:noFill/>
                    </a:lnT>
                    <a:lnB>
                      <a:noFill/>
                    </a:lnB>
                    <a:lnTlToBr>
                      <a:noFill/>
                    </a:lnTlToBr>
                    <a:lnBlToTr>
                      <a:noFill/>
                    </a:lnBlToTr>
                    <a:solidFill>
                      <a:srgbClr val="E9E9FF"/>
                    </a:solidFill>
                  </a:tcPr>
                </a:tc>
                <a:tc hMerge="1">
                  <a:txBody>
                    <a:bodyPr/>
                    <a:lstStyle/>
                    <a:p>
                      <a:endParaRPr lang="tr-TR"/>
                    </a:p>
                  </a:txBody>
                  <a:tcPr/>
                </a:tc>
                <a:tc hMerge="1">
                  <a:txBody>
                    <a:bodyPr/>
                    <a:lstStyle/>
                    <a:p>
                      <a:endParaRPr lang="tr-TR"/>
                    </a:p>
                  </a:txBody>
                  <a:tcPr/>
                </a:tc>
              </a:tr>
              <a:tr h="5984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1400" b="0" i="0" u="none" strike="noStrike" cap="none" normalizeH="0" baseline="0" smtClean="0">
                        <a:ln>
                          <a:noFill/>
                        </a:ln>
                        <a:solidFill>
                          <a:srgbClr val="00001E"/>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solidFill>
                      <a:srgbClr val="E9E9FF"/>
                    </a:solid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2800" b="0" i="0" u="none" strike="noStrike" cap="none" normalizeH="0" baseline="0" smtClean="0">
                        <a:ln>
                          <a:noFill/>
                        </a:ln>
                        <a:solidFill>
                          <a:srgbClr val="00001E"/>
                        </a:solidFill>
                        <a:effectLst/>
                        <a:latin typeface="Arial" pitchFamily="34" charset="0"/>
                        <a:cs typeface="Arial" pitchFamily="34" charset="0"/>
                      </a:endParaRPr>
                    </a:p>
                  </a:txBody>
                  <a:tcPr horzOverflow="overflow">
                    <a:lnL>
                      <a:noFill/>
                    </a:lnL>
                    <a:lnR cap="flat">
                      <a:noFill/>
                    </a:lnR>
                    <a:lnT>
                      <a:noFill/>
                    </a:lnT>
                    <a:lnB>
                      <a:noFill/>
                    </a:lnB>
                    <a:lnTlToBr>
                      <a:noFill/>
                    </a:lnTlToBr>
                    <a:lnBlToTr>
                      <a:noFill/>
                    </a:lnBlToTr>
                    <a:solidFill>
                      <a:srgbClr val="E9E9FF"/>
                    </a:solidFill>
                  </a:tcPr>
                </a:tc>
                <a:tc hMerge="1">
                  <a:txBody>
                    <a:bodyPr/>
                    <a:lstStyle/>
                    <a:p>
                      <a:endParaRPr lang="tr-TR"/>
                    </a:p>
                  </a:txBody>
                  <a:tcPr/>
                </a:tc>
                <a:tc hMerge="1">
                  <a:txBody>
                    <a:bodyPr/>
                    <a:lstStyle/>
                    <a:p>
                      <a:endParaRPr lang="tr-TR"/>
                    </a:p>
                  </a:txBody>
                  <a:tcPr/>
                </a:tc>
              </a:tr>
              <a:tr h="431800">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smtClean="0">
                          <a:ln>
                            <a:noFill/>
                          </a:ln>
                          <a:solidFill>
                            <a:srgbClr val="000016"/>
                          </a:solidFill>
                          <a:effectLst/>
                          <a:latin typeface="Arial" pitchFamily="34" charset="0"/>
                          <a:cs typeface="Arial" pitchFamily="34" charset="0"/>
                        </a:rPr>
                        <a:t>Diğer</a:t>
                      </a:r>
                      <a:endParaRPr kumimoji="0" lang="en-GB" sz="1400" b="0" i="0" u="none" strike="noStrike" cap="none" normalizeH="0" baseline="0" smtClean="0">
                        <a:ln>
                          <a:noFill/>
                        </a:ln>
                        <a:solidFill>
                          <a:srgbClr val="000016"/>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solidFill>
                      <a:srgbClr val="FF99FF"/>
                    </a:solidFill>
                  </a:tcPr>
                </a:tc>
                <a:tc>
                  <a:txBody>
                    <a:bodyPr/>
                    <a:lstStyle/>
                    <a:p>
                      <a:pPr marL="0" marR="0" lvl="0" indent="206375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rgbClr val="00001E"/>
                        </a:solidFill>
                        <a:effectLst/>
                        <a:latin typeface="Arial" pitchFamily="34" charset="0"/>
                        <a:cs typeface="Arial" pitchFamily="34" charset="0"/>
                      </a:endParaRPr>
                    </a:p>
                  </a:txBody>
                  <a:tcPr anchor="ctr" horzOverflow="overflow">
                    <a:lnL>
                      <a:noFill/>
                    </a:lnL>
                    <a:lnR>
                      <a:noFill/>
                    </a:lnR>
                    <a:lnT>
                      <a:noFill/>
                    </a:lnT>
                    <a:lnB>
                      <a:noFill/>
                    </a:lnB>
                    <a:lnTlToBr>
                      <a:noFill/>
                    </a:lnTlToBr>
                    <a:lnBlToTr>
                      <a:noFill/>
                    </a:lnBlToTr>
                    <a:solidFill>
                      <a:srgbClr val="E9E9FF"/>
                    </a:solidFill>
                  </a:tcPr>
                </a:tc>
                <a:tc>
                  <a:txBody>
                    <a:bodyPr/>
                    <a:lstStyle/>
                    <a:p>
                      <a:pPr marL="0" marR="0" lvl="0" indent="2705100" algn="l" defTabSz="914400" rtl="0" eaLnBrk="1" fontAlgn="base" latinLnBrk="0" hangingPunct="1">
                        <a:lnSpc>
                          <a:spcPct val="100000"/>
                        </a:lnSpc>
                        <a:spcBef>
                          <a:spcPct val="0"/>
                        </a:spcBef>
                        <a:spcAft>
                          <a:spcPct val="0"/>
                        </a:spcAft>
                        <a:buClrTx/>
                        <a:buSzTx/>
                        <a:buFontTx/>
                        <a:buNone/>
                        <a:tabLst>
                          <a:tab pos="177800" algn="l"/>
                        </a:tabLst>
                      </a:pPr>
                      <a:r>
                        <a:rPr kumimoji="0" lang="tr-TR" sz="1000" b="1" i="0" u="none" strike="noStrike" cap="none" normalizeH="0" baseline="0" smtClean="0">
                          <a:ln>
                            <a:noFill/>
                          </a:ln>
                          <a:solidFill>
                            <a:srgbClr val="000016"/>
                          </a:solidFill>
                          <a:effectLst/>
                          <a:latin typeface="Arial" pitchFamily="34" charset="0"/>
                          <a:cs typeface="Arial" pitchFamily="34" charset="0"/>
                        </a:rPr>
                        <a:t>Ffüzyon protein</a:t>
                      </a:r>
                      <a:endParaRPr kumimoji="0" lang="en-GB" sz="1000" b="1" i="0" u="none" strike="noStrike" cap="none" normalizeH="0" baseline="0" smtClean="0">
                        <a:ln>
                          <a:noFill/>
                        </a:ln>
                        <a:solidFill>
                          <a:srgbClr val="000016"/>
                        </a:solidFill>
                        <a:effectLst/>
                        <a:latin typeface="Arial" pitchFamily="34" charset="0"/>
                        <a:cs typeface="Arial" pitchFamily="34" charset="0"/>
                      </a:endParaRPr>
                    </a:p>
                    <a:p>
                      <a:pPr marL="0" marR="0" lvl="0" indent="2705100" algn="l" defTabSz="914400" rtl="0" eaLnBrk="1" fontAlgn="base" latinLnBrk="0" hangingPunct="1">
                        <a:lnSpc>
                          <a:spcPct val="100000"/>
                        </a:lnSpc>
                        <a:spcBef>
                          <a:spcPct val="0"/>
                        </a:spcBef>
                        <a:spcAft>
                          <a:spcPct val="0"/>
                        </a:spcAft>
                        <a:buClrTx/>
                        <a:buSzTx/>
                        <a:buFontTx/>
                        <a:buNone/>
                        <a:tabLst>
                          <a:tab pos="177800" algn="l"/>
                        </a:tabLst>
                      </a:pPr>
                      <a:endParaRPr kumimoji="0" lang="en-GB" sz="1000" b="1" i="0" u="none" strike="noStrike" cap="none" normalizeH="0" baseline="0" smtClean="0">
                        <a:ln>
                          <a:noFill/>
                        </a:ln>
                        <a:solidFill>
                          <a:srgbClr val="000016"/>
                        </a:solidFill>
                        <a:effectLst/>
                        <a:latin typeface="Arial" pitchFamily="34" charset="0"/>
                        <a:cs typeface="Arial" pitchFamily="34" charset="0"/>
                      </a:endParaRPr>
                    </a:p>
                  </a:txBody>
                  <a:tcPr anchor="ctr" horzOverflow="overflow">
                    <a:lnL>
                      <a:noFill/>
                    </a:lnL>
                    <a:lnR>
                      <a:noFill/>
                    </a:lnR>
                    <a:lnT>
                      <a:noFill/>
                    </a:lnT>
                    <a:lnB>
                      <a:noFill/>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dirty="0" smtClean="0">
                          <a:ln>
                            <a:noFill/>
                          </a:ln>
                          <a:solidFill>
                            <a:srgbClr val="000022"/>
                          </a:solidFill>
                          <a:effectLst/>
                          <a:latin typeface="Arial" pitchFamily="34" charset="0"/>
                          <a:cs typeface="Arial" pitchFamily="34" charset="0"/>
                        </a:rPr>
                        <a:t>VEGF               </a:t>
                      </a:r>
                      <a:r>
                        <a:rPr kumimoji="0" lang="en-GB" sz="1000" b="0" i="0" u="none" strike="noStrike" cap="none" normalizeH="0" baseline="0" dirty="0" smtClean="0">
                          <a:ln>
                            <a:noFill/>
                          </a:ln>
                          <a:solidFill>
                            <a:srgbClr val="000022"/>
                          </a:solidFill>
                          <a:effectLst/>
                          <a:latin typeface="Arial" pitchFamily="34" charset="0"/>
                          <a:cs typeface="Arial" pitchFamily="34" charset="0"/>
                        </a:rPr>
                        <a:t> (</a:t>
                      </a:r>
                      <a:r>
                        <a:rPr kumimoji="0" lang="en-GB" sz="1000" b="0" i="0" u="none" strike="noStrike" cap="none" normalizeH="0" baseline="0" dirty="0" err="1" smtClean="0">
                          <a:ln>
                            <a:noFill/>
                          </a:ln>
                          <a:solidFill>
                            <a:srgbClr val="000022"/>
                          </a:solidFill>
                          <a:effectLst/>
                          <a:latin typeface="Arial" pitchFamily="34" charset="0"/>
                          <a:cs typeface="Arial" pitchFamily="34" charset="0"/>
                          <a:hlinkClick r:id="rId4" tooltip="Aflibercept"/>
                        </a:rPr>
                        <a:t>Aflibercept</a:t>
                      </a:r>
                      <a:r>
                        <a:rPr kumimoji="0" lang="en-GB" sz="1000" b="0" i="0" u="none" strike="noStrike" cap="none" normalizeH="0" baseline="0" dirty="0" smtClean="0">
                          <a:ln>
                            <a:noFill/>
                          </a:ln>
                          <a:solidFill>
                            <a:srgbClr val="000022"/>
                          </a:solidFill>
                          <a:effectLst/>
                          <a:latin typeface="Arial" pitchFamily="34" charset="0"/>
                          <a:cs typeface="Arial" pitchFamily="34" charset="0"/>
                        </a:rPr>
                        <a:t>)</a:t>
                      </a:r>
                    </a:p>
                  </a:txBody>
                  <a:tcPr anchor="ctr" horzOverflow="overflow">
                    <a:lnL>
                      <a:noFill/>
                    </a:lnL>
                    <a:lnR cap="flat">
                      <a:noFill/>
                    </a:lnR>
                    <a:lnT>
                      <a:noFill/>
                    </a:lnT>
                    <a:lnB>
                      <a:noFill/>
                    </a:lnB>
                    <a:lnTlToBr>
                      <a:noFill/>
                    </a:lnTlToBr>
                    <a:lnBlToTr>
                      <a:noFill/>
                    </a:lnBlToTr>
                    <a:solidFill>
                      <a:srgbClr val="FFD5FF"/>
                    </a:solidFill>
                  </a:tcPr>
                </a:tc>
              </a:tr>
              <a:tr h="228600">
                <a:tc vMerge="1">
                  <a:txBody>
                    <a:bodyPr/>
                    <a:lstStyle/>
                    <a:p>
                      <a:endParaRPr lang="tr-TR"/>
                    </a:p>
                  </a:txBody>
                  <a:tcPr/>
                </a:tc>
                <a:tc>
                  <a:txBody>
                    <a:bodyPr/>
                    <a:lstStyle/>
                    <a:p>
                      <a:pPr marL="0" marR="0" lvl="0" indent="206375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rgbClr val="00001E"/>
                        </a:solidFill>
                        <a:effectLst/>
                        <a:latin typeface="Arial" pitchFamily="34" charset="0"/>
                        <a:cs typeface="Arial" pitchFamily="34" charset="0"/>
                      </a:endParaRPr>
                    </a:p>
                  </a:txBody>
                  <a:tcPr anchor="ctr" horzOverflow="overflow">
                    <a:lnL>
                      <a:noFill/>
                    </a:lnL>
                    <a:lnR>
                      <a:noFill/>
                    </a:lnR>
                    <a:lnT>
                      <a:noFill/>
                    </a:lnT>
                    <a:lnB>
                      <a:noFill/>
                    </a:lnB>
                    <a:lnTlToBr>
                      <a:noFill/>
                    </a:lnTlToBr>
                    <a:lnBlToTr>
                      <a:noFill/>
                    </a:lnBlToTr>
                    <a:solidFill>
                      <a:srgbClr val="E9E9FF"/>
                    </a:solidFill>
                  </a:tcPr>
                </a:tc>
                <a:tc>
                  <a:txBody>
                    <a:bodyPr/>
                    <a:lstStyle/>
                    <a:p>
                      <a:pPr marL="0" marR="0" lvl="0" indent="2705100" algn="l" defTabSz="914400" rtl="0" eaLnBrk="1" fontAlgn="base" latinLnBrk="0" hangingPunct="1">
                        <a:lnSpc>
                          <a:spcPct val="100000"/>
                        </a:lnSpc>
                        <a:spcBef>
                          <a:spcPct val="0"/>
                        </a:spcBef>
                        <a:spcAft>
                          <a:spcPct val="0"/>
                        </a:spcAft>
                        <a:buClrTx/>
                        <a:buSzTx/>
                        <a:buFontTx/>
                        <a:buNone/>
                        <a:tabLst>
                          <a:tab pos="177800" algn="l"/>
                        </a:tabLst>
                      </a:pPr>
                      <a:r>
                        <a:rPr kumimoji="0" lang="tr-TR" sz="1000" b="1" i="0" u="none" strike="noStrike" cap="none" normalizeH="0" baseline="0" smtClean="0">
                          <a:ln>
                            <a:noFill/>
                          </a:ln>
                          <a:solidFill>
                            <a:srgbClr val="000016"/>
                          </a:solidFill>
                          <a:effectLst/>
                          <a:latin typeface="Arial" pitchFamily="34" charset="0"/>
                          <a:cs typeface="Arial" pitchFamily="34" charset="0"/>
                        </a:rPr>
                        <a:t>eekzotoksin</a:t>
                      </a:r>
                      <a:endParaRPr kumimoji="0" lang="en-GB" sz="1000" b="1" i="0" u="none" strike="noStrike" cap="none" normalizeH="0" baseline="0" smtClean="0">
                        <a:ln>
                          <a:noFill/>
                        </a:ln>
                        <a:solidFill>
                          <a:srgbClr val="000016"/>
                        </a:solidFill>
                        <a:effectLst/>
                        <a:latin typeface="Arial" pitchFamily="34" charset="0"/>
                        <a:cs typeface="Arial" pitchFamily="34" charset="0"/>
                      </a:endParaRPr>
                    </a:p>
                  </a:txBody>
                  <a:tcPr anchor="ctr" horzOverflow="overflow">
                    <a:lnL>
                      <a:noFill/>
                    </a:lnL>
                    <a:lnR>
                      <a:noFill/>
                    </a:lnR>
                    <a:lnT>
                      <a:noFill/>
                    </a:lnT>
                    <a:lnB>
                      <a:noFill/>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000" b="0" i="1" u="none" strike="noStrike" cap="none" normalizeH="0" baseline="0" smtClean="0">
                          <a:ln>
                            <a:noFill/>
                          </a:ln>
                          <a:solidFill>
                            <a:srgbClr val="000022"/>
                          </a:solidFill>
                          <a:effectLst/>
                          <a:latin typeface="Arial" pitchFamily="34" charset="0"/>
                          <a:cs typeface="Arial" pitchFamily="34" charset="0"/>
                        </a:rPr>
                        <a:t>  </a:t>
                      </a:r>
                      <a:r>
                        <a:rPr kumimoji="0" lang="tr-TR" sz="1000" b="0" i="1" u="none" strike="noStrike" cap="none" normalizeH="0" baseline="0" smtClean="0">
                          <a:ln>
                            <a:noFill/>
                          </a:ln>
                          <a:solidFill>
                            <a:srgbClr val="000022"/>
                          </a:solidFill>
                          <a:effectLst/>
                          <a:latin typeface="Arial" pitchFamily="34" charset="0"/>
                          <a:cs typeface="Arial" pitchFamily="34" charset="0"/>
                        </a:rPr>
                        <a:t>IL2                  </a:t>
                      </a:r>
                      <a:r>
                        <a:rPr kumimoji="0" lang="en-GB" sz="1000" b="0" i="0"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hlinkClick r:id="rId5" tooltip="Denileukin diftitox"/>
                        </a:rPr>
                        <a:t>Denileukin diftitox</a:t>
                      </a:r>
                      <a:r>
                        <a:rPr kumimoji="0" lang="en-GB" sz="1000" b="0" i="0" u="none" strike="noStrike" cap="none" normalizeH="0" baseline="0" smtClean="0">
                          <a:ln>
                            <a:noFill/>
                          </a:ln>
                          <a:solidFill>
                            <a:srgbClr val="000022"/>
                          </a:solidFill>
                          <a:effectLst/>
                          <a:latin typeface="Arial" pitchFamily="34"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rgbClr val="000022"/>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solidFill>
                      <a:srgbClr val="FFD5FF"/>
                    </a:solidFill>
                  </a:tcPr>
                </a:tc>
              </a:tr>
              <a:tr h="214313">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8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cap="flat">
                      <a:noFill/>
                    </a:lnL>
                    <a:lnR cap="flat">
                      <a:noFill/>
                    </a:lnR>
                    <a:lnT>
                      <a:noFill/>
                    </a:lnT>
                    <a:lnB cap="flat">
                      <a:noFill/>
                    </a:lnB>
                    <a:lnTlToBr>
                      <a:noFill/>
                    </a:lnTlToBr>
                    <a:lnBlToTr>
                      <a:noFill/>
                    </a:lnBlToTr>
                    <a:solidFill>
                      <a:srgbClr val="E9E9FF"/>
                    </a:solidFill>
                  </a:tcPr>
                </a:tc>
                <a:tc hMerge="1">
                  <a:txBody>
                    <a:bodyPr/>
                    <a:lstStyle/>
                    <a:p>
                      <a:endParaRPr lang="tr-TR"/>
                    </a:p>
                  </a:txBody>
                  <a:tcPr/>
                </a:tc>
                <a:tc hMerge="1">
                  <a:txBody>
                    <a:bodyPr/>
                    <a:lstStyle/>
                    <a:p>
                      <a:endParaRPr lang="tr-TR"/>
                    </a:p>
                  </a:txBody>
                  <a:tcPr/>
                </a:tc>
                <a:tc hMerge="1">
                  <a:txBody>
                    <a:bodyPr/>
                    <a:lstStyle/>
                    <a:p>
                      <a:endParaRPr lang="tr-TR"/>
                    </a:p>
                  </a:txBody>
                  <a:tcPr/>
                </a:tc>
              </a:tr>
            </a:tbl>
          </a:graphicData>
        </a:graphic>
      </p:graphicFrame>
      <p:graphicFrame>
        <p:nvGraphicFramePr>
          <p:cNvPr id="141649" name="Group 337"/>
          <p:cNvGraphicFramePr>
            <a:graphicFrameLocks noGrp="1"/>
          </p:cNvGraphicFramePr>
          <p:nvPr/>
        </p:nvGraphicFramePr>
        <p:xfrm>
          <a:off x="2268538" y="836613"/>
          <a:ext cx="6624637" cy="2160905"/>
        </p:xfrm>
        <a:graphic>
          <a:graphicData uri="http://schemas.openxmlformats.org/drawingml/2006/table">
            <a:tbl>
              <a:tblPr/>
              <a:tblGrid>
                <a:gridCol w="1435100"/>
                <a:gridCol w="2593975"/>
                <a:gridCol w="2595562"/>
              </a:tblGrid>
              <a:tr h="4333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rgbClr val="00001E"/>
                          </a:solidFill>
                          <a:effectLst/>
                          <a:latin typeface="Arial" pitchFamily="34" charset="0"/>
                          <a:cs typeface="Arial" pitchFamily="34" charset="0"/>
                        </a:rPr>
                        <a:t>Reseptör tirozin kinaz</a:t>
                      </a:r>
                      <a:endParaRPr kumimoji="0" lang="en-GB" sz="1000" b="0" i="0" u="none" strike="noStrike" cap="none" normalizeH="0" baseline="0" dirty="0" smtClean="0">
                        <a:ln>
                          <a:noFill/>
                        </a:ln>
                        <a:solidFill>
                          <a:srgbClr val="00001E"/>
                        </a:solidFill>
                        <a:effectLst/>
                        <a:latin typeface="Arial" pitchFamily="34" charset="0"/>
                        <a:cs typeface="Arial" pitchFamily="34" charset="0"/>
                      </a:endParaRPr>
                    </a:p>
                  </a:txBody>
                  <a:tcPr anchor="ctr" horzOverflow="overflow">
                    <a:lnL cap="flat">
                      <a:noFill/>
                    </a:lnL>
                    <a:lnR>
                      <a:noFill/>
                    </a:lnR>
                    <a:lnT cap="flat">
                      <a:noFill/>
                    </a:lnT>
                    <a:lnB>
                      <a:noFill/>
                    </a:lnB>
                    <a:lnTlToBr>
                      <a:noFill/>
                    </a:lnTlToBr>
                    <a:lnBlToTr>
                      <a:noFill/>
                    </a:lnBlToTr>
                    <a:solidFill>
                      <a:srgbClr val="FFCC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1E"/>
                          </a:solidFill>
                          <a:effectLst/>
                          <a:latin typeface="Arial" pitchFamily="34" charset="0"/>
                          <a:cs typeface="Arial" pitchFamily="34" charset="0"/>
                        </a:rPr>
                        <a:t>ERBB</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rgbClr val="00001E"/>
                          </a:solidFill>
                          <a:effectLst/>
                          <a:latin typeface="Arial" pitchFamily="34" charset="0"/>
                          <a:cs typeface="Arial" pitchFamily="34" charset="0"/>
                        </a:rPr>
                        <a:t>HER1/EGFR</a:t>
                      </a:r>
                      <a:r>
                        <a:rPr kumimoji="0" lang="en-GB" sz="1000" b="0" i="0" u="none" strike="noStrike" cap="none" normalizeH="0" baseline="0" smtClean="0">
                          <a:ln>
                            <a:noFill/>
                          </a:ln>
                          <a:solidFill>
                            <a:srgbClr val="00001E"/>
                          </a:solidFill>
                          <a:effectLst/>
                          <a:latin typeface="Arial" pitchFamily="34" charset="0"/>
                          <a:cs typeface="Arial" pitchFamily="34" charset="0"/>
                        </a:rPr>
                        <a:t> </a:t>
                      </a:r>
                      <a:r>
                        <a:rPr kumimoji="0" lang="tr-TR" sz="1000" b="0" i="0" u="none" strike="noStrike" cap="none" normalizeH="0" baseline="0" smtClean="0">
                          <a:ln>
                            <a:noFill/>
                          </a:ln>
                          <a:solidFill>
                            <a:srgbClr val="00001E"/>
                          </a:solidFill>
                          <a:effectLst/>
                          <a:latin typeface="Arial" pitchFamily="34" charset="0"/>
                          <a:cs typeface="Arial" pitchFamily="34" charset="0"/>
                        </a:rPr>
                        <a:t>  </a:t>
                      </a:r>
                      <a:r>
                        <a:rPr kumimoji="0" lang="en-GB" sz="1000" b="0" i="0" u="none" strike="noStrike" cap="none" normalizeH="0" baseline="0" smtClean="0">
                          <a:ln>
                            <a:noFill/>
                          </a:ln>
                          <a:solidFill>
                            <a:srgbClr val="00001E"/>
                          </a:solidFill>
                          <a:effectLst/>
                          <a:latin typeface="Arial" pitchFamily="34" charset="0"/>
                          <a:cs typeface="Arial" pitchFamily="34" charset="0"/>
                        </a:rPr>
                        <a:t>(</a:t>
                      </a:r>
                      <a:r>
                        <a:rPr kumimoji="0" lang="en-GB" sz="1000" b="0" i="0" u="none" strike="noStrike" cap="none" normalizeH="0" baseline="0" smtClean="0">
                          <a:ln>
                            <a:noFill/>
                          </a:ln>
                          <a:solidFill>
                            <a:srgbClr val="00001E"/>
                          </a:solidFill>
                          <a:effectLst/>
                          <a:latin typeface="Arial" pitchFamily="34" charset="0"/>
                          <a:cs typeface="Arial" pitchFamily="34" charset="0"/>
                          <a:hlinkClick r:id="rId6" tooltip="Cetuximab"/>
                        </a:rPr>
                        <a:t>Cetuximab</a:t>
                      </a:r>
                      <a:r>
                        <a:rPr kumimoji="0" lang="en-GB" sz="1000" b="0" i="0" u="none" strike="noStrike" cap="none" normalizeH="0" baseline="0" smtClean="0">
                          <a:ln>
                            <a:noFill/>
                          </a:ln>
                          <a:solidFill>
                            <a:srgbClr val="00001E"/>
                          </a:solidFill>
                          <a:effectLst/>
                          <a:latin typeface="Arial" pitchFamily="34" charset="0"/>
                          <a:cs typeface="Arial" pitchFamily="34" charset="0"/>
                        </a:rPr>
                        <a:t>, </a:t>
                      </a:r>
                      <a:r>
                        <a:rPr kumimoji="0" lang="en-GB" sz="1000" b="0" i="0" u="none" strike="noStrike" cap="none" normalizeH="0" baseline="0" smtClean="0">
                          <a:ln>
                            <a:noFill/>
                          </a:ln>
                          <a:solidFill>
                            <a:srgbClr val="00001E"/>
                          </a:solidFill>
                          <a:effectLst/>
                          <a:latin typeface="Arial" pitchFamily="34" charset="0"/>
                          <a:cs typeface="Arial" pitchFamily="34" charset="0"/>
                          <a:hlinkClick r:id="rId7" tooltip="Panitumumab"/>
                        </a:rPr>
                        <a:t>Panitumumab</a:t>
                      </a:r>
                      <a:r>
                        <a:rPr kumimoji="0" lang="en-GB" sz="1000" b="0" i="0" u="none" strike="noStrike" cap="none" normalizeH="0" baseline="0" smtClean="0">
                          <a:ln>
                            <a:noFill/>
                          </a:ln>
                          <a:solidFill>
                            <a:srgbClr val="00001E"/>
                          </a:solidFill>
                          <a:effectLst/>
                          <a:latin typeface="Arial" pitchFamily="34" charset="0"/>
                          <a:cs typeface="Arial" pitchFamily="34" charset="0"/>
                        </a:rPr>
                        <a:t>)</a:t>
                      </a:r>
                      <a:endParaRPr kumimoji="0" lang="tr-TR" sz="1000" b="0" i="0" u="none" strike="noStrike" cap="none" normalizeH="0" baseline="0" smtClean="0">
                        <a:ln>
                          <a:noFill/>
                        </a:ln>
                        <a:solidFill>
                          <a:srgbClr val="00001E"/>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rgbClr val="00001E"/>
                          </a:solidFill>
                          <a:effectLst/>
                          <a:latin typeface="Arial" pitchFamily="34" charset="0"/>
                          <a:cs typeface="Arial" pitchFamily="34" charset="0"/>
                        </a:rPr>
                        <a:t>HER2/neu      </a:t>
                      </a:r>
                      <a:r>
                        <a:rPr kumimoji="0" lang="en-GB" sz="1000" b="0" i="0" u="none" strike="noStrike" cap="none" normalizeH="0" baseline="0" smtClean="0">
                          <a:ln>
                            <a:noFill/>
                          </a:ln>
                          <a:solidFill>
                            <a:srgbClr val="00001E"/>
                          </a:solidFill>
                          <a:effectLst/>
                          <a:latin typeface="Arial" pitchFamily="34" charset="0"/>
                          <a:cs typeface="Arial" pitchFamily="34" charset="0"/>
                        </a:rPr>
                        <a:t> (</a:t>
                      </a:r>
                      <a:r>
                        <a:rPr kumimoji="0" lang="en-GB" sz="1000" b="0" i="0" u="none" strike="noStrike" cap="none" normalizeH="0" baseline="0" smtClean="0">
                          <a:ln>
                            <a:noFill/>
                          </a:ln>
                          <a:solidFill>
                            <a:srgbClr val="00001E"/>
                          </a:solidFill>
                          <a:effectLst/>
                          <a:latin typeface="Arial" pitchFamily="34" charset="0"/>
                          <a:cs typeface="Arial" pitchFamily="34" charset="0"/>
                          <a:hlinkClick r:id="rId8" tooltip="Trastuzumab"/>
                        </a:rPr>
                        <a:t>Trastuzumab</a:t>
                      </a:r>
                      <a:r>
                        <a:rPr kumimoji="0" lang="en-GB" sz="1000" b="0" i="0" u="none" strike="noStrike" cap="none" normalizeH="0" baseline="0" smtClean="0">
                          <a:ln>
                            <a:noFill/>
                          </a:ln>
                          <a:solidFill>
                            <a:srgbClr val="00001E"/>
                          </a:solidFill>
                          <a:effectLst/>
                          <a:latin typeface="Arial" pitchFamily="34" charset="0"/>
                          <a:cs typeface="Arial" pitchFamily="34" charset="0"/>
                        </a:rPr>
                        <a:t>)</a:t>
                      </a:r>
                    </a:p>
                  </a:txBody>
                  <a:tcPr anchor="ctr" horzOverflow="overflow">
                    <a:lnL>
                      <a:noFill/>
                    </a:lnL>
                    <a:lnR>
                      <a:noFill/>
                    </a:lnR>
                    <a:lnT cap="flat">
                      <a:noFill/>
                    </a:lnT>
                    <a:lnB>
                      <a:noFill/>
                    </a:lnB>
                    <a:lnTlToBr>
                      <a:noFill/>
                    </a:lnTlToBr>
                    <a:lnBlToTr>
                      <a:noFill/>
                    </a:lnBlToTr>
                    <a:solidFill>
                      <a:srgbClr val="FFE1E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800" b="0" i="0" u="none" strike="noStrike" cap="none" normalizeH="0" baseline="0" smtClean="0">
                        <a:ln>
                          <a:noFill/>
                        </a:ln>
                        <a:solidFill>
                          <a:srgbClr val="00001E"/>
                        </a:solidFill>
                        <a:effectLst/>
                        <a:latin typeface="Arial" pitchFamily="34" charset="0"/>
                        <a:cs typeface="Arial" pitchFamily="34" charset="0"/>
                      </a:endParaRPr>
                    </a:p>
                  </a:txBody>
                  <a:tcPr anchor="ctr" horzOverflow="overflow">
                    <a:lnL>
                      <a:noFill/>
                    </a:lnL>
                    <a:lnR cap="flat">
                      <a:noFill/>
                    </a:lnR>
                    <a:lnT cap="flat">
                      <a:noFill/>
                    </a:lnT>
                    <a:lnB>
                      <a:noFill/>
                    </a:lnB>
                    <a:lnTlToBr>
                      <a:noFill/>
                    </a:lnTlToBr>
                    <a:lnBlToTr>
                      <a:noFill/>
                    </a:lnBlToTr>
                    <a:solidFill>
                      <a:srgbClr val="FFE1E1"/>
                    </a:solid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400" b="0" i="0" u="none" strike="noStrike" cap="none" normalizeH="0" baseline="0" smtClean="0">
                        <a:ln>
                          <a:noFill/>
                        </a:ln>
                        <a:solidFill>
                          <a:srgbClr val="00001E"/>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400" b="0" i="0" u="none" strike="noStrike" cap="none" normalizeH="0" baseline="0" smtClean="0">
                        <a:ln>
                          <a:noFill/>
                        </a:ln>
                        <a:solidFill>
                          <a:srgbClr val="00001E"/>
                        </a:solidFill>
                        <a:effectLst/>
                        <a:latin typeface="Arial" pitchFamily="34" charset="0"/>
                        <a:cs typeface="Arial" pitchFamily="34" charset="0"/>
                      </a:endParaRPr>
                    </a:p>
                  </a:txBody>
                  <a:tcPr horzOverflow="overflow">
                    <a:lnL>
                      <a:noFill/>
                    </a:lnL>
                    <a:lnR cap="flat">
                      <a:noFill/>
                    </a:lnR>
                    <a:lnT>
                      <a:noFill/>
                    </a:lnT>
                    <a:lnB>
                      <a:noFill/>
                    </a:lnB>
                    <a:lnTlToBr>
                      <a:noFill/>
                    </a:lnTlToBr>
                    <a:lnBlToTr>
                      <a:noFill/>
                    </a:lnBlToTr>
                    <a:noFill/>
                  </a:tcPr>
                </a:tc>
                <a:tc hMerge="1">
                  <a:txBody>
                    <a:bodyPr/>
                    <a:lstStyle/>
                    <a:p>
                      <a:endParaRPr lang="tr-TR"/>
                    </a:p>
                  </a:txBody>
                  <a:tcPr/>
                </a:tc>
              </a:tr>
              <a:tr h="3968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smtClean="0">
                          <a:ln>
                            <a:noFill/>
                          </a:ln>
                          <a:solidFill>
                            <a:srgbClr val="00001E"/>
                          </a:solidFill>
                          <a:effectLst/>
                          <a:latin typeface="Arial" pitchFamily="34" charset="0"/>
                          <a:cs typeface="Arial" pitchFamily="34" charset="0"/>
                        </a:rPr>
                        <a:t>Diğer </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smtClean="0">
                          <a:ln>
                            <a:noFill/>
                          </a:ln>
                          <a:solidFill>
                            <a:srgbClr val="00001E"/>
                          </a:solidFill>
                          <a:effectLst/>
                          <a:latin typeface="Arial" pitchFamily="34" charset="0"/>
                          <a:cs typeface="Arial" pitchFamily="34" charset="0"/>
                        </a:rPr>
                        <a:t>(Solid tümörler)</a:t>
                      </a:r>
                      <a:endParaRPr kumimoji="0" lang="en-GB" sz="1000" b="1" i="0" u="none" strike="noStrike" cap="none" normalizeH="0" baseline="0" smtClean="0">
                        <a:ln>
                          <a:noFill/>
                        </a:ln>
                        <a:solidFill>
                          <a:srgbClr val="00001E"/>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solidFill>
                      <a:srgbClr val="FFCC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dirty="0" smtClean="0">
                          <a:ln>
                            <a:noFill/>
                          </a:ln>
                          <a:solidFill>
                            <a:srgbClr val="00001E"/>
                          </a:solidFill>
                          <a:effectLst/>
                          <a:latin typeface="Arial" pitchFamily="34" charset="0"/>
                          <a:cs typeface="Arial" pitchFamily="34" charset="0"/>
                        </a:rPr>
                        <a:t>EpCAM</a:t>
                      </a:r>
                      <a:r>
                        <a:rPr kumimoji="0" lang="en-GB" sz="1000" b="0" i="0" u="none" strike="noStrike" cap="none" normalizeH="0" baseline="0" dirty="0" smtClean="0">
                          <a:ln>
                            <a:noFill/>
                          </a:ln>
                          <a:solidFill>
                            <a:srgbClr val="00001E"/>
                          </a:solidFill>
                          <a:effectLst/>
                          <a:latin typeface="Arial" pitchFamily="34" charset="0"/>
                          <a:cs typeface="Arial" pitchFamily="34" charset="0"/>
                        </a:rPr>
                        <a:t> </a:t>
                      </a:r>
                      <a:r>
                        <a:rPr kumimoji="0" lang="tr-TR" sz="1000" b="0" i="0" u="none" strike="noStrike" cap="none" normalizeH="0" baseline="0" dirty="0" smtClean="0">
                          <a:ln>
                            <a:noFill/>
                          </a:ln>
                          <a:solidFill>
                            <a:srgbClr val="00001E"/>
                          </a:solidFill>
                          <a:effectLst/>
                          <a:latin typeface="Arial"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dirty="0" smtClean="0">
                          <a:ln>
                            <a:noFill/>
                          </a:ln>
                          <a:solidFill>
                            <a:srgbClr val="00001E"/>
                          </a:solidFill>
                          <a:effectLst/>
                          <a:latin typeface="Arial" pitchFamily="34" charset="0"/>
                          <a:cs typeface="Arial" pitchFamily="34" charset="0"/>
                        </a:rPr>
                        <a:t>VEGF-A</a:t>
                      </a:r>
                      <a:r>
                        <a:rPr kumimoji="0" lang="en-GB" sz="1000" b="0" i="0" u="none" strike="noStrike" cap="none" normalizeH="0" baseline="0" dirty="0" smtClean="0">
                          <a:ln>
                            <a:noFill/>
                          </a:ln>
                          <a:solidFill>
                            <a:srgbClr val="00001E"/>
                          </a:solidFill>
                          <a:effectLst/>
                          <a:latin typeface="Arial" pitchFamily="34" charset="0"/>
                          <a:cs typeface="Arial" pitchFamily="34" charset="0"/>
                        </a:rPr>
                        <a:t> </a:t>
                      </a:r>
                      <a:r>
                        <a:rPr kumimoji="0" lang="tr-TR" sz="1000" b="0" i="0" u="none" strike="noStrike" cap="none" normalizeH="0" baseline="0" dirty="0" smtClean="0">
                          <a:ln>
                            <a:noFill/>
                          </a:ln>
                          <a:solidFill>
                            <a:srgbClr val="00001E"/>
                          </a:solidFill>
                          <a:effectLst/>
                          <a:latin typeface="Arial" pitchFamily="34" charset="0"/>
                          <a:cs typeface="Arial" pitchFamily="34" charset="0"/>
                        </a:rPr>
                        <a:t>           </a:t>
                      </a:r>
                      <a:r>
                        <a:rPr kumimoji="0" lang="en-GB" sz="1000" b="0" i="0" u="none" strike="noStrike" cap="none" normalizeH="0" baseline="0" dirty="0" smtClean="0">
                          <a:ln>
                            <a:noFill/>
                          </a:ln>
                          <a:solidFill>
                            <a:srgbClr val="00001E"/>
                          </a:solidFill>
                          <a:effectLst/>
                          <a:latin typeface="Arial" pitchFamily="34" charset="0"/>
                          <a:cs typeface="Arial" pitchFamily="34" charset="0"/>
                        </a:rPr>
                        <a:t>(</a:t>
                      </a:r>
                      <a:r>
                        <a:rPr kumimoji="0" lang="en-GB" sz="1000" b="0" i="0" u="none" strike="noStrike" cap="none" normalizeH="0" baseline="0" dirty="0" err="1" smtClean="0">
                          <a:ln>
                            <a:noFill/>
                          </a:ln>
                          <a:solidFill>
                            <a:srgbClr val="00001E"/>
                          </a:solidFill>
                          <a:effectLst/>
                          <a:latin typeface="Arial" pitchFamily="34" charset="0"/>
                          <a:cs typeface="Arial" pitchFamily="34" charset="0"/>
                          <a:hlinkClick r:id="rId9" tooltip="Bevacizumab"/>
                        </a:rPr>
                        <a:t>Bevacizumab</a:t>
                      </a:r>
                      <a:r>
                        <a:rPr kumimoji="0" lang="en-GB" sz="1000" b="0" i="0" u="none" strike="noStrike" cap="none" normalizeH="0" baseline="0" dirty="0" smtClean="0">
                          <a:ln>
                            <a:noFill/>
                          </a:ln>
                          <a:solidFill>
                            <a:srgbClr val="00001E"/>
                          </a:solidFill>
                          <a:effectLst/>
                          <a:latin typeface="Arial" pitchFamily="34" charset="0"/>
                          <a:cs typeface="Arial" pitchFamily="34" charset="0"/>
                        </a:rPr>
                        <a:t>)</a:t>
                      </a:r>
                    </a:p>
                  </a:txBody>
                  <a:tcPr anchor="ctr" horzOverflow="overflow">
                    <a:lnL>
                      <a:noFill/>
                    </a:lnL>
                    <a:lnR>
                      <a:noFill/>
                    </a:lnR>
                    <a:lnT>
                      <a:noFill/>
                    </a:lnT>
                    <a:lnB>
                      <a:noFill/>
                    </a:lnB>
                    <a:lnTlToBr>
                      <a:noFill/>
                    </a:lnTlToBr>
                    <a:lnBlToTr>
                      <a:noFill/>
                    </a:lnBlToTr>
                    <a:solidFill>
                      <a:srgbClr val="FFE1E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rgbClr val="00001E"/>
                        </a:solidFill>
                        <a:effectLst/>
                        <a:latin typeface="Arial" pitchFamily="34" charset="0"/>
                        <a:cs typeface="Arial" pitchFamily="34" charset="0"/>
                      </a:endParaRPr>
                    </a:p>
                  </a:txBody>
                  <a:tcPr anchor="ctr" horzOverflow="overflow">
                    <a:lnL>
                      <a:noFill/>
                    </a:lnL>
                    <a:lnR cap="flat">
                      <a:noFill/>
                    </a:lnR>
                    <a:lnT>
                      <a:noFill/>
                    </a:lnT>
                    <a:lnB>
                      <a:noFill/>
                    </a:lnB>
                    <a:lnTlToBr>
                      <a:noFill/>
                    </a:lnTlToBr>
                    <a:lnBlToTr>
                      <a:noFill/>
                    </a:lnBlToTr>
                    <a:solidFill>
                      <a:srgbClr val="FFE1E1"/>
                    </a:solid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400" b="0" i="0" u="none" strike="noStrike" cap="none" normalizeH="0" baseline="0" smtClean="0">
                        <a:ln>
                          <a:noFill/>
                        </a:ln>
                        <a:solidFill>
                          <a:srgbClr val="00001E"/>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400" b="0" i="0" u="none" strike="noStrike" cap="none" normalizeH="0" baseline="0" smtClean="0">
                        <a:ln>
                          <a:noFill/>
                        </a:ln>
                        <a:solidFill>
                          <a:srgbClr val="00001E"/>
                        </a:solidFill>
                        <a:effectLst/>
                        <a:latin typeface="Arial" pitchFamily="34" charset="0"/>
                        <a:cs typeface="Arial" pitchFamily="34" charset="0"/>
                      </a:endParaRPr>
                    </a:p>
                  </a:txBody>
                  <a:tcPr horzOverflow="overflow">
                    <a:lnL>
                      <a:noFill/>
                    </a:lnL>
                    <a:lnR cap="flat">
                      <a:noFill/>
                    </a:lnR>
                    <a:lnT>
                      <a:noFill/>
                    </a:lnT>
                    <a:lnB>
                      <a:noFill/>
                    </a:lnB>
                    <a:lnTlToBr>
                      <a:noFill/>
                    </a:lnTlToBr>
                    <a:lnBlToTr>
                      <a:noFill/>
                    </a:lnBlToTr>
                    <a:noFill/>
                  </a:tcPr>
                </a:tc>
                <a:tc hMerge="1">
                  <a:txBody>
                    <a:bodyPr/>
                    <a:lstStyle/>
                    <a:p>
                      <a:endParaRPr lang="tr-TR"/>
                    </a:p>
                  </a:txBody>
                  <a:tcPr/>
                </a:tc>
              </a:tr>
              <a:tr h="3968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smtClean="0">
                          <a:ln>
                            <a:noFill/>
                          </a:ln>
                          <a:solidFill>
                            <a:srgbClr val="00001E"/>
                          </a:solidFill>
                          <a:effectLst/>
                          <a:latin typeface="Arial" pitchFamily="34" charset="0"/>
                          <a:cs typeface="Arial" pitchFamily="34" charset="0"/>
                        </a:rPr>
                        <a:t>Diğer (lösemi/lenfoma)</a:t>
                      </a:r>
                      <a:endParaRPr kumimoji="0" lang="en-GB" sz="1000" b="1" i="0" u="none" strike="noStrike" cap="none" normalizeH="0" baseline="0" smtClean="0">
                        <a:ln>
                          <a:noFill/>
                        </a:ln>
                        <a:solidFill>
                          <a:srgbClr val="00001E"/>
                        </a:solidFill>
                        <a:effectLst/>
                        <a:latin typeface="Arial" pitchFamily="34" charset="0"/>
                        <a:cs typeface="Arial" pitchFamily="34" charset="0"/>
                      </a:endParaRPr>
                    </a:p>
                  </a:txBody>
                  <a:tcPr anchor="ctr" horzOverflow="overflow">
                    <a:lnL cap="flat">
                      <a:noFill/>
                    </a:lnL>
                    <a:lnR>
                      <a:noFill/>
                    </a:lnR>
                    <a:lnT>
                      <a:noFill/>
                    </a:lnT>
                    <a:lnB cap="flat">
                      <a:noFill/>
                    </a:lnB>
                    <a:lnTlToBr>
                      <a:noFill/>
                    </a:lnTlToBr>
                    <a:lnBlToTr>
                      <a:noFill/>
                    </a:lnBlToTr>
                    <a:solidFill>
                      <a:srgbClr val="FFCCCC"/>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rgbClr val="00001E"/>
                          </a:solidFill>
                          <a:effectLst/>
                          <a:latin typeface="Arial" pitchFamily="34" charset="0"/>
                          <a:cs typeface="Arial" pitchFamily="34" charset="0"/>
                        </a:rPr>
                        <a:t>L</a:t>
                      </a:r>
                      <a:r>
                        <a:rPr kumimoji="0" lang="tr-TR" sz="1000" b="0" i="0" u="none" strike="noStrike" cap="none" normalizeH="0" baseline="0" smtClean="0">
                          <a:ln>
                            <a:noFill/>
                          </a:ln>
                          <a:solidFill>
                            <a:srgbClr val="00001E"/>
                          </a:solidFill>
                          <a:effectLst/>
                          <a:latin typeface="Arial" pitchFamily="34" charset="0"/>
                          <a:cs typeface="Arial" pitchFamily="34" charset="0"/>
                        </a:rPr>
                        <a:t>enfoid</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rgbClr val="00001E"/>
                          </a:solidFill>
                          <a:effectLst/>
                          <a:latin typeface="Arial" pitchFamily="34" charset="0"/>
                          <a:cs typeface="Arial" pitchFamily="34" charset="0"/>
                        </a:rPr>
                        <a:t>CD20</a:t>
                      </a:r>
                      <a:r>
                        <a:rPr kumimoji="0" lang="en-GB" sz="1000" b="0" i="0" u="none" strike="noStrike" cap="none" normalizeH="0" baseline="0" smtClean="0">
                          <a:ln>
                            <a:noFill/>
                          </a:ln>
                          <a:solidFill>
                            <a:srgbClr val="00001E"/>
                          </a:solidFill>
                          <a:effectLst/>
                          <a:latin typeface="Arial" pitchFamily="34" charset="0"/>
                          <a:cs typeface="Arial" pitchFamily="34" charset="0"/>
                        </a:rPr>
                        <a:t> </a:t>
                      </a:r>
                      <a:r>
                        <a:rPr kumimoji="0" lang="tr-TR" sz="1000" b="0" i="0" u="none" strike="noStrike" cap="none" normalizeH="0" baseline="0" smtClean="0">
                          <a:ln>
                            <a:noFill/>
                          </a:ln>
                          <a:solidFill>
                            <a:srgbClr val="00001E"/>
                          </a:solidFill>
                          <a:effectLst/>
                          <a:latin typeface="Arial" pitchFamily="34" charset="0"/>
                          <a:cs typeface="Arial" pitchFamily="34" charset="0"/>
                        </a:rPr>
                        <a:t>                </a:t>
                      </a:r>
                      <a:r>
                        <a:rPr kumimoji="0" lang="en-GB" sz="1000" b="0" i="0" u="none" strike="noStrike" cap="none" normalizeH="0" baseline="0" smtClean="0">
                          <a:ln>
                            <a:noFill/>
                          </a:ln>
                          <a:solidFill>
                            <a:srgbClr val="00001E"/>
                          </a:solidFill>
                          <a:effectLst/>
                          <a:latin typeface="Arial" pitchFamily="34" charset="0"/>
                          <a:cs typeface="Arial" pitchFamily="34" charset="0"/>
                        </a:rPr>
                        <a:t>(</a:t>
                      </a:r>
                      <a:r>
                        <a:rPr kumimoji="0" lang="en-GB" sz="1000" b="0" i="0" u="none" strike="noStrike" cap="none" normalizeH="0" baseline="0" smtClean="0">
                          <a:ln>
                            <a:noFill/>
                          </a:ln>
                          <a:solidFill>
                            <a:srgbClr val="00001E"/>
                          </a:solidFill>
                          <a:effectLst/>
                          <a:latin typeface="Arial" pitchFamily="34" charset="0"/>
                          <a:cs typeface="Arial" pitchFamily="34" charset="0"/>
                          <a:hlinkClick r:id="rId10" tooltip="Ibritumomab tiuxetan"/>
                        </a:rPr>
                        <a:t>Ibritumomab</a:t>
                      </a:r>
                      <a:r>
                        <a:rPr kumimoji="0" lang="en-GB" sz="1000" b="0" i="0" u="none" strike="noStrike" cap="none" normalizeH="0" baseline="0" smtClean="0">
                          <a:ln>
                            <a:noFill/>
                          </a:ln>
                          <a:solidFill>
                            <a:srgbClr val="00001E"/>
                          </a:solidFill>
                          <a:effectLst/>
                          <a:latin typeface="Arial" pitchFamily="34" charset="0"/>
                          <a:cs typeface="Arial" pitchFamily="34" charset="0"/>
                        </a:rPr>
                        <a:t>, </a:t>
                      </a:r>
                      <a:r>
                        <a:rPr kumimoji="0" lang="en-GB" sz="1000" b="0" i="0" u="none" strike="noStrike" cap="none" normalizeH="0" baseline="0" smtClean="0">
                          <a:ln>
                            <a:noFill/>
                          </a:ln>
                          <a:solidFill>
                            <a:srgbClr val="00001E"/>
                          </a:solidFill>
                          <a:effectLst/>
                          <a:latin typeface="Arial" pitchFamily="34" charset="0"/>
                          <a:cs typeface="Arial" pitchFamily="34" charset="0"/>
                          <a:hlinkClick r:id="rId11" tooltip="Ofatumumab"/>
                        </a:rPr>
                        <a:t>Ofatumumab</a:t>
                      </a:r>
                      <a:r>
                        <a:rPr kumimoji="0" lang="en-GB" sz="1000" b="0" i="0" u="none" strike="noStrike" cap="none" normalizeH="0" baseline="0" smtClean="0">
                          <a:ln>
                            <a:noFill/>
                          </a:ln>
                          <a:solidFill>
                            <a:srgbClr val="00001E"/>
                          </a:solidFill>
                          <a:effectLst/>
                          <a:latin typeface="Arial" pitchFamily="34" charset="0"/>
                          <a:cs typeface="Arial" pitchFamily="34" charset="0"/>
                        </a:rPr>
                        <a:t>, </a:t>
                      </a:r>
                      <a:r>
                        <a:rPr kumimoji="0" lang="en-GB" sz="1000" b="0" i="0" u="none" strike="noStrike" cap="none" normalizeH="0" baseline="0" smtClean="0">
                          <a:ln>
                            <a:noFill/>
                          </a:ln>
                          <a:solidFill>
                            <a:srgbClr val="00001E"/>
                          </a:solidFill>
                          <a:effectLst/>
                          <a:latin typeface="Arial" pitchFamily="34" charset="0"/>
                          <a:cs typeface="Arial" pitchFamily="34" charset="0"/>
                          <a:hlinkClick r:id="rId12" tooltip="Rituximab"/>
                        </a:rPr>
                        <a:t>Rituximab</a:t>
                      </a:r>
                      <a:r>
                        <a:rPr kumimoji="0" lang="en-GB" sz="1000" b="0" i="0" u="none" strike="noStrike" cap="none" normalizeH="0" baseline="0" smtClean="0">
                          <a:ln>
                            <a:noFill/>
                          </a:ln>
                          <a:solidFill>
                            <a:srgbClr val="00001E"/>
                          </a:solidFill>
                          <a:effectLst/>
                          <a:latin typeface="Arial" pitchFamily="34" charset="0"/>
                          <a:cs typeface="Arial" pitchFamily="34" charset="0"/>
                        </a:rPr>
                        <a:t>, </a:t>
                      </a:r>
                      <a:r>
                        <a:rPr kumimoji="0" lang="en-GB" sz="1000" b="0" i="0" u="none" strike="noStrike" cap="none" normalizeH="0" baseline="0" smtClean="0">
                          <a:ln>
                            <a:noFill/>
                          </a:ln>
                          <a:solidFill>
                            <a:srgbClr val="00001E"/>
                          </a:solidFill>
                          <a:effectLst/>
                          <a:latin typeface="Arial" pitchFamily="34" charset="0"/>
                          <a:cs typeface="Arial" pitchFamily="34" charset="0"/>
                          <a:hlinkClick r:id="rId13" tooltip="Tositumomab"/>
                        </a:rPr>
                        <a:t>Tositumomab</a:t>
                      </a:r>
                      <a:r>
                        <a:rPr kumimoji="0" lang="en-GB" sz="1000" b="0" i="0" u="none" strike="noStrike" cap="none" normalizeH="0" baseline="0" smtClean="0">
                          <a:ln>
                            <a:noFill/>
                          </a:ln>
                          <a:solidFill>
                            <a:srgbClr val="00001E"/>
                          </a:solidFill>
                          <a:effectLst/>
                          <a:latin typeface="Arial" pitchFamily="34" charset="0"/>
                          <a:cs typeface="Arial" pitchFamily="34" charset="0"/>
                        </a:rPr>
                        <a:t>), </a:t>
                      </a:r>
                      <a:endParaRPr kumimoji="0" lang="tr-TR" sz="1000" b="0" i="0" u="none" strike="noStrike" cap="none" normalizeH="0" baseline="0" smtClean="0">
                        <a:ln>
                          <a:noFill/>
                        </a:ln>
                        <a:solidFill>
                          <a:srgbClr val="00001E"/>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rgbClr val="00001E"/>
                          </a:solidFill>
                          <a:effectLst/>
                          <a:latin typeface="Arial" pitchFamily="34" charset="0"/>
                          <a:cs typeface="Arial" pitchFamily="34" charset="0"/>
                        </a:rPr>
                        <a:t>CD52</a:t>
                      </a:r>
                      <a:r>
                        <a:rPr kumimoji="0" lang="en-GB" sz="1000" b="0" i="0" u="none" strike="noStrike" cap="none" normalizeH="0" baseline="0" smtClean="0">
                          <a:ln>
                            <a:noFill/>
                          </a:ln>
                          <a:solidFill>
                            <a:srgbClr val="00001E"/>
                          </a:solidFill>
                          <a:effectLst/>
                          <a:latin typeface="Arial" pitchFamily="34" charset="0"/>
                          <a:cs typeface="Arial" pitchFamily="34" charset="0"/>
                        </a:rPr>
                        <a:t> </a:t>
                      </a:r>
                      <a:r>
                        <a:rPr kumimoji="0" lang="tr-TR" sz="1000" b="0" i="0" u="none" strike="noStrike" cap="none" normalizeH="0" baseline="0" smtClean="0">
                          <a:ln>
                            <a:noFill/>
                          </a:ln>
                          <a:solidFill>
                            <a:srgbClr val="00001E"/>
                          </a:solidFill>
                          <a:effectLst/>
                          <a:latin typeface="Arial" pitchFamily="34" charset="0"/>
                          <a:cs typeface="Arial" pitchFamily="34" charset="0"/>
                        </a:rPr>
                        <a:t>                </a:t>
                      </a:r>
                      <a:r>
                        <a:rPr kumimoji="0" lang="en-GB" sz="1000" b="0" i="0" u="none" strike="noStrike" cap="none" normalizeH="0" baseline="0" smtClean="0">
                          <a:ln>
                            <a:noFill/>
                          </a:ln>
                          <a:solidFill>
                            <a:srgbClr val="00001E"/>
                          </a:solidFill>
                          <a:effectLst/>
                          <a:latin typeface="Arial" pitchFamily="34" charset="0"/>
                          <a:cs typeface="Arial" pitchFamily="34" charset="0"/>
                        </a:rPr>
                        <a:t>(</a:t>
                      </a:r>
                      <a:r>
                        <a:rPr kumimoji="0" lang="en-GB" sz="1000" b="0" i="0" u="none" strike="noStrike" cap="none" normalizeH="0" baseline="0" smtClean="0">
                          <a:ln>
                            <a:noFill/>
                          </a:ln>
                          <a:solidFill>
                            <a:srgbClr val="00001E"/>
                          </a:solidFill>
                          <a:effectLst/>
                          <a:latin typeface="Arial" pitchFamily="34" charset="0"/>
                          <a:cs typeface="Arial" pitchFamily="34" charset="0"/>
                          <a:hlinkClick r:id="rId14" tooltip="Alemtuzumab"/>
                        </a:rPr>
                        <a:t>Alemtuzumab</a:t>
                      </a:r>
                      <a:r>
                        <a:rPr kumimoji="0" lang="en-GB" sz="1000" b="0" i="0" u="none" strike="noStrike" cap="none" normalizeH="0" baseline="0" smtClean="0">
                          <a:ln>
                            <a:noFill/>
                          </a:ln>
                          <a:solidFill>
                            <a:srgbClr val="00001E"/>
                          </a:solidFill>
                          <a:effectLst/>
                          <a:latin typeface="Arial" pitchFamily="34" charset="0"/>
                          <a:cs typeface="Arial" pitchFamily="34" charset="0"/>
                        </a:rPr>
                        <a:t>)</a:t>
                      </a:r>
                      <a:endParaRPr kumimoji="0" lang="tr-TR" sz="1000" b="0" i="0" u="none" strike="noStrike" cap="none" normalizeH="0" baseline="0" smtClean="0">
                        <a:ln>
                          <a:noFill/>
                        </a:ln>
                        <a:solidFill>
                          <a:srgbClr val="00001E"/>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1E"/>
                          </a:solidFill>
                          <a:effectLst/>
                          <a:latin typeface="Arial" pitchFamily="34" charset="0"/>
                          <a:cs typeface="Arial" pitchFamily="34" charset="0"/>
                        </a:rPr>
                        <a:t>Myeloid</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rgbClr val="00001E"/>
                          </a:solidFill>
                          <a:effectLst/>
                          <a:latin typeface="Arial" pitchFamily="34" charset="0"/>
                          <a:cs typeface="Arial" pitchFamily="34" charset="0"/>
                        </a:rPr>
                        <a:t>CD33</a:t>
                      </a:r>
                      <a:r>
                        <a:rPr kumimoji="0" lang="en-GB" sz="1000" b="0" i="0" u="none" strike="noStrike" cap="none" normalizeH="0" baseline="0" smtClean="0">
                          <a:ln>
                            <a:noFill/>
                          </a:ln>
                          <a:solidFill>
                            <a:srgbClr val="00001E"/>
                          </a:solidFill>
                          <a:effectLst/>
                          <a:latin typeface="Arial" pitchFamily="34" charset="0"/>
                          <a:cs typeface="Arial" pitchFamily="34" charset="0"/>
                        </a:rPr>
                        <a:t> </a:t>
                      </a:r>
                      <a:r>
                        <a:rPr kumimoji="0" lang="tr-TR" sz="1000" b="0" i="0" u="none" strike="noStrike" cap="none" normalizeH="0" baseline="0" smtClean="0">
                          <a:ln>
                            <a:noFill/>
                          </a:ln>
                          <a:solidFill>
                            <a:srgbClr val="00001E"/>
                          </a:solidFill>
                          <a:effectLst/>
                          <a:latin typeface="Arial" pitchFamily="34" charset="0"/>
                          <a:cs typeface="Arial" pitchFamily="34" charset="0"/>
                        </a:rPr>
                        <a:t>                </a:t>
                      </a:r>
                      <a:r>
                        <a:rPr kumimoji="0" lang="en-GB" sz="1000" b="0" i="0" u="none" strike="noStrike" cap="none" normalizeH="0" baseline="0" smtClean="0">
                          <a:ln>
                            <a:noFill/>
                          </a:ln>
                          <a:solidFill>
                            <a:srgbClr val="00001E"/>
                          </a:solidFill>
                          <a:effectLst/>
                          <a:latin typeface="Arial" pitchFamily="34" charset="0"/>
                          <a:cs typeface="Arial" pitchFamily="34" charset="0"/>
                        </a:rPr>
                        <a:t>(</a:t>
                      </a:r>
                      <a:r>
                        <a:rPr kumimoji="0" lang="en-GB" sz="1000" b="0" i="0" u="none" strike="noStrike" cap="none" normalizeH="0" baseline="0" smtClean="0">
                          <a:ln>
                            <a:noFill/>
                          </a:ln>
                          <a:solidFill>
                            <a:srgbClr val="00001E"/>
                          </a:solidFill>
                          <a:effectLst/>
                          <a:latin typeface="Arial" pitchFamily="34" charset="0"/>
                          <a:cs typeface="Arial" pitchFamily="34" charset="0"/>
                          <a:hlinkClick r:id="rId15" tooltip="Gemtuzumab ozogamicin"/>
                        </a:rPr>
                        <a:t>Gemtuzumab</a:t>
                      </a:r>
                      <a:r>
                        <a:rPr kumimoji="0" lang="en-GB" sz="1000" b="0" i="0" u="none" strike="noStrike" cap="none" normalizeH="0" baseline="0" smtClean="0">
                          <a:ln>
                            <a:noFill/>
                          </a:ln>
                          <a:solidFill>
                            <a:srgbClr val="00001E"/>
                          </a:solidFill>
                          <a:effectLst/>
                          <a:latin typeface="Arial" pitchFamily="34" charset="0"/>
                          <a:cs typeface="Arial" pitchFamily="34" charset="0"/>
                        </a:rPr>
                        <a:t>)</a:t>
                      </a:r>
                    </a:p>
                  </a:txBody>
                  <a:tcPr anchor="ctr" horzOverflow="overflow">
                    <a:lnL>
                      <a:noFill/>
                    </a:lnL>
                    <a:lnR cap="flat">
                      <a:noFill/>
                    </a:lnR>
                    <a:lnT>
                      <a:noFill/>
                    </a:lnT>
                    <a:lnB cap="flat">
                      <a:noFill/>
                    </a:lnB>
                    <a:lnTlToBr>
                      <a:noFill/>
                    </a:lnTlToBr>
                    <a:lnBlToTr>
                      <a:noFill/>
                    </a:lnBlToTr>
                    <a:solidFill>
                      <a:srgbClr val="FFE1E1"/>
                    </a:solidFill>
                  </a:tcPr>
                </a:tc>
                <a:tc hMerge="1">
                  <a:txBody>
                    <a:bodyPr/>
                    <a:lstStyle/>
                    <a:p>
                      <a:endParaRPr lang="tr-TR"/>
                    </a:p>
                  </a:txBody>
                  <a:tcPr/>
                </a:tc>
              </a:tr>
            </a:tbl>
          </a:graphicData>
        </a:graphic>
      </p:graphicFrame>
      <p:graphicFrame>
        <p:nvGraphicFramePr>
          <p:cNvPr id="141650" name="Group 338"/>
          <p:cNvGraphicFramePr>
            <a:graphicFrameLocks noGrp="1"/>
          </p:cNvGraphicFramePr>
          <p:nvPr/>
        </p:nvGraphicFramePr>
        <p:xfrm>
          <a:off x="2268538" y="3125788"/>
          <a:ext cx="6624637" cy="2175828"/>
        </p:xfrm>
        <a:graphic>
          <a:graphicData uri="http://schemas.openxmlformats.org/drawingml/2006/table">
            <a:tbl>
              <a:tblPr/>
              <a:tblGrid>
                <a:gridCol w="1435100"/>
                <a:gridCol w="5189537"/>
              </a:tblGrid>
              <a:tr h="11128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rgbClr val="000022"/>
                          </a:solidFill>
                          <a:effectLst/>
                          <a:latin typeface="Arial" pitchFamily="34" charset="0"/>
                          <a:cs typeface="Arial" pitchFamily="34" charset="0"/>
                        </a:rPr>
                        <a:t>Reseptör </a:t>
                      </a:r>
                      <a:r>
                        <a:rPr kumimoji="0" lang="tr-TR" sz="1000" b="1" i="0" u="none" strike="noStrike" cap="none" normalizeH="0" baseline="0" dirty="0" err="1" smtClean="0">
                          <a:ln>
                            <a:noFill/>
                          </a:ln>
                          <a:solidFill>
                            <a:srgbClr val="000022"/>
                          </a:solidFill>
                          <a:effectLst/>
                          <a:latin typeface="Arial" pitchFamily="34" charset="0"/>
                          <a:cs typeface="Arial" pitchFamily="34" charset="0"/>
                        </a:rPr>
                        <a:t>tirozin</a:t>
                      </a:r>
                      <a:r>
                        <a:rPr kumimoji="0" lang="tr-TR" sz="1000" b="1" i="0" u="none" strike="noStrike" cap="none" normalizeH="0" baseline="0" dirty="0" smtClean="0">
                          <a:ln>
                            <a:noFill/>
                          </a:ln>
                          <a:solidFill>
                            <a:srgbClr val="000022"/>
                          </a:solidFill>
                          <a:effectLst/>
                          <a:latin typeface="Arial" pitchFamily="34" charset="0"/>
                          <a:cs typeface="Arial" pitchFamily="34" charset="0"/>
                        </a:rPr>
                        <a:t> </a:t>
                      </a:r>
                      <a:r>
                        <a:rPr kumimoji="0" lang="tr-TR" sz="1000" b="1" i="0" u="none" strike="noStrike" cap="none" normalizeH="0" baseline="0" dirty="0" err="1" smtClean="0">
                          <a:ln>
                            <a:noFill/>
                          </a:ln>
                          <a:solidFill>
                            <a:srgbClr val="000022"/>
                          </a:solidFill>
                          <a:effectLst/>
                          <a:latin typeface="Arial" pitchFamily="34" charset="0"/>
                          <a:cs typeface="Arial" pitchFamily="34" charset="0"/>
                        </a:rPr>
                        <a:t>kinaz</a:t>
                      </a:r>
                      <a:endParaRPr kumimoji="0" lang="en-GB" sz="1000" b="1" i="0" u="none" strike="noStrike" cap="none" normalizeH="0" baseline="0" dirty="0" smtClean="0">
                        <a:ln>
                          <a:noFill/>
                        </a:ln>
                        <a:solidFill>
                          <a:srgbClr val="000022"/>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000" b="1" i="0" u="none" strike="noStrike" cap="none" normalizeH="0" baseline="0" dirty="0" smtClean="0">
                        <a:ln>
                          <a:noFill/>
                        </a:ln>
                        <a:solidFill>
                          <a:srgbClr val="000022"/>
                        </a:solidFill>
                        <a:effectLst/>
                        <a:latin typeface="Arial" pitchFamily="34" charset="0"/>
                        <a:cs typeface="Arial" pitchFamily="34" charset="0"/>
                      </a:endParaRPr>
                    </a:p>
                  </a:txBody>
                  <a:tcPr anchor="ctr" horzOverflow="overflow">
                    <a:lnL cap="flat">
                      <a:noFill/>
                    </a:lnL>
                    <a:lnR>
                      <a:noFill/>
                    </a:lnR>
                    <a:lnT cap="flat">
                      <a:noFill/>
                    </a:lnT>
                    <a:lnB>
                      <a:noFill/>
                    </a:lnB>
                    <a:lnTlToBr>
                      <a:noFill/>
                    </a:lnTlToBr>
                    <a:lnBlToTr>
                      <a:noFill/>
                    </a:lnBlToTr>
                    <a:solidFill>
                      <a:srgbClr val="FF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22"/>
                          </a:solidFill>
                          <a:effectLst/>
                          <a:latin typeface="Arial" pitchFamily="34" charset="0"/>
                          <a:cs typeface="Arial" pitchFamily="34" charset="0"/>
                        </a:rPr>
                        <a:t>ERBB</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rgbClr val="000022"/>
                          </a:solidFill>
                          <a:effectLst/>
                          <a:latin typeface="Arial" pitchFamily="34" charset="0"/>
                          <a:cs typeface="Arial" pitchFamily="34" charset="0"/>
                        </a:rPr>
                        <a:t>HER1/EGFR</a:t>
                      </a:r>
                      <a:r>
                        <a:rPr kumimoji="0" lang="en-GB" sz="1000" b="0" i="1" u="none" strike="noStrike" cap="none" normalizeH="0" baseline="0" smtClean="0">
                          <a:ln>
                            <a:noFill/>
                          </a:ln>
                          <a:solidFill>
                            <a:srgbClr val="000022"/>
                          </a:solidFill>
                          <a:effectLst/>
                          <a:latin typeface="Arial" pitchFamily="34" charset="0"/>
                          <a:cs typeface="Arial" pitchFamily="34" charset="0"/>
                        </a:rPr>
                        <a:t> </a:t>
                      </a:r>
                      <a:r>
                        <a:rPr kumimoji="0" lang="tr-TR" sz="1000" b="0" i="1"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rPr>
                        <a:t>(</a:t>
                      </a:r>
                      <a:r>
                        <a:rPr kumimoji="0" lang="en-GB" sz="1000" b="0" i="0" u="none" strike="noStrike" cap="none" normalizeH="0" baseline="0" smtClean="0">
                          <a:ln>
                            <a:noFill/>
                          </a:ln>
                          <a:solidFill>
                            <a:srgbClr val="000022"/>
                          </a:solidFill>
                          <a:effectLst/>
                          <a:latin typeface="Arial" pitchFamily="34" charset="0"/>
                          <a:cs typeface="Arial" pitchFamily="34" charset="0"/>
                          <a:hlinkClick r:id="rId16" tooltip="Erlotinib"/>
                        </a:rPr>
                        <a:t>Erlotinib</a:t>
                      </a:r>
                      <a:r>
                        <a:rPr kumimoji="0" lang="en-GB" sz="1000" b="0" i="0"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hlinkClick r:id="rId17" tooltip="Gefitinib"/>
                        </a:rPr>
                        <a:t>Gefitinib</a:t>
                      </a:r>
                      <a:r>
                        <a:rPr kumimoji="0" lang="en-GB" sz="1000" b="0" i="0"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hlinkClick r:id="rId18" tooltip="Vandetanib"/>
                        </a:rPr>
                        <a:t>Vandetanib</a:t>
                      </a:r>
                      <a:r>
                        <a:rPr kumimoji="0" lang="en-GB" sz="1000" b="0" i="0" u="none" strike="noStrike" cap="none" normalizeH="0" baseline="0" smtClean="0">
                          <a:ln>
                            <a:noFill/>
                          </a:ln>
                          <a:solidFill>
                            <a:srgbClr val="000022"/>
                          </a:solidFill>
                          <a:effectLst/>
                          <a:latin typeface="Arial" pitchFamily="34" charset="0"/>
                          <a:cs typeface="Arial" pitchFamily="34" charset="0"/>
                        </a:rPr>
                        <a:t>)</a:t>
                      </a:r>
                      <a:endParaRPr kumimoji="0" lang="tr-TR" sz="1000" b="1" i="0" u="none" strike="noStrike" cap="none" normalizeH="0" baseline="0" smtClean="0">
                        <a:ln>
                          <a:noFill/>
                        </a:ln>
                        <a:solidFill>
                          <a:srgbClr val="000022"/>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smtClean="0">
                          <a:ln>
                            <a:noFill/>
                          </a:ln>
                          <a:solidFill>
                            <a:srgbClr val="000022"/>
                          </a:solidFill>
                          <a:effectLst/>
                          <a:latin typeface="Arial" pitchFamily="34" charset="0"/>
                          <a:cs typeface="Arial" pitchFamily="34" charset="0"/>
                        </a:rPr>
                        <a:t>HER1 ve HER2</a:t>
                      </a:r>
                      <a:r>
                        <a:rPr kumimoji="0" lang="en-GB" sz="1000" b="0" i="1"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hlinkClick r:id="rId19" tooltip="BIBW 2992"/>
                        </a:rPr>
                        <a:t>BIBW 2992</a:t>
                      </a:r>
                      <a:r>
                        <a:rPr kumimoji="0" lang="en-GB" sz="1000" b="0" i="0"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hlinkClick r:id="rId20" tooltip="Lapatinib"/>
                        </a:rPr>
                        <a:t>Lapatinib</a:t>
                      </a:r>
                      <a:r>
                        <a:rPr kumimoji="0" lang="en-GB" sz="1000" b="0" i="0"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hlinkClick r:id="rId21" tooltip="Neratinib"/>
                        </a:rPr>
                        <a:t>Neratinib</a:t>
                      </a:r>
                      <a:r>
                        <a:rPr kumimoji="0" lang="en-GB" sz="1000" b="0" i="0" u="none" strike="noStrike" cap="none" normalizeH="0" baseline="0" smtClean="0">
                          <a:ln>
                            <a:noFill/>
                          </a:ln>
                          <a:solidFill>
                            <a:srgbClr val="000022"/>
                          </a:solidFill>
                          <a:effectLst/>
                          <a:latin typeface="Arial" pitchFamily="34"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22"/>
                          </a:solidFill>
                          <a:effectLst/>
                          <a:latin typeface="Arial" pitchFamily="34" charset="0"/>
                          <a:cs typeface="Arial" pitchFamily="34" charset="0"/>
                        </a:rPr>
                        <a:t>RTK clasIII</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0" i="1" u="none" strike="noStrike" cap="none" normalizeH="0" baseline="0" smtClean="0">
                          <a:ln>
                            <a:noFill/>
                          </a:ln>
                          <a:solidFill>
                            <a:srgbClr val="000022"/>
                          </a:solidFill>
                          <a:effectLst/>
                          <a:latin typeface="Arial" pitchFamily="34" charset="0"/>
                          <a:cs typeface="Arial" pitchFamily="34" charset="0"/>
                        </a:rPr>
                        <a:t>CKIT ve</a:t>
                      </a:r>
                      <a:r>
                        <a:rPr kumimoji="0" lang="en-GB" sz="1000" b="0" i="1" u="none" strike="noStrike" cap="none" normalizeH="0" baseline="0" smtClean="0">
                          <a:ln>
                            <a:noFill/>
                          </a:ln>
                          <a:solidFill>
                            <a:srgbClr val="000022"/>
                          </a:solidFill>
                          <a:effectLst/>
                          <a:latin typeface="Arial" pitchFamily="34" charset="0"/>
                          <a:cs typeface="Arial" pitchFamily="34" charset="0"/>
                        </a:rPr>
                        <a:t> </a:t>
                      </a:r>
                      <a:r>
                        <a:rPr kumimoji="0" lang="tr-TR" sz="1000" b="0" i="1" u="none" strike="noStrike" cap="none" normalizeH="0" baseline="0" smtClean="0">
                          <a:ln>
                            <a:noFill/>
                          </a:ln>
                          <a:solidFill>
                            <a:srgbClr val="000022"/>
                          </a:solidFill>
                          <a:effectLst/>
                          <a:latin typeface="Arial" pitchFamily="34" charset="0"/>
                          <a:cs typeface="Arial" pitchFamily="34" charset="0"/>
                        </a:rPr>
                        <a:t>PGFR</a:t>
                      </a:r>
                      <a:r>
                        <a:rPr kumimoji="0" lang="en-GB" sz="1000" b="0" i="0" u="none" strike="noStrike" cap="none" normalizeH="0" baseline="0" smtClean="0">
                          <a:ln>
                            <a:noFill/>
                          </a:ln>
                          <a:solidFill>
                            <a:srgbClr val="000022"/>
                          </a:solidFill>
                          <a:effectLst/>
                          <a:latin typeface="Arial" pitchFamily="34" charset="0"/>
                          <a:cs typeface="Arial" pitchFamily="34" charset="0"/>
                        </a:rPr>
                        <a:t> </a:t>
                      </a:r>
                      <a:r>
                        <a:rPr kumimoji="0" lang="tr-TR" sz="1000" b="0" i="0"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rPr>
                        <a:t>(</a:t>
                      </a:r>
                      <a:r>
                        <a:rPr kumimoji="0" lang="en-GB" sz="1000" b="0" i="0" u="none" strike="noStrike" cap="none" normalizeH="0" baseline="0" smtClean="0">
                          <a:ln>
                            <a:noFill/>
                          </a:ln>
                          <a:solidFill>
                            <a:srgbClr val="000022"/>
                          </a:solidFill>
                          <a:effectLst/>
                          <a:latin typeface="Arial" pitchFamily="34" charset="0"/>
                          <a:cs typeface="Arial" pitchFamily="34" charset="0"/>
                          <a:hlinkClick r:id="rId22" tooltip="Axitinib"/>
                        </a:rPr>
                        <a:t>Axitinib</a:t>
                      </a:r>
                      <a:r>
                        <a:rPr kumimoji="0" lang="en-GB" sz="1000" b="0" i="0"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hlinkClick r:id="rId23" tooltip="Pazopanib"/>
                        </a:rPr>
                        <a:t>Pazopanib</a:t>
                      </a:r>
                      <a:r>
                        <a:rPr kumimoji="0" lang="en-GB" sz="1000" b="0" i="0"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hlinkClick r:id="rId24" tooltip="Sunitinib"/>
                        </a:rPr>
                        <a:t>Sunitinib</a:t>
                      </a:r>
                      <a:r>
                        <a:rPr kumimoji="0" lang="en-GB" sz="1000" b="0" i="0"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hlinkClick r:id="rId25" tooltip="Sorafenib"/>
                        </a:rPr>
                        <a:t>Sorafenib</a:t>
                      </a:r>
                      <a:r>
                        <a:rPr kumimoji="0" lang="en-GB" sz="1000" b="0" i="0"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hlinkClick r:id="rId26" tooltip="Toceranib"/>
                        </a:rPr>
                        <a:t>Toceranib</a:t>
                      </a:r>
                      <a:r>
                        <a:rPr kumimoji="0" lang="en-GB" sz="1000" b="0" i="0" u="none" strike="noStrike" cap="none" normalizeH="0" baseline="0" smtClean="0">
                          <a:ln>
                            <a:noFill/>
                          </a:ln>
                          <a:solidFill>
                            <a:srgbClr val="000022"/>
                          </a:solidFill>
                          <a:effectLst/>
                          <a:latin typeface="Arial" pitchFamily="34" charset="0"/>
                          <a:cs typeface="Arial" pitchFamily="34" charset="0"/>
                        </a:rPr>
                        <a:t>) </a:t>
                      </a:r>
                      <a:endParaRPr kumimoji="0" lang="tr-TR" sz="1000" b="0" i="0" u="none" strike="noStrike" cap="none" normalizeH="0" baseline="0" smtClean="0">
                        <a:ln>
                          <a:noFill/>
                        </a:ln>
                        <a:solidFill>
                          <a:srgbClr val="000022"/>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0" i="1" u="none" strike="noStrike" cap="none" normalizeH="0" baseline="0" smtClean="0">
                          <a:ln>
                            <a:noFill/>
                          </a:ln>
                          <a:solidFill>
                            <a:srgbClr val="000022"/>
                          </a:solidFill>
                          <a:effectLst/>
                          <a:latin typeface="Arial" pitchFamily="34" charset="0"/>
                          <a:cs typeface="Arial" pitchFamily="34" charset="0"/>
                        </a:rPr>
                        <a:t>FLT3    </a:t>
                      </a:r>
                      <a:r>
                        <a:rPr kumimoji="0" lang="en-GB" sz="1000" b="0" i="0" u="none" strike="noStrike" cap="none" normalizeH="0" baseline="0" smtClean="0">
                          <a:ln>
                            <a:noFill/>
                          </a:ln>
                          <a:solidFill>
                            <a:srgbClr val="000022"/>
                          </a:solidFill>
                          <a:effectLst/>
                          <a:latin typeface="Arial" pitchFamily="34" charset="0"/>
                          <a:cs typeface="Arial" pitchFamily="34" charset="0"/>
                        </a:rPr>
                        <a:t> </a:t>
                      </a:r>
                      <a:r>
                        <a:rPr kumimoji="0" lang="tr-TR" sz="1000" b="0" i="0"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rPr>
                        <a:t>(</a:t>
                      </a:r>
                      <a:r>
                        <a:rPr kumimoji="0" lang="en-GB" sz="1000" b="0" i="0" u="none" strike="noStrike" cap="none" normalizeH="0" baseline="0" smtClean="0">
                          <a:ln>
                            <a:noFill/>
                          </a:ln>
                          <a:solidFill>
                            <a:srgbClr val="000022"/>
                          </a:solidFill>
                          <a:effectLst/>
                          <a:latin typeface="Arial" pitchFamily="34" charset="0"/>
                          <a:cs typeface="Arial" pitchFamily="34" charset="0"/>
                          <a:hlinkClick r:id="rId27" tooltip="Lestaurtinib"/>
                        </a:rPr>
                        <a:t>Lestaurtinib</a:t>
                      </a:r>
                      <a:r>
                        <a:rPr kumimoji="0" lang="en-GB" sz="1000" b="0" i="0" u="none" strike="noStrike" cap="none" normalizeH="0" baseline="0" smtClean="0">
                          <a:ln>
                            <a:noFill/>
                          </a:ln>
                          <a:solidFill>
                            <a:srgbClr val="000022"/>
                          </a:solidFill>
                          <a:effectLst/>
                          <a:latin typeface="Arial" pitchFamily="34" charset="0"/>
                          <a:cs typeface="Arial" pitchFamily="34" charset="0"/>
                        </a:rPr>
                        <a:t>)</a:t>
                      </a:r>
                      <a:endParaRPr kumimoji="0" lang="tr-TR" sz="1000" b="0" i="0" u="none" strike="noStrike" cap="none" normalizeH="0" baseline="0" smtClean="0">
                        <a:ln>
                          <a:noFill/>
                        </a:ln>
                        <a:solidFill>
                          <a:srgbClr val="000022"/>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0" i="1" u="none" strike="noStrike" cap="none" normalizeH="0" baseline="0" smtClean="0">
                          <a:ln>
                            <a:noFill/>
                          </a:ln>
                          <a:solidFill>
                            <a:srgbClr val="000022"/>
                          </a:solidFill>
                          <a:effectLst/>
                          <a:latin typeface="Arial" pitchFamily="34" charset="0"/>
                          <a:cs typeface="Arial" pitchFamily="34" charset="0"/>
                        </a:rPr>
                        <a:t>VEGFR</a:t>
                      </a:r>
                      <a:r>
                        <a:rPr kumimoji="0" lang="en-GB" sz="1000" b="0" i="0" u="none" strike="noStrike" cap="none" normalizeH="0" baseline="0" smtClean="0">
                          <a:ln>
                            <a:noFill/>
                          </a:ln>
                          <a:solidFill>
                            <a:srgbClr val="000022"/>
                          </a:solidFill>
                          <a:effectLst/>
                          <a:latin typeface="Arial" pitchFamily="34" charset="0"/>
                          <a:cs typeface="Arial" pitchFamily="34" charset="0"/>
                        </a:rPr>
                        <a:t> </a:t>
                      </a:r>
                      <a:r>
                        <a:rPr kumimoji="0" lang="tr-TR" sz="1000" b="0" i="0"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rPr>
                        <a:t>(</a:t>
                      </a:r>
                      <a:r>
                        <a:rPr kumimoji="0" lang="en-GB" sz="1000" b="0" i="0" u="none" strike="noStrike" cap="none" normalizeH="0" baseline="0" smtClean="0">
                          <a:ln>
                            <a:noFill/>
                          </a:ln>
                          <a:solidFill>
                            <a:srgbClr val="000022"/>
                          </a:solidFill>
                          <a:effectLst/>
                          <a:latin typeface="Arial" pitchFamily="34" charset="0"/>
                          <a:cs typeface="Arial" pitchFamily="34" charset="0"/>
                          <a:hlinkClick r:id="rId22" tooltip="Axitinib"/>
                        </a:rPr>
                        <a:t>Axitinib</a:t>
                      </a:r>
                      <a:r>
                        <a:rPr kumimoji="0" lang="en-GB" sz="1000" b="0" i="0" u="none" strike="noStrike" cap="none" normalizeH="0" baseline="0" smtClean="0">
                          <a:ln>
                            <a:noFill/>
                          </a:ln>
                          <a:solidFill>
                            <a:srgbClr val="000022"/>
                          </a:solidFill>
                          <a:effectLst/>
                          <a:latin typeface="Arial" pitchFamily="34" charset="0"/>
                          <a:cs typeface="Arial" pitchFamily="34" charset="0"/>
                        </a:rPr>
                        <a:t>,</a:t>
                      </a:r>
                      <a:r>
                        <a:rPr kumimoji="0" lang="en-GB" sz="1000" b="0" i="0" u="none" strike="noStrike" cap="none" normalizeH="0" baseline="0" smtClean="0">
                          <a:ln>
                            <a:noFill/>
                          </a:ln>
                          <a:solidFill>
                            <a:srgbClr val="000022"/>
                          </a:solidFill>
                          <a:effectLst/>
                          <a:latin typeface="Arial" pitchFamily="34" charset="0"/>
                          <a:cs typeface="Arial" pitchFamily="34" charset="0"/>
                          <a:hlinkClick r:id="rId28" tooltip="Cediranib"/>
                        </a:rPr>
                        <a:t>Cediranib</a:t>
                      </a:r>
                      <a:r>
                        <a:rPr kumimoji="0" lang="en-GB" sz="1000" b="0" i="0" u="none" strike="noStrike" cap="none" normalizeH="0" baseline="0" smtClean="0">
                          <a:ln>
                            <a:noFill/>
                          </a:ln>
                          <a:solidFill>
                            <a:srgbClr val="000022"/>
                          </a:solidFill>
                          <a:effectLst/>
                          <a:latin typeface="Arial" pitchFamily="34" charset="0"/>
                          <a:cs typeface="Arial" pitchFamily="34" charset="0"/>
                        </a:rPr>
                        <a:t>,</a:t>
                      </a:r>
                      <a:r>
                        <a:rPr kumimoji="0" lang="en-GB" sz="1000" b="0" i="0" u="none" strike="noStrike" cap="none" normalizeH="0" baseline="0" smtClean="0">
                          <a:ln>
                            <a:noFill/>
                          </a:ln>
                          <a:solidFill>
                            <a:srgbClr val="000022"/>
                          </a:solidFill>
                          <a:effectLst/>
                          <a:latin typeface="Arial" pitchFamily="34" charset="0"/>
                          <a:cs typeface="Arial" pitchFamily="34" charset="0"/>
                          <a:hlinkClick r:id="rId23" tooltip="Pazopanib"/>
                        </a:rPr>
                        <a:t>Pazopanib</a:t>
                      </a:r>
                      <a:r>
                        <a:rPr kumimoji="0" lang="en-GB" sz="1000" b="0" i="0" u="none" strike="noStrike" cap="none" normalizeH="0" baseline="0" smtClean="0">
                          <a:ln>
                            <a:noFill/>
                          </a:ln>
                          <a:solidFill>
                            <a:srgbClr val="000022"/>
                          </a:solidFill>
                          <a:effectLst/>
                          <a:latin typeface="Arial" pitchFamily="34" charset="0"/>
                          <a:cs typeface="Arial" pitchFamily="34" charset="0"/>
                        </a:rPr>
                        <a:t>,</a:t>
                      </a:r>
                      <a:r>
                        <a:rPr kumimoji="0" lang="en-GB" sz="1000" b="0" i="0" u="none" strike="noStrike" cap="none" normalizeH="0" baseline="0" smtClean="0">
                          <a:ln>
                            <a:noFill/>
                          </a:ln>
                          <a:solidFill>
                            <a:srgbClr val="000022"/>
                          </a:solidFill>
                          <a:effectLst/>
                          <a:latin typeface="Arial" pitchFamily="34" charset="0"/>
                          <a:cs typeface="Arial" pitchFamily="34" charset="0"/>
                          <a:hlinkClick r:id="rId29" tooltip="Regorafenib"/>
                        </a:rPr>
                        <a:t>Regorafenib</a:t>
                      </a:r>
                      <a:r>
                        <a:rPr kumimoji="0" lang="en-GB" sz="1000" b="0" i="0" u="none" strike="noStrike" cap="none" normalizeH="0" baseline="0" smtClean="0">
                          <a:ln>
                            <a:noFill/>
                          </a:ln>
                          <a:solidFill>
                            <a:srgbClr val="000022"/>
                          </a:solidFill>
                          <a:effectLst/>
                          <a:latin typeface="Arial" pitchFamily="34" charset="0"/>
                          <a:cs typeface="Arial" pitchFamily="34" charset="0"/>
                        </a:rPr>
                        <a:t>,</a:t>
                      </a:r>
                      <a:r>
                        <a:rPr kumimoji="0" lang="en-GB" sz="1000" b="0" i="0" u="none" strike="noStrike" cap="none" normalizeH="0" baseline="0" smtClean="0">
                          <a:ln>
                            <a:noFill/>
                          </a:ln>
                          <a:solidFill>
                            <a:srgbClr val="000022"/>
                          </a:solidFill>
                          <a:effectLst/>
                          <a:latin typeface="Arial" pitchFamily="34" charset="0"/>
                          <a:cs typeface="Arial" pitchFamily="34" charset="0"/>
                          <a:hlinkClick r:id="rId30" tooltip="Semaxanib"/>
                        </a:rPr>
                        <a:t>Semaxanib</a:t>
                      </a:r>
                      <a:r>
                        <a:rPr kumimoji="0" lang="en-GB" sz="1000" b="0" i="0" u="none" strike="noStrike" cap="none" normalizeH="0" baseline="0" smtClean="0">
                          <a:ln>
                            <a:noFill/>
                          </a:ln>
                          <a:solidFill>
                            <a:srgbClr val="000022"/>
                          </a:solidFill>
                          <a:effectLst/>
                          <a:latin typeface="Arial" pitchFamily="34" charset="0"/>
                          <a:cs typeface="Arial" pitchFamily="34" charset="0"/>
                        </a:rPr>
                        <a:t>,</a:t>
                      </a:r>
                      <a:r>
                        <a:rPr kumimoji="0" lang="en-GB" sz="1000" b="0" i="0" u="sng" strike="noStrike" cap="none" normalizeH="0" baseline="0" smtClean="0">
                          <a:ln>
                            <a:noFill/>
                          </a:ln>
                          <a:solidFill>
                            <a:srgbClr val="000022"/>
                          </a:solidFill>
                          <a:effectLst/>
                          <a:latin typeface="Arial" pitchFamily="34" charset="0"/>
                          <a:cs typeface="Arial" pitchFamily="34" charset="0"/>
                          <a:hlinkClick r:id="rId25" tooltip="Sorafenib"/>
                        </a:rPr>
                        <a:t>Sorafenib</a:t>
                      </a:r>
                      <a:r>
                        <a:rPr kumimoji="0" lang="en-GB" sz="1000" b="0" i="0" u="none" strike="noStrike" cap="none" normalizeH="0" baseline="0" smtClean="0">
                          <a:ln>
                            <a:noFill/>
                          </a:ln>
                          <a:solidFill>
                            <a:srgbClr val="000022"/>
                          </a:solidFill>
                          <a:effectLst/>
                          <a:latin typeface="Arial" pitchFamily="34" charset="0"/>
                          <a:cs typeface="Arial" pitchFamily="34" charset="0"/>
                        </a:rPr>
                        <a:t>,</a:t>
                      </a:r>
                      <a:r>
                        <a:rPr kumimoji="0" lang="en-GB" sz="1000" b="0" i="0" u="none" strike="noStrike" cap="none" normalizeH="0" baseline="0" smtClean="0">
                          <a:ln>
                            <a:noFill/>
                          </a:ln>
                          <a:solidFill>
                            <a:srgbClr val="000022"/>
                          </a:solidFill>
                          <a:effectLst/>
                          <a:latin typeface="Arial" pitchFamily="34" charset="0"/>
                          <a:cs typeface="Arial" pitchFamily="34" charset="0"/>
                          <a:hlinkClick r:id="rId24" tooltip="Sunitinib"/>
                        </a:rPr>
                        <a:t>Sunitin</a:t>
                      </a:r>
                      <a:endParaRPr kumimoji="0" lang="tr-TR" sz="1000" b="0" i="0" u="none" strike="noStrike" cap="none" normalizeH="0" baseline="0" smtClean="0">
                        <a:ln>
                          <a:noFill/>
                        </a:ln>
                        <a:solidFill>
                          <a:srgbClr val="000022"/>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hlinkClick r:id="rId26" tooltip="Toceranib"/>
                        </a:rPr>
                        <a:t>Toceranib</a:t>
                      </a:r>
                      <a:r>
                        <a:rPr kumimoji="0" lang="en-GB" sz="1000" b="0" i="0" u="none" strike="noStrike" cap="none" normalizeH="0" baseline="0" smtClean="0">
                          <a:ln>
                            <a:noFill/>
                          </a:ln>
                          <a:solidFill>
                            <a:srgbClr val="000022"/>
                          </a:solidFill>
                          <a:effectLst/>
                          <a:latin typeface="Arial" pitchFamily="34" charset="0"/>
                          <a:cs typeface="Arial" pitchFamily="34" charset="0"/>
                        </a:rPr>
                        <a:t>,</a:t>
                      </a:r>
                      <a:r>
                        <a:rPr kumimoji="0" lang="tr-TR" sz="1000" b="0" i="0" u="none" strike="noStrike" cap="none" normalizeH="0" baseline="0" smtClean="0">
                          <a:ln>
                            <a:noFill/>
                          </a:ln>
                          <a:solidFill>
                            <a:srgbClr val="000022"/>
                          </a:solidFill>
                          <a:effectLst/>
                          <a:latin typeface="Arial" pitchFamily="34" charset="0"/>
                          <a:cs typeface="Arial" pitchFamily="34" charset="0"/>
                        </a:rPr>
                        <a:t> </a:t>
                      </a:r>
                      <a:r>
                        <a:rPr kumimoji="0" lang="en-GB" sz="1000" b="0" i="0" u="none" strike="noStrike" cap="none" normalizeH="0" baseline="0" smtClean="0">
                          <a:ln>
                            <a:noFill/>
                          </a:ln>
                          <a:solidFill>
                            <a:srgbClr val="000022"/>
                          </a:solidFill>
                          <a:effectLst/>
                          <a:latin typeface="Arial" pitchFamily="34" charset="0"/>
                          <a:cs typeface="Arial" pitchFamily="34" charset="0"/>
                          <a:hlinkClick r:id="rId18" tooltip="Vandetanib"/>
                        </a:rPr>
                        <a:t>Vandetanib</a:t>
                      </a:r>
                      <a:r>
                        <a:rPr kumimoji="0" lang="en-GB" sz="1000" b="0" i="0" u="none" strike="noStrike" cap="none" normalizeH="0" baseline="0" smtClean="0">
                          <a:ln>
                            <a:noFill/>
                          </a:ln>
                          <a:solidFill>
                            <a:srgbClr val="000022"/>
                          </a:solidFill>
                          <a:effectLst/>
                          <a:latin typeface="Arial" pitchFamily="34" charset="0"/>
                          <a:cs typeface="Arial" pitchFamily="34" charset="0"/>
                        </a:rPr>
                        <a:t>)</a:t>
                      </a:r>
                    </a:p>
                  </a:txBody>
                  <a:tcPr anchor="ctr" horzOverflow="overflow">
                    <a:lnL>
                      <a:noFill/>
                    </a:lnL>
                    <a:lnR cap="flat">
                      <a:noFill/>
                    </a:lnR>
                    <a:lnT cap="flat">
                      <a:noFill/>
                    </a:lnT>
                    <a:lnB>
                      <a:noFill/>
                    </a:lnB>
                    <a:lnTlToBr>
                      <a:noFill/>
                    </a:lnTlToBr>
                    <a:lnBlToTr>
                      <a:noFill/>
                    </a:lnBlToTr>
                    <a:solidFill>
                      <a:srgbClr val="FFFFFF"/>
                    </a:solid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400" b="1" i="0" u="none" strike="noStrike" cap="none" normalizeH="0" baseline="0" smtClean="0">
                        <a:ln>
                          <a:noFill/>
                        </a:ln>
                        <a:solidFill>
                          <a:srgbClr val="000022"/>
                        </a:solidFill>
                        <a:effectLst/>
                        <a:latin typeface="Arial" pitchFamily="34" charset="0"/>
                        <a:cs typeface="Arial" pitchFamily="34"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tr-TR" sz="400" b="0" i="0" u="none" strike="noStrike" cap="none" normalizeH="0" baseline="0" smtClean="0">
                        <a:ln>
                          <a:noFill/>
                        </a:ln>
                        <a:solidFill>
                          <a:srgbClr val="000022"/>
                        </a:solidFill>
                        <a:effectLst/>
                        <a:latin typeface="Arial" pitchFamily="34" charset="0"/>
                        <a:cs typeface="Arial" pitchFamily="34" charset="0"/>
                      </a:endParaRPr>
                    </a:p>
                  </a:txBody>
                  <a:tcPr horzOverflow="overflow">
                    <a:lnL>
                      <a:noFill/>
                    </a:lnL>
                    <a:lnR cap="flat">
                      <a:noFill/>
                    </a:lnR>
                    <a:lnT>
                      <a:noFill/>
                    </a:lnT>
                    <a:lnB>
                      <a:noFill/>
                    </a:lnB>
                    <a:lnTlToBr>
                      <a:noFill/>
                    </a:lnTlToBr>
                    <a:lnBlToTr>
                      <a:noFill/>
                    </a:lnBlToTr>
                    <a:noFill/>
                  </a:tcPr>
                </a:tc>
              </a:tr>
              <a:tr h="684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smtClean="0">
                          <a:ln>
                            <a:noFill/>
                          </a:ln>
                          <a:solidFill>
                            <a:srgbClr val="000022"/>
                          </a:solidFill>
                          <a:effectLst/>
                          <a:latin typeface="Arial" pitchFamily="34" charset="0"/>
                          <a:cs typeface="Arial" pitchFamily="34" charset="0"/>
                        </a:rPr>
                        <a:t>Reseptör olmayan tirozin kinaz</a:t>
                      </a:r>
                      <a:endParaRPr kumimoji="0" lang="en-GB" sz="1000" b="1" i="0" u="none" strike="noStrike" cap="none" normalizeH="0" baseline="0" smtClean="0">
                        <a:ln>
                          <a:noFill/>
                        </a:ln>
                        <a:solidFill>
                          <a:srgbClr val="000022"/>
                        </a:solidFill>
                        <a:effectLst/>
                        <a:latin typeface="Arial" pitchFamily="34" charset="0"/>
                        <a:cs typeface="Arial" pitchFamily="34" charset="0"/>
                      </a:endParaRPr>
                    </a:p>
                  </a:txBody>
                  <a:tcPr anchor="ctr" horzOverflow="overflow">
                    <a:lnL cap="flat">
                      <a:noFill/>
                    </a:lnL>
                    <a:lnR>
                      <a:noFill/>
                    </a:lnR>
                    <a:lnT>
                      <a:noFill/>
                    </a:lnT>
                    <a:lnB cap="flat">
                      <a:noFill/>
                    </a:lnB>
                    <a:lnTlToBr>
                      <a:noFill/>
                    </a:lnTlToBr>
                    <a:lnBlToTr>
                      <a:noFill/>
                    </a:lnBlToTr>
                    <a:solidFill>
                      <a:srgbClr val="FFFFCC"/>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1" u="none" strike="noStrike" cap="none" normalizeH="0" baseline="0" dirty="0" smtClean="0">
                          <a:ln>
                            <a:noFill/>
                          </a:ln>
                          <a:solidFill>
                            <a:srgbClr val="000022"/>
                          </a:solidFill>
                          <a:effectLst/>
                          <a:latin typeface="Arial" pitchFamily="34" charset="0"/>
                          <a:cs typeface="Arial" pitchFamily="34" charset="0"/>
                        </a:rPr>
                        <a:t>BCR/ABL           </a:t>
                      </a:r>
                      <a:r>
                        <a:rPr kumimoji="0" lang="en-GB" sz="1000" b="0" i="0" u="none" strike="noStrike" cap="none" normalizeH="0" baseline="0" dirty="0" smtClean="0">
                          <a:ln>
                            <a:noFill/>
                          </a:ln>
                          <a:solidFill>
                            <a:srgbClr val="000022"/>
                          </a:solidFill>
                          <a:effectLst/>
                          <a:latin typeface="Arial" pitchFamily="34" charset="0"/>
                          <a:cs typeface="Arial" pitchFamily="34" charset="0"/>
                        </a:rPr>
                        <a:t>(</a:t>
                      </a:r>
                      <a:r>
                        <a:rPr kumimoji="0" lang="en-GB" sz="1000" b="0" i="0" u="none" strike="noStrike" cap="none" normalizeH="0" baseline="0" dirty="0" err="1" smtClean="0">
                          <a:ln>
                            <a:noFill/>
                          </a:ln>
                          <a:solidFill>
                            <a:srgbClr val="000022"/>
                          </a:solidFill>
                          <a:effectLst/>
                          <a:latin typeface="Arial" pitchFamily="34" charset="0"/>
                          <a:cs typeface="Arial" pitchFamily="34" charset="0"/>
                          <a:hlinkClick r:id="rId31" tooltip="Dasatinib"/>
                        </a:rPr>
                        <a:t>Dasatinib</a:t>
                      </a:r>
                      <a:r>
                        <a:rPr kumimoji="0" lang="en-GB" sz="1000" b="0" i="0" u="none" strike="noStrike" cap="none" normalizeH="0" baseline="0" dirty="0" smtClean="0">
                          <a:ln>
                            <a:noFill/>
                          </a:ln>
                          <a:solidFill>
                            <a:srgbClr val="000022"/>
                          </a:solidFill>
                          <a:effectLst/>
                          <a:latin typeface="Arial" pitchFamily="34" charset="0"/>
                          <a:cs typeface="Arial" pitchFamily="34" charset="0"/>
                        </a:rPr>
                        <a:t>, </a:t>
                      </a:r>
                      <a:r>
                        <a:rPr kumimoji="0" lang="en-GB" sz="1000" b="0" i="0" u="none" strike="noStrike" cap="none" normalizeH="0" baseline="0" dirty="0" err="1" smtClean="0">
                          <a:ln>
                            <a:noFill/>
                          </a:ln>
                          <a:solidFill>
                            <a:srgbClr val="000022"/>
                          </a:solidFill>
                          <a:effectLst/>
                          <a:latin typeface="Arial" pitchFamily="34" charset="0"/>
                          <a:cs typeface="Arial" pitchFamily="34" charset="0"/>
                          <a:hlinkClick r:id="rId32" tooltip="Imatinib"/>
                        </a:rPr>
                        <a:t>Imatinib</a:t>
                      </a:r>
                      <a:r>
                        <a:rPr kumimoji="0" lang="en-GB" sz="1000" b="0" i="0" u="none" strike="noStrike" cap="none" normalizeH="0" baseline="0" dirty="0" smtClean="0">
                          <a:ln>
                            <a:noFill/>
                          </a:ln>
                          <a:solidFill>
                            <a:srgbClr val="000022"/>
                          </a:solidFill>
                          <a:effectLst/>
                          <a:latin typeface="Arial" pitchFamily="34" charset="0"/>
                          <a:cs typeface="Arial" pitchFamily="34" charset="0"/>
                        </a:rPr>
                        <a:t>, </a:t>
                      </a:r>
                      <a:r>
                        <a:rPr kumimoji="0" lang="en-GB" sz="1000" b="0" i="0" u="none" strike="noStrike" cap="none" normalizeH="0" baseline="0" dirty="0" err="1" smtClean="0">
                          <a:ln>
                            <a:noFill/>
                          </a:ln>
                          <a:solidFill>
                            <a:srgbClr val="000022"/>
                          </a:solidFill>
                          <a:effectLst/>
                          <a:latin typeface="Arial" pitchFamily="34" charset="0"/>
                          <a:cs typeface="Arial" pitchFamily="34" charset="0"/>
                          <a:hlinkClick r:id="rId33" tooltip="Nilotinib"/>
                        </a:rPr>
                        <a:t>Nilotinib</a:t>
                      </a:r>
                      <a:r>
                        <a:rPr kumimoji="0" lang="en-GB" sz="1000" b="0" i="0" u="none" strike="noStrike" cap="none" normalizeH="0" baseline="0" dirty="0" smtClean="0">
                          <a:ln>
                            <a:noFill/>
                          </a:ln>
                          <a:solidFill>
                            <a:srgbClr val="000022"/>
                          </a:solidFill>
                          <a:effectLst/>
                          <a:latin typeface="Arial" pitchFamily="34"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0" i="1" u="none" strike="noStrike" cap="none" normalizeH="0" baseline="0" dirty="0" smtClean="0">
                          <a:ln>
                            <a:noFill/>
                          </a:ln>
                          <a:solidFill>
                            <a:srgbClr val="000022"/>
                          </a:solidFill>
                          <a:effectLst/>
                          <a:latin typeface="Arial" pitchFamily="34" charset="0"/>
                          <a:cs typeface="Arial" pitchFamily="34" charset="0"/>
                        </a:rPr>
                        <a:t>SRC                  </a:t>
                      </a:r>
                      <a:r>
                        <a:rPr kumimoji="0" lang="en-GB" sz="1000" b="0" i="0" u="none" strike="noStrike" cap="none" normalizeH="0" baseline="0" dirty="0" smtClean="0">
                          <a:ln>
                            <a:noFill/>
                          </a:ln>
                          <a:solidFill>
                            <a:srgbClr val="000022"/>
                          </a:solidFill>
                          <a:effectLst/>
                          <a:latin typeface="Arial" pitchFamily="34" charset="0"/>
                          <a:cs typeface="Arial" pitchFamily="34" charset="0"/>
                        </a:rPr>
                        <a:t> (</a:t>
                      </a:r>
                      <a:r>
                        <a:rPr kumimoji="0" lang="en-GB" sz="1000" b="0" i="0" u="none" strike="noStrike" cap="none" normalizeH="0" baseline="0" dirty="0" err="1" smtClean="0">
                          <a:ln>
                            <a:noFill/>
                          </a:ln>
                          <a:solidFill>
                            <a:srgbClr val="000022"/>
                          </a:solidFill>
                          <a:effectLst/>
                          <a:latin typeface="Arial" pitchFamily="34" charset="0"/>
                          <a:cs typeface="Arial" pitchFamily="34" charset="0"/>
                          <a:hlinkClick r:id="rId34" tooltip="Bosutinib"/>
                        </a:rPr>
                        <a:t>Bosutinib</a:t>
                      </a:r>
                      <a:r>
                        <a:rPr kumimoji="0" lang="en-GB" sz="1000" b="0" i="0" u="none" strike="noStrike" cap="none" normalizeH="0" baseline="0" dirty="0" smtClean="0">
                          <a:ln>
                            <a:noFill/>
                          </a:ln>
                          <a:solidFill>
                            <a:srgbClr val="000022"/>
                          </a:solidFill>
                          <a:effectLst/>
                          <a:latin typeface="Arial" pitchFamily="34" charset="0"/>
                          <a:cs typeface="Arial" pitchFamily="34" charset="0"/>
                        </a:rPr>
                        <a:t>)</a:t>
                      </a:r>
                      <a:endParaRPr kumimoji="0" lang="tr-TR" sz="1000" b="0" i="0" u="none" strike="noStrike" cap="none" normalizeH="0" baseline="0" dirty="0" smtClean="0">
                        <a:ln>
                          <a:noFill/>
                        </a:ln>
                        <a:solidFill>
                          <a:srgbClr val="000022"/>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000" b="0" i="1" u="none" strike="noStrike" cap="none" normalizeH="0" baseline="0" dirty="0" smtClean="0">
                          <a:ln>
                            <a:noFill/>
                          </a:ln>
                          <a:solidFill>
                            <a:srgbClr val="000022"/>
                          </a:solidFill>
                          <a:effectLst/>
                          <a:latin typeface="Arial" pitchFamily="34" charset="0"/>
                          <a:cs typeface="Arial" pitchFamily="34" charset="0"/>
                        </a:rPr>
                        <a:t>JAK2                 </a:t>
                      </a:r>
                      <a:r>
                        <a:rPr kumimoji="0" lang="en-GB" sz="1000" b="0" i="0" u="none" strike="noStrike" cap="none" normalizeH="0" baseline="0" dirty="0" smtClean="0">
                          <a:ln>
                            <a:noFill/>
                          </a:ln>
                          <a:solidFill>
                            <a:srgbClr val="000022"/>
                          </a:solidFill>
                          <a:effectLst/>
                          <a:latin typeface="Arial" pitchFamily="34" charset="0"/>
                          <a:cs typeface="Arial" pitchFamily="34" charset="0"/>
                        </a:rPr>
                        <a:t> (</a:t>
                      </a:r>
                      <a:r>
                        <a:rPr kumimoji="0" lang="en-GB" sz="1000" b="0" i="0" u="none" strike="noStrike" cap="none" normalizeH="0" baseline="0" dirty="0" err="1" smtClean="0">
                          <a:ln>
                            <a:noFill/>
                          </a:ln>
                          <a:solidFill>
                            <a:srgbClr val="000022"/>
                          </a:solidFill>
                          <a:effectLst/>
                          <a:latin typeface="Arial" pitchFamily="34" charset="0"/>
                          <a:cs typeface="Arial" pitchFamily="34" charset="0"/>
                          <a:hlinkClick r:id="rId27" tooltip="Lestaurtinib"/>
                        </a:rPr>
                        <a:t>Lestaurtinib</a:t>
                      </a:r>
                      <a:r>
                        <a:rPr kumimoji="0" lang="en-GB" sz="1000" b="0" i="0" u="none" strike="noStrike" cap="none" normalizeH="0" baseline="0" dirty="0" smtClean="0">
                          <a:ln>
                            <a:noFill/>
                          </a:ln>
                          <a:solidFill>
                            <a:srgbClr val="000022"/>
                          </a:solidFill>
                          <a:effectLst/>
                          <a:latin typeface="Arial" pitchFamily="34" charset="0"/>
                          <a:cs typeface="Arial" pitchFamily="34" charset="0"/>
                        </a:rPr>
                        <a:t>)</a:t>
                      </a:r>
                    </a:p>
                  </a:txBody>
                  <a:tcPr anchor="ctr" horzOverflow="overflow">
                    <a:lnL>
                      <a:noFill/>
                    </a:lnL>
                    <a:lnR cap="flat">
                      <a:noFill/>
                    </a:lnR>
                    <a:lnT>
                      <a:noFill/>
                    </a:lnT>
                    <a:lnB cap="flat">
                      <a:noFill/>
                    </a:lnB>
                    <a:lnTlToBr>
                      <a:noFill/>
                    </a:lnTlToBr>
                    <a:lnBlToTr>
                      <a:noFill/>
                    </a:lnBlToTr>
                    <a:solidFill>
                      <a:srgbClr val="FFFFFF"/>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Oval 3"/>
          <p:cNvSpPr>
            <a:spLocks noChangeArrowheads="1"/>
          </p:cNvSpPr>
          <p:nvPr/>
        </p:nvSpPr>
        <p:spPr bwMode="auto">
          <a:xfrm>
            <a:off x="2627313" y="2636838"/>
            <a:ext cx="3889375" cy="2808287"/>
          </a:xfrm>
          <a:prstGeom prst="ellipse">
            <a:avLst/>
          </a:prstGeom>
          <a:solidFill>
            <a:srgbClr val="FFFFFF"/>
          </a:solidFill>
          <a:ln w="9525">
            <a:noFill/>
            <a:round/>
            <a:headEnd/>
            <a:tailEnd/>
          </a:ln>
        </p:spPr>
        <p:txBody>
          <a:bodyPr wrap="none" lIns="91430" tIns="45715" rIns="91430" bIns="45715" anchor="ctr"/>
          <a:lstStyle/>
          <a:p>
            <a:pPr algn="ctr"/>
            <a:endParaRPr lang="tr-TR">
              <a:solidFill>
                <a:srgbClr val="000066"/>
              </a:solidFill>
            </a:endParaRPr>
          </a:p>
        </p:txBody>
      </p:sp>
      <p:sp>
        <p:nvSpPr>
          <p:cNvPr id="48132" name="AutoShape 4"/>
          <p:cNvSpPr>
            <a:spLocks noChangeArrowheads="1"/>
          </p:cNvSpPr>
          <p:nvPr/>
        </p:nvSpPr>
        <p:spPr bwMode="auto">
          <a:xfrm>
            <a:off x="3851275" y="2205038"/>
            <a:ext cx="358775" cy="144462"/>
          </a:xfrm>
          <a:prstGeom prst="roundRect">
            <a:avLst>
              <a:gd name="adj" fmla="val 16667"/>
            </a:avLst>
          </a:prstGeom>
          <a:solidFill>
            <a:srgbClr val="99FF99"/>
          </a:solidFill>
          <a:ln w="9525">
            <a:solidFill>
              <a:srgbClr val="99FF99"/>
            </a:solidFill>
            <a:round/>
            <a:headEnd/>
            <a:tailEnd/>
          </a:ln>
        </p:spPr>
        <p:txBody>
          <a:bodyPr wrap="none" lIns="91430" tIns="45715" rIns="91430" bIns="45715" anchor="ctr"/>
          <a:lstStyle/>
          <a:p>
            <a:pPr algn="ctr"/>
            <a:r>
              <a:rPr lang="tr-TR">
                <a:solidFill>
                  <a:srgbClr val="000066"/>
                </a:solidFill>
              </a:rPr>
              <a:t>E</a:t>
            </a:r>
            <a:endParaRPr lang="en-GB">
              <a:solidFill>
                <a:srgbClr val="000066"/>
              </a:solidFill>
            </a:endParaRPr>
          </a:p>
        </p:txBody>
      </p:sp>
      <p:sp>
        <p:nvSpPr>
          <p:cNvPr id="48133" name="AutoShape 5"/>
          <p:cNvSpPr>
            <a:spLocks noChangeArrowheads="1"/>
          </p:cNvSpPr>
          <p:nvPr/>
        </p:nvSpPr>
        <p:spPr bwMode="auto">
          <a:xfrm>
            <a:off x="4932363" y="2133600"/>
            <a:ext cx="358775" cy="144463"/>
          </a:xfrm>
          <a:prstGeom prst="roundRect">
            <a:avLst>
              <a:gd name="adj" fmla="val 16667"/>
            </a:avLst>
          </a:prstGeom>
          <a:solidFill>
            <a:srgbClr val="99FF99"/>
          </a:solidFill>
          <a:ln w="9525">
            <a:solidFill>
              <a:srgbClr val="99FF99"/>
            </a:solidFill>
            <a:round/>
            <a:headEnd/>
            <a:tailEnd/>
          </a:ln>
        </p:spPr>
        <p:txBody>
          <a:bodyPr wrap="none" lIns="91430" tIns="45715" rIns="91430" bIns="45715" anchor="ctr"/>
          <a:lstStyle/>
          <a:p>
            <a:pPr algn="ctr"/>
            <a:r>
              <a:rPr lang="tr-TR">
                <a:solidFill>
                  <a:srgbClr val="000066"/>
                </a:solidFill>
              </a:rPr>
              <a:t>E2</a:t>
            </a:r>
            <a:endParaRPr lang="en-GB">
              <a:solidFill>
                <a:srgbClr val="000066"/>
              </a:solidFill>
            </a:endParaRPr>
          </a:p>
        </p:txBody>
      </p:sp>
      <p:sp>
        <p:nvSpPr>
          <p:cNvPr id="48134" name="Oval 6"/>
          <p:cNvSpPr>
            <a:spLocks noChangeArrowheads="1"/>
          </p:cNvSpPr>
          <p:nvPr/>
        </p:nvSpPr>
        <p:spPr bwMode="auto">
          <a:xfrm>
            <a:off x="4859338" y="2636838"/>
            <a:ext cx="431800" cy="215900"/>
          </a:xfrm>
          <a:prstGeom prst="ellipse">
            <a:avLst/>
          </a:prstGeom>
          <a:solidFill>
            <a:schemeClr val="accent1"/>
          </a:solidFill>
          <a:ln w="9525">
            <a:noFill/>
            <a:round/>
            <a:headEnd/>
            <a:tailEnd/>
          </a:ln>
        </p:spPr>
        <p:txBody>
          <a:bodyPr wrap="none" lIns="91430" tIns="45715" rIns="91430" bIns="45715" anchor="ctr"/>
          <a:lstStyle/>
          <a:p>
            <a:pPr algn="ctr"/>
            <a:r>
              <a:rPr lang="tr-TR">
                <a:solidFill>
                  <a:srgbClr val="000066"/>
                </a:solidFill>
              </a:rPr>
              <a:t>ESR2</a:t>
            </a:r>
            <a:endParaRPr lang="en-GB">
              <a:solidFill>
                <a:srgbClr val="000066"/>
              </a:solidFill>
            </a:endParaRPr>
          </a:p>
        </p:txBody>
      </p:sp>
      <p:sp>
        <p:nvSpPr>
          <p:cNvPr id="48135" name="Oval 7"/>
          <p:cNvSpPr>
            <a:spLocks noChangeArrowheads="1"/>
          </p:cNvSpPr>
          <p:nvPr/>
        </p:nvSpPr>
        <p:spPr bwMode="auto">
          <a:xfrm>
            <a:off x="3852863" y="2565400"/>
            <a:ext cx="503237" cy="215900"/>
          </a:xfrm>
          <a:prstGeom prst="ellipse">
            <a:avLst/>
          </a:prstGeom>
          <a:solidFill>
            <a:schemeClr val="accent1"/>
          </a:solidFill>
          <a:ln w="9525">
            <a:noFill/>
            <a:round/>
            <a:headEnd/>
            <a:tailEnd/>
          </a:ln>
        </p:spPr>
        <p:txBody>
          <a:bodyPr wrap="none" lIns="91430" tIns="45715" rIns="91430" bIns="45715" anchor="ctr"/>
          <a:lstStyle/>
          <a:p>
            <a:pPr algn="ctr"/>
            <a:r>
              <a:rPr lang="tr-TR">
                <a:solidFill>
                  <a:srgbClr val="000066"/>
                </a:solidFill>
              </a:rPr>
              <a:t>ESR1</a:t>
            </a:r>
            <a:endParaRPr lang="en-GB">
              <a:solidFill>
                <a:srgbClr val="000066"/>
              </a:solidFill>
            </a:endParaRPr>
          </a:p>
        </p:txBody>
      </p:sp>
      <p:sp>
        <p:nvSpPr>
          <p:cNvPr id="48136" name="Oval 8"/>
          <p:cNvSpPr>
            <a:spLocks noChangeArrowheads="1"/>
          </p:cNvSpPr>
          <p:nvPr/>
        </p:nvSpPr>
        <p:spPr bwMode="auto">
          <a:xfrm>
            <a:off x="3708400" y="3789363"/>
            <a:ext cx="2160588" cy="1152525"/>
          </a:xfrm>
          <a:prstGeom prst="ellipse">
            <a:avLst/>
          </a:prstGeom>
          <a:solidFill>
            <a:srgbClr val="FFDEBD"/>
          </a:solidFill>
          <a:ln w="9525">
            <a:noFill/>
            <a:round/>
            <a:headEnd/>
            <a:tailEnd/>
          </a:ln>
        </p:spPr>
        <p:txBody>
          <a:bodyPr wrap="none" lIns="82945" tIns="41473" rIns="82945" bIns="41473" anchor="ctr"/>
          <a:lstStyle/>
          <a:p>
            <a:pPr hangingPunct="0">
              <a:lnSpc>
                <a:spcPct val="93000"/>
              </a:lnSpc>
              <a:buClr>
                <a:srgbClr val="000000"/>
              </a:buClr>
              <a:buSzPct val="45000"/>
              <a:buFont typeface="Wingdings" pitchFamily="2" charset="2"/>
              <a:buNone/>
            </a:pPr>
            <a:endParaRPr lang="tr-TR"/>
          </a:p>
        </p:txBody>
      </p:sp>
      <p:sp>
        <p:nvSpPr>
          <p:cNvPr id="48137" name="Line 9"/>
          <p:cNvSpPr>
            <a:spLocks noChangeShapeType="1"/>
          </p:cNvSpPr>
          <p:nvPr/>
        </p:nvSpPr>
        <p:spPr bwMode="auto">
          <a:xfrm flipH="1">
            <a:off x="4643438" y="2924175"/>
            <a:ext cx="431800" cy="719138"/>
          </a:xfrm>
          <a:prstGeom prst="line">
            <a:avLst/>
          </a:prstGeom>
          <a:noFill/>
          <a:ln w="9525">
            <a:solidFill>
              <a:schemeClr val="tx1"/>
            </a:solidFill>
            <a:round/>
            <a:headEnd/>
            <a:tailEnd type="triangle" w="med" len="med"/>
          </a:ln>
        </p:spPr>
        <p:txBody>
          <a:bodyPr lIns="82945" tIns="41473" rIns="82945" bIns="41473"/>
          <a:lstStyle/>
          <a:p>
            <a:endParaRPr lang="tr-TR"/>
          </a:p>
        </p:txBody>
      </p:sp>
      <p:sp>
        <p:nvSpPr>
          <p:cNvPr id="48138" name="Oval 10"/>
          <p:cNvSpPr>
            <a:spLocks noChangeArrowheads="1"/>
          </p:cNvSpPr>
          <p:nvPr/>
        </p:nvSpPr>
        <p:spPr bwMode="auto">
          <a:xfrm>
            <a:off x="4356100" y="3789363"/>
            <a:ext cx="215900" cy="71437"/>
          </a:xfrm>
          <a:prstGeom prst="ellipse">
            <a:avLst/>
          </a:prstGeom>
          <a:solidFill>
            <a:schemeClr val="accent1"/>
          </a:solidFill>
          <a:ln w="9525">
            <a:noFill/>
            <a:round/>
            <a:headEnd/>
            <a:tailEnd/>
          </a:ln>
        </p:spPr>
        <p:txBody>
          <a:bodyPr wrap="none" lIns="91430" tIns="45715" rIns="91430" bIns="45715" anchor="ctr"/>
          <a:lstStyle/>
          <a:p>
            <a:pPr algn="ctr"/>
            <a:endParaRPr lang="tr-TR">
              <a:solidFill>
                <a:srgbClr val="000066"/>
              </a:solidFill>
            </a:endParaRPr>
          </a:p>
        </p:txBody>
      </p:sp>
      <p:sp>
        <p:nvSpPr>
          <p:cNvPr id="48139" name="AutoShape 11"/>
          <p:cNvSpPr>
            <a:spLocks noChangeArrowheads="1"/>
          </p:cNvSpPr>
          <p:nvPr/>
        </p:nvSpPr>
        <p:spPr bwMode="auto">
          <a:xfrm rot="-5698184">
            <a:off x="4518025" y="3843338"/>
            <a:ext cx="177800" cy="69850"/>
          </a:xfrm>
          <a:prstGeom prst="roundRect">
            <a:avLst>
              <a:gd name="adj" fmla="val 16667"/>
            </a:avLst>
          </a:prstGeom>
          <a:solidFill>
            <a:srgbClr val="99FF99"/>
          </a:solidFill>
          <a:ln w="9525">
            <a:solidFill>
              <a:srgbClr val="99FF99"/>
            </a:solidFill>
            <a:round/>
            <a:headEnd/>
            <a:tailEnd/>
          </a:ln>
        </p:spPr>
        <p:txBody>
          <a:bodyPr vert="eaVert" wrap="none" lIns="91430" tIns="45715" rIns="91430" bIns="45715" anchor="ctr"/>
          <a:lstStyle/>
          <a:p>
            <a:pPr algn="ctr"/>
            <a:endParaRPr lang="tr-TR">
              <a:solidFill>
                <a:srgbClr val="000066"/>
              </a:solidFill>
            </a:endParaRPr>
          </a:p>
        </p:txBody>
      </p:sp>
      <p:sp>
        <p:nvSpPr>
          <p:cNvPr id="48140" name="Freeform 12"/>
          <p:cNvSpPr>
            <a:spLocks/>
          </p:cNvSpPr>
          <p:nvPr/>
        </p:nvSpPr>
        <p:spPr bwMode="auto">
          <a:xfrm>
            <a:off x="4140200" y="4292600"/>
            <a:ext cx="792163" cy="144463"/>
          </a:xfrm>
          <a:custGeom>
            <a:avLst/>
            <a:gdLst>
              <a:gd name="T0" fmla="*/ 0 w 499"/>
              <a:gd name="T1" fmla="*/ 2147483647 h 91"/>
              <a:gd name="T2" fmla="*/ 2147483647 w 499"/>
              <a:gd name="T3" fmla="*/ 0 h 91"/>
              <a:gd name="T4" fmla="*/ 2147483647 w 499"/>
              <a:gd name="T5" fmla="*/ 2147483647 h 91"/>
              <a:gd name="T6" fmla="*/ 2147483647 w 499"/>
              <a:gd name="T7" fmla="*/ 0 h 91"/>
              <a:gd name="T8" fmla="*/ 2147483647 w 499"/>
              <a:gd name="T9" fmla="*/ 2147483647 h 91"/>
              <a:gd name="T10" fmla="*/ 2147483647 w 499"/>
              <a:gd name="T11" fmla="*/ 0 h 91"/>
              <a:gd name="T12" fmla="*/ 2147483647 w 499"/>
              <a:gd name="T13" fmla="*/ 2147483647 h 91"/>
              <a:gd name="T14" fmla="*/ 0 60000 65536"/>
              <a:gd name="T15" fmla="*/ 0 60000 65536"/>
              <a:gd name="T16" fmla="*/ 0 60000 65536"/>
              <a:gd name="T17" fmla="*/ 0 60000 65536"/>
              <a:gd name="T18" fmla="*/ 0 60000 65536"/>
              <a:gd name="T19" fmla="*/ 0 60000 65536"/>
              <a:gd name="T20" fmla="*/ 0 60000 65536"/>
              <a:gd name="T21" fmla="*/ 0 w 499"/>
              <a:gd name="T22" fmla="*/ 0 h 91"/>
              <a:gd name="T23" fmla="*/ 499 w 499"/>
              <a:gd name="T24" fmla="*/ 91 h 9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99" h="91">
                <a:moveTo>
                  <a:pt x="0" y="91"/>
                </a:moveTo>
                <a:cubicBezTo>
                  <a:pt x="11" y="45"/>
                  <a:pt x="22" y="0"/>
                  <a:pt x="45" y="0"/>
                </a:cubicBezTo>
                <a:cubicBezTo>
                  <a:pt x="68" y="0"/>
                  <a:pt x="106" y="91"/>
                  <a:pt x="136" y="91"/>
                </a:cubicBezTo>
                <a:cubicBezTo>
                  <a:pt x="166" y="91"/>
                  <a:pt x="196" y="0"/>
                  <a:pt x="226" y="0"/>
                </a:cubicBezTo>
                <a:cubicBezTo>
                  <a:pt x="256" y="0"/>
                  <a:pt x="287" y="91"/>
                  <a:pt x="317" y="91"/>
                </a:cubicBezTo>
                <a:cubicBezTo>
                  <a:pt x="347" y="91"/>
                  <a:pt x="378" y="0"/>
                  <a:pt x="408" y="0"/>
                </a:cubicBezTo>
                <a:cubicBezTo>
                  <a:pt x="438" y="0"/>
                  <a:pt x="484" y="76"/>
                  <a:pt x="499" y="91"/>
                </a:cubicBezTo>
              </a:path>
            </a:pathLst>
          </a:custGeom>
          <a:noFill/>
          <a:ln w="9525">
            <a:solidFill>
              <a:srgbClr val="660033"/>
            </a:solidFill>
            <a:round/>
            <a:headEnd/>
            <a:tailEnd/>
          </a:ln>
        </p:spPr>
        <p:txBody>
          <a:bodyPr lIns="82945" tIns="41473" rIns="82945" bIns="41473"/>
          <a:lstStyle/>
          <a:p>
            <a:endParaRPr lang="tr-TR"/>
          </a:p>
        </p:txBody>
      </p:sp>
      <p:sp>
        <p:nvSpPr>
          <p:cNvPr id="48141" name="Line 13"/>
          <p:cNvSpPr>
            <a:spLocks noChangeShapeType="1"/>
          </p:cNvSpPr>
          <p:nvPr/>
        </p:nvSpPr>
        <p:spPr bwMode="auto">
          <a:xfrm>
            <a:off x="4787900" y="4365625"/>
            <a:ext cx="0" cy="144463"/>
          </a:xfrm>
          <a:prstGeom prst="line">
            <a:avLst/>
          </a:prstGeom>
          <a:noFill/>
          <a:ln w="9525">
            <a:solidFill>
              <a:srgbClr val="000066"/>
            </a:solidFill>
            <a:round/>
            <a:headEnd/>
            <a:tailEnd/>
          </a:ln>
        </p:spPr>
        <p:txBody>
          <a:bodyPr lIns="82945" tIns="41473" rIns="82945" bIns="41473"/>
          <a:lstStyle/>
          <a:p>
            <a:endParaRPr lang="tr-TR"/>
          </a:p>
        </p:txBody>
      </p:sp>
      <p:sp>
        <p:nvSpPr>
          <p:cNvPr id="48142" name="Line 14"/>
          <p:cNvSpPr>
            <a:spLocks noChangeShapeType="1"/>
          </p:cNvSpPr>
          <p:nvPr/>
        </p:nvSpPr>
        <p:spPr bwMode="auto">
          <a:xfrm>
            <a:off x="3851275" y="2924175"/>
            <a:ext cx="431800" cy="792163"/>
          </a:xfrm>
          <a:prstGeom prst="line">
            <a:avLst/>
          </a:prstGeom>
          <a:noFill/>
          <a:ln w="9525">
            <a:solidFill>
              <a:schemeClr val="tx1"/>
            </a:solidFill>
            <a:round/>
            <a:headEnd/>
            <a:tailEnd type="triangle" w="med" len="med"/>
          </a:ln>
        </p:spPr>
        <p:txBody>
          <a:bodyPr lIns="82945" tIns="41473" rIns="82945" bIns="41473"/>
          <a:lstStyle/>
          <a:p>
            <a:endParaRPr lang="tr-TR"/>
          </a:p>
        </p:txBody>
      </p:sp>
      <p:sp>
        <p:nvSpPr>
          <p:cNvPr id="48143" name="Line 15"/>
          <p:cNvSpPr>
            <a:spLocks noChangeShapeType="1"/>
          </p:cNvSpPr>
          <p:nvPr/>
        </p:nvSpPr>
        <p:spPr bwMode="auto">
          <a:xfrm>
            <a:off x="4787900" y="4508500"/>
            <a:ext cx="360363" cy="0"/>
          </a:xfrm>
          <a:prstGeom prst="line">
            <a:avLst/>
          </a:prstGeom>
          <a:noFill/>
          <a:ln w="9525">
            <a:solidFill>
              <a:srgbClr val="000066"/>
            </a:solidFill>
            <a:round/>
            <a:headEnd/>
            <a:tailEnd type="triangle" w="med" len="med"/>
          </a:ln>
        </p:spPr>
        <p:txBody>
          <a:bodyPr lIns="82945" tIns="41473" rIns="82945" bIns="41473"/>
          <a:lstStyle/>
          <a:p>
            <a:endParaRPr lang="tr-TR"/>
          </a:p>
        </p:txBody>
      </p:sp>
      <p:sp>
        <p:nvSpPr>
          <p:cNvPr id="48144" name="Freeform 16"/>
          <p:cNvSpPr>
            <a:spLocks/>
          </p:cNvSpPr>
          <p:nvPr/>
        </p:nvSpPr>
        <p:spPr bwMode="auto">
          <a:xfrm>
            <a:off x="4067175" y="4292600"/>
            <a:ext cx="792163" cy="144463"/>
          </a:xfrm>
          <a:custGeom>
            <a:avLst/>
            <a:gdLst>
              <a:gd name="T0" fmla="*/ 0 w 499"/>
              <a:gd name="T1" fmla="*/ 2147483647 h 91"/>
              <a:gd name="T2" fmla="*/ 2147483647 w 499"/>
              <a:gd name="T3" fmla="*/ 0 h 91"/>
              <a:gd name="T4" fmla="*/ 2147483647 w 499"/>
              <a:gd name="T5" fmla="*/ 2147483647 h 91"/>
              <a:gd name="T6" fmla="*/ 2147483647 w 499"/>
              <a:gd name="T7" fmla="*/ 0 h 91"/>
              <a:gd name="T8" fmla="*/ 2147483647 w 499"/>
              <a:gd name="T9" fmla="*/ 2147483647 h 91"/>
              <a:gd name="T10" fmla="*/ 2147483647 w 499"/>
              <a:gd name="T11" fmla="*/ 0 h 91"/>
              <a:gd name="T12" fmla="*/ 2147483647 w 499"/>
              <a:gd name="T13" fmla="*/ 2147483647 h 91"/>
              <a:gd name="T14" fmla="*/ 0 60000 65536"/>
              <a:gd name="T15" fmla="*/ 0 60000 65536"/>
              <a:gd name="T16" fmla="*/ 0 60000 65536"/>
              <a:gd name="T17" fmla="*/ 0 60000 65536"/>
              <a:gd name="T18" fmla="*/ 0 60000 65536"/>
              <a:gd name="T19" fmla="*/ 0 60000 65536"/>
              <a:gd name="T20" fmla="*/ 0 60000 65536"/>
              <a:gd name="T21" fmla="*/ 0 w 499"/>
              <a:gd name="T22" fmla="*/ 0 h 91"/>
              <a:gd name="T23" fmla="*/ 499 w 499"/>
              <a:gd name="T24" fmla="*/ 91 h 9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99" h="91">
                <a:moveTo>
                  <a:pt x="0" y="91"/>
                </a:moveTo>
                <a:cubicBezTo>
                  <a:pt x="11" y="45"/>
                  <a:pt x="22" y="0"/>
                  <a:pt x="45" y="0"/>
                </a:cubicBezTo>
                <a:cubicBezTo>
                  <a:pt x="68" y="0"/>
                  <a:pt x="106" y="91"/>
                  <a:pt x="136" y="91"/>
                </a:cubicBezTo>
                <a:cubicBezTo>
                  <a:pt x="166" y="91"/>
                  <a:pt x="196" y="0"/>
                  <a:pt x="226" y="0"/>
                </a:cubicBezTo>
                <a:cubicBezTo>
                  <a:pt x="256" y="0"/>
                  <a:pt x="287" y="91"/>
                  <a:pt x="317" y="91"/>
                </a:cubicBezTo>
                <a:cubicBezTo>
                  <a:pt x="347" y="91"/>
                  <a:pt x="378" y="0"/>
                  <a:pt x="408" y="0"/>
                </a:cubicBezTo>
                <a:cubicBezTo>
                  <a:pt x="438" y="0"/>
                  <a:pt x="484" y="76"/>
                  <a:pt x="499" y="91"/>
                </a:cubicBezTo>
              </a:path>
            </a:pathLst>
          </a:custGeom>
          <a:noFill/>
          <a:ln w="9525">
            <a:solidFill>
              <a:srgbClr val="660033"/>
            </a:solidFill>
            <a:round/>
            <a:headEnd/>
            <a:tailEnd/>
          </a:ln>
        </p:spPr>
        <p:txBody>
          <a:bodyPr lIns="82945" tIns="41473" rIns="82945" bIns="41473"/>
          <a:lstStyle/>
          <a:p>
            <a:endParaRPr lang="tr-TR"/>
          </a:p>
        </p:txBody>
      </p:sp>
      <p:grpSp>
        <p:nvGrpSpPr>
          <p:cNvPr id="2" name="Group 17"/>
          <p:cNvGrpSpPr>
            <a:grpSpLocks/>
          </p:cNvGrpSpPr>
          <p:nvPr/>
        </p:nvGrpSpPr>
        <p:grpSpPr bwMode="auto">
          <a:xfrm rot="-2700000">
            <a:off x="4500563" y="4221163"/>
            <a:ext cx="285750" cy="177800"/>
            <a:chOff x="1247" y="2115"/>
            <a:chExt cx="180" cy="112"/>
          </a:xfrm>
        </p:grpSpPr>
        <p:sp>
          <p:nvSpPr>
            <p:cNvPr id="15381" name="Oval 18"/>
            <p:cNvSpPr>
              <a:spLocks noChangeArrowheads="1"/>
            </p:cNvSpPr>
            <p:nvPr/>
          </p:nvSpPr>
          <p:spPr bwMode="auto">
            <a:xfrm>
              <a:off x="1247" y="2160"/>
              <a:ext cx="136" cy="45"/>
            </a:xfrm>
            <a:prstGeom prst="ellipse">
              <a:avLst/>
            </a:prstGeom>
            <a:solidFill>
              <a:schemeClr val="accent1"/>
            </a:solidFill>
            <a:ln w="9525">
              <a:noFill/>
              <a:round/>
              <a:headEnd/>
              <a:tailEnd/>
            </a:ln>
          </p:spPr>
          <p:txBody>
            <a:bodyPr wrap="none" lIns="100794" tIns="50397" rIns="100794" bIns="50397" anchor="ctr"/>
            <a:lstStyle/>
            <a:p>
              <a:pPr algn="ctr"/>
              <a:endParaRPr lang="tr-TR">
                <a:solidFill>
                  <a:srgbClr val="000066"/>
                </a:solidFill>
              </a:endParaRPr>
            </a:p>
          </p:txBody>
        </p:sp>
        <p:sp>
          <p:nvSpPr>
            <p:cNvPr id="15382" name="AutoShape 19"/>
            <p:cNvSpPr>
              <a:spLocks noChangeArrowheads="1"/>
            </p:cNvSpPr>
            <p:nvPr/>
          </p:nvSpPr>
          <p:spPr bwMode="auto">
            <a:xfrm rot="-5698184">
              <a:off x="1349" y="2149"/>
              <a:ext cx="112" cy="44"/>
            </a:xfrm>
            <a:prstGeom prst="roundRect">
              <a:avLst>
                <a:gd name="adj" fmla="val 16667"/>
              </a:avLst>
            </a:prstGeom>
            <a:solidFill>
              <a:srgbClr val="99FF99"/>
            </a:solidFill>
            <a:ln w="9525">
              <a:solidFill>
                <a:srgbClr val="99FF99"/>
              </a:solidFill>
              <a:round/>
              <a:headEnd/>
              <a:tailEnd/>
            </a:ln>
          </p:spPr>
          <p:txBody>
            <a:bodyPr rot="10800000" wrap="none" lIns="100794" tIns="50397" rIns="100794" bIns="50397" anchor="ctr"/>
            <a:lstStyle/>
            <a:p>
              <a:pPr algn="ctr"/>
              <a:endParaRPr lang="tr-TR">
                <a:solidFill>
                  <a:srgbClr val="000066"/>
                </a:solidFill>
              </a:endParaRPr>
            </a:p>
          </p:txBody>
        </p:sp>
      </p:grpSp>
      <p:grpSp>
        <p:nvGrpSpPr>
          <p:cNvPr id="3" name="Group 20"/>
          <p:cNvGrpSpPr>
            <a:grpSpLocks/>
          </p:cNvGrpSpPr>
          <p:nvPr/>
        </p:nvGrpSpPr>
        <p:grpSpPr bwMode="auto">
          <a:xfrm rot="-4024074">
            <a:off x="4230688" y="4203700"/>
            <a:ext cx="285750" cy="177800"/>
            <a:chOff x="1247" y="2115"/>
            <a:chExt cx="180" cy="112"/>
          </a:xfrm>
        </p:grpSpPr>
        <p:sp>
          <p:nvSpPr>
            <p:cNvPr id="15379" name="Oval 21"/>
            <p:cNvSpPr>
              <a:spLocks noChangeArrowheads="1"/>
            </p:cNvSpPr>
            <p:nvPr/>
          </p:nvSpPr>
          <p:spPr bwMode="auto">
            <a:xfrm>
              <a:off x="1247" y="2160"/>
              <a:ext cx="136" cy="45"/>
            </a:xfrm>
            <a:prstGeom prst="ellipse">
              <a:avLst/>
            </a:prstGeom>
            <a:solidFill>
              <a:schemeClr val="accent1"/>
            </a:solidFill>
            <a:ln w="9525">
              <a:noFill/>
              <a:round/>
              <a:headEnd/>
              <a:tailEnd/>
            </a:ln>
          </p:spPr>
          <p:txBody>
            <a:bodyPr vert="eaVert" wrap="none" lIns="100794" tIns="50397" rIns="100794" bIns="50397" anchor="ctr"/>
            <a:lstStyle/>
            <a:p>
              <a:pPr algn="ctr"/>
              <a:endParaRPr lang="tr-TR">
                <a:solidFill>
                  <a:srgbClr val="000066"/>
                </a:solidFill>
              </a:endParaRPr>
            </a:p>
          </p:txBody>
        </p:sp>
        <p:sp>
          <p:nvSpPr>
            <p:cNvPr id="15380" name="AutoShape 22"/>
            <p:cNvSpPr>
              <a:spLocks noChangeArrowheads="1"/>
            </p:cNvSpPr>
            <p:nvPr/>
          </p:nvSpPr>
          <p:spPr bwMode="auto">
            <a:xfrm rot="-5698184">
              <a:off x="1349" y="2149"/>
              <a:ext cx="112" cy="44"/>
            </a:xfrm>
            <a:prstGeom prst="roundRect">
              <a:avLst>
                <a:gd name="adj" fmla="val 16667"/>
              </a:avLst>
            </a:prstGeom>
            <a:solidFill>
              <a:srgbClr val="99FF99"/>
            </a:solidFill>
            <a:ln w="9525">
              <a:solidFill>
                <a:srgbClr val="99FF99"/>
              </a:solidFill>
              <a:round/>
              <a:headEnd/>
              <a:tailEnd/>
            </a:ln>
          </p:spPr>
          <p:txBody>
            <a:bodyPr rot="10800000" wrap="none" lIns="100794" tIns="50397" rIns="100794" bIns="50397" anchor="ctr"/>
            <a:lstStyle/>
            <a:p>
              <a:pPr algn="ctr"/>
              <a:endParaRPr lang="tr-TR">
                <a:solidFill>
                  <a:srgbClr val="000066"/>
                </a:solidFill>
              </a:endParaRPr>
            </a:p>
          </p:txBody>
        </p:sp>
      </p:grpSp>
      <p:sp>
        <p:nvSpPr>
          <p:cNvPr id="23" name="Rectangle 3"/>
          <p:cNvSpPr>
            <a:spLocks noChangeArrowheads="1"/>
          </p:cNvSpPr>
          <p:nvPr/>
        </p:nvSpPr>
        <p:spPr bwMode="auto">
          <a:xfrm>
            <a:off x="2089150" y="1077913"/>
            <a:ext cx="2339975" cy="338137"/>
          </a:xfrm>
          <a:prstGeom prst="rect">
            <a:avLst/>
          </a:prstGeom>
          <a:noFill/>
          <a:ln w="9525">
            <a:noFill/>
            <a:miter lim="800000"/>
            <a:headEnd/>
            <a:tailEnd/>
          </a:ln>
        </p:spPr>
        <p:txBody>
          <a:bodyPr wrap="none" lIns="91430" tIns="45715" rIns="91430" bIns="45715">
            <a:spAutoFit/>
          </a:bodyPr>
          <a:lstStyle/>
          <a:p>
            <a:r>
              <a:rPr lang="tr-TR" sz="1600">
                <a:solidFill>
                  <a:srgbClr val="000066"/>
                </a:solidFill>
              </a:rPr>
              <a:t>&gt;%50 meme Ca ER(+)</a:t>
            </a:r>
            <a:endParaRPr lang="en-GB" sz="1600">
              <a:solidFill>
                <a:srgbClr val="000066"/>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Exhibit">
      <a:dk1>
        <a:sysClr val="windowText" lastClr="000000"/>
      </a:dk1>
      <a:lt1>
        <a:sysClr val="window" lastClr="FFFFFF"/>
      </a:lt1>
      <a:dk2>
        <a:srgbClr val="1C3264"/>
      </a:dk2>
      <a:lt2>
        <a:srgbClr val="CCCCCC"/>
      </a:lt2>
      <a:accent1>
        <a:srgbClr val="3399FF"/>
      </a:accent1>
      <a:accent2>
        <a:srgbClr val="69FFFF"/>
      </a:accent2>
      <a:accent3>
        <a:srgbClr val="CCFF33"/>
      </a:accent3>
      <a:accent4>
        <a:srgbClr val="3333FF"/>
      </a:accent4>
      <a:accent5>
        <a:srgbClr val="9933FF"/>
      </a:accent5>
      <a:accent6>
        <a:srgbClr val="FF33FF"/>
      </a:accent6>
      <a:hlink>
        <a:srgbClr val="6699FF"/>
      </a:hlink>
      <a:folHlink>
        <a:srgbClr val="9999CC"/>
      </a:folHlink>
    </a:clrScheme>
    <a:fontScheme name="Equity">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1991</TotalTime>
  <Words>827</Words>
  <Application>Microsoft Office PowerPoint</Application>
  <PresentationFormat>On-screen Show (4:3)</PresentationFormat>
  <Paragraphs>380</Paragraphs>
  <Slides>24</Slides>
  <Notes>22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6" baseType="lpstr">
      <vt:lpstr>Office Theme</vt:lpstr>
      <vt:lpstr>Bitmap Image</vt:lpstr>
      <vt:lpstr>Sporadik Solid Doku Kanserlerine  Genetik Yaklaşım  Dr. Nüket Yürür Kutlay </vt:lpstr>
      <vt:lpstr>Slide 2</vt:lpstr>
      <vt:lpstr>Slide 3</vt:lpstr>
      <vt:lpstr>Slide 4</vt:lpstr>
      <vt:lpstr>Slide 5</vt:lpstr>
      <vt:lpstr>Slide 6</vt:lpstr>
      <vt:lpstr>Onkojenik mutasyonları</vt:lpstr>
      <vt:lpstr>Slide 8</vt:lpstr>
      <vt:lpstr>Slide 9</vt:lpstr>
      <vt:lpstr>Slide 10</vt:lpstr>
      <vt:lpstr>Slide 11</vt:lpstr>
      <vt:lpstr>Slide 12</vt:lpstr>
      <vt:lpstr>Slide 13</vt:lpstr>
      <vt:lpstr>Slide 14</vt:lpstr>
      <vt:lpstr>Slide 15</vt:lpstr>
      <vt:lpstr>NSCLC moleküler özelliklerinde bireyler arasındaki heterojenite</vt:lpstr>
      <vt:lpstr>Slide 17</vt:lpstr>
      <vt:lpstr>İleri evre NSCLC’de tedavi akış şeması: 2009</vt:lpstr>
      <vt:lpstr>Slide 19</vt:lpstr>
      <vt:lpstr>Slide 20</vt:lpstr>
      <vt:lpstr>  NCCN 2018     </vt:lpstr>
      <vt:lpstr>NSCLC’de olası hedefler</vt:lpstr>
      <vt:lpstr>Slide 23</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Samsung</dc:creator>
  <cp:lastModifiedBy>Nüket</cp:lastModifiedBy>
  <cp:revision>193</cp:revision>
  <dcterms:created xsi:type="dcterms:W3CDTF">2013-03-28T00:12:17Z</dcterms:created>
  <dcterms:modified xsi:type="dcterms:W3CDTF">2019-12-30T14:18:40Z</dcterms:modified>
</cp:coreProperties>
</file>