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83698AF-D64C-4CE9-B8C7-013DEEBA47F9}"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C945E9-3A0A-431E-ACD5-E8958EEE522A}" type="slidenum">
              <a:rPr lang="tr-TR" smtClean="0"/>
              <a:t>‹#›</a:t>
            </a:fld>
            <a:endParaRPr lang="tr-TR"/>
          </a:p>
        </p:txBody>
      </p:sp>
    </p:spTree>
    <p:extLst>
      <p:ext uri="{BB962C8B-B14F-4D97-AF65-F5344CB8AC3E}">
        <p14:creationId xmlns:p14="http://schemas.microsoft.com/office/powerpoint/2010/main" val="351173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3698AF-D64C-4CE9-B8C7-013DEEBA47F9}"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C945E9-3A0A-431E-ACD5-E8958EEE522A}" type="slidenum">
              <a:rPr lang="tr-TR" smtClean="0"/>
              <a:t>‹#›</a:t>
            </a:fld>
            <a:endParaRPr lang="tr-TR"/>
          </a:p>
        </p:txBody>
      </p:sp>
    </p:spTree>
    <p:extLst>
      <p:ext uri="{BB962C8B-B14F-4D97-AF65-F5344CB8AC3E}">
        <p14:creationId xmlns:p14="http://schemas.microsoft.com/office/powerpoint/2010/main" val="2881219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3698AF-D64C-4CE9-B8C7-013DEEBA47F9}"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C945E9-3A0A-431E-ACD5-E8958EEE522A}" type="slidenum">
              <a:rPr lang="tr-TR" smtClean="0"/>
              <a:t>‹#›</a:t>
            </a:fld>
            <a:endParaRPr lang="tr-TR"/>
          </a:p>
        </p:txBody>
      </p:sp>
    </p:spTree>
    <p:extLst>
      <p:ext uri="{BB962C8B-B14F-4D97-AF65-F5344CB8AC3E}">
        <p14:creationId xmlns:p14="http://schemas.microsoft.com/office/powerpoint/2010/main" val="3693630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3698AF-D64C-4CE9-B8C7-013DEEBA47F9}"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C945E9-3A0A-431E-ACD5-E8958EEE522A}" type="slidenum">
              <a:rPr lang="tr-TR" smtClean="0"/>
              <a:t>‹#›</a:t>
            </a:fld>
            <a:endParaRPr lang="tr-TR"/>
          </a:p>
        </p:txBody>
      </p:sp>
    </p:spTree>
    <p:extLst>
      <p:ext uri="{BB962C8B-B14F-4D97-AF65-F5344CB8AC3E}">
        <p14:creationId xmlns:p14="http://schemas.microsoft.com/office/powerpoint/2010/main" val="3161059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83698AF-D64C-4CE9-B8C7-013DEEBA47F9}"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C945E9-3A0A-431E-ACD5-E8958EEE522A}" type="slidenum">
              <a:rPr lang="tr-TR" smtClean="0"/>
              <a:t>‹#›</a:t>
            </a:fld>
            <a:endParaRPr lang="tr-TR"/>
          </a:p>
        </p:txBody>
      </p:sp>
    </p:spTree>
    <p:extLst>
      <p:ext uri="{BB962C8B-B14F-4D97-AF65-F5344CB8AC3E}">
        <p14:creationId xmlns:p14="http://schemas.microsoft.com/office/powerpoint/2010/main" val="3466581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83698AF-D64C-4CE9-B8C7-013DEEBA47F9}"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C945E9-3A0A-431E-ACD5-E8958EEE522A}" type="slidenum">
              <a:rPr lang="tr-TR" smtClean="0"/>
              <a:t>‹#›</a:t>
            </a:fld>
            <a:endParaRPr lang="tr-TR"/>
          </a:p>
        </p:txBody>
      </p:sp>
    </p:spTree>
    <p:extLst>
      <p:ext uri="{BB962C8B-B14F-4D97-AF65-F5344CB8AC3E}">
        <p14:creationId xmlns:p14="http://schemas.microsoft.com/office/powerpoint/2010/main" val="2145997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83698AF-D64C-4CE9-B8C7-013DEEBA47F9}" type="datetimeFigureOut">
              <a:rPr lang="tr-TR" smtClean="0"/>
              <a:t>11.05.2019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7C945E9-3A0A-431E-ACD5-E8958EEE522A}" type="slidenum">
              <a:rPr lang="tr-TR" smtClean="0"/>
              <a:t>‹#›</a:t>
            </a:fld>
            <a:endParaRPr lang="tr-TR"/>
          </a:p>
        </p:txBody>
      </p:sp>
    </p:spTree>
    <p:extLst>
      <p:ext uri="{BB962C8B-B14F-4D97-AF65-F5344CB8AC3E}">
        <p14:creationId xmlns:p14="http://schemas.microsoft.com/office/powerpoint/2010/main" val="1533865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83698AF-D64C-4CE9-B8C7-013DEEBA47F9}" type="datetimeFigureOut">
              <a:rPr lang="tr-TR" smtClean="0"/>
              <a:t>11.05.2019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7C945E9-3A0A-431E-ACD5-E8958EEE522A}" type="slidenum">
              <a:rPr lang="tr-TR" smtClean="0"/>
              <a:t>‹#›</a:t>
            </a:fld>
            <a:endParaRPr lang="tr-TR"/>
          </a:p>
        </p:txBody>
      </p:sp>
    </p:spTree>
    <p:extLst>
      <p:ext uri="{BB962C8B-B14F-4D97-AF65-F5344CB8AC3E}">
        <p14:creationId xmlns:p14="http://schemas.microsoft.com/office/powerpoint/2010/main" val="2962921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83698AF-D64C-4CE9-B8C7-013DEEBA47F9}" type="datetimeFigureOut">
              <a:rPr lang="tr-TR" smtClean="0"/>
              <a:t>11.05.2019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7C945E9-3A0A-431E-ACD5-E8958EEE522A}" type="slidenum">
              <a:rPr lang="tr-TR" smtClean="0"/>
              <a:t>‹#›</a:t>
            </a:fld>
            <a:endParaRPr lang="tr-TR"/>
          </a:p>
        </p:txBody>
      </p:sp>
    </p:spTree>
    <p:extLst>
      <p:ext uri="{BB962C8B-B14F-4D97-AF65-F5344CB8AC3E}">
        <p14:creationId xmlns:p14="http://schemas.microsoft.com/office/powerpoint/2010/main" val="612727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83698AF-D64C-4CE9-B8C7-013DEEBA47F9}"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C945E9-3A0A-431E-ACD5-E8958EEE522A}" type="slidenum">
              <a:rPr lang="tr-TR" smtClean="0"/>
              <a:t>‹#›</a:t>
            </a:fld>
            <a:endParaRPr lang="tr-TR"/>
          </a:p>
        </p:txBody>
      </p:sp>
    </p:spTree>
    <p:extLst>
      <p:ext uri="{BB962C8B-B14F-4D97-AF65-F5344CB8AC3E}">
        <p14:creationId xmlns:p14="http://schemas.microsoft.com/office/powerpoint/2010/main" val="2380289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83698AF-D64C-4CE9-B8C7-013DEEBA47F9}"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C945E9-3A0A-431E-ACD5-E8958EEE522A}" type="slidenum">
              <a:rPr lang="tr-TR" smtClean="0"/>
              <a:t>‹#›</a:t>
            </a:fld>
            <a:endParaRPr lang="tr-TR"/>
          </a:p>
        </p:txBody>
      </p:sp>
    </p:spTree>
    <p:extLst>
      <p:ext uri="{BB962C8B-B14F-4D97-AF65-F5344CB8AC3E}">
        <p14:creationId xmlns:p14="http://schemas.microsoft.com/office/powerpoint/2010/main" val="317096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3698AF-D64C-4CE9-B8C7-013DEEBA47F9}" type="datetimeFigureOut">
              <a:rPr lang="tr-TR" smtClean="0"/>
              <a:t>11.05.2019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C945E9-3A0A-431E-ACD5-E8958EEE522A}" type="slidenum">
              <a:rPr lang="tr-TR" smtClean="0"/>
              <a:t>‹#›</a:t>
            </a:fld>
            <a:endParaRPr lang="tr-TR"/>
          </a:p>
        </p:txBody>
      </p:sp>
    </p:spTree>
    <p:extLst>
      <p:ext uri="{BB962C8B-B14F-4D97-AF65-F5344CB8AC3E}">
        <p14:creationId xmlns:p14="http://schemas.microsoft.com/office/powerpoint/2010/main" val="831300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90306"/>
          </a:xfrm>
        </p:spPr>
        <p:txBody>
          <a:bodyPr>
            <a:normAutofit fontScale="90000"/>
          </a:bodyPr>
          <a:lstStyle/>
          <a:p>
            <a:r>
              <a:rPr lang="tr-TR" dirty="0" smtClean="0"/>
              <a:t>Mal birikimi ve sermaye </a:t>
            </a:r>
            <a:endParaRPr lang="tr-TR" dirty="0"/>
          </a:p>
        </p:txBody>
      </p:sp>
      <p:sp>
        <p:nvSpPr>
          <p:cNvPr id="3" name="Alt Başlık 2"/>
          <p:cNvSpPr>
            <a:spLocks noGrp="1"/>
          </p:cNvSpPr>
          <p:nvPr>
            <p:ph type="subTitle" idx="1"/>
          </p:nvPr>
        </p:nvSpPr>
        <p:spPr>
          <a:xfrm>
            <a:off x="1524000" y="1961803"/>
            <a:ext cx="9144000" cy="4705003"/>
          </a:xfrm>
        </p:spPr>
        <p:txBody>
          <a:bodyPr/>
          <a:lstStyle/>
          <a:p>
            <a:pPr algn="l"/>
            <a:r>
              <a:rPr lang="tr-TR" dirty="0"/>
              <a:t>İşbölümünün olmadığı, değiş tokuşun pek seyrek yapıldığı, her insanın, ihtiyacını kendi başına sağladığı, topluluğun o ilerlememiş durumunda, topluluk işinin yürütülmesi için, önceden bir mal mevcudu biriktirmeye ya da yığmaya gerek yoktur. Her insan, zaman zaman ortaya çıkan gereksinmelerini, sırasıyla ve kendi çalışmasıyla gidermeye uğraşır. Acıkınca, avlanmak üzere ormana gider. </a:t>
            </a:r>
            <a:endParaRPr lang="tr-TR" dirty="0" smtClean="0"/>
          </a:p>
          <a:p>
            <a:pPr algn="l"/>
            <a:r>
              <a:rPr lang="tr-TR" dirty="0"/>
              <a:t>Ama işbölümü bir kez iyiden iyiye yer etti mi, bir insanın kendi emeği, zaman zaman ortaya çıkan gereksinmelerinin pek azını karşılayabilir. </a:t>
            </a:r>
            <a:endParaRPr lang="tr-TR" dirty="0" smtClean="0"/>
          </a:p>
          <a:p>
            <a:pPr algn="l"/>
            <a:endParaRPr lang="tr-TR" dirty="0"/>
          </a:p>
          <a:p>
            <a:pPr algn="l"/>
            <a:r>
              <a:rPr lang="tr-TR" dirty="0" smtClean="0"/>
              <a:t>Kâr amaçlı faaliyet için kullanılan mal birikimi, sermaye biçimini alır. </a:t>
            </a:r>
          </a:p>
          <a:p>
            <a:pPr algn="l"/>
            <a:endParaRPr lang="tr-TR" dirty="0"/>
          </a:p>
          <a:p>
            <a:pPr algn="l"/>
            <a:endParaRPr lang="tr-TR" dirty="0"/>
          </a:p>
        </p:txBody>
      </p:sp>
    </p:spTree>
    <p:extLst>
      <p:ext uri="{BB962C8B-B14F-4D97-AF65-F5344CB8AC3E}">
        <p14:creationId xmlns:p14="http://schemas.microsoft.com/office/powerpoint/2010/main" val="3752890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Avrupa’nın modern </a:t>
            </a:r>
            <a:r>
              <a:rPr lang="tr-TR" smtClean="0"/>
              <a:t>devletlerinde durum</a:t>
            </a:r>
            <a:endParaRPr lang="tr-TR" dirty="0"/>
          </a:p>
        </p:txBody>
      </p:sp>
      <p:sp>
        <p:nvSpPr>
          <p:cNvPr id="3" name="İçerik Yer Tutucusu 2"/>
          <p:cNvSpPr>
            <a:spLocks noGrp="1"/>
          </p:cNvSpPr>
          <p:nvPr>
            <p:ph idx="1"/>
          </p:nvPr>
        </p:nvSpPr>
        <p:spPr/>
        <p:txBody>
          <a:bodyPr/>
          <a:lstStyle/>
          <a:p>
            <a:pPr marL="0" indent="0">
              <a:buNone/>
            </a:pPr>
            <a:r>
              <a:rPr lang="tr-TR" dirty="0" smtClean="0"/>
              <a:t>Avrupa’nın bütün çağdaş devletlerinde, sanayi ve dış ticaret tarımdan daha önce gelmektedir. </a:t>
            </a:r>
          </a:p>
          <a:p>
            <a:pPr marL="0" indent="0">
              <a:buNone/>
            </a:pPr>
            <a:endParaRPr lang="tr-TR" dirty="0"/>
          </a:p>
          <a:p>
            <a:pPr marL="0" indent="0">
              <a:buNone/>
            </a:pPr>
            <a:r>
              <a:rPr lang="tr-TR" dirty="0"/>
              <a:t>Bunların güzel olan veya uzak satışlara elverişli bulunan sanayi mamullerinin hepsine, bu ülkelerdeki kimi büyük kentlerin dış ticareti yol göstermiş; sanayi ile dış ticaret ise ikisi birlikte </a:t>
            </a:r>
            <a:r>
              <a:rPr lang="tr-TR" dirty="0" smtClean="0"/>
              <a:t>olmak üzere, </a:t>
            </a:r>
            <a:r>
              <a:rPr lang="tr-TR" dirty="0"/>
              <a:t>tarımdaki belli başlı ilerlemeleri doğurmuştur. </a:t>
            </a:r>
          </a:p>
        </p:txBody>
      </p:sp>
    </p:spTree>
    <p:extLst>
      <p:ext uri="{BB962C8B-B14F-4D97-AF65-F5344CB8AC3E}">
        <p14:creationId xmlns:p14="http://schemas.microsoft.com/office/powerpoint/2010/main" val="2972975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Sermaye: döner ve durağan sermaye </a:t>
            </a:r>
            <a:endParaRPr lang="tr-TR" dirty="0"/>
          </a:p>
        </p:txBody>
      </p:sp>
      <p:sp>
        <p:nvSpPr>
          <p:cNvPr id="3" name="İçerik Yer Tutucusu 2"/>
          <p:cNvSpPr>
            <a:spLocks noGrp="1"/>
          </p:cNvSpPr>
          <p:nvPr>
            <p:ph idx="1"/>
          </p:nvPr>
        </p:nvSpPr>
        <p:spPr/>
        <p:txBody>
          <a:bodyPr/>
          <a:lstStyle/>
          <a:p>
            <a:pPr marL="0" indent="0">
              <a:buNone/>
            </a:pPr>
            <a:r>
              <a:rPr lang="tr-TR" dirty="0"/>
              <a:t>Birincisi; sermaye, ürünü yetiştirmede, yapmada ya da satın alıp tekrar kârla satmada kullanılabilir. Bu tarzda kullanılan sermaye elinde kaldıkça veya aynı biçimde durdukça, kullanana gelir ya da kâr getirmez. Para karşılığında satılıncaya değin, malları, tacire gelir ya da kâr getirmez. </a:t>
            </a:r>
            <a:endParaRPr lang="tr-TR" dirty="0" smtClean="0"/>
          </a:p>
          <a:p>
            <a:pPr marL="0" indent="0">
              <a:buNone/>
            </a:pPr>
            <a:endParaRPr lang="tr-TR" dirty="0"/>
          </a:p>
          <a:p>
            <a:pPr marL="0" indent="0">
              <a:buNone/>
            </a:pPr>
            <a:r>
              <a:rPr lang="tr-TR" dirty="0"/>
              <a:t>İkincisi; sermaye, toprağın </a:t>
            </a:r>
            <a:r>
              <a:rPr lang="tr-TR" dirty="0" err="1"/>
              <a:t>bayındırılmasında</a:t>
            </a:r>
            <a:r>
              <a:rPr lang="tr-TR" dirty="0"/>
              <a:t>; faydalı makinelerin, zanaat aletlerinin satın alınmasında yahut sahip değiştirmeksizin veya başkaca elden ele dolaşmaksızın gelir ya da kâr getiren benzeri şeylerde kullanılabilir. Onun için, bu gibi sermayelere, pek yerinde olarak, durağan sermayeler denilebilir. </a:t>
            </a:r>
          </a:p>
          <a:p>
            <a:pPr marL="0" indent="0">
              <a:buNone/>
            </a:pPr>
            <a:endParaRPr lang="tr-TR" dirty="0"/>
          </a:p>
        </p:txBody>
      </p:sp>
    </p:spTree>
    <p:extLst>
      <p:ext uri="{BB962C8B-B14F-4D97-AF65-F5344CB8AC3E}">
        <p14:creationId xmlns:p14="http://schemas.microsoft.com/office/powerpoint/2010/main" val="241670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ülkenin ya da topluluğun genel mal mevcudu aynı şekilde üç kısma ayrılır </a:t>
            </a:r>
            <a:endParaRPr lang="tr-TR" dirty="0"/>
          </a:p>
        </p:txBody>
      </p:sp>
      <p:sp>
        <p:nvSpPr>
          <p:cNvPr id="3" name="İçerik Yer Tutucusu 2"/>
          <p:cNvSpPr>
            <a:spLocks noGrp="1"/>
          </p:cNvSpPr>
          <p:nvPr>
            <p:ph idx="1"/>
          </p:nvPr>
        </p:nvSpPr>
        <p:spPr/>
        <p:txBody>
          <a:bodyPr/>
          <a:lstStyle/>
          <a:p>
            <a:pPr marL="0" indent="0">
              <a:buNone/>
            </a:pPr>
            <a:r>
              <a:rPr lang="tr-TR" dirty="0" smtClean="0"/>
              <a:t>Birinci kısım: doğrudan tüketime ayrılıp, gelir veya kâr getirmeyen kısım </a:t>
            </a:r>
          </a:p>
          <a:p>
            <a:pPr marL="0" indent="0">
              <a:buNone/>
            </a:pPr>
            <a:endParaRPr lang="tr-TR" dirty="0"/>
          </a:p>
          <a:p>
            <a:pPr marL="0" indent="0">
              <a:buNone/>
            </a:pPr>
            <a:r>
              <a:rPr lang="tr-TR" dirty="0" smtClean="0"/>
              <a:t>İkinci kısım, durağan sermaye </a:t>
            </a:r>
          </a:p>
          <a:p>
            <a:pPr marL="0" indent="0">
              <a:buNone/>
            </a:pPr>
            <a:r>
              <a:rPr lang="tr-TR" dirty="0" smtClean="0"/>
              <a:t>Durağan sermaye dört kısma ayrılır </a:t>
            </a:r>
          </a:p>
          <a:p>
            <a:pPr marL="0" indent="0">
              <a:buNone/>
            </a:pPr>
            <a:endParaRPr lang="tr-TR" dirty="0"/>
          </a:p>
          <a:p>
            <a:pPr marL="0" indent="0">
              <a:buNone/>
            </a:pPr>
            <a:r>
              <a:rPr lang="tr-TR" dirty="0" smtClean="0"/>
              <a:t>Üçüncü kısım: döner sermaye </a:t>
            </a:r>
          </a:p>
          <a:p>
            <a:pPr marL="0" indent="0">
              <a:buNone/>
            </a:pPr>
            <a:r>
              <a:rPr lang="tr-TR" dirty="0" smtClean="0"/>
              <a:t>Döner sermaye dört kısma ayrılır </a:t>
            </a:r>
            <a:endParaRPr lang="tr-TR" dirty="0"/>
          </a:p>
        </p:txBody>
      </p:sp>
    </p:spTree>
    <p:extLst>
      <p:ext uri="{BB962C8B-B14F-4D97-AF65-F5344CB8AC3E}">
        <p14:creationId xmlns:p14="http://schemas.microsoft.com/office/powerpoint/2010/main" val="3511423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Döner sermaye</a:t>
            </a:r>
            <a:endParaRPr lang="tr-TR" dirty="0"/>
          </a:p>
        </p:txBody>
      </p:sp>
      <p:sp>
        <p:nvSpPr>
          <p:cNvPr id="3" name="İçerik Yer Tutucusu 2"/>
          <p:cNvSpPr>
            <a:spLocks noGrp="1"/>
          </p:cNvSpPr>
          <p:nvPr>
            <p:ph idx="1"/>
          </p:nvPr>
        </p:nvSpPr>
        <p:spPr/>
        <p:txBody>
          <a:bodyPr/>
          <a:lstStyle/>
          <a:p>
            <a:pPr marL="0" indent="0">
              <a:buNone/>
            </a:pPr>
            <a:r>
              <a:rPr lang="tr-TR" dirty="0"/>
              <a:t>D</a:t>
            </a:r>
            <a:r>
              <a:rPr lang="tr-TR" dirty="0" smtClean="0"/>
              <a:t>öner sermaye ya durağan sermayeye ya da tüketim için ayrılan mevcuda katılır </a:t>
            </a:r>
          </a:p>
          <a:p>
            <a:pPr marL="0" indent="0">
              <a:buNone/>
            </a:pPr>
            <a:r>
              <a:rPr lang="tr-TR" dirty="0" smtClean="0"/>
              <a:t>Durağan sermaye, döner sermayeden başka bir araç ile gelir getiremez. </a:t>
            </a:r>
            <a:endParaRPr lang="tr-TR" dirty="0"/>
          </a:p>
          <a:p>
            <a:pPr marL="0" indent="0">
              <a:buNone/>
            </a:pPr>
            <a:endParaRPr lang="tr-TR" dirty="0" smtClean="0"/>
          </a:p>
          <a:p>
            <a:pPr marL="0" indent="0">
              <a:buNone/>
            </a:pPr>
            <a:r>
              <a:rPr lang="tr-TR" dirty="0" smtClean="0"/>
              <a:t>Doğrudan doğruya tüketim için ayrılabilecek olan mal mevcudunu elde tutup çoğaltmak, gerek durağan gerek döner sermayelerin biricik hedefi ve amacıdır. </a:t>
            </a:r>
          </a:p>
          <a:p>
            <a:pPr marL="0" indent="0">
              <a:buNone/>
            </a:pPr>
            <a:r>
              <a:rPr lang="tr-TR" dirty="0" smtClean="0"/>
              <a:t>İşlenebilmek için, toprağın, maden ocaklarını, dalyanların, hepsinin, gerek durağan gerekse döner sermayeye ihtiyaçları vardır. </a:t>
            </a:r>
            <a:endParaRPr lang="tr-TR" dirty="0"/>
          </a:p>
        </p:txBody>
      </p:sp>
    </p:spTree>
    <p:extLst>
      <p:ext uri="{BB962C8B-B14F-4D97-AF65-F5344CB8AC3E}">
        <p14:creationId xmlns:p14="http://schemas.microsoft.com/office/powerpoint/2010/main" val="2929890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Topluluğun Genel Mal Mevcudunun Ya da Ulusal Sermayenin Bakım Masrafının Özel Bir Kolu Sayılan Para Üzerine </a:t>
            </a:r>
            <a:endParaRPr lang="tr-TR" dirty="0"/>
          </a:p>
        </p:txBody>
      </p:sp>
      <p:sp>
        <p:nvSpPr>
          <p:cNvPr id="3" name="İçerik Yer Tutucusu 2"/>
          <p:cNvSpPr>
            <a:spLocks noGrp="1"/>
          </p:cNvSpPr>
          <p:nvPr>
            <p:ph idx="1"/>
          </p:nvPr>
        </p:nvSpPr>
        <p:spPr/>
        <p:txBody>
          <a:bodyPr/>
          <a:lstStyle/>
          <a:p>
            <a:pPr marL="0" indent="0">
              <a:buNone/>
            </a:pPr>
            <a:r>
              <a:rPr lang="tr-TR" dirty="0" smtClean="0"/>
              <a:t>Para, Smith’e göre döner sermayedir. </a:t>
            </a:r>
          </a:p>
          <a:p>
            <a:pPr marL="0" indent="0">
              <a:buNone/>
            </a:pPr>
            <a:r>
              <a:rPr lang="tr-TR" dirty="0" smtClean="0"/>
              <a:t>Paranın korunma masrafı; safi gelirde bir azalma meydana getirir </a:t>
            </a:r>
          </a:p>
          <a:p>
            <a:pPr marL="0" indent="0">
              <a:buNone/>
            </a:pPr>
            <a:endParaRPr lang="tr-TR" dirty="0"/>
          </a:p>
          <a:p>
            <a:pPr marL="0" indent="0">
              <a:buNone/>
            </a:pPr>
            <a:r>
              <a:rPr lang="tr-TR" dirty="0" smtClean="0"/>
              <a:t>Para, malların dolaşımına aracılık eder ve milli gelirin bir parçası değildir. </a:t>
            </a:r>
          </a:p>
          <a:p>
            <a:pPr marL="0" indent="0">
              <a:buNone/>
            </a:pPr>
            <a:r>
              <a:rPr lang="tr-TR" dirty="0" smtClean="0"/>
              <a:t>Herhangi bir para tutarı, hem metal sikkelerin tutarını hem de bu sikkelerle satın alınabilecek mal miktarını ima eder. </a:t>
            </a:r>
          </a:p>
          <a:p>
            <a:pPr marL="0" indent="0">
              <a:buNone/>
            </a:pPr>
            <a:r>
              <a:rPr lang="tr-TR" dirty="0" smtClean="0"/>
              <a:t>Tedavülün çarkı olan para, geliri dağılmasını sağlar </a:t>
            </a:r>
          </a:p>
          <a:p>
            <a:pPr marL="0" indent="0">
              <a:buNone/>
            </a:pPr>
            <a:r>
              <a:rPr lang="tr-TR" dirty="0" smtClean="0"/>
              <a:t>Para, </a:t>
            </a:r>
            <a:r>
              <a:rPr lang="tr-TR" dirty="0" err="1" smtClean="0"/>
              <a:t>rele</a:t>
            </a:r>
            <a:r>
              <a:rPr lang="tr-TR" dirty="0" smtClean="0"/>
              <a:t> bir üretici güç değildir </a:t>
            </a:r>
            <a:endParaRPr lang="tr-TR" dirty="0"/>
          </a:p>
          <a:p>
            <a:pPr marL="0" indent="0">
              <a:buNone/>
            </a:pPr>
            <a:endParaRPr lang="tr-TR" dirty="0"/>
          </a:p>
        </p:txBody>
      </p:sp>
    </p:spTree>
    <p:extLst>
      <p:ext uri="{BB962C8B-B14F-4D97-AF65-F5344CB8AC3E}">
        <p14:creationId xmlns:p14="http://schemas.microsoft.com/office/powerpoint/2010/main" val="401458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Üretken olan ve üretken olmayan emek</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«Bir </a:t>
            </a:r>
            <a:r>
              <a:rPr lang="tr-TR" dirty="0"/>
              <a:t>çeşit emek vardır ki, harcandığı nesnenin değerine değer katar. Bir başkası vardır, öyle bir etkisi olmaz. Birinciye, bir değer hasıl ettiği için, üretken emek; ötekine, üretken-olmayan emek denir. Nitekim genel olarak, bir sanayi işçisinin emeği, üstünde çalıştığı gerecin değerine, kendi geçiminin ve ustasının kârının değerince değer katar</a:t>
            </a:r>
            <a:r>
              <a:rPr lang="tr-TR" dirty="0" smtClean="0"/>
              <a:t>.» </a:t>
            </a:r>
          </a:p>
          <a:p>
            <a:pPr marL="0" indent="0">
              <a:buNone/>
            </a:pPr>
            <a:endParaRPr lang="tr-TR" dirty="0" smtClean="0"/>
          </a:p>
          <a:p>
            <a:pPr marL="0" indent="0">
              <a:buNone/>
            </a:pPr>
            <a:r>
              <a:rPr lang="tr-TR" dirty="0" smtClean="0"/>
              <a:t>Sermayenin üretken-olmayan emeğe harcanan kısmı, sermayeden eksiltir</a:t>
            </a:r>
          </a:p>
          <a:p>
            <a:pPr marL="0" indent="0">
              <a:buNone/>
            </a:pPr>
            <a:r>
              <a:rPr lang="tr-TR" dirty="0" smtClean="0"/>
              <a:t>Üretken olmayan emeğe en çok harcama, ranttan ve kârdan yapılır </a:t>
            </a:r>
          </a:p>
          <a:p>
            <a:pPr marL="0" indent="0">
              <a:buNone/>
            </a:pPr>
            <a:r>
              <a:rPr lang="tr-TR" dirty="0" smtClean="0"/>
              <a:t>Sermayeler tutumlulukla artar, israf ve idaresizlikle azalır. </a:t>
            </a:r>
          </a:p>
          <a:p>
            <a:pPr marL="0" indent="0">
              <a:buNone/>
            </a:pPr>
            <a:endParaRPr lang="tr-TR" dirty="0"/>
          </a:p>
        </p:txBody>
      </p:sp>
    </p:spTree>
    <p:extLst>
      <p:ext uri="{BB962C8B-B14F-4D97-AF65-F5344CB8AC3E}">
        <p14:creationId xmlns:p14="http://schemas.microsoft.com/office/powerpoint/2010/main" val="489144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 miktarı ve ulusal zenginlik</a:t>
            </a:r>
            <a:endParaRPr lang="tr-TR" dirty="0"/>
          </a:p>
        </p:txBody>
      </p:sp>
      <p:sp>
        <p:nvSpPr>
          <p:cNvPr id="3" name="İçerik Yer Tutucusu 2"/>
          <p:cNvSpPr>
            <a:spLocks noGrp="1"/>
          </p:cNvSpPr>
          <p:nvPr>
            <p:ph idx="1"/>
          </p:nvPr>
        </p:nvSpPr>
        <p:spPr/>
        <p:txBody>
          <a:bodyPr/>
          <a:lstStyle/>
          <a:p>
            <a:pPr marL="0" indent="0">
              <a:buNone/>
            </a:pPr>
            <a:r>
              <a:rPr lang="tr-TR" dirty="0" smtClean="0"/>
              <a:t>Bir ülkede dolaşımdaki para miktarını, o ülkedeki üretilen metaların toplam değeri ile o paranın dolaşım hızı belirler </a:t>
            </a:r>
          </a:p>
          <a:p>
            <a:pPr marL="0" indent="0">
              <a:buNone/>
            </a:pPr>
            <a:endParaRPr lang="tr-TR" dirty="0"/>
          </a:p>
          <a:p>
            <a:pPr marL="0" indent="0">
              <a:buNone/>
            </a:pPr>
            <a:r>
              <a:rPr lang="tr-TR" dirty="0" smtClean="0"/>
              <a:t>Altınla gümüşün ihracı, ülkedeki çöküşün nedeni değil, sonucudur </a:t>
            </a:r>
          </a:p>
          <a:p>
            <a:pPr marL="0" indent="0">
              <a:buNone/>
            </a:pPr>
            <a:endParaRPr lang="tr-TR" dirty="0"/>
          </a:p>
          <a:p>
            <a:pPr marL="0" indent="0">
              <a:buNone/>
            </a:pPr>
            <a:r>
              <a:rPr lang="tr-TR" dirty="0" smtClean="0"/>
              <a:t>Yıllık ürün değeri arttıkça, para miktarı da her ülkede doğal olarak artmalıdır. </a:t>
            </a:r>
          </a:p>
          <a:p>
            <a:pPr marL="0" indent="0">
              <a:buNone/>
            </a:pPr>
            <a:r>
              <a:rPr lang="tr-TR" dirty="0" smtClean="0"/>
              <a:t>Bu metallerin artması, kamu refahının nedeni değil, sonucudur. </a:t>
            </a:r>
            <a:endParaRPr lang="tr-TR" dirty="0"/>
          </a:p>
        </p:txBody>
      </p:sp>
    </p:spTree>
    <p:extLst>
      <p:ext uri="{BB962C8B-B14F-4D97-AF65-F5344CB8AC3E}">
        <p14:creationId xmlns:p14="http://schemas.microsoft.com/office/powerpoint/2010/main" val="3367704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Farklı ülkelerde servetin gelişmesi üzerine</a:t>
            </a:r>
            <a:endParaRPr lang="tr-TR" dirty="0"/>
          </a:p>
        </p:txBody>
      </p:sp>
      <p:sp>
        <p:nvSpPr>
          <p:cNvPr id="3" name="İçerik Yer Tutucusu 2"/>
          <p:cNvSpPr>
            <a:spLocks noGrp="1"/>
          </p:cNvSpPr>
          <p:nvPr>
            <p:ph idx="1"/>
          </p:nvPr>
        </p:nvSpPr>
        <p:spPr/>
        <p:txBody>
          <a:bodyPr/>
          <a:lstStyle/>
          <a:p>
            <a:pPr marL="0" indent="0">
              <a:buNone/>
            </a:pPr>
            <a:r>
              <a:rPr lang="tr-TR" dirty="0" smtClean="0"/>
              <a:t>En büyük alışveriş, kent ile kır arasındadır </a:t>
            </a:r>
          </a:p>
          <a:p>
            <a:pPr marL="0" indent="0">
              <a:buNone/>
            </a:pPr>
            <a:endParaRPr lang="tr-TR" dirty="0"/>
          </a:p>
          <a:p>
            <a:pPr marL="0" indent="0">
              <a:buNone/>
            </a:pPr>
            <a:r>
              <a:rPr lang="tr-TR" dirty="0" smtClean="0"/>
              <a:t>Bu ticarette, işlenmemiş ürün ile işlenmiş ürün değişilir. </a:t>
            </a:r>
          </a:p>
          <a:p>
            <a:pPr marL="0" indent="0">
              <a:buNone/>
            </a:pPr>
            <a:r>
              <a:rPr lang="tr-TR" dirty="0" smtClean="0"/>
              <a:t>Kent ile kır arasındaki ticarette kazançlar karşılıklıdır </a:t>
            </a:r>
          </a:p>
          <a:p>
            <a:pPr marL="0" indent="0">
              <a:buNone/>
            </a:pPr>
            <a:r>
              <a:rPr lang="tr-TR" dirty="0" smtClean="0"/>
              <a:t>«İçinde yeniden madde üretimi olmayan ve olamayan kentin, bütün zenginliğini ve geçimini kırdan elde ettiği, haklı olarak söylenebilir.»</a:t>
            </a:r>
          </a:p>
          <a:p>
            <a:pPr marL="0" indent="0">
              <a:buNone/>
            </a:pPr>
            <a:r>
              <a:rPr lang="tr-TR" dirty="0" smtClean="0"/>
              <a:t>Kırın kentle ticareti, kıra emekten tasarruf sağlar; kent kıra pazar sağlar</a:t>
            </a:r>
            <a:endParaRPr lang="tr-TR" dirty="0"/>
          </a:p>
          <a:p>
            <a:pPr marL="0" indent="0">
              <a:buNone/>
            </a:pPr>
            <a:endParaRPr lang="tr-TR" dirty="0"/>
          </a:p>
        </p:txBody>
      </p:sp>
    </p:spTree>
    <p:extLst>
      <p:ext uri="{BB962C8B-B14F-4D97-AF65-F5344CB8AC3E}">
        <p14:creationId xmlns:p14="http://schemas.microsoft.com/office/powerpoint/2010/main" val="885058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Kent ile kır arasındaki ticaret</a:t>
            </a:r>
            <a:endParaRPr lang="tr-TR" dirty="0"/>
          </a:p>
        </p:txBody>
      </p:sp>
      <p:sp>
        <p:nvSpPr>
          <p:cNvPr id="3" name="İçerik Yer Tutucusu 2"/>
          <p:cNvSpPr>
            <a:spLocks noGrp="1"/>
          </p:cNvSpPr>
          <p:nvPr>
            <p:ph idx="1"/>
          </p:nvPr>
        </p:nvSpPr>
        <p:spPr/>
        <p:txBody>
          <a:bodyPr/>
          <a:lstStyle/>
          <a:p>
            <a:pPr marL="0" indent="0">
              <a:buNone/>
            </a:pPr>
            <a:r>
              <a:rPr lang="tr-TR" dirty="0" smtClean="0"/>
              <a:t>Sermaye öncelikle güvenilir alanlara yatırılır</a:t>
            </a:r>
          </a:p>
          <a:p>
            <a:pPr marL="0" indent="0">
              <a:buNone/>
            </a:pPr>
            <a:r>
              <a:rPr lang="tr-TR" dirty="0" smtClean="0"/>
              <a:t>Toprak Smith’e göre en sağlam yatırım alanıdır, ardından sanayi ve dış ticaret gelir </a:t>
            </a:r>
          </a:p>
          <a:p>
            <a:pPr marL="0" indent="0">
              <a:buNone/>
            </a:pPr>
            <a:endParaRPr lang="tr-TR" dirty="0"/>
          </a:p>
          <a:p>
            <a:pPr marL="0" indent="0">
              <a:buNone/>
            </a:pPr>
            <a:r>
              <a:rPr lang="tr-TR" dirty="0" smtClean="0"/>
              <a:t>Zanaat ürünleri tarım için zorunludur </a:t>
            </a:r>
          </a:p>
          <a:p>
            <a:pPr marL="0" indent="0">
              <a:buNone/>
            </a:pPr>
            <a:endParaRPr lang="tr-TR" dirty="0"/>
          </a:p>
          <a:p>
            <a:pPr marL="0" indent="0">
              <a:buNone/>
            </a:pPr>
            <a:r>
              <a:rPr lang="tr-TR" dirty="0" smtClean="0"/>
              <a:t>Kârlar aynı ise, sanayi dış ticarete, tarım sanayiye tercih edilir </a:t>
            </a:r>
          </a:p>
          <a:p>
            <a:pPr marL="0" indent="0">
              <a:buNone/>
            </a:pPr>
            <a:endParaRPr lang="tr-TR" dirty="0"/>
          </a:p>
        </p:txBody>
      </p:sp>
    </p:spTree>
    <p:extLst>
      <p:ext uri="{BB962C8B-B14F-4D97-AF65-F5344CB8AC3E}">
        <p14:creationId xmlns:p14="http://schemas.microsoft.com/office/powerpoint/2010/main" val="4035481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712</Words>
  <Application>Microsoft Office PowerPoint</Application>
  <PresentationFormat>Geniş ekran</PresentationFormat>
  <Paragraphs>62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Mal birikimi ve sermaye </vt:lpstr>
      <vt:lpstr>Sermaye: döner ve durağan sermaye </vt:lpstr>
      <vt:lpstr>Bir ülkenin ya da topluluğun genel mal mevcudu aynı şekilde üç kısma ayrılır </vt:lpstr>
      <vt:lpstr>Döner sermaye</vt:lpstr>
      <vt:lpstr>Topluluğun Genel Mal Mevcudunun Ya da Ulusal Sermayenin Bakım Masrafının Özel Bir Kolu Sayılan Para Üzerine </vt:lpstr>
      <vt:lpstr>Üretken olan ve üretken olmayan emek</vt:lpstr>
      <vt:lpstr>Para miktarı ve ulusal zenginlik</vt:lpstr>
      <vt:lpstr>Farklı ülkelerde servetin gelişmesi üzerine</vt:lpstr>
      <vt:lpstr>Kent ile kır arasındaki ticaret</vt:lpstr>
      <vt:lpstr>Avrupa’nın modern devletlerinde durum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 birikimi ve sermaye </dc:title>
  <dc:creator>User</dc:creator>
  <cp:lastModifiedBy>User</cp:lastModifiedBy>
  <cp:revision>5</cp:revision>
  <dcterms:created xsi:type="dcterms:W3CDTF">2019-05-11T11:34:08Z</dcterms:created>
  <dcterms:modified xsi:type="dcterms:W3CDTF">2019-05-11T12:11:09Z</dcterms:modified>
</cp:coreProperties>
</file>