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2"/>
  </p:notesMasterIdLst>
  <p:sldIdLst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7C60B-5DBA-4B20-AC6E-3F9ECEEE4C0B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74557-D2E9-417F-AFD9-7B57611315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399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12188825" cy="6872288"/>
            <a:chOff x="0" y="0"/>
            <a:chExt cx="12188825" cy="6872226"/>
          </a:xfrm>
        </p:grpSpPr>
        <p:pic>
          <p:nvPicPr>
            <p:cNvPr id="5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>
              <a:fillRect/>
            </a:stretch>
          </p:blipFill>
          <p:spPr bwMode="auto">
            <a:xfrm rot="5400000">
              <a:off x="5245268" y="530352"/>
              <a:ext cx="1673352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>
              <a:fillRect/>
            </a:stretch>
          </p:blipFill>
          <p:spPr bwMode="auto">
            <a:xfrm rot="5400000">
              <a:off x="5263556" y="5747514"/>
              <a:ext cx="1636776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67F5F-E6FE-4BD4-8087-6D6ADFA67E7A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29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6C330-7B52-47BC-B75E-5B02F9FC5FFC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68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FC713-5246-4920-A483-FBA05F23BE2C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821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0599738" y="28273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25C24-4B2A-4089-B015-F146B75EA62C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39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F9920-A76B-4D0F-88C6-65CD8DCE9E17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684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0599738" y="25987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287DD-426E-455C-87EE-32BC34A16E22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8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9CC8C-0DD3-4901-B7E2-F41F5C9349F2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04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2F719-96C4-4E6B-A269-B46E138B11B7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10E82-9024-4B2A-A3EA-980956E0AC6B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51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12188825" cy="6872288"/>
            <a:chOff x="0" y="0"/>
            <a:chExt cx="12188825" cy="6872226"/>
          </a:xfrm>
        </p:grpSpPr>
        <p:pic>
          <p:nvPicPr>
            <p:cNvPr id="5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>
              <a:fillRect/>
            </a:stretch>
          </p:blipFill>
          <p:spPr bwMode="auto">
            <a:xfrm rot="5400000">
              <a:off x="5245268" y="530352"/>
              <a:ext cx="1673352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>
              <a:fillRect/>
            </a:stretch>
          </p:blipFill>
          <p:spPr bwMode="auto">
            <a:xfrm rot="5400000">
              <a:off x="5263556" y="5747514"/>
              <a:ext cx="1636776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67F5F-E6FE-4BD4-8087-6D6ADFA67E7A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37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C0985-AF9E-400B-AC96-CF9FF7A3B458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1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C0985-AF9E-400B-AC96-CF9FF7A3B458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20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9B3BB-D141-42F4-B06C-86627AF14D86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F2A17-BE5D-47FF-A5B9-586201CE948F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83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4F46-F4CB-4D03-A3B1-9390D517B359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95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E8C2-964B-4589-A95A-A6D7BBF7349A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253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4239F-BF94-4D25-B40D-0C5DEC9E473F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85DB5-F508-4EFE-B1AB-46674FE35BC8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520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9D567-5CDD-4257-9D43-85EFC004E06C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358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6C330-7B52-47BC-B75E-5B02F9FC5FFC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337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FC713-5246-4920-A483-FBA05F23BE2C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965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0599738" y="28273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25C24-4B2A-4089-B015-F146B75EA62C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6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9B3BB-D141-42F4-B06C-86627AF14D86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4982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F9920-A76B-4D0F-88C6-65CD8DCE9E17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182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0599738" y="25987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287DD-426E-455C-87EE-32BC34A16E22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1799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9CC8C-0DD3-4901-B7E2-F41F5C9349F2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67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2F719-96C4-4E6B-A269-B46E138B11B7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811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10E82-9024-4B2A-A3EA-980956E0AC6B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25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F2A17-BE5D-47FF-A5B9-586201CE948F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5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4F46-F4CB-4D03-A3B1-9390D517B359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203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E8C2-964B-4589-A95A-A6D7BBF7349A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4239F-BF94-4D25-B40D-0C5DEC9E473F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693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85DB5-F508-4EFE-B1AB-46674FE35BC8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18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9D567-5CDD-4257-9D43-85EFC004E06C}" type="slidenum">
              <a:rPr lang="tr-TR" alt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9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12188825" cy="6856413"/>
            <a:chOff x="0" y="0"/>
            <a:chExt cx="12188825" cy="6856215"/>
          </a:xfrm>
        </p:grpSpPr>
        <p:pic>
          <p:nvPicPr>
            <p:cNvPr id="1032" name="Picture 7" descr="H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>
              <a:fillRect/>
            </a:stretch>
          </p:blipFill>
          <p:spPr bwMode="auto">
            <a:xfrm rot="5400000">
              <a:off x="5706471" y="76265"/>
              <a:ext cx="758952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>
              <a:fillRect/>
            </a:stretch>
          </p:blipFill>
          <p:spPr bwMode="auto">
            <a:xfrm rot="5400000">
              <a:off x="5706470" y="6173526"/>
              <a:ext cx="758952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anose="02020404030301010803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056CA5-5E65-4727-A4A9-F537B8DD70F0}" type="slidenum">
              <a:rPr lang="tr-TR" altLang="tr-TR">
                <a:solidFill>
                  <a:prstClr val="black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tr-TR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98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12188825" cy="6856413"/>
            <a:chOff x="0" y="0"/>
            <a:chExt cx="12188825" cy="6856215"/>
          </a:xfrm>
        </p:grpSpPr>
        <p:pic>
          <p:nvPicPr>
            <p:cNvPr id="1032" name="Picture 7" descr="H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>
              <a:fillRect/>
            </a:stretch>
          </p:blipFill>
          <p:spPr bwMode="auto">
            <a:xfrm rot="5400000">
              <a:off x="5706471" y="76265"/>
              <a:ext cx="758952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>
              <a:fillRect/>
            </a:stretch>
          </p:blipFill>
          <p:spPr bwMode="auto">
            <a:xfrm rot="5400000">
              <a:off x="5706470" y="6173526"/>
              <a:ext cx="758952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anose="02020404030301010803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056CA5-5E65-4727-A4A9-F537B8DD70F0}" type="slidenum">
              <a:rPr lang="tr-TR" altLang="tr-TR">
                <a:solidFill>
                  <a:prstClr val="black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tr-TR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84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2400" y="1871663"/>
            <a:ext cx="6815138" cy="15144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TURİZM </a:t>
            </a:r>
            <a:r>
              <a:rPr lang="tr-TR" altLang="tr-T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PAZARLAMASINDA GÜNCEL YALAŞIMLAR</a:t>
            </a:r>
            <a:endParaRPr lang="tr-TR" altLang="tr-TR" sz="32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92400" y="3657600"/>
            <a:ext cx="6815138" cy="1320800"/>
          </a:xfrm>
        </p:spPr>
        <p:txBody>
          <a:bodyPr/>
          <a:lstStyle/>
          <a:p>
            <a:pPr eaLnBrk="1" hangingPunct="1"/>
            <a:r>
              <a:rPr lang="tr-TR" altLang="tr-TR" sz="3200" smtClean="0"/>
              <a:t>Emir Hilmi Üner</a:t>
            </a:r>
          </a:p>
        </p:txBody>
      </p:sp>
    </p:spTree>
    <p:extLst>
      <p:ext uri="{BB962C8B-B14F-4D97-AF65-F5344CB8AC3E}">
        <p14:creationId xmlns:p14="http://schemas.microsoft.com/office/powerpoint/2010/main" val="1900271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9601200" cy="13033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tr-TR" sz="32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</a:t>
            </a:r>
            <a:r>
              <a:rPr lang="tr-TR" altLang="tr-TR" sz="32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sikojik Bölümlendirme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77988"/>
            <a:ext cx="8229600" cy="40386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Kişilik Özellikleri</a:t>
            </a: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İlgi Alanları</a:t>
            </a: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Yaşam tarzı</a:t>
            </a: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Düşünce yapısı</a:t>
            </a: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İnanç</a:t>
            </a: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Değerler</a:t>
            </a: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Aktivitelere Katılma </a:t>
            </a:r>
          </a:p>
        </p:txBody>
      </p:sp>
    </p:spTree>
    <p:extLst>
      <p:ext uri="{BB962C8B-B14F-4D97-AF65-F5344CB8AC3E}">
        <p14:creationId xmlns:p14="http://schemas.microsoft.com/office/powerpoint/2010/main" val="2910414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525463"/>
            <a:ext cx="9601200" cy="13033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Davranışsal Bölümlendirme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76400"/>
            <a:ext cx="9601200" cy="3317875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Beslenme ve Sağlık Durumlarına Göre </a:t>
            </a: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Satın </a:t>
            </a: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Alma Davranışına Göre </a:t>
            </a: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Satın Alma Dönemine Göre </a:t>
            </a: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Turizme Katılma Amacına Göre </a:t>
            </a: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Motivasyon Temeline Göre </a:t>
            </a:r>
          </a:p>
          <a:p>
            <a:pPr eaLnBrk="1" fontAlgn="auto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Bilgi Arama Temeline Göre</a:t>
            </a:r>
          </a:p>
        </p:txBody>
      </p:sp>
    </p:spTree>
    <p:extLst>
      <p:ext uri="{BB962C8B-B14F-4D97-AF65-F5344CB8AC3E}">
        <p14:creationId xmlns:p14="http://schemas.microsoft.com/office/powerpoint/2010/main" val="76493749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Başlık 1"/>
          <p:cNvSpPr>
            <a:spLocks noGrp="1"/>
          </p:cNvSpPr>
          <p:nvPr>
            <p:ph type="ctrTitle" idx="4294967295"/>
          </p:nvPr>
        </p:nvSpPr>
        <p:spPr>
          <a:xfrm>
            <a:off x="2667000" y="2133600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TURİZM PAZARLAMA KARMASI</a:t>
            </a:r>
          </a:p>
        </p:txBody>
      </p:sp>
      <p:sp>
        <p:nvSpPr>
          <p:cNvPr id="96259" name="Alt Başlık 2"/>
          <p:cNvSpPr>
            <a:spLocks noGrp="1"/>
          </p:cNvSpPr>
          <p:nvPr>
            <p:ph type="subTitle" idx="4294967295"/>
          </p:nvPr>
        </p:nvSpPr>
        <p:spPr>
          <a:xfrm>
            <a:off x="3048000" y="3505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tr-TR" altLang="tr-TR" sz="3600" b="1" smtClean="0">
                <a:solidFill>
                  <a:srgbClr val="898989"/>
                </a:solidFill>
              </a:rPr>
              <a:t>7P</a:t>
            </a:r>
            <a:endParaRPr lang="tr-TR" altLang="tr-TR" sz="3200" b="1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85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Başlık 1"/>
          <p:cNvSpPr>
            <a:spLocks noGrp="1"/>
          </p:cNvSpPr>
          <p:nvPr>
            <p:ph type="title" idx="4294967295"/>
          </p:nvPr>
        </p:nvSpPr>
        <p:spPr>
          <a:xfrm>
            <a:off x="1419225" y="6858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PAZARLAMA KARMASI – 7P</a:t>
            </a:r>
          </a:p>
        </p:txBody>
      </p:sp>
      <p:sp>
        <p:nvSpPr>
          <p:cNvPr id="36867" name="İçerik Yer Tutucusu 2"/>
          <p:cNvSpPr>
            <a:spLocks noGrp="1"/>
          </p:cNvSpPr>
          <p:nvPr>
            <p:ph idx="4294967295"/>
          </p:nvPr>
        </p:nvSpPr>
        <p:spPr>
          <a:xfrm>
            <a:off x="1447800" y="1600200"/>
            <a:ext cx="8229600" cy="4525963"/>
          </a:xfrm>
        </p:spPr>
        <p:txBody>
          <a:bodyPr rtlCol="0">
            <a:normAutofit fontScale="92500" lnSpcReduction="20000"/>
          </a:bodyPr>
          <a:lstStyle/>
          <a:p>
            <a:pPr marL="0" indent="0" algn="just" eaLnBrk="1" fontAlgn="auto" hangingPunct="1">
              <a:buFont typeface="Arial"/>
              <a:buNone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endParaRPr lang="tr-TR" altLang="tr-TR" sz="3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 eaLnBrk="1" fontAlgn="auto" hangingPunct="1">
              <a:buFont typeface="Arial"/>
              <a:buNone/>
              <a:defRPr/>
            </a:pPr>
            <a:r>
              <a:rPr lang="tr-TR" altLang="tr-TR" sz="3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Pazarlama </a:t>
            </a:r>
            <a:r>
              <a:rPr lang="tr-TR" altLang="tr-T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yönetiminin iki temel görevi bulunmaktadır. Bunlardan ilki, </a:t>
            </a:r>
            <a:endParaRPr lang="tr-TR" altLang="tr-TR" sz="3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defRPr/>
            </a:pPr>
            <a:r>
              <a:rPr lang="tr-TR" altLang="tr-T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</a:t>
            </a:r>
            <a:r>
              <a:rPr lang="tr-TR" altLang="tr-TR" sz="3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itap </a:t>
            </a:r>
            <a:r>
              <a:rPr lang="tr-TR" altLang="tr-T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etmek istediği uygun bir hedef pazar seçmek,  ikincisi ise </a:t>
            </a:r>
            <a:endParaRPr lang="tr-TR" altLang="tr-TR" sz="35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defRPr/>
            </a:pPr>
            <a:r>
              <a:rPr lang="tr-TR" altLang="tr-T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r>
              <a:rPr lang="tr-TR" altLang="tr-TR" sz="3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eçilen </a:t>
            </a:r>
            <a:r>
              <a:rPr lang="tr-TR" altLang="tr-TR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pazar veya pazarlara uygun pazarlama karması oluşturmaktır.</a:t>
            </a:r>
          </a:p>
          <a:p>
            <a:pPr marL="0" indent="0" algn="just" eaLnBrk="1" fontAlgn="auto" hangingPunct="1">
              <a:buFont typeface="Arial"/>
              <a:buNone/>
              <a:defRPr/>
            </a:pPr>
            <a:endParaRPr lang="tr-TR" altLang="tr-T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 eaLnBrk="1" fontAlgn="auto" hangingPunct="1">
              <a:buFont typeface="Arial"/>
              <a:buNone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endParaRPr lang="tr-TR" altLang="tr-TR" sz="3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 eaLnBrk="1" fontAlgn="auto" hangingPunct="1">
              <a:buFont typeface="Arial"/>
              <a:buNone/>
              <a:defRPr/>
            </a:pPr>
            <a:endParaRPr lang="tr-TR" altLang="tr-T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928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600" b="1" smtClean="0">
                <a:ln>
                  <a:noFill/>
                </a:ln>
              </a:rPr>
              <a:t>PAZARLAMA KARMASI – 7P</a:t>
            </a:r>
            <a:endParaRPr lang="tr-TR" altLang="tr-TR" sz="4800" b="1" smtClean="0">
              <a:ln>
                <a:noFill/>
              </a:ln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0" y="2971800"/>
            <a:ext cx="9601200" cy="3317875"/>
          </a:xfrm>
        </p:spPr>
        <p:txBody>
          <a:bodyPr/>
          <a:lstStyle/>
          <a:p>
            <a:pPr marL="0" indent="0" algn="just" eaLnBrk="1" fontAlgn="auto" hangingPunct="1">
              <a:buClr>
                <a:srgbClr val="B15E28"/>
              </a:buClr>
              <a:buFont typeface="Arial" panose="020B0604020202020204" pitchFamily="34" charset="0"/>
              <a:buNone/>
              <a:defRPr/>
            </a:pPr>
            <a:r>
              <a:rPr lang="tr-TR" altLang="tr-TR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Pazarlama karması, pazarlama yönetiminin almak zorunda olduğu temel karar alanlarını gösterir ve temelde 4P olarak bilinir.</a:t>
            </a:r>
          </a:p>
          <a:p>
            <a:pPr eaLnBrk="1" hangingPunct="1"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2103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İçerik Yer Tutucusu 2"/>
          <p:cNvSpPr>
            <a:spLocks noGrp="1"/>
          </p:cNvSpPr>
          <p:nvPr>
            <p:ph idx="4294967295"/>
          </p:nvPr>
        </p:nvSpPr>
        <p:spPr>
          <a:xfrm>
            <a:off x="914400" y="152400"/>
            <a:ext cx="10363200" cy="6248400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lnSpc>
                <a:spcPct val="90000"/>
              </a:lnSpc>
              <a:buFont typeface="Arial"/>
              <a:buNone/>
              <a:defRPr/>
            </a:pPr>
            <a:endParaRPr lang="tr-TR" altLang="tr-T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buFont typeface="Arial"/>
              <a:buNone/>
              <a:defRPr/>
            </a:pPr>
            <a:r>
              <a:rPr lang="tr-TR" altLang="tr-TR" sz="3800" dirty="0">
                <a:solidFill>
                  <a:srgbClr val="FF0000"/>
                </a:solidFill>
              </a:rPr>
              <a:t>	4P :</a:t>
            </a:r>
          </a:p>
          <a:p>
            <a:pPr marL="0" indent="0" eaLnBrk="1" fontAlgn="auto" hangingPunct="1">
              <a:lnSpc>
                <a:spcPct val="105000"/>
              </a:lnSpc>
              <a:buFont typeface="Arial"/>
              <a:buChar char="•"/>
              <a:defRPr/>
            </a:pPr>
            <a:r>
              <a:rPr lang="tr-TR" altLang="tr-TR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Ürün ( Product)</a:t>
            </a:r>
          </a:p>
          <a:p>
            <a:pPr marL="0" indent="0" eaLnBrk="1" fontAlgn="auto" hangingPunct="1">
              <a:lnSpc>
                <a:spcPct val="105000"/>
              </a:lnSpc>
              <a:buFont typeface="Arial"/>
              <a:buChar char="•"/>
              <a:defRPr/>
            </a:pPr>
            <a:r>
              <a:rPr lang="tr-TR" altLang="tr-TR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Fiyat (</a:t>
            </a:r>
            <a:r>
              <a:rPr lang="tr-TR" altLang="tr-TR" sz="3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Price</a:t>
            </a:r>
            <a:r>
              <a:rPr lang="tr-TR" altLang="tr-TR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0" indent="0" eaLnBrk="1" fontAlgn="auto" hangingPunct="1">
              <a:lnSpc>
                <a:spcPct val="105000"/>
              </a:lnSpc>
              <a:buFont typeface="Arial"/>
              <a:buChar char="•"/>
              <a:defRPr/>
            </a:pPr>
            <a:r>
              <a:rPr lang="tr-TR" altLang="tr-TR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Tutundurma (</a:t>
            </a:r>
            <a:r>
              <a:rPr lang="tr-TR" altLang="tr-TR" sz="3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Promotion</a:t>
            </a:r>
            <a:r>
              <a:rPr lang="tr-TR" altLang="tr-TR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0" indent="0" eaLnBrk="1" fontAlgn="auto" hangingPunct="1">
              <a:lnSpc>
                <a:spcPct val="105000"/>
              </a:lnSpc>
              <a:buFont typeface="Arial"/>
              <a:buChar char="•"/>
              <a:defRPr/>
            </a:pPr>
            <a:r>
              <a:rPr lang="tr-TR" altLang="tr-TR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Satış yeri – Dağıtım kanalları (</a:t>
            </a:r>
            <a:r>
              <a:rPr lang="tr-TR" altLang="tr-TR" sz="3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Place</a:t>
            </a:r>
            <a:r>
              <a:rPr lang="tr-TR" altLang="tr-TR" sz="3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tr-TR" altLang="tr-TR" sz="3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buFont typeface="Arial"/>
              <a:buNone/>
              <a:defRPr/>
            </a:pPr>
            <a:r>
              <a:rPr lang="tr-TR" altLang="tr-TR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Hizmet sektörü için sonradan eklenen </a:t>
            </a:r>
            <a:r>
              <a:rPr lang="tr-TR" altLang="tr-TR" sz="3800" dirty="0">
                <a:solidFill>
                  <a:srgbClr val="FF0000"/>
                </a:solidFill>
              </a:rPr>
              <a:t>3P</a:t>
            </a:r>
            <a:r>
              <a:rPr lang="tr-TR" altLang="tr-TR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ise:</a:t>
            </a:r>
          </a:p>
          <a:p>
            <a:pPr marL="0" indent="0" eaLnBrk="1" fontAlgn="auto" hangingPunct="1">
              <a:lnSpc>
                <a:spcPct val="105000"/>
              </a:lnSpc>
              <a:buFont typeface="Arial"/>
              <a:buChar char="•"/>
              <a:defRPr/>
            </a:pPr>
            <a:r>
              <a:rPr lang="tr-TR" altLang="tr-TR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İnsan – Hedef kitle (People)</a:t>
            </a:r>
          </a:p>
          <a:p>
            <a:pPr marL="0" indent="0" eaLnBrk="1" fontAlgn="auto" hangingPunct="1">
              <a:lnSpc>
                <a:spcPct val="105000"/>
              </a:lnSpc>
              <a:buFont typeface="Arial"/>
              <a:buChar char="•"/>
              <a:defRPr/>
            </a:pPr>
            <a:r>
              <a:rPr lang="tr-TR" altLang="tr-TR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Süreç – Hizmet süreci (</a:t>
            </a:r>
            <a:r>
              <a:rPr lang="tr-TR" altLang="tr-TR" sz="3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Process</a:t>
            </a:r>
            <a:r>
              <a:rPr lang="tr-TR" altLang="tr-TR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0" indent="0" eaLnBrk="1" fontAlgn="auto" hangingPunct="1">
              <a:lnSpc>
                <a:spcPct val="105000"/>
              </a:lnSpc>
              <a:buFont typeface="Arial"/>
              <a:buChar char="•"/>
              <a:defRPr/>
            </a:pPr>
            <a:r>
              <a:rPr lang="tr-TR" altLang="tr-TR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Fiziksel K</a:t>
            </a:r>
            <a:r>
              <a:rPr lang="tr-TR" altLang="tr-TR" sz="3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oşullar </a:t>
            </a:r>
            <a:r>
              <a:rPr lang="tr-TR" altLang="tr-TR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 </a:t>
            </a:r>
            <a:r>
              <a:rPr lang="tr-TR" altLang="tr-TR" sz="3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Physical</a:t>
            </a:r>
            <a:r>
              <a:rPr lang="tr-TR" altLang="tr-TR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altLang="tr-TR" sz="3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evidence</a:t>
            </a:r>
            <a:r>
              <a:rPr lang="tr-TR" altLang="tr-TR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r>
              <a:rPr lang="tr-TR" altLang="tr-TR" sz="3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dır</a:t>
            </a:r>
            <a:r>
              <a:rPr lang="tr-TR" altLang="tr-TR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marL="0" indent="0" eaLnBrk="1" fontAlgn="auto" hangingPunct="1">
              <a:lnSpc>
                <a:spcPct val="90000"/>
              </a:lnSpc>
              <a:buFont typeface="Arial"/>
              <a:buNone/>
              <a:defRPr/>
            </a:pPr>
            <a:endParaRPr lang="tr-TR" altLang="tr-T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861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Başlık 1"/>
          <p:cNvSpPr>
            <a:spLocks noGrp="1"/>
          </p:cNvSpPr>
          <p:nvPr>
            <p:ph type="ctrTitle" idx="4294967295"/>
          </p:nvPr>
        </p:nvSpPr>
        <p:spPr>
          <a:xfrm>
            <a:off x="1828800" y="685800"/>
            <a:ext cx="7772400" cy="15827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600" b="1" dirty="0">
                <a:solidFill>
                  <a:schemeClr val="tx1"/>
                </a:solidFill>
                <a:latin typeface="+mn-lt"/>
              </a:rPr>
              <a:t>ÜRÜN (PRODUCT)</a:t>
            </a:r>
          </a:p>
        </p:txBody>
      </p:sp>
      <p:sp>
        <p:nvSpPr>
          <p:cNvPr id="100355" name="Alt Başlık 2"/>
          <p:cNvSpPr>
            <a:spLocks noGrp="1"/>
          </p:cNvSpPr>
          <p:nvPr>
            <p:ph type="subTitle" idx="4294967295"/>
          </p:nvPr>
        </p:nvSpPr>
        <p:spPr>
          <a:xfrm>
            <a:off x="2514600" y="2667000"/>
            <a:ext cx="6400800" cy="2786063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tr-TR" altLang="tr-TR" sz="3200" smtClean="0">
                <a:solidFill>
                  <a:schemeClr val="tx1"/>
                </a:solidFill>
              </a:rPr>
              <a:t>TANIMI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tr-TR" altLang="tr-TR" sz="3200" smtClean="0">
                <a:solidFill>
                  <a:schemeClr val="tx1"/>
                </a:solidFill>
              </a:rPr>
              <a:t>ÖĞELERİ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tr-TR" altLang="tr-TR" sz="3200" smtClean="0">
                <a:solidFill>
                  <a:schemeClr val="tx1"/>
                </a:solidFill>
              </a:rPr>
              <a:t>ÖZELLİKLERİ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tr-TR" altLang="tr-TR" sz="3200" smtClean="0">
                <a:solidFill>
                  <a:schemeClr val="tx1"/>
                </a:solidFill>
              </a:rPr>
              <a:t>ÜRÜN YAŞAM EĞRİSİ</a:t>
            </a:r>
          </a:p>
        </p:txBody>
      </p:sp>
    </p:spTree>
    <p:extLst>
      <p:ext uri="{BB962C8B-B14F-4D97-AF65-F5344CB8AC3E}">
        <p14:creationId xmlns:p14="http://schemas.microsoft.com/office/powerpoint/2010/main" val="3438293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Başlık 1"/>
          <p:cNvSpPr>
            <a:spLocks noGrp="1"/>
          </p:cNvSpPr>
          <p:nvPr>
            <p:ph type="title" idx="4294967295"/>
          </p:nvPr>
        </p:nvSpPr>
        <p:spPr>
          <a:xfrm>
            <a:off x="1905000" y="990600"/>
            <a:ext cx="8229600" cy="7778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TANIM</a:t>
            </a:r>
          </a:p>
        </p:txBody>
      </p:sp>
      <p:sp>
        <p:nvSpPr>
          <p:cNvPr id="39939" name="İçerik Yer Tutucusu 2"/>
          <p:cNvSpPr>
            <a:spLocks noGrp="1"/>
          </p:cNvSpPr>
          <p:nvPr>
            <p:ph idx="4294967295"/>
          </p:nvPr>
        </p:nvSpPr>
        <p:spPr>
          <a:xfrm>
            <a:off x="914400" y="1752600"/>
            <a:ext cx="10210800" cy="4267200"/>
          </a:xfrm>
        </p:spPr>
        <p:txBody>
          <a:bodyPr rtlCol="0">
            <a:normAutofit lnSpcReduction="10000"/>
          </a:bodyPr>
          <a:lstStyle/>
          <a:p>
            <a:pPr marL="0" indent="0" algn="just" eaLnBrk="1" fontAlgn="auto" hangingPunct="1">
              <a:lnSpc>
                <a:spcPct val="90000"/>
              </a:lnSpc>
              <a:buFont typeface="Arial"/>
              <a:buNone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İnsan ihtiyacını ve talebini karşılamak amacıyla pazara sunulan tüm girdiler ve çıktılar ürün olarak ifade edilebilir. </a:t>
            </a:r>
            <a:endParaRPr lang="tr-TR" altLang="tr-TR" sz="3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 eaLnBrk="1" fontAlgn="auto" hangingPunct="1">
              <a:lnSpc>
                <a:spcPct val="90000"/>
              </a:lnSpc>
              <a:buFont typeface="Arial"/>
              <a:buNone/>
              <a:defRPr/>
            </a:pPr>
            <a:endParaRPr lang="tr-TR" altLang="tr-TR" sz="3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 eaLnBrk="1" fontAlgn="auto" hangingPunct="1">
              <a:lnSpc>
                <a:spcPct val="90000"/>
              </a:lnSpc>
              <a:buFont typeface="Arial"/>
              <a:buNone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Yeni </a:t>
            </a: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bir ürün üretmek için kullanılan girdiler de başka bir faaliyetin sonucu elde edilen ürünü oluşturmaktadır. Bu sebeple ürün karması oldukça geniş boyutta değerlendirilmelidir. </a:t>
            </a:r>
          </a:p>
          <a:p>
            <a:pPr marL="0" indent="0" algn="just" eaLnBrk="1" fontAlgn="auto" hangingPunct="1">
              <a:lnSpc>
                <a:spcPct val="90000"/>
              </a:lnSpc>
              <a:buFont typeface="Arial"/>
              <a:buNone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</a:p>
          <a:p>
            <a:pPr marL="0" indent="0" algn="just" eaLnBrk="1" fontAlgn="auto" hangingPunct="1">
              <a:lnSpc>
                <a:spcPct val="90000"/>
              </a:lnSpc>
              <a:buFont typeface="Arial"/>
              <a:buNone/>
              <a:defRPr/>
            </a:pP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570054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1_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89</Words>
  <Application>Microsoft Office PowerPoint</Application>
  <PresentationFormat>Geniş ekran</PresentationFormat>
  <Paragraphs>49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Organik</vt:lpstr>
      <vt:lpstr>1_Organik</vt:lpstr>
      <vt:lpstr>TURİZM PAZARLAMASINDA GÜNCEL YALAŞIMLAR</vt:lpstr>
      <vt:lpstr>Psikojik Bölümlendirme</vt:lpstr>
      <vt:lpstr>Davranışsal Bölümlendirme</vt:lpstr>
      <vt:lpstr>TURİZM PAZARLAMA KARMASI</vt:lpstr>
      <vt:lpstr>PAZARLAMA KARMASI – 7P</vt:lpstr>
      <vt:lpstr>PAZARLAMA KARMASI – 7P</vt:lpstr>
      <vt:lpstr>PowerPoint Sunusu</vt:lpstr>
      <vt:lpstr>ÜRÜN (PRODUCT)</vt:lpstr>
      <vt:lpstr>TANIM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TURİZM PAZARLAMASINDA GÜNCEL YALAŞIMLAR</dc:title>
  <dc:creator>emir üner</dc:creator>
  <cp:lastModifiedBy>emir üner</cp:lastModifiedBy>
  <cp:revision>10</cp:revision>
  <dcterms:created xsi:type="dcterms:W3CDTF">2017-10-29T11:58:33Z</dcterms:created>
  <dcterms:modified xsi:type="dcterms:W3CDTF">2017-10-29T12:09:53Z</dcterms:modified>
</cp:coreProperties>
</file>