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4" r:id="rId9"/>
    <p:sldId id="271" r:id="rId10"/>
    <p:sldId id="265" r:id="rId11"/>
    <p:sldId id="266" r:id="rId12"/>
    <p:sldId id="267" r:id="rId13"/>
    <p:sldId id="268" r:id="rId14"/>
    <p:sldId id="269" r:id="rId15"/>
    <p:sldId id="270" r:id="rId16"/>
    <p:sldId id="272" r:id="rId17"/>
    <p:sldId id="273" r:id="rId18"/>
    <p:sldId id="284" r:id="rId19"/>
    <p:sldId id="285" r:id="rId20"/>
    <p:sldId id="286" r:id="rId21"/>
    <p:sldId id="287" r:id="rId22"/>
    <p:sldId id="275" r:id="rId23"/>
    <p:sldId id="277" r:id="rId24"/>
    <p:sldId id="279" r:id="rId25"/>
    <p:sldId id="281" r:id="rId26"/>
    <p:sldId id="283" r:id="rId27"/>
    <p:sldId id="288" r:id="rId28"/>
    <p:sldId id="290" r:id="rId29"/>
    <p:sldId id="291" r:id="rId30"/>
    <p:sldId id="292" r:id="rId31"/>
    <p:sldId id="293" r:id="rId32"/>
    <p:sldId id="295" r:id="rId33"/>
    <p:sldId id="294" r:id="rId34"/>
    <p:sldId id="296" r:id="rId35"/>
    <p:sldId id="297" r:id="rId36"/>
    <p:sldId id="298" r:id="rId37"/>
    <p:sldId id="299" r:id="rId38"/>
    <p:sldId id="300" r:id="rId3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4" d="100"/>
          <a:sy n="74" d="100"/>
        </p:scale>
        <p:origin x="-1640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40" Type="http://schemas.openxmlformats.org/officeDocument/2006/relationships/printerSettings" Target="printerSettings/printerSettings1.bin"/><Relationship Id="rId41" Type="http://schemas.openxmlformats.org/officeDocument/2006/relationships/presProps" Target="presProps.xml"/><Relationship Id="rId42" Type="http://schemas.openxmlformats.org/officeDocument/2006/relationships/viewProps" Target="viewProps.xml"/><Relationship Id="rId43" Type="http://schemas.openxmlformats.org/officeDocument/2006/relationships/theme" Target="theme/theme1.xml"/><Relationship Id="rId4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4D0D1-53D5-0F47-A013-E97DBC416939}" type="datetimeFigureOut">
              <a:rPr lang="en-US" smtClean="0"/>
              <a:t>6.09.15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7FFA6-9317-0843-8DFB-1D2E18A346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94109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4D0D1-53D5-0F47-A013-E97DBC416939}" type="datetimeFigureOut">
              <a:rPr lang="en-US" smtClean="0"/>
              <a:t>6.09.15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7FFA6-9317-0843-8DFB-1D2E18A346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7946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4D0D1-53D5-0F47-A013-E97DBC416939}" type="datetimeFigureOut">
              <a:rPr lang="en-US" smtClean="0"/>
              <a:t>6.09.15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7FFA6-9317-0843-8DFB-1D2E18A346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80211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4D0D1-53D5-0F47-A013-E97DBC416939}" type="datetimeFigureOut">
              <a:rPr lang="en-US" smtClean="0"/>
              <a:t>6.09.15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7FFA6-9317-0843-8DFB-1D2E18A346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41999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4D0D1-53D5-0F47-A013-E97DBC416939}" type="datetimeFigureOut">
              <a:rPr lang="en-US" smtClean="0"/>
              <a:t>6.09.15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7FFA6-9317-0843-8DFB-1D2E18A346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435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4D0D1-53D5-0F47-A013-E97DBC416939}" type="datetimeFigureOut">
              <a:rPr lang="en-US" smtClean="0"/>
              <a:t>6.09.15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7FFA6-9317-0843-8DFB-1D2E18A346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48821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4D0D1-53D5-0F47-A013-E97DBC416939}" type="datetimeFigureOut">
              <a:rPr lang="en-US" smtClean="0"/>
              <a:t>6.09.15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7FFA6-9317-0843-8DFB-1D2E18A346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48008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4D0D1-53D5-0F47-A013-E97DBC416939}" type="datetimeFigureOut">
              <a:rPr lang="en-US" smtClean="0"/>
              <a:t>6.09.15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7FFA6-9317-0843-8DFB-1D2E18A346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63483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4D0D1-53D5-0F47-A013-E97DBC416939}" type="datetimeFigureOut">
              <a:rPr lang="en-US" smtClean="0"/>
              <a:t>6.09.15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7FFA6-9317-0843-8DFB-1D2E18A346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71806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4D0D1-53D5-0F47-A013-E97DBC416939}" type="datetimeFigureOut">
              <a:rPr lang="en-US" smtClean="0"/>
              <a:t>6.09.15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7FFA6-9317-0843-8DFB-1D2E18A346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3817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4D0D1-53D5-0F47-A013-E97DBC416939}" type="datetimeFigureOut">
              <a:rPr lang="en-US" smtClean="0"/>
              <a:t>6.09.15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7FFA6-9317-0843-8DFB-1D2E18A346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34594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54D0D1-53D5-0F47-A013-E97DBC416939}" type="datetimeFigureOut">
              <a:rPr lang="en-US" smtClean="0"/>
              <a:t>6.09.15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97FFA6-9317-0843-8DFB-1D2E18A346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12607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pn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pn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7.png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8.png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Sekonder</a:t>
            </a:r>
            <a:r>
              <a:rPr lang="en-US" dirty="0" smtClean="0"/>
              <a:t> </a:t>
            </a:r>
            <a:r>
              <a:rPr lang="en-US" dirty="0" err="1" smtClean="0"/>
              <a:t>Glomerüler</a:t>
            </a:r>
            <a:r>
              <a:rPr lang="en-US" dirty="0" smtClean="0"/>
              <a:t> </a:t>
            </a:r>
            <a:r>
              <a:rPr lang="en-US" dirty="0" err="1" smtClean="0"/>
              <a:t>Patolojiler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Dr. </a:t>
            </a:r>
            <a:r>
              <a:rPr lang="en-US" dirty="0" err="1" smtClean="0"/>
              <a:t>Kenan</a:t>
            </a:r>
            <a:r>
              <a:rPr lang="en-US" dirty="0" smtClean="0"/>
              <a:t> Keven</a:t>
            </a:r>
          </a:p>
          <a:p>
            <a:r>
              <a:rPr lang="en-US" dirty="0" err="1" smtClean="0"/>
              <a:t>Nefroloji</a:t>
            </a:r>
            <a:r>
              <a:rPr lang="en-US" dirty="0" smtClean="0"/>
              <a:t> B.D.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99929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Tanı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Sınıflama</a:t>
            </a:r>
            <a:r>
              <a:rPr lang="en-US" dirty="0" smtClean="0"/>
              <a:t>: </a:t>
            </a:r>
            <a:r>
              <a:rPr lang="en-US" dirty="0" err="1" smtClean="0"/>
              <a:t>Histopatoloji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smtClean="0"/>
              <a:t>Minimal </a:t>
            </a:r>
            <a:r>
              <a:rPr lang="en-US" dirty="0" err="1" smtClean="0"/>
              <a:t>Mezangial</a:t>
            </a:r>
            <a:r>
              <a:rPr lang="en-US" dirty="0" smtClean="0"/>
              <a:t> Lupus </a:t>
            </a:r>
            <a:r>
              <a:rPr lang="en-US" dirty="0" err="1" smtClean="0"/>
              <a:t>Nefriti</a:t>
            </a:r>
            <a:r>
              <a:rPr lang="en-US" dirty="0" smtClean="0"/>
              <a:t> (Class I)</a:t>
            </a:r>
          </a:p>
          <a:p>
            <a:r>
              <a:rPr lang="en-US" dirty="0" smtClean="0"/>
              <a:t>Normal </a:t>
            </a:r>
            <a:r>
              <a:rPr lang="en-US" dirty="0" err="1" smtClean="0"/>
              <a:t>idrar</a:t>
            </a:r>
            <a:r>
              <a:rPr lang="en-US" dirty="0" smtClean="0"/>
              <a:t> </a:t>
            </a:r>
            <a:r>
              <a:rPr lang="en-US" dirty="0" err="1" smtClean="0"/>
              <a:t>bulguları</a:t>
            </a:r>
            <a:r>
              <a:rPr lang="en-US" dirty="0" smtClean="0"/>
              <a:t> </a:t>
            </a:r>
            <a:r>
              <a:rPr lang="en-US" dirty="0" err="1" smtClean="0"/>
              <a:t>veya</a:t>
            </a:r>
            <a:r>
              <a:rPr lang="en-US" dirty="0" smtClean="0"/>
              <a:t> Minimal </a:t>
            </a:r>
            <a:r>
              <a:rPr lang="en-US" dirty="0" err="1" smtClean="0"/>
              <a:t>proteinüri</a:t>
            </a:r>
            <a:r>
              <a:rPr lang="en-US" dirty="0"/>
              <a:t> </a:t>
            </a:r>
            <a:r>
              <a:rPr lang="en-US" dirty="0" err="1" smtClean="0"/>
              <a:t>veya</a:t>
            </a:r>
            <a:r>
              <a:rPr lang="en-US" dirty="0" smtClean="0"/>
              <a:t> </a:t>
            </a:r>
            <a:r>
              <a:rPr lang="en-US" dirty="0" err="1"/>
              <a:t>h</a:t>
            </a:r>
            <a:r>
              <a:rPr lang="en-US" dirty="0" err="1" smtClean="0"/>
              <a:t>ematüri</a:t>
            </a:r>
            <a:endParaRPr lang="en-US" dirty="0" smtClean="0"/>
          </a:p>
          <a:p>
            <a:r>
              <a:rPr lang="en-US" dirty="0" smtClean="0"/>
              <a:t>Normal GFR</a:t>
            </a:r>
          </a:p>
          <a:p>
            <a:r>
              <a:rPr lang="en-US" dirty="0" err="1" smtClean="0"/>
              <a:t>Biyopside</a:t>
            </a:r>
            <a:r>
              <a:rPr lang="en-US" dirty="0" smtClean="0"/>
              <a:t> </a:t>
            </a:r>
            <a:r>
              <a:rPr lang="en-US" dirty="0" err="1" smtClean="0"/>
              <a:t>immünfölorasan</a:t>
            </a:r>
            <a:r>
              <a:rPr lang="en-US" dirty="0" smtClean="0"/>
              <a:t> </a:t>
            </a:r>
            <a:r>
              <a:rPr lang="en-US" dirty="0" err="1" smtClean="0"/>
              <a:t>incelemede</a:t>
            </a:r>
            <a:r>
              <a:rPr lang="en-US" dirty="0" smtClean="0"/>
              <a:t> </a:t>
            </a:r>
            <a:r>
              <a:rPr lang="en-US" dirty="0" err="1" smtClean="0"/>
              <a:t>mezangial</a:t>
            </a:r>
            <a:r>
              <a:rPr lang="en-US" dirty="0" smtClean="0"/>
              <a:t> </a:t>
            </a:r>
            <a:r>
              <a:rPr lang="en-US" dirty="0" err="1" smtClean="0"/>
              <a:t>Ig</a:t>
            </a:r>
            <a:r>
              <a:rPr lang="en-US" dirty="0" smtClean="0"/>
              <a:t> </a:t>
            </a:r>
            <a:r>
              <a:rPr lang="en-US" dirty="0" err="1" smtClean="0"/>
              <a:t>depolanması</a:t>
            </a:r>
            <a:endParaRPr lang="en-US" dirty="0" smtClean="0"/>
          </a:p>
          <a:p>
            <a:r>
              <a:rPr lang="en-US" dirty="0" err="1" smtClean="0"/>
              <a:t>Işık</a:t>
            </a:r>
            <a:r>
              <a:rPr lang="en-US" dirty="0" smtClean="0"/>
              <a:t> </a:t>
            </a:r>
            <a:r>
              <a:rPr lang="en-US" dirty="0" err="1" smtClean="0"/>
              <a:t>mikroskopi</a:t>
            </a:r>
            <a:r>
              <a:rPr lang="en-US" dirty="0" smtClean="0"/>
              <a:t> normal</a:t>
            </a:r>
          </a:p>
          <a:p>
            <a:r>
              <a:rPr lang="en-US" dirty="0" smtClean="0"/>
              <a:t>En </a:t>
            </a:r>
            <a:r>
              <a:rPr lang="en-US" dirty="0" err="1" smtClean="0"/>
              <a:t>erken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en </a:t>
            </a:r>
            <a:r>
              <a:rPr lang="en-US" dirty="0" err="1" smtClean="0"/>
              <a:t>iyi</a:t>
            </a:r>
            <a:r>
              <a:rPr lang="en-US" dirty="0" smtClean="0"/>
              <a:t> </a:t>
            </a:r>
            <a:r>
              <a:rPr lang="en-US" dirty="0" err="1" smtClean="0"/>
              <a:t>prognoz</a:t>
            </a:r>
            <a:endParaRPr lang="en-US" dirty="0" smtClean="0"/>
          </a:p>
          <a:p>
            <a:r>
              <a:rPr lang="en-US" dirty="0" err="1" smtClean="0"/>
              <a:t>Tedavisiz</a:t>
            </a:r>
            <a:r>
              <a:rPr lang="en-US" dirty="0" smtClean="0"/>
              <a:t> </a:t>
            </a:r>
            <a:r>
              <a:rPr lang="en-US" dirty="0" err="1" smtClean="0"/>
              <a:t>izlem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41363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41270"/>
            <a:ext cx="8229600" cy="5284893"/>
          </a:xfrm>
        </p:spPr>
        <p:txBody>
          <a:bodyPr/>
          <a:lstStyle/>
          <a:p>
            <a:pPr marL="0" indent="0">
              <a:buNone/>
            </a:pPr>
            <a:r>
              <a:rPr lang="en-US" dirty="0" err="1" smtClean="0"/>
              <a:t>Mezangial</a:t>
            </a:r>
            <a:r>
              <a:rPr lang="en-US" dirty="0" smtClean="0"/>
              <a:t> </a:t>
            </a:r>
            <a:r>
              <a:rPr lang="en-US" dirty="0" err="1" smtClean="0"/>
              <a:t>proliferatif</a:t>
            </a:r>
            <a:r>
              <a:rPr lang="en-US" dirty="0" smtClean="0"/>
              <a:t> LN (Class II)</a:t>
            </a:r>
          </a:p>
          <a:p>
            <a:r>
              <a:rPr lang="en-US" dirty="0" err="1" smtClean="0"/>
              <a:t>Hafif</a:t>
            </a:r>
            <a:r>
              <a:rPr lang="en-US" dirty="0" smtClean="0"/>
              <a:t> </a:t>
            </a:r>
            <a:r>
              <a:rPr lang="en-US" dirty="0" err="1" smtClean="0"/>
              <a:t>proteinüri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/</a:t>
            </a:r>
            <a:r>
              <a:rPr lang="en-US" dirty="0" err="1" smtClean="0"/>
              <a:t>veya</a:t>
            </a:r>
            <a:r>
              <a:rPr lang="en-US" dirty="0" smtClean="0"/>
              <a:t> </a:t>
            </a:r>
            <a:r>
              <a:rPr lang="en-US" dirty="0" err="1" smtClean="0"/>
              <a:t>hematüri</a:t>
            </a:r>
            <a:endParaRPr lang="en-US" dirty="0" smtClean="0"/>
          </a:p>
          <a:p>
            <a:r>
              <a:rPr lang="en-US" dirty="0" smtClean="0"/>
              <a:t>GFR normal</a:t>
            </a:r>
          </a:p>
          <a:p>
            <a:r>
              <a:rPr lang="en-US" dirty="0" smtClean="0"/>
              <a:t>HT </a:t>
            </a:r>
            <a:r>
              <a:rPr lang="en-US" dirty="0" err="1" smtClean="0"/>
              <a:t>genellikle</a:t>
            </a:r>
            <a:r>
              <a:rPr lang="en-US" dirty="0" smtClean="0"/>
              <a:t> </a:t>
            </a:r>
            <a:r>
              <a:rPr lang="en-US" dirty="0" err="1" smtClean="0"/>
              <a:t>yoktur</a:t>
            </a:r>
            <a:endParaRPr lang="en-US" dirty="0" smtClean="0"/>
          </a:p>
          <a:p>
            <a:r>
              <a:rPr lang="en-US" dirty="0" err="1" smtClean="0"/>
              <a:t>Işık</a:t>
            </a:r>
            <a:r>
              <a:rPr lang="en-US" dirty="0" smtClean="0"/>
              <a:t> </a:t>
            </a:r>
            <a:r>
              <a:rPr lang="en-US" dirty="0" err="1" smtClean="0"/>
              <a:t>Mik</a:t>
            </a:r>
            <a:r>
              <a:rPr lang="en-US" dirty="0" smtClean="0"/>
              <a:t>: </a:t>
            </a:r>
            <a:r>
              <a:rPr lang="en-US" dirty="0" err="1" smtClean="0"/>
              <a:t>mezngiyal</a:t>
            </a:r>
            <a:r>
              <a:rPr lang="en-US" dirty="0" smtClean="0"/>
              <a:t> matrix </a:t>
            </a:r>
            <a:r>
              <a:rPr lang="en-US" dirty="0" err="1" smtClean="0"/>
              <a:t>artışı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mezangial</a:t>
            </a:r>
            <a:r>
              <a:rPr lang="en-US" dirty="0" smtClean="0"/>
              <a:t> </a:t>
            </a:r>
            <a:r>
              <a:rPr lang="en-US" dirty="0" err="1" smtClean="0"/>
              <a:t>proliferasyon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Sunendotelyal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sunepitelyal</a:t>
            </a:r>
            <a:r>
              <a:rPr lang="en-US" dirty="0" smtClean="0"/>
              <a:t> </a:t>
            </a:r>
            <a:r>
              <a:rPr lang="en-US" dirty="0" err="1" smtClean="0"/>
              <a:t>immün</a:t>
            </a:r>
            <a:r>
              <a:rPr lang="en-US" dirty="0" smtClean="0"/>
              <a:t> </a:t>
            </a:r>
            <a:r>
              <a:rPr lang="en-US" dirty="0" err="1" smtClean="0"/>
              <a:t>depolanma</a:t>
            </a:r>
            <a:endParaRPr lang="en-US" dirty="0" smtClean="0"/>
          </a:p>
          <a:p>
            <a:r>
              <a:rPr lang="en-US" dirty="0" err="1" smtClean="0"/>
              <a:t>Prognozu</a:t>
            </a:r>
            <a:r>
              <a:rPr lang="en-US" dirty="0" smtClean="0"/>
              <a:t> </a:t>
            </a:r>
            <a:r>
              <a:rPr lang="en-US" dirty="0" err="1" smtClean="0"/>
              <a:t>iyi</a:t>
            </a:r>
            <a:r>
              <a:rPr lang="en-US" dirty="0" smtClean="0"/>
              <a:t>. </a:t>
            </a:r>
            <a:r>
              <a:rPr lang="en-US" dirty="0" err="1" smtClean="0"/>
              <a:t>Tedavi</a:t>
            </a:r>
            <a:r>
              <a:rPr lang="en-US" dirty="0" smtClean="0"/>
              <a:t> </a:t>
            </a:r>
            <a:r>
              <a:rPr lang="en-US" dirty="0" err="1" smtClean="0"/>
              <a:t>gerektirmez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43703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59820"/>
            <a:ext cx="8229600" cy="5466343"/>
          </a:xfrm>
        </p:spPr>
        <p:txBody>
          <a:bodyPr/>
          <a:lstStyle/>
          <a:p>
            <a:pPr marL="0" indent="0">
              <a:buNone/>
            </a:pPr>
            <a:r>
              <a:rPr lang="en-US" dirty="0" err="1" smtClean="0"/>
              <a:t>Fokal</a:t>
            </a:r>
            <a:r>
              <a:rPr lang="en-US" dirty="0" smtClean="0"/>
              <a:t> Lupus </a:t>
            </a:r>
            <a:r>
              <a:rPr lang="en-US" dirty="0" err="1" smtClean="0"/>
              <a:t>Nefriti</a:t>
            </a:r>
            <a:endParaRPr lang="en-US" dirty="0" smtClean="0"/>
          </a:p>
          <a:p>
            <a:r>
              <a:rPr lang="en-US" dirty="0" err="1" smtClean="0"/>
              <a:t>Proteinüri</a:t>
            </a:r>
            <a:r>
              <a:rPr lang="en-US" dirty="0" smtClean="0"/>
              <a:t>/</a:t>
            </a:r>
            <a:r>
              <a:rPr lang="en-US" dirty="0" err="1" smtClean="0"/>
              <a:t>hematüri</a:t>
            </a:r>
            <a:r>
              <a:rPr lang="en-US" dirty="0" smtClean="0"/>
              <a:t> </a:t>
            </a:r>
            <a:r>
              <a:rPr lang="en-US" dirty="0" err="1" smtClean="0"/>
              <a:t>vardır</a:t>
            </a:r>
            <a:endParaRPr lang="en-US" dirty="0" smtClean="0"/>
          </a:p>
          <a:p>
            <a:r>
              <a:rPr lang="en-US" dirty="0" smtClean="0"/>
              <a:t>GFR </a:t>
            </a:r>
            <a:r>
              <a:rPr lang="en-US" dirty="0" err="1" smtClean="0"/>
              <a:t>düşüklüğü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HT </a:t>
            </a:r>
            <a:r>
              <a:rPr lang="en-US" dirty="0" err="1" smtClean="0"/>
              <a:t>gözlenebilir</a:t>
            </a:r>
            <a:endParaRPr lang="en-US" dirty="0" smtClean="0"/>
          </a:p>
          <a:p>
            <a:r>
              <a:rPr lang="en-US" dirty="0" err="1" smtClean="0"/>
              <a:t>Nefrotik</a:t>
            </a:r>
            <a:r>
              <a:rPr lang="en-US" dirty="0" smtClean="0"/>
              <a:t> </a:t>
            </a:r>
            <a:r>
              <a:rPr lang="en-US" dirty="0" err="1" smtClean="0"/>
              <a:t>sendrom</a:t>
            </a:r>
            <a:r>
              <a:rPr lang="en-US" dirty="0" smtClean="0"/>
              <a:t> </a:t>
            </a:r>
            <a:r>
              <a:rPr lang="en-US" dirty="0" err="1" smtClean="0"/>
              <a:t>gözlenebilir</a:t>
            </a:r>
            <a:endParaRPr lang="en-US" dirty="0" smtClean="0"/>
          </a:p>
          <a:p>
            <a:r>
              <a:rPr lang="en-US" dirty="0" err="1" smtClean="0"/>
              <a:t>Aktif</a:t>
            </a:r>
            <a:r>
              <a:rPr lang="en-US" dirty="0" smtClean="0"/>
              <a:t> (A)-</a:t>
            </a:r>
            <a:r>
              <a:rPr lang="en-US" dirty="0" err="1" smtClean="0"/>
              <a:t>Aktif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Kronik</a:t>
            </a:r>
            <a:r>
              <a:rPr lang="en-US" dirty="0"/>
              <a:t> </a:t>
            </a:r>
            <a:r>
              <a:rPr lang="en-US" dirty="0" smtClean="0"/>
              <a:t>(A-C), </a:t>
            </a:r>
            <a:r>
              <a:rPr lang="en-US" dirty="0" err="1" smtClean="0"/>
              <a:t>Kronik</a:t>
            </a:r>
            <a:r>
              <a:rPr lang="en-US" dirty="0" smtClean="0"/>
              <a:t> </a:t>
            </a:r>
            <a:r>
              <a:rPr lang="en-US" dirty="0" err="1" smtClean="0"/>
              <a:t>olarak</a:t>
            </a:r>
            <a:r>
              <a:rPr lang="en-US" dirty="0" smtClean="0"/>
              <a:t> alt </a:t>
            </a:r>
            <a:r>
              <a:rPr lang="en-US" dirty="0" err="1" smtClean="0"/>
              <a:t>gruplara</a:t>
            </a:r>
            <a:r>
              <a:rPr lang="en-US" dirty="0" smtClean="0"/>
              <a:t> </a:t>
            </a:r>
            <a:r>
              <a:rPr lang="en-US" dirty="0" err="1" smtClean="0"/>
              <a:t>ayrılır</a:t>
            </a:r>
            <a:endParaRPr lang="en-US" dirty="0" smtClean="0"/>
          </a:p>
          <a:p>
            <a:r>
              <a:rPr lang="en-US" dirty="0" err="1" smtClean="0"/>
              <a:t>Prognozu</a:t>
            </a:r>
            <a:r>
              <a:rPr lang="en-US" dirty="0" smtClean="0"/>
              <a:t> </a:t>
            </a:r>
            <a:r>
              <a:rPr lang="en-US" dirty="0" err="1" smtClean="0"/>
              <a:t>değişkendir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Tedavi</a:t>
            </a:r>
            <a:r>
              <a:rPr lang="en-US" dirty="0" smtClean="0"/>
              <a:t> </a:t>
            </a:r>
            <a:r>
              <a:rPr lang="en-US" dirty="0" err="1" smtClean="0"/>
              <a:t>gerektirebilir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336851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76316"/>
            <a:ext cx="8229600" cy="544984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err="1" smtClean="0"/>
              <a:t>Diffüz</a:t>
            </a:r>
            <a:r>
              <a:rPr lang="en-US" dirty="0" smtClean="0"/>
              <a:t> Lupus </a:t>
            </a:r>
            <a:r>
              <a:rPr lang="en-US" dirty="0" err="1" smtClean="0"/>
              <a:t>Nefriti</a:t>
            </a:r>
            <a:endParaRPr lang="en-US" dirty="0" smtClean="0"/>
          </a:p>
          <a:p>
            <a:r>
              <a:rPr lang="en-US" dirty="0" smtClean="0"/>
              <a:t>En </a:t>
            </a:r>
            <a:r>
              <a:rPr lang="en-US" dirty="0" err="1" smtClean="0"/>
              <a:t>yaygın</a:t>
            </a:r>
            <a:r>
              <a:rPr lang="en-US" dirty="0" smtClean="0"/>
              <a:t> </a:t>
            </a:r>
            <a:r>
              <a:rPr lang="en-US" dirty="0" err="1" smtClean="0"/>
              <a:t>görülen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en </a:t>
            </a:r>
            <a:r>
              <a:rPr lang="en-US" dirty="0" err="1" smtClean="0"/>
              <a:t>ciddi</a:t>
            </a:r>
            <a:r>
              <a:rPr lang="en-US" dirty="0" smtClean="0"/>
              <a:t> </a:t>
            </a:r>
            <a:r>
              <a:rPr lang="en-US" dirty="0" err="1" smtClean="0"/>
              <a:t>prognoza</a:t>
            </a:r>
            <a:r>
              <a:rPr lang="en-US" dirty="0" smtClean="0"/>
              <a:t> </a:t>
            </a:r>
            <a:r>
              <a:rPr lang="en-US" dirty="0" err="1" smtClean="0"/>
              <a:t>sahip</a:t>
            </a:r>
            <a:r>
              <a:rPr lang="en-US" dirty="0" smtClean="0"/>
              <a:t> </a:t>
            </a:r>
            <a:r>
              <a:rPr lang="en-US" dirty="0" err="1" smtClean="0"/>
              <a:t>türdür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Proteinüri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hematüri</a:t>
            </a:r>
            <a:r>
              <a:rPr lang="en-US" dirty="0" smtClean="0"/>
              <a:t> </a:t>
            </a:r>
            <a:r>
              <a:rPr lang="en-US" dirty="0" err="1" smtClean="0"/>
              <a:t>vardır</a:t>
            </a:r>
            <a:endParaRPr lang="en-US" dirty="0" smtClean="0"/>
          </a:p>
          <a:p>
            <a:r>
              <a:rPr lang="en-US" dirty="0" smtClean="0"/>
              <a:t>GFR </a:t>
            </a:r>
            <a:r>
              <a:rPr lang="en-US" dirty="0" err="1" smtClean="0"/>
              <a:t>azalma</a:t>
            </a:r>
            <a:r>
              <a:rPr lang="en-US" dirty="0" smtClean="0"/>
              <a:t>, </a:t>
            </a:r>
            <a:r>
              <a:rPr lang="en-US" dirty="0" err="1" smtClean="0"/>
              <a:t>Hipertansiyon</a:t>
            </a:r>
            <a:r>
              <a:rPr lang="en-US" dirty="0" smtClean="0"/>
              <a:t>, </a:t>
            </a:r>
            <a:r>
              <a:rPr lang="en-US" dirty="0" err="1" smtClean="0"/>
              <a:t>nefrotik</a:t>
            </a:r>
            <a:r>
              <a:rPr lang="en-US" dirty="0" smtClean="0"/>
              <a:t> </a:t>
            </a:r>
            <a:r>
              <a:rPr lang="en-US" dirty="0" err="1" smtClean="0"/>
              <a:t>sendrom</a:t>
            </a:r>
            <a:r>
              <a:rPr lang="en-US" dirty="0" smtClean="0"/>
              <a:t> </a:t>
            </a:r>
            <a:r>
              <a:rPr lang="en-US" dirty="0" err="1" smtClean="0"/>
              <a:t>sıklıkla</a:t>
            </a:r>
            <a:r>
              <a:rPr lang="en-US" dirty="0" smtClean="0"/>
              <a:t> </a:t>
            </a:r>
            <a:r>
              <a:rPr lang="en-US" dirty="0" err="1" smtClean="0"/>
              <a:t>gözlenir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Hipokomplemantemi</a:t>
            </a:r>
            <a:r>
              <a:rPr lang="en-US" dirty="0" smtClean="0"/>
              <a:t> (C3 </a:t>
            </a:r>
            <a:r>
              <a:rPr lang="en-US" dirty="0" err="1" smtClean="0"/>
              <a:t>düşüklüğü</a:t>
            </a:r>
            <a:r>
              <a:rPr lang="en-US" dirty="0" smtClean="0"/>
              <a:t>), </a:t>
            </a:r>
            <a:r>
              <a:rPr lang="en-US" dirty="0" err="1" smtClean="0"/>
              <a:t>andi</a:t>
            </a:r>
            <a:r>
              <a:rPr lang="en-US" dirty="0" smtClean="0"/>
              <a:t> ds DNA </a:t>
            </a:r>
            <a:r>
              <a:rPr lang="en-US" dirty="0" err="1" smtClean="0"/>
              <a:t>pozitifliği</a:t>
            </a:r>
            <a:r>
              <a:rPr lang="en-US" dirty="0" smtClean="0"/>
              <a:t> </a:t>
            </a:r>
            <a:r>
              <a:rPr lang="en-US" dirty="0" err="1" smtClean="0"/>
              <a:t>sıklıkla</a:t>
            </a:r>
            <a:r>
              <a:rPr lang="en-US" dirty="0" smtClean="0"/>
              <a:t> </a:t>
            </a:r>
            <a:r>
              <a:rPr lang="en-US" dirty="0" err="1" smtClean="0"/>
              <a:t>gözlenir</a:t>
            </a:r>
            <a:endParaRPr lang="en-US" dirty="0" smtClean="0"/>
          </a:p>
          <a:p>
            <a:r>
              <a:rPr lang="en-US" dirty="0" err="1" smtClean="0"/>
              <a:t>Tutulum</a:t>
            </a:r>
            <a:r>
              <a:rPr lang="en-US" dirty="0" smtClean="0"/>
              <a:t> </a:t>
            </a:r>
            <a:r>
              <a:rPr lang="en-US" dirty="0" err="1" smtClean="0"/>
              <a:t>özelliğine</a:t>
            </a:r>
            <a:r>
              <a:rPr lang="en-US" dirty="0" smtClean="0"/>
              <a:t> </a:t>
            </a:r>
            <a:r>
              <a:rPr lang="en-US" dirty="0" err="1" smtClean="0"/>
              <a:t>bağlı</a:t>
            </a:r>
            <a:r>
              <a:rPr lang="en-US" dirty="0" smtClean="0"/>
              <a:t> </a:t>
            </a:r>
            <a:r>
              <a:rPr lang="en-US" dirty="0" err="1" smtClean="0"/>
              <a:t>olarak</a:t>
            </a:r>
            <a:r>
              <a:rPr lang="en-US" dirty="0" smtClean="0"/>
              <a:t> S segmental, G global </a:t>
            </a:r>
            <a:r>
              <a:rPr lang="en-US" dirty="0" err="1" smtClean="0"/>
              <a:t>tür</a:t>
            </a:r>
            <a:r>
              <a:rPr lang="en-US" dirty="0" smtClean="0"/>
              <a:t> </a:t>
            </a:r>
            <a:r>
              <a:rPr lang="en-US" dirty="0" err="1" smtClean="0"/>
              <a:t>tanımlanmaktadır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Kresent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fibrinoid</a:t>
            </a:r>
            <a:r>
              <a:rPr lang="en-US" dirty="0" smtClean="0"/>
              <a:t> </a:t>
            </a:r>
            <a:r>
              <a:rPr lang="en-US" dirty="0" err="1" smtClean="0"/>
              <a:t>nekroz</a:t>
            </a:r>
            <a:r>
              <a:rPr lang="en-US" dirty="0" smtClean="0"/>
              <a:t> </a:t>
            </a:r>
            <a:r>
              <a:rPr lang="en-US" dirty="0" err="1" smtClean="0"/>
              <a:t>eşlik</a:t>
            </a:r>
            <a:r>
              <a:rPr lang="en-US" dirty="0" smtClean="0"/>
              <a:t> </a:t>
            </a:r>
            <a:r>
              <a:rPr lang="en-US" dirty="0" err="1" smtClean="0"/>
              <a:t>edebilir</a:t>
            </a:r>
            <a:endParaRPr lang="en-US" dirty="0" smtClean="0"/>
          </a:p>
          <a:p>
            <a:r>
              <a:rPr lang="en-US" dirty="0" err="1" smtClean="0"/>
              <a:t>Mutlak</a:t>
            </a:r>
            <a:r>
              <a:rPr lang="en-US" dirty="0" smtClean="0"/>
              <a:t> </a:t>
            </a:r>
            <a:r>
              <a:rPr lang="en-US" dirty="0" err="1" smtClean="0"/>
              <a:t>tedavi</a:t>
            </a:r>
            <a:r>
              <a:rPr lang="en-US" dirty="0" smtClean="0"/>
              <a:t> </a:t>
            </a:r>
            <a:r>
              <a:rPr lang="en-US" dirty="0" err="1" smtClean="0"/>
              <a:t>gerektirir</a:t>
            </a:r>
            <a:r>
              <a:rPr lang="en-US" dirty="0" smtClean="0"/>
              <a:t> </a:t>
            </a:r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64795510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447420"/>
          </a:xfrm>
        </p:spPr>
        <p:txBody>
          <a:bodyPr/>
          <a:lstStyle/>
          <a:p>
            <a:pPr marL="0" indent="0">
              <a:buNone/>
            </a:pPr>
            <a:r>
              <a:rPr lang="en-US" dirty="0" err="1" smtClean="0"/>
              <a:t>Membranöz</a:t>
            </a:r>
            <a:r>
              <a:rPr lang="en-US" dirty="0" smtClean="0"/>
              <a:t> Lupus </a:t>
            </a:r>
            <a:r>
              <a:rPr lang="en-US" dirty="0" err="1" smtClean="0"/>
              <a:t>Nefriti</a:t>
            </a:r>
            <a:r>
              <a:rPr lang="en-US" dirty="0" smtClean="0"/>
              <a:t> (Class V)</a:t>
            </a:r>
          </a:p>
          <a:p>
            <a:r>
              <a:rPr lang="en-US" dirty="0" err="1" smtClean="0"/>
              <a:t>Nefrotik</a:t>
            </a:r>
            <a:r>
              <a:rPr lang="en-US" dirty="0" smtClean="0"/>
              <a:t> </a:t>
            </a:r>
            <a:r>
              <a:rPr lang="en-US" dirty="0" err="1" smtClean="0"/>
              <a:t>sendrom</a:t>
            </a:r>
            <a:r>
              <a:rPr lang="en-US" dirty="0" smtClean="0"/>
              <a:t>, HT </a:t>
            </a:r>
          </a:p>
          <a:p>
            <a:r>
              <a:rPr lang="en-US" dirty="0" smtClean="0"/>
              <a:t>GFR </a:t>
            </a:r>
            <a:r>
              <a:rPr lang="en-US" dirty="0" err="1" smtClean="0"/>
              <a:t>düşüklüğü</a:t>
            </a:r>
            <a:r>
              <a:rPr lang="en-US" dirty="0" smtClean="0"/>
              <a:t> </a:t>
            </a:r>
            <a:r>
              <a:rPr lang="en-US" dirty="0" err="1" smtClean="0"/>
              <a:t>gözlenebilir</a:t>
            </a:r>
            <a:endParaRPr lang="en-US" dirty="0" smtClean="0"/>
          </a:p>
          <a:p>
            <a:r>
              <a:rPr lang="en-US" dirty="0" smtClean="0"/>
              <a:t>Lupus </a:t>
            </a:r>
            <a:r>
              <a:rPr lang="en-US" dirty="0" err="1" smtClean="0"/>
              <a:t>serolojisi</a:t>
            </a:r>
            <a:r>
              <a:rPr lang="en-US" dirty="0" smtClean="0"/>
              <a:t> </a:t>
            </a:r>
            <a:r>
              <a:rPr lang="en-US" dirty="0" err="1" smtClean="0"/>
              <a:t>gözlenir</a:t>
            </a:r>
            <a:endParaRPr lang="en-US" dirty="0" smtClean="0"/>
          </a:p>
          <a:p>
            <a:r>
              <a:rPr lang="en-US" dirty="0" err="1" smtClean="0"/>
              <a:t>Tedavi</a:t>
            </a:r>
            <a:r>
              <a:rPr lang="en-US" dirty="0" smtClean="0"/>
              <a:t> </a:t>
            </a:r>
            <a:r>
              <a:rPr lang="en-US" dirty="0" err="1" smtClean="0"/>
              <a:t>gerektirir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158368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Tedavi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0920" y="1600201"/>
            <a:ext cx="8455880" cy="2903068"/>
          </a:xfrm>
        </p:spPr>
        <p:txBody>
          <a:bodyPr>
            <a:normAutofit/>
          </a:bodyPr>
          <a:lstStyle/>
          <a:p>
            <a:r>
              <a:rPr lang="en-US" dirty="0" err="1" smtClean="0"/>
              <a:t>İndüksiyon</a:t>
            </a:r>
            <a:endParaRPr lang="en-US" dirty="0" smtClean="0"/>
          </a:p>
          <a:p>
            <a:pPr lvl="1"/>
            <a:r>
              <a:rPr lang="en-US" dirty="0" err="1" smtClean="0"/>
              <a:t>Mikofenolat</a:t>
            </a:r>
            <a:r>
              <a:rPr lang="en-US" dirty="0" smtClean="0"/>
              <a:t> </a:t>
            </a:r>
            <a:r>
              <a:rPr lang="en-US" dirty="0" err="1" smtClean="0"/>
              <a:t>mofetil</a:t>
            </a:r>
            <a:r>
              <a:rPr lang="en-US" dirty="0" smtClean="0"/>
              <a:t>, </a:t>
            </a:r>
            <a:r>
              <a:rPr lang="en-US" dirty="0" err="1" smtClean="0"/>
              <a:t>Siklofosfamid</a:t>
            </a:r>
            <a:r>
              <a:rPr lang="en-US" dirty="0" smtClean="0"/>
              <a:t>, Steroid, Rituximab, </a:t>
            </a:r>
            <a:r>
              <a:rPr lang="en-US" dirty="0" err="1" smtClean="0"/>
              <a:t>Takrolimus</a:t>
            </a:r>
            <a:endParaRPr lang="en-US" dirty="0" smtClean="0"/>
          </a:p>
          <a:p>
            <a:r>
              <a:rPr lang="en-US" dirty="0" err="1" smtClean="0"/>
              <a:t>İdame</a:t>
            </a:r>
            <a:endParaRPr lang="en-US" dirty="0" smtClean="0"/>
          </a:p>
          <a:p>
            <a:pPr lvl="1"/>
            <a:r>
              <a:rPr lang="en-US" dirty="0" smtClean="0"/>
              <a:t>MMF, </a:t>
            </a:r>
            <a:r>
              <a:rPr lang="en-US" dirty="0" err="1" smtClean="0"/>
              <a:t>Azathioprin</a:t>
            </a:r>
            <a:r>
              <a:rPr lang="en-US" dirty="0" smtClean="0"/>
              <a:t>, Steroid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094770" y="5097106"/>
            <a:ext cx="3775192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18-24 ay </a:t>
            </a:r>
            <a:r>
              <a:rPr lang="en-US" sz="3200" dirty="0" err="1" smtClean="0"/>
              <a:t>süren</a:t>
            </a:r>
            <a:r>
              <a:rPr lang="en-US" sz="3200" dirty="0" smtClean="0"/>
              <a:t> </a:t>
            </a:r>
            <a:r>
              <a:rPr lang="en-US" sz="3200" dirty="0" err="1" smtClean="0"/>
              <a:t>tedavi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31086388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Tedavi</a:t>
            </a:r>
            <a:r>
              <a:rPr lang="en-US" dirty="0" smtClean="0"/>
              <a:t> </a:t>
            </a:r>
            <a:r>
              <a:rPr lang="en-US" dirty="0" err="1" smtClean="0"/>
              <a:t>Cevabı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2622645"/>
          </a:xfrm>
        </p:spPr>
        <p:txBody>
          <a:bodyPr/>
          <a:lstStyle/>
          <a:p>
            <a:r>
              <a:rPr lang="en-US" dirty="0" smtClean="0"/>
              <a:t>GFR </a:t>
            </a:r>
            <a:r>
              <a:rPr lang="en-US" dirty="0" err="1" smtClean="0"/>
              <a:t>izlemi</a:t>
            </a:r>
            <a:endParaRPr lang="en-US" dirty="0" smtClean="0"/>
          </a:p>
          <a:p>
            <a:r>
              <a:rPr lang="en-US" dirty="0" err="1" smtClean="0"/>
              <a:t>Proteinüri</a:t>
            </a:r>
            <a:r>
              <a:rPr lang="en-US" dirty="0" smtClean="0"/>
              <a:t> </a:t>
            </a:r>
            <a:r>
              <a:rPr lang="en-US" dirty="0" err="1" smtClean="0"/>
              <a:t>düzeyi</a:t>
            </a:r>
            <a:endParaRPr lang="en-US" dirty="0" smtClean="0"/>
          </a:p>
          <a:p>
            <a:r>
              <a:rPr lang="en-US" dirty="0" err="1" smtClean="0"/>
              <a:t>Histopatoloji</a:t>
            </a:r>
            <a:endParaRPr lang="en-US" dirty="0" smtClean="0"/>
          </a:p>
          <a:p>
            <a:r>
              <a:rPr lang="en-US" dirty="0" err="1" smtClean="0"/>
              <a:t>Seroloji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871498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Amiloidozis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2952555"/>
          </a:xfrm>
        </p:spPr>
        <p:txBody>
          <a:bodyPr/>
          <a:lstStyle/>
          <a:p>
            <a:r>
              <a:rPr lang="en-US" dirty="0" smtClean="0"/>
              <a:t>1854 Rudolph Virchow: </a:t>
            </a:r>
            <a:r>
              <a:rPr lang="en-US" dirty="0" err="1" smtClean="0"/>
              <a:t>Amorf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hyalen</a:t>
            </a:r>
            <a:r>
              <a:rPr lang="en-US" dirty="0" smtClean="0"/>
              <a:t> </a:t>
            </a:r>
            <a:r>
              <a:rPr lang="en-US" dirty="0" err="1" smtClean="0"/>
              <a:t>depolanma</a:t>
            </a:r>
            <a:endParaRPr lang="en-US" dirty="0" smtClean="0"/>
          </a:p>
          <a:p>
            <a:r>
              <a:rPr lang="en-US" dirty="0" smtClean="0"/>
              <a:t>1883 </a:t>
            </a:r>
            <a:r>
              <a:rPr lang="en-US" dirty="0" err="1" smtClean="0"/>
              <a:t>Bottinger</a:t>
            </a:r>
            <a:r>
              <a:rPr lang="en-US" dirty="0" smtClean="0"/>
              <a:t> </a:t>
            </a:r>
            <a:r>
              <a:rPr lang="en-US" dirty="0" err="1" smtClean="0"/>
              <a:t>Kongo</a:t>
            </a:r>
            <a:r>
              <a:rPr lang="en-US" dirty="0" smtClean="0"/>
              <a:t> </a:t>
            </a:r>
            <a:r>
              <a:rPr lang="en-US" dirty="0" err="1" smtClean="0"/>
              <a:t>kırmızısı</a:t>
            </a:r>
            <a:r>
              <a:rPr lang="en-US" dirty="0" smtClean="0"/>
              <a:t>: Elma </a:t>
            </a:r>
            <a:r>
              <a:rPr lang="en-US" dirty="0" err="1" smtClean="0"/>
              <a:t>yeşili</a:t>
            </a:r>
            <a:r>
              <a:rPr lang="en-US" dirty="0" smtClean="0"/>
              <a:t> (polarize </a:t>
            </a:r>
            <a:r>
              <a:rPr lang="en-US" dirty="0" err="1" smtClean="0"/>
              <a:t>mikroskopta</a:t>
            </a:r>
            <a:r>
              <a:rPr lang="en-US" dirty="0" smtClean="0"/>
              <a:t>) </a:t>
            </a:r>
            <a:r>
              <a:rPr lang="en-US" dirty="0" err="1" smtClean="0"/>
              <a:t>görüntü</a:t>
            </a:r>
            <a:endParaRPr lang="en-US" dirty="0" smtClean="0"/>
          </a:p>
          <a:p>
            <a:r>
              <a:rPr lang="en-US" dirty="0" smtClean="0"/>
              <a:t>1959’da </a:t>
            </a:r>
            <a:r>
              <a:rPr lang="en-US" dirty="0" err="1" smtClean="0"/>
              <a:t>elektron</a:t>
            </a:r>
            <a:r>
              <a:rPr lang="en-US" dirty="0" smtClean="0"/>
              <a:t> </a:t>
            </a:r>
            <a:r>
              <a:rPr lang="en-US" dirty="0" err="1" smtClean="0"/>
              <a:t>mikroskopik</a:t>
            </a:r>
            <a:r>
              <a:rPr lang="en-US" dirty="0" smtClean="0"/>
              <a:t> </a:t>
            </a:r>
            <a:r>
              <a:rPr lang="en-US" dirty="0" err="1" smtClean="0"/>
              <a:t>görünüm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936555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Amiloid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Dallanmayan</a:t>
            </a:r>
            <a:r>
              <a:rPr lang="en-US" dirty="0" smtClean="0"/>
              <a:t>, 8-10 nm </a:t>
            </a:r>
            <a:r>
              <a:rPr lang="en-US" dirty="0" err="1" smtClean="0"/>
              <a:t>boyunda</a:t>
            </a:r>
            <a:r>
              <a:rPr lang="en-US" dirty="0" smtClean="0"/>
              <a:t> </a:t>
            </a:r>
            <a:r>
              <a:rPr lang="en-US" dirty="0" err="1" smtClean="0"/>
              <a:t>fibriler</a:t>
            </a:r>
            <a:r>
              <a:rPr lang="en-US" dirty="0" smtClean="0"/>
              <a:t> protein</a:t>
            </a:r>
          </a:p>
          <a:p>
            <a:r>
              <a:rPr lang="en-US" dirty="0" err="1" smtClean="0"/>
              <a:t>Patolojik</a:t>
            </a:r>
            <a:r>
              <a:rPr lang="en-US" dirty="0" smtClean="0"/>
              <a:t> protein</a:t>
            </a:r>
          </a:p>
          <a:p>
            <a:r>
              <a:rPr lang="en-US" dirty="0" smtClean="0"/>
              <a:t>Non-soluble</a:t>
            </a:r>
          </a:p>
          <a:p>
            <a:r>
              <a:rPr lang="en-US" dirty="0" err="1" smtClean="0"/>
              <a:t>Ekstrasellüler</a:t>
            </a:r>
            <a:r>
              <a:rPr lang="en-US" dirty="0" smtClean="0"/>
              <a:t> </a:t>
            </a:r>
            <a:r>
              <a:rPr lang="en-US" dirty="0" err="1" smtClean="0"/>
              <a:t>birikime</a:t>
            </a:r>
            <a:r>
              <a:rPr lang="en-US" dirty="0" smtClean="0"/>
              <a:t> </a:t>
            </a:r>
            <a:r>
              <a:rPr lang="en-US" dirty="0" err="1" smtClean="0"/>
              <a:t>neden</a:t>
            </a:r>
            <a:r>
              <a:rPr lang="en-US" dirty="0" smtClean="0"/>
              <a:t> </a:t>
            </a:r>
            <a:r>
              <a:rPr lang="en-US" dirty="0" err="1" smtClean="0"/>
              <a:t>olur</a:t>
            </a:r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230486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24100" y="0"/>
            <a:ext cx="4495800" cy="660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691320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Glomerüler</a:t>
            </a:r>
            <a:r>
              <a:rPr lang="en-US" dirty="0" smtClean="0"/>
              <a:t> </a:t>
            </a:r>
            <a:r>
              <a:rPr lang="en-US" dirty="0" err="1" smtClean="0"/>
              <a:t>Hastalıklar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4172"/>
            <a:ext cx="8229600" cy="488266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err="1" smtClean="0"/>
              <a:t>Klinik</a:t>
            </a:r>
            <a:r>
              <a:rPr lang="en-US" sz="2400" dirty="0" smtClean="0"/>
              <a:t> </a:t>
            </a:r>
            <a:r>
              <a:rPr lang="en-US" sz="2400" dirty="0" err="1" smtClean="0"/>
              <a:t>Tablo</a:t>
            </a:r>
            <a:endParaRPr lang="en-US" sz="2400" dirty="0" smtClean="0"/>
          </a:p>
          <a:p>
            <a:r>
              <a:rPr lang="en-US" sz="2400" dirty="0" err="1" smtClean="0"/>
              <a:t>Nefrotik</a:t>
            </a:r>
            <a:r>
              <a:rPr lang="en-US" sz="2400" dirty="0" smtClean="0"/>
              <a:t> Pattern</a:t>
            </a:r>
          </a:p>
          <a:p>
            <a:r>
              <a:rPr lang="en-US" sz="2400" dirty="0" err="1" smtClean="0"/>
              <a:t>Nefritik</a:t>
            </a:r>
            <a:r>
              <a:rPr lang="en-US" sz="2400" dirty="0" smtClean="0"/>
              <a:t> Pattern</a:t>
            </a:r>
          </a:p>
          <a:p>
            <a:r>
              <a:rPr lang="en-US" sz="2400" dirty="0" err="1" smtClean="0"/>
              <a:t>Akut</a:t>
            </a:r>
            <a:r>
              <a:rPr lang="en-US" sz="2400" dirty="0" smtClean="0"/>
              <a:t> </a:t>
            </a:r>
            <a:r>
              <a:rPr lang="en-US" sz="2400" dirty="0" err="1" smtClean="0"/>
              <a:t>böbrek</a:t>
            </a:r>
            <a:r>
              <a:rPr lang="en-US" sz="2400" dirty="0" smtClean="0"/>
              <a:t> </a:t>
            </a:r>
            <a:r>
              <a:rPr lang="en-US" sz="2400" dirty="0" err="1" smtClean="0"/>
              <a:t>hasarı</a:t>
            </a:r>
            <a:endParaRPr lang="en-US" sz="2400" dirty="0" smtClean="0"/>
          </a:p>
          <a:p>
            <a:pPr marL="0" indent="0">
              <a:buNone/>
            </a:pPr>
            <a:r>
              <a:rPr lang="en-US" sz="2400" dirty="0" err="1" smtClean="0"/>
              <a:t>Histopatolojik</a:t>
            </a:r>
            <a:r>
              <a:rPr lang="en-US" sz="2400" dirty="0" smtClean="0"/>
              <a:t> </a:t>
            </a:r>
            <a:r>
              <a:rPr lang="en-US" sz="2400" dirty="0" err="1" smtClean="0"/>
              <a:t>Tanı</a:t>
            </a:r>
            <a:endParaRPr lang="en-US" sz="2400" dirty="0" smtClean="0"/>
          </a:p>
          <a:p>
            <a:r>
              <a:rPr lang="en-US" sz="2400" dirty="0" smtClean="0"/>
              <a:t>Minimal </a:t>
            </a:r>
            <a:r>
              <a:rPr lang="en-US" sz="2400" dirty="0" err="1" smtClean="0"/>
              <a:t>değişiklik</a:t>
            </a:r>
            <a:r>
              <a:rPr lang="en-US" sz="2400" dirty="0" smtClean="0"/>
              <a:t> </a:t>
            </a:r>
            <a:r>
              <a:rPr lang="en-US" sz="2400" dirty="0" err="1" smtClean="0"/>
              <a:t>hastalığı</a:t>
            </a:r>
            <a:endParaRPr lang="en-US" sz="2400" dirty="0" smtClean="0"/>
          </a:p>
          <a:p>
            <a:r>
              <a:rPr lang="en-US" sz="2400" dirty="0" err="1" smtClean="0"/>
              <a:t>Membranöz</a:t>
            </a:r>
            <a:r>
              <a:rPr lang="en-US" sz="2400" dirty="0" smtClean="0"/>
              <a:t> GN</a:t>
            </a:r>
          </a:p>
          <a:p>
            <a:r>
              <a:rPr lang="en-US" sz="2400" dirty="0" smtClean="0"/>
              <a:t>FSGS</a:t>
            </a:r>
          </a:p>
          <a:p>
            <a:r>
              <a:rPr lang="en-US" sz="2400" dirty="0" smtClean="0"/>
              <a:t>MPGN</a:t>
            </a:r>
          </a:p>
          <a:p>
            <a:r>
              <a:rPr lang="en-US" sz="2400" dirty="0" err="1" smtClean="0"/>
              <a:t>IgAN</a:t>
            </a:r>
            <a:endParaRPr lang="en-US" sz="2400" dirty="0" smtClean="0"/>
          </a:p>
          <a:p>
            <a:pPr marL="0" indent="0">
              <a:buNone/>
            </a:pPr>
            <a:r>
              <a:rPr lang="en-US" sz="2400" dirty="0" smtClean="0"/>
              <a:t>Primer </a:t>
            </a:r>
            <a:r>
              <a:rPr lang="en-US" sz="2400" dirty="0" err="1" smtClean="0"/>
              <a:t>vs</a:t>
            </a:r>
            <a:r>
              <a:rPr lang="en-US" sz="2400" dirty="0" smtClean="0"/>
              <a:t> </a:t>
            </a:r>
            <a:r>
              <a:rPr lang="en-US" sz="2400" dirty="0" err="1" smtClean="0"/>
              <a:t>Sekonder</a:t>
            </a:r>
            <a:r>
              <a:rPr lang="en-US" sz="2400" dirty="0" smtClean="0"/>
              <a:t> GN</a:t>
            </a:r>
          </a:p>
          <a:p>
            <a:pPr marL="0" indent="0">
              <a:buNone/>
            </a:pPr>
            <a:endParaRPr lang="en-US" sz="2400" dirty="0" smtClean="0"/>
          </a:p>
          <a:p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36765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Klinik</a:t>
            </a:r>
            <a:r>
              <a:rPr lang="en-US" dirty="0" smtClean="0"/>
              <a:t> </a:t>
            </a:r>
            <a:r>
              <a:rPr lang="en-US" dirty="0" err="1" smtClean="0"/>
              <a:t>olarak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800" dirty="0" smtClean="0"/>
              <a:t>AL (Primer) </a:t>
            </a:r>
            <a:r>
              <a:rPr lang="en-US" sz="2800" dirty="0" err="1" smtClean="0"/>
              <a:t>amiloidozis</a:t>
            </a:r>
            <a:r>
              <a:rPr lang="en-US" sz="2800" dirty="0" smtClean="0"/>
              <a:t> </a:t>
            </a:r>
          </a:p>
          <a:p>
            <a:pPr lvl="1"/>
            <a:r>
              <a:rPr lang="en-US" dirty="0" err="1" smtClean="0"/>
              <a:t>Plazma</a:t>
            </a:r>
            <a:r>
              <a:rPr lang="en-US" dirty="0" smtClean="0"/>
              <a:t> </a:t>
            </a:r>
            <a:r>
              <a:rPr lang="en-US" dirty="0" err="1" smtClean="0"/>
              <a:t>hücre</a:t>
            </a:r>
            <a:r>
              <a:rPr lang="en-US" dirty="0" smtClean="0"/>
              <a:t> </a:t>
            </a:r>
            <a:r>
              <a:rPr lang="en-US" dirty="0" err="1" smtClean="0"/>
              <a:t>hastalığı</a:t>
            </a:r>
            <a:r>
              <a:rPr lang="en-US" dirty="0" smtClean="0"/>
              <a:t> (myeloma) </a:t>
            </a:r>
            <a:r>
              <a:rPr lang="en-US" dirty="0" err="1" smtClean="0"/>
              <a:t>sonucu</a:t>
            </a:r>
            <a:r>
              <a:rPr lang="en-US" dirty="0" smtClean="0"/>
              <a:t> </a:t>
            </a:r>
            <a:r>
              <a:rPr lang="en-US" dirty="0" err="1" smtClean="0"/>
              <a:t>hafif</a:t>
            </a:r>
            <a:r>
              <a:rPr lang="en-US" dirty="0" smtClean="0"/>
              <a:t> </a:t>
            </a:r>
            <a:r>
              <a:rPr lang="en-US" dirty="0" err="1" smtClean="0"/>
              <a:t>zincirden</a:t>
            </a:r>
            <a:r>
              <a:rPr lang="en-US" dirty="0" smtClean="0"/>
              <a:t> </a:t>
            </a:r>
            <a:r>
              <a:rPr lang="en-US" dirty="0" err="1" smtClean="0"/>
              <a:t>türeyen</a:t>
            </a:r>
            <a:r>
              <a:rPr lang="en-US" dirty="0" smtClean="0"/>
              <a:t> </a:t>
            </a:r>
            <a:r>
              <a:rPr lang="en-US" dirty="0" err="1" smtClean="0"/>
              <a:t>amiloid</a:t>
            </a:r>
            <a:r>
              <a:rPr lang="en-US" dirty="0" smtClean="0"/>
              <a:t> tipi</a:t>
            </a:r>
            <a:endParaRPr lang="en-US" dirty="0"/>
          </a:p>
          <a:p>
            <a:pPr marL="0" indent="0">
              <a:buNone/>
            </a:pPr>
            <a:r>
              <a:rPr lang="en-US" sz="2800" dirty="0" smtClean="0"/>
              <a:t>AA (</a:t>
            </a:r>
            <a:r>
              <a:rPr lang="en-US" sz="2800" dirty="0" err="1" smtClean="0"/>
              <a:t>Sekonder</a:t>
            </a:r>
            <a:r>
              <a:rPr lang="en-US" sz="2800" dirty="0" smtClean="0"/>
              <a:t>) </a:t>
            </a:r>
            <a:r>
              <a:rPr lang="en-US" sz="2800" dirty="0" err="1" smtClean="0"/>
              <a:t>Amilodizos</a:t>
            </a:r>
            <a:endParaRPr lang="en-US" sz="2800" dirty="0"/>
          </a:p>
          <a:p>
            <a:pPr marL="0" indent="0">
              <a:buNone/>
            </a:pPr>
            <a:r>
              <a:rPr lang="en-US" sz="2800" dirty="0"/>
              <a:t>	</a:t>
            </a:r>
            <a:r>
              <a:rPr lang="en-US" sz="2800" dirty="0" smtClean="0"/>
              <a:t>- </a:t>
            </a:r>
            <a:r>
              <a:rPr lang="en-US" sz="2800" dirty="0" err="1" smtClean="0"/>
              <a:t>Kronik</a:t>
            </a:r>
            <a:r>
              <a:rPr lang="en-US" sz="2800" dirty="0" smtClean="0"/>
              <a:t> </a:t>
            </a:r>
            <a:r>
              <a:rPr lang="en-US" sz="2800" dirty="0" err="1" smtClean="0"/>
              <a:t>rekürren</a:t>
            </a:r>
            <a:r>
              <a:rPr lang="en-US" sz="2800" dirty="0" smtClean="0"/>
              <a:t> </a:t>
            </a:r>
            <a:r>
              <a:rPr lang="en-US" sz="2800" dirty="0" err="1" smtClean="0"/>
              <a:t>inflamasyon</a:t>
            </a:r>
            <a:r>
              <a:rPr lang="en-US" sz="2800" dirty="0" smtClean="0"/>
              <a:t> </a:t>
            </a:r>
            <a:r>
              <a:rPr lang="en-US" sz="2800" dirty="0" err="1" smtClean="0"/>
              <a:t>ile</a:t>
            </a:r>
            <a:r>
              <a:rPr lang="en-US" sz="2800" dirty="0" smtClean="0"/>
              <a:t> </a:t>
            </a:r>
            <a:r>
              <a:rPr lang="en-US" sz="2800" dirty="0" err="1" smtClean="0"/>
              <a:t>karaterize</a:t>
            </a:r>
            <a:r>
              <a:rPr lang="en-US" sz="2800" dirty="0" smtClean="0"/>
              <a:t> </a:t>
            </a:r>
            <a:r>
              <a:rPr lang="en-US" sz="2800" dirty="0" err="1" smtClean="0"/>
              <a:t>hastalıklarda</a:t>
            </a:r>
            <a:r>
              <a:rPr lang="en-US" sz="2800" dirty="0" smtClean="0"/>
              <a:t> </a:t>
            </a:r>
            <a:r>
              <a:rPr lang="en-US" sz="2800" dirty="0" err="1" smtClean="0"/>
              <a:t>ortaya</a:t>
            </a:r>
            <a:r>
              <a:rPr lang="en-US" sz="2800" dirty="0" smtClean="0"/>
              <a:t> </a:t>
            </a:r>
            <a:r>
              <a:rPr lang="en-US" sz="2800" dirty="0" err="1" smtClean="0"/>
              <a:t>çıkan</a:t>
            </a:r>
            <a:r>
              <a:rPr lang="en-US" sz="2800" dirty="0" smtClean="0"/>
              <a:t> </a:t>
            </a:r>
            <a:r>
              <a:rPr lang="en-US" sz="2800" dirty="0" err="1" smtClean="0"/>
              <a:t>ve</a:t>
            </a:r>
            <a:r>
              <a:rPr lang="en-US" sz="2800" dirty="0" smtClean="0"/>
              <a:t> </a:t>
            </a:r>
            <a:r>
              <a:rPr lang="en-US" sz="2800" dirty="0" err="1" smtClean="0"/>
              <a:t>inflamasyon</a:t>
            </a:r>
            <a:r>
              <a:rPr lang="en-US" sz="2800" dirty="0" smtClean="0"/>
              <a:t> </a:t>
            </a:r>
            <a:r>
              <a:rPr lang="en-US" sz="2800" dirty="0" err="1" smtClean="0"/>
              <a:t>belirteci</a:t>
            </a:r>
            <a:r>
              <a:rPr lang="en-US" sz="2800" dirty="0" smtClean="0"/>
              <a:t> </a:t>
            </a:r>
            <a:r>
              <a:rPr lang="en-US" sz="2800" dirty="0" err="1" smtClean="0"/>
              <a:t>olan</a:t>
            </a:r>
            <a:r>
              <a:rPr lang="en-US" sz="2800" dirty="0" smtClean="0"/>
              <a:t> </a:t>
            </a:r>
            <a:r>
              <a:rPr lang="en-US" sz="2800" dirty="0" err="1" smtClean="0"/>
              <a:t>amiloid</a:t>
            </a:r>
            <a:r>
              <a:rPr lang="en-US" sz="2800" dirty="0" smtClean="0"/>
              <a:t> A </a:t>
            </a:r>
            <a:r>
              <a:rPr lang="en-US" sz="2800" dirty="0" err="1" smtClean="0"/>
              <a:t>prekürsor</a:t>
            </a:r>
            <a:r>
              <a:rPr lang="en-US" sz="2800" dirty="0" smtClean="0"/>
              <a:t> </a:t>
            </a:r>
            <a:r>
              <a:rPr lang="en-US" sz="2800" dirty="0" err="1" smtClean="0"/>
              <a:t>proteinden</a:t>
            </a:r>
            <a:r>
              <a:rPr lang="en-US" sz="2800" dirty="0" smtClean="0"/>
              <a:t> </a:t>
            </a:r>
            <a:r>
              <a:rPr lang="en-US" sz="2800" dirty="0" err="1" smtClean="0"/>
              <a:t>gelişen</a:t>
            </a:r>
            <a:r>
              <a:rPr lang="en-US" sz="2800" dirty="0" smtClean="0"/>
              <a:t> </a:t>
            </a:r>
            <a:r>
              <a:rPr lang="en-US" sz="2800" dirty="0" err="1" smtClean="0"/>
              <a:t>amiloidozis</a:t>
            </a:r>
            <a:endParaRPr lang="en-US" sz="2800" dirty="0" smtClean="0"/>
          </a:p>
          <a:p>
            <a:pPr marL="0" indent="0">
              <a:buNone/>
            </a:pPr>
            <a:r>
              <a:rPr lang="en-US" sz="2800" dirty="0" err="1" smtClean="0"/>
              <a:t>Diğerleri</a:t>
            </a:r>
            <a:endParaRPr lang="en-US" sz="2800" dirty="0" smtClean="0"/>
          </a:p>
          <a:p>
            <a:pPr marL="0" indent="0">
              <a:buNone/>
            </a:pPr>
            <a:r>
              <a:rPr lang="en-US" sz="2800" dirty="0" err="1" smtClean="0"/>
              <a:t>Diyaliz</a:t>
            </a:r>
            <a:r>
              <a:rPr lang="en-US" sz="2800" dirty="0" smtClean="0"/>
              <a:t> </a:t>
            </a:r>
            <a:r>
              <a:rPr lang="en-US" sz="2800" dirty="0" err="1" smtClean="0"/>
              <a:t>ilişkili</a:t>
            </a:r>
            <a:r>
              <a:rPr lang="en-US" sz="2800" dirty="0" smtClean="0"/>
              <a:t> (beta 2 </a:t>
            </a:r>
            <a:r>
              <a:rPr lang="en-US" sz="2800" dirty="0" err="1" smtClean="0"/>
              <a:t>mikroglobülin</a:t>
            </a:r>
            <a:r>
              <a:rPr lang="en-US" sz="2800" dirty="0" smtClean="0"/>
              <a:t>, </a:t>
            </a:r>
            <a:r>
              <a:rPr lang="en-US" sz="2800" dirty="0" err="1" smtClean="0"/>
              <a:t>yaş</a:t>
            </a:r>
            <a:r>
              <a:rPr lang="en-US" sz="2800" dirty="0"/>
              <a:t> </a:t>
            </a:r>
            <a:r>
              <a:rPr lang="en-US" sz="2800" dirty="0" err="1" smtClean="0"/>
              <a:t>ile</a:t>
            </a:r>
            <a:r>
              <a:rPr lang="en-US" sz="2800" dirty="0" smtClean="0"/>
              <a:t> </a:t>
            </a:r>
            <a:r>
              <a:rPr lang="en-US" sz="2800" dirty="0" err="1" smtClean="0"/>
              <a:t>ilişkili</a:t>
            </a:r>
            <a:r>
              <a:rPr lang="en-US" sz="2800" dirty="0" smtClean="0"/>
              <a:t>, </a:t>
            </a:r>
            <a:r>
              <a:rPr lang="en-US" sz="2800" dirty="0" err="1" smtClean="0"/>
              <a:t>herediter</a:t>
            </a:r>
            <a:r>
              <a:rPr lang="en-US" sz="2800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86471665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576975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2700" y="0"/>
            <a:ext cx="6578600" cy="6578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6221482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2700" y="0"/>
            <a:ext cx="6578600" cy="584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5462131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2700" y="0"/>
            <a:ext cx="6578600" cy="5067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2563465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2700" y="0"/>
            <a:ext cx="6578600" cy="5499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7548052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2700" y="0"/>
            <a:ext cx="6578600" cy="5702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6435594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51437" y="331538"/>
            <a:ext cx="2600391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AL </a:t>
            </a:r>
            <a:r>
              <a:rPr lang="en-US" sz="3200" dirty="0" err="1" smtClean="0"/>
              <a:t>Amiloidozis</a:t>
            </a:r>
            <a:endParaRPr lang="en-US" sz="3200" dirty="0"/>
          </a:p>
        </p:txBody>
      </p:sp>
      <p:sp>
        <p:nvSpPr>
          <p:cNvPr id="3" name="TextBox 2"/>
          <p:cNvSpPr txBox="1"/>
          <p:nvPr/>
        </p:nvSpPr>
        <p:spPr>
          <a:xfrm>
            <a:off x="280402" y="1833317"/>
            <a:ext cx="8395573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2800" dirty="0" err="1" smtClean="0"/>
              <a:t>Plazma</a:t>
            </a:r>
            <a:r>
              <a:rPr lang="en-US" sz="2800" dirty="0" smtClean="0"/>
              <a:t> </a:t>
            </a:r>
            <a:r>
              <a:rPr lang="en-US" sz="2800" dirty="0" err="1" smtClean="0"/>
              <a:t>hücre</a:t>
            </a:r>
            <a:r>
              <a:rPr lang="en-US" sz="2800" dirty="0" smtClean="0"/>
              <a:t> </a:t>
            </a:r>
            <a:r>
              <a:rPr lang="en-US" sz="2800" dirty="0" err="1" smtClean="0"/>
              <a:t>hastalığı</a:t>
            </a:r>
            <a:r>
              <a:rPr lang="en-US" sz="2800" dirty="0" smtClean="0"/>
              <a:t> </a:t>
            </a:r>
            <a:r>
              <a:rPr lang="en-US" sz="2800" dirty="0" err="1" smtClean="0"/>
              <a:t>sonucu</a:t>
            </a:r>
            <a:r>
              <a:rPr lang="en-US" sz="2800" dirty="0"/>
              <a:t> </a:t>
            </a:r>
            <a:r>
              <a:rPr lang="en-US" sz="2800" dirty="0" err="1" smtClean="0"/>
              <a:t>serumda</a:t>
            </a:r>
            <a:r>
              <a:rPr lang="en-US" sz="2800" dirty="0" smtClean="0"/>
              <a:t> </a:t>
            </a:r>
            <a:r>
              <a:rPr lang="en-US" sz="2800" dirty="0" err="1" smtClean="0"/>
              <a:t>immünfiksasyon</a:t>
            </a:r>
            <a:r>
              <a:rPr lang="en-US" sz="2800" dirty="0" smtClean="0"/>
              <a:t> </a:t>
            </a:r>
            <a:r>
              <a:rPr lang="en-US" sz="2800" dirty="0" err="1" smtClean="0"/>
              <a:t>elektroforezle</a:t>
            </a:r>
            <a:r>
              <a:rPr lang="en-US" sz="2800" dirty="0" smtClean="0"/>
              <a:t> </a:t>
            </a:r>
            <a:r>
              <a:rPr lang="en-US" sz="2800" dirty="0" err="1" smtClean="0"/>
              <a:t>saptanan</a:t>
            </a:r>
            <a:r>
              <a:rPr lang="en-US" sz="2800" dirty="0" smtClean="0"/>
              <a:t> </a:t>
            </a:r>
            <a:r>
              <a:rPr lang="en-US" sz="2800" dirty="0" err="1" smtClean="0"/>
              <a:t>monoklonal</a:t>
            </a:r>
            <a:r>
              <a:rPr lang="en-US" sz="2800" dirty="0" smtClean="0"/>
              <a:t> protein (light chain) </a:t>
            </a:r>
            <a:r>
              <a:rPr lang="en-US" sz="2800" dirty="0" err="1" smtClean="0"/>
              <a:t>ile</a:t>
            </a:r>
            <a:r>
              <a:rPr lang="en-US" sz="2800" dirty="0" smtClean="0"/>
              <a:t> </a:t>
            </a:r>
            <a:r>
              <a:rPr lang="en-US" sz="2800" dirty="0" err="1" smtClean="0"/>
              <a:t>gelişen</a:t>
            </a:r>
            <a:r>
              <a:rPr lang="en-US" sz="2800" dirty="0" smtClean="0"/>
              <a:t> </a:t>
            </a:r>
            <a:r>
              <a:rPr lang="en-US" sz="2800" dirty="0" err="1" smtClean="0"/>
              <a:t>amiloid</a:t>
            </a:r>
            <a:r>
              <a:rPr lang="en-US" sz="2800" dirty="0" smtClean="0"/>
              <a:t> tipi</a:t>
            </a:r>
          </a:p>
          <a:p>
            <a:pPr marL="285750" indent="-285750">
              <a:buFont typeface="Arial"/>
              <a:buChar char="•"/>
            </a:pPr>
            <a:r>
              <a:rPr lang="en-US" sz="2800" dirty="0" err="1" smtClean="0"/>
              <a:t>Nefrotik</a:t>
            </a:r>
            <a:r>
              <a:rPr lang="en-US" sz="2800" dirty="0" smtClean="0"/>
              <a:t> </a:t>
            </a:r>
            <a:r>
              <a:rPr lang="en-US" sz="2800" dirty="0" err="1" smtClean="0"/>
              <a:t>proteinüri</a:t>
            </a:r>
            <a:endParaRPr lang="en-US" sz="2800" dirty="0"/>
          </a:p>
          <a:p>
            <a:pPr marL="285750" indent="-285750">
              <a:buFont typeface="Arial"/>
              <a:buChar char="•"/>
            </a:pPr>
            <a:r>
              <a:rPr lang="en-US" sz="2800" dirty="0" err="1" smtClean="0"/>
              <a:t>Kardiak</a:t>
            </a:r>
            <a:r>
              <a:rPr lang="en-US" sz="2800" dirty="0" smtClean="0"/>
              <a:t> </a:t>
            </a:r>
            <a:r>
              <a:rPr lang="en-US" sz="2800" dirty="0" err="1" smtClean="0"/>
              <a:t>tutulum</a:t>
            </a:r>
            <a:r>
              <a:rPr lang="en-US" sz="2800" dirty="0" smtClean="0"/>
              <a:t> </a:t>
            </a:r>
            <a:r>
              <a:rPr lang="en-US" sz="2800" dirty="0" err="1" smtClean="0"/>
              <a:t>ile</a:t>
            </a:r>
            <a:r>
              <a:rPr lang="en-US" sz="2800" dirty="0" smtClean="0"/>
              <a:t> </a:t>
            </a:r>
            <a:r>
              <a:rPr lang="en-US" sz="2800" dirty="0" err="1" smtClean="0"/>
              <a:t>kalp</a:t>
            </a:r>
            <a:r>
              <a:rPr lang="en-US" sz="2800" dirty="0" smtClean="0"/>
              <a:t> </a:t>
            </a:r>
            <a:r>
              <a:rPr lang="en-US" sz="2800" dirty="0" err="1" smtClean="0"/>
              <a:t>yetmezliği</a:t>
            </a:r>
            <a:endParaRPr lang="en-US" sz="2800" dirty="0"/>
          </a:p>
          <a:p>
            <a:pPr marL="285750" indent="-285750">
              <a:buFont typeface="Arial"/>
              <a:buChar char="•"/>
            </a:pPr>
            <a:r>
              <a:rPr lang="en-US" sz="2800" dirty="0" err="1" smtClean="0"/>
              <a:t>Hepatosplenomegali</a:t>
            </a:r>
            <a:endParaRPr lang="en-US" sz="2800" dirty="0"/>
          </a:p>
          <a:p>
            <a:pPr marL="285750" indent="-285750">
              <a:buFont typeface="Arial"/>
              <a:buChar char="•"/>
            </a:pPr>
            <a:r>
              <a:rPr lang="en-US" sz="2800" dirty="0" err="1" smtClean="0"/>
              <a:t>Karpal</a:t>
            </a:r>
            <a:r>
              <a:rPr lang="en-US" sz="2800" dirty="0" smtClean="0"/>
              <a:t> </a:t>
            </a:r>
            <a:r>
              <a:rPr lang="en-US" sz="2800" dirty="0" err="1" smtClean="0"/>
              <a:t>tünel</a:t>
            </a:r>
            <a:r>
              <a:rPr lang="en-US" sz="2800" dirty="0" smtClean="0"/>
              <a:t> </a:t>
            </a:r>
            <a:r>
              <a:rPr lang="en-US" sz="2800" dirty="0" err="1" smtClean="0"/>
              <a:t>sendromu</a:t>
            </a:r>
            <a:endParaRPr lang="en-US" sz="2800" dirty="0" smtClean="0"/>
          </a:p>
          <a:p>
            <a:pPr marL="285750" indent="-285750">
              <a:buFont typeface="Arial"/>
              <a:buChar char="•"/>
            </a:pPr>
            <a:r>
              <a:rPr lang="en-US" sz="2800" dirty="0" err="1" smtClean="0"/>
              <a:t>Makroglossi</a:t>
            </a:r>
            <a:endParaRPr lang="en-US" sz="2800" dirty="0" smtClean="0"/>
          </a:p>
          <a:p>
            <a:pPr marL="285750" indent="-285750">
              <a:buFont typeface="Arial"/>
              <a:buChar char="•"/>
            </a:pPr>
            <a:r>
              <a:rPr lang="en-US" sz="2800" dirty="0" err="1"/>
              <a:t>C</a:t>
            </a:r>
            <a:r>
              <a:rPr lang="en-US" sz="2800" dirty="0" err="1" smtClean="0"/>
              <a:t>ilt</a:t>
            </a:r>
            <a:r>
              <a:rPr lang="en-US" sz="2800" dirty="0" smtClean="0"/>
              <a:t> </a:t>
            </a:r>
            <a:r>
              <a:rPr lang="en-US" sz="2800" dirty="0" err="1" smtClean="0"/>
              <a:t>bulguları</a:t>
            </a:r>
            <a:r>
              <a:rPr lang="en-US" sz="2800" dirty="0" smtClean="0"/>
              <a:t>, </a:t>
            </a:r>
            <a:r>
              <a:rPr lang="en-US" sz="2800" dirty="0" err="1" smtClean="0"/>
              <a:t>döküntüler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43475210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 </a:t>
            </a:r>
            <a:r>
              <a:rPr lang="en-US" dirty="0" err="1" smtClean="0"/>
              <a:t>amiloidozis</a:t>
            </a:r>
            <a:r>
              <a:rPr lang="en-US" dirty="0" smtClean="0"/>
              <a:t> </a:t>
            </a:r>
            <a:r>
              <a:rPr lang="en-US" dirty="0" err="1" smtClean="0"/>
              <a:t>Tanı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Serumda</a:t>
            </a:r>
            <a:r>
              <a:rPr lang="en-US" dirty="0" smtClean="0"/>
              <a:t> </a:t>
            </a:r>
            <a:r>
              <a:rPr lang="en-US" dirty="0" err="1" smtClean="0"/>
              <a:t>artan</a:t>
            </a:r>
            <a:r>
              <a:rPr lang="en-US" dirty="0" smtClean="0"/>
              <a:t> </a:t>
            </a:r>
            <a:r>
              <a:rPr lang="en-US" dirty="0" err="1" smtClean="0"/>
              <a:t>monoklonal</a:t>
            </a:r>
            <a:r>
              <a:rPr lang="en-US" dirty="0" smtClean="0"/>
              <a:t> </a:t>
            </a:r>
            <a:r>
              <a:rPr lang="en-US" dirty="0" err="1" smtClean="0"/>
              <a:t>proteinin</a:t>
            </a:r>
            <a:r>
              <a:rPr lang="en-US" dirty="0" smtClean="0"/>
              <a:t> </a:t>
            </a:r>
            <a:r>
              <a:rPr lang="en-US" dirty="0" err="1" smtClean="0"/>
              <a:t>gösterilmesi</a:t>
            </a:r>
            <a:r>
              <a:rPr lang="en-US" dirty="0" smtClean="0"/>
              <a:t> (lambda/kappa) : Serum protein </a:t>
            </a:r>
            <a:r>
              <a:rPr lang="en-US" dirty="0" err="1" smtClean="0"/>
              <a:t>elektroforezi</a:t>
            </a:r>
            <a:r>
              <a:rPr lang="en-US" dirty="0" smtClean="0"/>
              <a:t>, </a:t>
            </a:r>
            <a:r>
              <a:rPr lang="en-US" dirty="0" err="1"/>
              <a:t>i</a:t>
            </a:r>
            <a:r>
              <a:rPr lang="en-US" dirty="0" err="1" smtClean="0"/>
              <a:t>mmün</a:t>
            </a:r>
            <a:r>
              <a:rPr lang="en-US" dirty="0" smtClean="0"/>
              <a:t> </a:t>
            </a:r>
            <a:r>
              <a:rPr lang="en-US" dirty="0" err="1" smtClean="0"/>
              <a:t>fiksasyon</a:t>
            </a:r>
            <a:r>
              <a:rPr lang="en-US" dirty="0" smtClean="0"/>
              <a:t> </a:t>
            </a:r>
            <a:r>
              <a:rPr lang="en-US" dirty="0" err="1" smtClean="0"/>
              <a:t>elektroforez</a:t>
            </a:r>
            <a:endParaRPr lang="en-US" dirty="0" smtClean="0"/>
          </a:p>
          <a:p>
            <a:r>
              <a:rPr lang="en-US" dirty="0" err="1" smtClean="0"/>
              <a:t>Dokuda</a:t>
            </a:r>
            <a:r>
              <a:rPr lang="en-US" dirty="0" smtClean="0"/>
              <a:t> </a:t>
            </a:r>
            <a:r>
              <a:rPr lang="en-US" dirty="0" err="1" smtClean="0"/>
              <a:t>amiloid</a:t>
            </a:r>
            <a:r>
              <a:rPr lang="en-US" dirty="0" smtClean="0"/>
              <a:t> </a:t>
            </a:r>
            <a:r>
              <a:rPr lang="en-US" dirty="0" err="1" smtClean="0"/>
              <a:t>birikiminin</a:t>
            </a:r>
            <a:r>
              <a:rPr lang="en-US" dirty="0" smtClean="0"/>
              <a:t> </a:t>
            </a:r>
            <a:r>
              <a:rPr lang="en-US" dirty="0" err="1" smtClean="0"/>
              <a:t>gösterilmesi</a:t>
            </a:r>
            <a:endParaRPr lang="en-US" dirty="0" smtClean="0"/>
          </a:p>
          <a:p>
            <a:r>
              <a:rPr lang="en-US" dirty="0" err="1" smtClean="0"/>
              <a:t>Kemik</a:t>
            </a:r>
            <a:r>
              <a:rPr lang="en-US" dirty="0" smtClean="0"/>
              <a:t> </a:t>
            </a:r>
            <a:r>
              <a:rPr lang="en-US" dirty="0" err="1" smtClean="0"/>
              <a:t>iliğinde</a:t>
            </a:r>
            <a:r>
              <a:rPr lang="en-US" dirty="0" smtClean="0"/>
              <a:t> </a:t>
            </a:r>
            <a:r>
              <a:rPr lang="en-US" dirty="0" err="1" smtClean="0"/>
              <a:t>artmış</a:t>
            </a:r>
            <a:r>
              <a:rPr lang="en-US" dirty="0" smtClean="0"/>
              <a:t> </a:t>
            </a:r>
            <a:r>
              <a:rPr lang="en-US" dirty="0" err="1" smtClean="0"/>
              <a:t>monoklonal</a:t>
            </a:r>
            <a:r>
              <a:rPr lang="en-US" dirty="0" smtClean="0"/>
              <a:t> </a:t>
            </a:r>
            <a:r>
              <a:rPr lang="en-US" dirty="0" err="1" smtClean="0"/>
              <a:t>plazma</a:t>
            </a:r>
            <a:r>
              <a:rPr lang="en-US" dirty="0" smtClean="0"/>
              <a:t> </a:t>
            </a:r>
            <a:r>
              <a:rPr lang="en-US" dirty="0" err="1" smtClean="0"/>
              <a:t>hücre</a:t>
            </a:r>
            <a:r>
              <a:rPr lang="en-US" dirty="0" smtClean="0"/>
              <a:t> </a:t>
            </a:r>
            <a:r>
              <a:rPr lang="en-US" dirty="0" err="1" smtClean="0"/>
              <a:t>hastalığının</a:t>
            </a:r>
            <a:r>
              <a:rPr lang="en-US" dirty="0" smtClean="0"/>
              <a:t> </a:t>
            </a:r>
            <a:r>
              <a:rPr lang="en-US" dirty="0" err="1" smtClean="0"/>
              <a:t>ortaya</a:t>
            </a:r>
            <a:r>
              <a:rPr lang="en-US" dirty="0" smtClean="0"/>
              <a:t> </a:t>
            </a:r>
            <a:r>
              <a:rPr lang="en-US" dirty="0" err="1" smtClean="0"/>
              <a:t>konulması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	- MM, </a:t>
            </a:r>
            <a:r>
              <a:rPr lang="en-US" dirty="0" err="1" smtClean="0"/>
              <a:t>Waldenström</a:t>
            </a:r>
            <a:r>
              <a:rPr lang="en-US" dirty="0" smtClean="0"/>
              <a:t> </a:t>
            </a:r>
            <a:r>
              <a:rPr lang="en-US" dirty="0" err="1" smtClean="0"/>
              <a:t>Makroglobülinemisi</a:t>
            </a:r>
            <a:r>
              <a:rPr lang="en-US" dirty="0" smtClean="0"/>
              <a:t>..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861907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Tedavi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2688627"/>
          </a:xfrm>
        </p:spPr>
        <p:txBody>
          <a:bodyPr/>
          <a:lstStyle/>
          <a:p>
            <a:r>
              <a:rPr lang="en-US" dirty="0" err="1" smtClean="0"/>
              <a:t>Plazma</a:t>
            </a:r>
            <a:r>
              <a:rPr lang="en-US" dirty="0" smtClean="0"/>
              <a:t> </a:t>
            </a:r>
            <a:r>
              <a:rPr lang="en-US" dirty="0" err="1" smtClean="0"/>
              <a:t>hücre</a:t>
            </a:r>
            <a:r>
              <a:rPr lang="en-US" dirty="0" smtClean="0"/>
              <a:t> </a:t>
            </a:r>
            <a:r>
              <a:rPr lang="en-US" dirty="0" err="1" smtClean="0"/>
              <a:t>hastalığının</a:t>
            </a:r>
            <a:r>
              <a:rPr lang="en-US" dirty="0" smtClean="0"/>
              <a:t> </a:t>
            </a:r>
            <a:r>
              <a:rPr lang="en-US" dirty="0" err="1" smtClean="0"/>
              <a:t>tedavisi</a:t>
            </a:r>
            <a:endParaRPr lang="en-US" dirty="0" smtClean="0"/>
          </a:p>
          <a:p>
            <a:pPr lvl="1"/>
            <a:r>
              <a:rPr lang="en-US" dirty="0" smtClean="0"/>
              <a:t>MM</a:t>
            </a:r>
          </a:p>
          <a:p>
            <a:r>
              <a:rPr lang="en-US" dirty="0" smtClean="0"/>
              <a:t>KİT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20349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98700" y="0"/>
            <a:ext cx="5397500" cy="660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2730520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AA </a:t>
            </a:r>
            <a:r>
              <a:rPr lang="en-US" dirty="0" err="1" smtClean="0"/>
              <a:t>amiloidozis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01077"/>
          </a:xfrm>
        </p:spPr>
        <p:txBody>
          <a:bodyPr>
            <a:normAutofit fontScale="92500" lnSpcReduction="10000"/>
          </a:bodyPr>
          <a:lstStyle/>
          <a:p>
            <a:r>
              <a:rPr lang="en-US" dirty="0" err="1" smtClean="0"/>
              <a:t>Ailevi</a:t>
            </a:r>
            <a:r>
              <a:rPr lang="en-US" dirty="0" smtClean="0"/>
              <a:t> </a:t>
            </a:r>
            <a:r>
              <a:rPr lang="en-US" dirty="0" err="1" smtClean="0"/>
              <a:t>Akdeniz</a:t>
            </a:r>
            <a:r>
              <a:rPr lang="en-US" dirty="0" smtClean="0"/>
              <a:t> </a:t>
            </a:r>
            <a:r>
              <a:rPr lang="en-US" dirty="0" err="1" smtClean="0"/>
              <a:t>ateşi</a:t>
            </a:r>
            <a:r>
              <a:rPr lang="en-US" dirty="0" smtClean="0"/>
              <a:t> (FMF) </a:t>
            </a:r>
          </a:p>
          <a:p>
            <a:r>
              <a:rPr lang="en-US" dirty="0" err="1" smtClean="0"/>
              <a:t>İnflamatuar</a:t>
            </a:r>
            <a:r>
              <a:rPr lang="en-US" dirty="0" smtClean="0"/>
              <a:t> </a:t>
            </a:r>
            <a:r>
              <a:rPr lang="en-US" dirty="0" err="1" smtClean="0"/>
              <a:t>bağırsak</a:t>
            </a:r>
            <a:r>
              <a:rPr lang="en-US" dirty="0" smtClean="0"/>
              <a:t> </a:t>
            </a:r>
            <a:r>
              <a:rPr lang="en-US" dirty="0" err="1" smtClean="0"/>
              <a:t>hastalıkları</a:t>
            </a:r>
            <a:r>
              <a:rPr lang="en-US" dirty="0" smtClean="0"/>
              <a:t> (</a:t>
            </a:r>
            <a:r>
              <a:rPr lang="en-US" dirty="0" err="1" smtClean="0"/>
              <a:t>Crohn</a:t>
            </a:r>
            <a:r>
              <a:rPr lang="en-US" dirty="0" smtClean="0"/>
              <a:t>, </a:t>
            </a:r>
            <a:r>
              <a:rPr lang="en-US" dirty="0" err="1" smtClean="0"/>
              <a:t>Ülseratif</a:t>
            </a:r>
            <a:r>
              <a:rPr lang="en-US" dirty="0" smtClean="0"/>
              <a:t> </a:t>
            </a:r>
            <a:r>
              <a:rPr lang="en-US" dirty="0" err="1" smtClean="0"/>
              <a:t>kolit</a:t>
            </a:r>
            <a:r>
              <a:rPr lang="en-US" dirty="0" smtClean="0"/>
              <a:t>)</a:t>
            </a:r>
          </a:p>
          <a:p>
            <a:r>
              <a:rPr lang="en-US" dirty="0" err="1" smtClean="0"/>
              <a:t>Romatoid</a:t>
            </a:r>
            <a:r>
              <a:rPr lang="en-US" dirty="0" smtClean="0"/>
              <a:t> </a:t>
            </a:r>
            <a:r>
              <a:rPr lang="en-US" dirty="0" err="1" smtClean="0"/>
              <a:t>artrit</a:t>
            </a:r>
            <a:endParaRPr lang="en-US" dirty="0" smtClean="0"/>
          </a:p>
          <a:p>
            <a:r>
              <a:rPr lang="en-US" dirty="0" err="1" smtClean="0"/>
              <a:t>Spondilartropatiler</a:t>
            </a:r>
            <a:endParaRPr lang="en-US" dirty="0" smtClean="0"/>
          </a:p>
          <a:p>
            <a:r>
              <a:rPr lang="en-US" dirty="0" err="1" smtClean="0"/>
              <a:t>Behçet</a:t>
            </a:r>
            <a:r>
              <a:rPr lang="en-US" dirty="0" smtClean="0"/>
              <a:t> </a:t>
            </a:r>
            <a:r>
              <a:rPr lang="en-US" dirty="0" err="1" smtClean="0"/>
              <a:t>hastalığı</a:t>
            </a:r>
            <a:r>
              <a:rPr lang="en-US" dirty="0" smtClean="0"/>
              <a:t>,</a:t>
            </a:r>
          </a:p>
          <a:p>
            <a:r>
              <a:rPr lang="en-US" dirty="0" err="1" smtClean="0"/>
              <a:t>Tüberküloz</a:t>
            </a:r>
            <a:endParaRPr lang="en-US" dirty="0" smtClean="0"/>
          </a:p>
          <a:p>
            <a:r>
              <a:rPr lang="en-US" dirty="0" err="1" smtClean="0"/>
              <a:t>Osteomyelit</a:t>
            </a:r>
            <a:endParaRPr lang="en-US" dirty="0" smtClean="0"/>
          </a:p>
          <a:p>
            <a:r>
              <a:rPr lang="en-US" dirty="0" err="1" smtClean="0"/>
              <a:t>Kronik</a:t>
            </a:r>
            <a:r>
              <a:rPr lang="en-US" dirty="0" smtClean="0"/>
              <a:t> </a:t>
            </a:r>
            <a:r>
              <a:rPr lang="en-US" dirty="0" err="1" smtClean="0"/>
              <a:t>bronşiektazi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422446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</a:t>
            </a:r>
            <a:r>
              <a:rPr lang="en-US" dirty="0" smtClean="0"/>
              <a:t>erum amyloid 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AA </a:t>
            </a:r>
            <a:r>
              <a:rPr lang="en-US" dirty="0" err="1" smtClean="0"/>
              <a:t>amiloidin</a:t>
            </a:r>
            <a:r>
              <a:rPr lang="en-US" dirty="0" smtClean="0"/>
              <a:t> </a:t>
            </a:r>
            <a:r>
              <a:rPr lang="en-US" dirty="0" err="1" smtClean="0"/>
              <a:t>prekursor</a:t>
            </a:r>
            <a:r>
              <a:rPr lang="en-US" dirty="0" smtClean="0"/>
              <a:t> </a:t>
            </a:r>
            <a:r>
              <a:rPr lang="en-US" dirty="0" err="1" smtClean="0"/>
              <a:t>proteinidir</a:t>
            </a:r>
            <a:endParaRPr lang="en-US" dirty="0" smtClean="0"/>
          </a:p>
          <a:p>
            <a:r>
              <a:rPr lang="en-US" dirty="0" err="1" smtClean="0"/>
              <a:t>Karaciğerden</a:t>
            </a:r>
            <a:r>
              <a:rPr lang="en-US" dirty="0" smtClean="0"/>
              <a:t> </a:t>
            </a:r>
            <a:r>
              <a:rPr lang="en-US" dirty="0" err="1" smtClean="0"/>
              <a:t>sentezlenir</a:t>
            </a:r>
            <a:endParaRPr lang="en-US" dirty="0" smtClean="0"/>
          </a:p>
          <a:p>
            <a:r>
              <a:rPr lang="en-US" dirty="0" err="1" smtClean="0"/>
              <a:t>İnflamasyon</a:t>
            </a:r>
            <a:r>
              <a:rPr lang="en-US" dirty="0" smtClean="0"/>
              <a:t> </a:t>
            </a:r>
            <a:r>
              <a:rPr lang="en-US" dirty="0" err="1" smtClean="0"/>
              <a:t>esnasında</a:t>
            </a:r>
            <a:r>
              <a:rPr lang="en-US" dirty="0" smtClean="0"/>
              <a:t> </a:t>
            </a:r>
            <a:r>
              <a:rPr lang="en-US" dirty="0" err="1" smtClean="0"/>
              <a:t>yüzlerce</a:t>
            </a:r>
            <a:r>
              <a:rPr lang="en-US" dirty="0" smtClean="0"/>
              <a:t> </a:t>
            </a:r>
            <a:r>
              <a:rPr lang="en-US" dirty="0" err="1" smtClean="0"/>
              <a:t>kat</a:t>
            </a:r>
            <a:r>
              <a:rPr lang="en-US" dirty="0" smtClean="0"/>
              <a:t> serum </a:t>
            </a:r>
            <a:r>
              <a:rPr lang="en-US" dirty="0" err="1" smtClean="0"/>
              <a:t>seviyesi</a:t>
            </a:r>
            <a:r>
              <a:rPr lang="en-US" dirty="0" smtClean="0"/>
              <a:t> </a:t>
            </a:r>
            <a:r>
              <a:rPr lang="en-US" dirty="0" err="1" smtClean="0"/>
              <a:t>artar</a:t>
            </a:r>
            <a:endParaRPr lang="en-US" dirty="0" smtClean="0"/>
          </a:p>
          <a:p>
            <a:r>
              <a:rPr lang="en-US" dirty="0" err="1" smtClean="0"/>
              <a:t>Dokuda</a:t>
            </a:r>
            <a:r>
              <a:rPr lang="en-US" dirty="0" smtClean="0"/>
              <a:t> </a:t>
            </a:r>
            <a:r>
              <a:rPr lang="en-US" dirty="0" err="1" smtClean="0"/>
              <a:t>fibriler</a:t>
            </a:r>
            <a:r>
              <a:rPr lang="en-US" dirty="0" smtClean="0"/>
              <a:t> insoluble AA </a:t>
            </a:r>
            <a:r>
              <a:rPr lang="en-US" dirty="0" err="1" smtClean="0"/>
              <a:t>amiloide</a:t>
            </a:r>
            <a:r>
              <a:rPr lang="en-US" dirty="0" smtClean="0"/>
              <a:t> </a:t>
            </a:r>
            <a:r>
              <a:rPr lang="en-US" dirty="0" err="1" smtClean="0"/>
              <a:t>dönüşür</a:t>
            </a:r>
            <a:endParaRPr lang="en-US" dirty="0" smtClean="0"/>
          </a:p>
          <a:p>
            <a:r>
              <a:rPr lang="en-US" dirty="0" err="1" smtClean="0"/>
              <a:t>Nefrotik</a:t>
            </a:r>
            <a:r>
              <a:rPr lang="en-US" dirty="0" smtClean="0"/>
              <a:t> </a:t>
            </a:r>
            <a:r>
              <a:rPr lang="en-US" dirty="0" err="1" smtClean="0"/>
              <a:t>proteinüri</a:t>
            </a:r>
            <a:endParaRPr lang="en-US" dirty="0" smtClean="0"/>
          </a:p>
          <a:p>
            <a:r>
              <a:rPr lang="en-US" dirty="0" smtClean="0"/>
              <a:t>GIS </a:t>
            </a:r>
            <a:r>
              <a:rPr lang="en-US" dirty="0" err="1" smtClean="0"/>
              <a:t>tutulum</a:t>
            </a:r>
            <a:r>
              <a:rPr lang="en-US" dirty="0" smtClean="0"/>
              <a:t> </a:t>
            </a:r>
            <a:r>
              <a:rPr lang="en-US" dirty="0" err="1" smtClean="0"/>
              <a:t>ile</a:t>
            </a:r>
            <a:r>
              <a:rPr lang="en-US" dirty="0" smtClean="0"/>
              <a:t> </a:t>
            </a:r>
            <a:r>
              <a:rPr lang="en-US" dirty="0" err="1" smtClean="0"/>
              <a:t>diyareye</a:t>
            </a:r>
            <a:r>
              <a:rPr lang="en-US" dirty="0" smtClean="0"/>
              <a:t> </a:t>
            </a:r>
            <a:r>
              <a:rPr lang="en-US" dirty="0" err="1" smtClean="0"/>
              <a:t>neden</a:t>
            </a:r>
            <a:r>
              <a:rPr lang="en-US" dirty="0" smtClean="0"/>
              <a:t> </a:t>
            </a:r>
            <a:r>
              <a:rPr lang="en-US" dirty="0" err="1" smtClean="0"/>
              <a:t>olur</a:t>
            </a:r>
            <a:endParaRPr lang="en-US" dirty="0" smtClean="0"/>
          </a:p>
          <a:p>
            <a:r>
              <a:rPr lang="en-US" dirty="0" err="1" smtClean="0"/>
              <a:t>Kardiyak</a:t>
            </a:r>
            <a:r>
              <a:rPr lang="en-US" dirty="0" smtClean="0"/>
              <a:t> </a:t>
            </a:r>
            <a:r>
              <a:rPr lang="en-US" dirty="0" err="1" smtClean="0"/>
              <a:t>tutulum</a:t>
            </a:r>
            <a:r>
              <a:rPr lang="en-US" dirty="0" smtClean="0"/>
              <a:t> </a:t>
            </a:r>
            <a:r>
              <a:rPr lang="en-US" dirty="0" err="1" smtClean="0"/>
              <a:t>daha</a:t>
            </a:r>
            <a:r>
              <a:rPr lang="en-US" dirty="0" smtClean="0"/>
              <a:t> </a:t>
            </a:r>
            <a:r>
              <a:rPr lang="en-US" dirty="0" err="1" smtClean="0"/>
              <a:t>nadirdir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433835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Tanı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2639141"/>
          </a:xfrm>
        </p:spPr>
        <p:txBody>
          <a:bodyPr>
            <a:normAutofit fontScale="92500"/>
          </a:bodyPr>
          <a:lstStyle/>
          <a:p>
            <a:r>
              <a:rPr lang="en-US" dirty="0" err="1" smtClean="0"/>
              <a:t>Dokuda</a:t>
            </a:r>
            <a:r>
              <a:rPr lang="en-US" dirty="0" smtClean="0"/>
              <a:t> </a:t>
            </a:r>
            <a:r>
              <a:rPr lang="en-US" dirty="0" err="1" smtClean="0"/>
              <a:t>amiloid</a:t>
            </a:r>
            <a:r>
              <a:rPr lang="en-US" dirty="0" smtClean="0"/>
              <a:t> </a:t>
            </a:r>
            <a:r>
              <a:rPr lang="en-US" dirty="0" err="1" smtClean="0"/>
              <a:t>birikimi</a:t>
            </a:r>
            <a:r>
              <a:rPr lang="en-US" dirty="0" smtClean="0"/>
              <a:t> </a:t>
            </a:r>
            <a:r>
              <a:rPr lang="en-US" dirty="0" err="1" smtClean="0"/>
              <a:t>biopsi</a:t>
            </a:r>
            <a:r>
              <a:rPr lang="en-US" dirty="0" smtClean="0"/>
              <a:t> </a:t>
            </a:r>
            <a:r>
              <a:rPr lang="en-US" dirty="0" err="1" smtClean="0"/>
              <a:t>ile</a:t>
            </a:r>
            <a:r>
              <a:rPr lang="en-US" dirty="0" smtClean="0"/>
              <a:t> </a:t>
            </a:r>
            <a:r>
              <a:rPr lang="en-US" dirty="0" err="1" smtClean="0"/>
              <a:t>gösterilmelidir</a:t>
            </a:r>
            <a:endParaRPr lang="en-US" dirty="0" smtClean="0"/>
          </a:p>
          <a:p>
            <a:pPr lvl="1"/>
            <a:r>
              <a:rPr lang="en-US" dirty="0" err="1" smtClean="0"/>
              <a:t>Böbrek</a:t>
            </a:r>
            <a:r>
              <a:rPr lang="en-US" dirty="0" smtClean="0"/>
              <a:t>, abdominal </a:t>
            </a:r>
            <a:r>
              <a:rPr lang="en-US" dirty="0" err="1" smtClean="0"/>
              <a:t>yağ</a:t>
            </a:r>
            <a:r>
              <a:rPr lang="en-US" dirty="0" smtClean="0"/>
              <a:t> </a:t>
            </a:r>
            <a:r>
              <a:rPr lang="en-US" dirty="0" err="1" smtClean="0"/>
              <a:t>dokusu</a:t>
            </a:r>
            <a:r>
              <a:rPr lang="en-US" dirty="0" smtClean="0"/>
              <a:t>, </a:t>
            </a:r>
            <a:r>
              <a:rPr lang="en-US" dirty="0" err="1" smtClean="0"/>
              <a:t>rektum</a:t>
            </a:r>
            <a:r>
              <a:rPr lang="en-US" dirty="0" smtClean="0"/>
              <a:t> </a:t>
            </a:r>
            <a:r>
              <a:rPr lang="en-US" dirty="0" err="1" smtClean="0"/>
              <a:t>biyopsisi</a:t>
            </a:r>
            <a:r>
              <a:rPr lang="en-US" dirty="0" smtClean="0"/>
              <a:t>, </a:t>
            </a:r>
            <a:r>
              <a:rPr lang="en-US" dirty="0" err="1" smtClean="0"/>
              <a:t>mide</a:t>
            </a:r>
            <a:r>
              <a:rPr lang="en-US" dirty="0" smtClean="0"/>
              <a:t> </a:t>
            </a:r>
            <a:r>
              <a:rPr lang="en-US" dirty="0" err="1" smtClean="0"/>
              <a:t>veya</a:t>
            </a:r>
            <a:r>
              <a:rPr lang="en-US" dirty="0" smtClean="0"/>
              <a:t> duodenum </a:t>
            </a:r>
            <a:r>
              <a:rPr lang="en-US" dirty="0" err="1" smtClean="0"/>
              <a:t>biyopsisi</a:t>
            </a:r>
            <a:r>
              <a:rPr lang="en-US" dirty="0" smtClean="0"/>
              <a:t>, </a:t>
            </a:r>
            <a:r>
              <a:rPr lang="en-US" dirty="0" err="1" smtClean="0"/>
              <a:t>diş</a:t>
            </a:r>
            <a:r>
              <a:rPr lang="en-US" dirty="0" smtClean="0"/>
              <a:t> </a:t>
            </a:r>
            <a:r>
              <a:rPr lang="en-US" dirty="0" err="1" smtClean="0"/>
              <a:t>eti</a:t>
            </a:r>
            <a:r>
              <a:rPr lang="en-US" dirty="0" smtClean="0"/>
              <a:t> </a:t>
            </a:r>
            <a:r>
              <a:rPr lang="en-US" dirty="0" err="1" smtClean="0"/>
              <a:t>biyopsisi</a:t>
            </a:r>
            <a:endParaRPr lang="en-US" dirty="0" smtClean="0"/>
          </a:p>
          <a:p>
            <a:r>
              <a:rPr lang="en-US" dirty="0" err="1" smtClean="0"/>
              <a:t>Özel</a:t>
            </a:r>
            <a:r>
              <a:rPr lang="en-US" dirty="0" smtClean="0"/>
              <a:t> </a:t>
            </a:r>
            <a:r>
              <a:rPr lang="en-US" dirty="0" err="1" smtClean="0"/>
              <a:t>boyama</a:t>
            </a:r>
            <a:r>
              <a:rPr lang="en-US" dirty="0" smtClean="0"/>
              <a:t> </a:t>
            </a:r>
            <a:r>
              <a:rPr lang="en-US" dirty="0" err="1" smtClean="0"/>
              <a:t>ile</a:t>
            </a:r>
            <a:r>
              <a:rPr lang="en-US" dirty="0" smtClean="0"/>
              <a:t> (</a:t>
            </a:r>
            <a:r>
              <a:rPr lang="en-US" dirty="0" err="1" smtClean="0"/>
              <a:t>Kongo</a:t>
            </a:r>
            <a:r>
              <a:rPr lang="en-US" dirty="0" smtClean="0"/>
              <a:t> </a:t>
            </a:r>
            <a:r>
              <a:rPr lang="en-US" dirty="0" err="1" smtClean="0"/>
              <a:t>kırmızı</a:t>
            </a:r>
            <a:r>
              <a:rPr lang="en-US" dirty="0" smtClean="0"/>
              <a:t>) </a:t>
            </a:r>
            <a:r>
              <a:rPr lang="en-US" dirty="0" err="1" smtClean="0"/>
              <a:t>boyanır</a:t>
            </a:r>
            <a:endParaRPr lang="en-US" dirty="0" smtClean="0"/>
          </a:p>
          <a:p>
            <a:r>
              <a:rPr lang="en-US" dirty="0" err="1" smtClean="0"/>
              <a:t>Tiplendirme</a:t>
            </a:r>
            <a:r>
              <a:rPr lang="en-US" dirty="0" smtClean="0"/>
              <a:t> AA </a:t>
            </a:r>
            <a:r>
              <a:rPr lang="en-US" dirty="0" err="1" smtClean="0"/>
              <a:t>amiloid</a:t>
            </a:r>
            <a:r>
              <a:rPr lang="en-US" dirty="0" smtClean="0"/>
              <a:t> </a:t>
            </a:r>
            <a:r>
              <a:rPr lang="en-US" dirty="0" err="1" smtClean="0"/>
              <a:t>için</a:t>
            </a:r>
            <a:r>
              <a:rPr lang="en-US" dirty="0" smtClean="0"/>
              <a:t> </a:t>
            </a:r>
            <a:r>
              <a:rPr lang="en-US" dirty="0" err="1" smtClean="0"/>
              <a:t>yapılabilir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499677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Tedavi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715394"/>
          </a:xfrm>
        </p:spPr>
        <p:txBody>
          <a:bodyPr/>
          <a:lstStyle/>
          <a:p>
            <a:r>
              <a:rPr lang="en-US" dirty="0" smtClean="0"/>
              <a:t>Primer </a:t>
            </a:r>
            <a:r>
              <a:rPr lang="en-US" dirty="0" err="1" smtClean="0"/>
              <a:t>hastalığın</a:t>
            </a:r>
            <a:r>
              <a:rPr lang="en-US" dirty="0" smtClean="0"/>
              <a:t> </a:t>
            </a:r>
            <a:r>
              <a:rPr lang="en-US" dirty="0" err="1" smtClean="0"/>
              <a:t>kontrol</a:t>
            </a:r>
            <a:r>
              <a:rPr lang="en-US" dirty="0" smtClean="0"/>
              <a:t> </a:t>
            </a:r>
            <a:r>
              <a:rPr lang="en-US" dirty="0" err="1" smtClean="0"/>
              <a:t>altına</a:t>
            </a:r>
            <a:r>
              <a:rPr lang="en-US" dirty="0" smtClean="0"/>
              <a:t> </a:t>
            </a:r>
            <a:r>
              <a:rPr lang="en-US" dirty="0" err="1" smtClean="0"/>
              <a:t>alınması</a:t>
            </a:r>
            <a:endParaRPr lang="en-US" dirty="0" smtClean="0"/>
          </a:p>
          <a:p>
            <a:r>
              <a:rPr lang="en-US" dirty="0" err="1" smtClean="0"/>
              <a:t>Kolşisin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632311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Postinfeksiyoz</a:t>
            </a:r>
            <a:r>
              <a:rPr lang="en-US" dirty="0" smtClean="0"/>
              <a:t> GN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Postreptokoksik</a:t>
            </a:r>
            <a:r>
              <a:rPr lang="en-US" dirty="0" smtClean="0"/>
              <a:t> </a:t>
            </a:r>
            <a:r>
              <a:rPr lang="en-US" dirty="0" err="1" smtClean="0"/>
              <a:t>glomerülonefrit</a:t>
            </a:r>
            <a:endParaRPr lang="en-US" dirty="0" smtClean="0"/>
          </a:p>
          <a:p>
            <a:r>
              <a:rPr lang="en-US" dirty="0" err="1" smtClean="0"/>
              <a:t>Stafilokokkus</a:t>
            </a:r>
            <a:r>
              <a:rPr lang="en-US" dirty="0" smtClean="0"/>
              <a:t> </a:t>
            </a:r>
            <a:r>
              <a:rPr lang="en-US" dirty="0" err="1" smtClean="0"/>
              <a:t>aureus</a:t>
            </a:r>
            <a:r>
              <a:rPr lang="en-US" dirty="0" smtClean="0"/>
              <a:t> (</a:t>
            </a:r>
            <a:r>
              <a:rPr lang="en-US" dirty="0" err="1" smtClean="0"/>
              <a:t>İnfektif</a:t>
            </a:r>
            <a:r>
              <a:rPr lang="en-US" dirty="0" smtClean="0"/>
              <a:t> </a:t>
            </a:r>
            <a:r>
              <a:rPr lang="en-US" dirty="0" err="1"/>
              <a:t>e</a:t>
            </a:r>
            <a:r>
              <a:rPr lang="en-US" dirty="0" err="1" smtClean="0"/>
              <a:t>ndokardit</a:t>
            </a:r>
            <a:r>
              <a:rPr lang="en-US" dirty="0" smtClean="0"/>
              <a:t>)</a:t>
            </a:r>
          </a:p>
          <a:p>
            <a:r>
              <a:rPr lang="en-US" dirty="0" err="1" smtClean="0"/>
              <a:t>Streptokokkus</a:t>
            </a:r>
            <a:r>
              <a:rPr lang="en-US" dirty="0" smtClean="0"/>
              <a:t> </a:t>
            </a:r>
            <a:r>
              <a:rPr lang="en-US" dirty="0" err="1" smtClean="0"/>
              <a:t>viridans</a:t>
            </a:r>
            <a:r>
              <a:rPr lang="en-US" dirty="0" smtClean="0"/>
              <a:t> (</a:t>
            </a:r>
            <a:r>
              <a:rPr lang="en-US" dirty="0" err="1" smtClean="0"/>
              <a:t>Subakut</a:t>
            </a:r>
            <a:r>
              <a:rPr lang="en-US" dirty="0" smtClean="0"/>
              <a:t> </a:t>
            </a:r>
            <a:r>
              <a:rPr lang="en-US" dirty="0" err="1" smtClean="0"/>
              <a:t>infektif</a:t>
            </a:r>
            <a:r>
              <a:rPr lang="en-US" dirty="0" smtClean="0"/>
              <a:t> </a:t>
            </a:r>
            <a:r>
              <a:rPr lang="en-US" dirty="0" err="1"/>
              <a:t>e</a:t>
            </a:r>
            <a:r>
              <a:rPr lang="en-US" dirty="0" err="1" smtClean="0"/>
              <a:t>ndokardit</a:t>
            </a:r>
            <a:r>
              <a:rPr lang="en-US" dirty="0" smtClean="0"/>
              <a:t>)</a:t>
            </a:r>
          </a:p>
          <a:p>
            <a:r>
              <a:rPr lang="en-US" dirty="0" err="1" smtClean="0"/>
              <a:t>Stafilokokkus</a:t>
            </a:r>
            <a:r>
              <a:rPr lang="en-US" dirty="0" smtClean="0"/>
              <a:t> </a:t>
            </a:r>
            <a:r>
              <a:rPr lang="en-US" dirty="0" err="1" smtClean="0"/>
              <a:t>epidermidis</a:t>
            </a:r>
            <a:r>
              <a:rPr lang="en-US" dirty="0" smtClean="0"/>
              <a:t> (Shunt </a:t>
            </a:r>
            <a:r>
              <a:rPr lang="en-US" dirty="0" err="1" smtClean="0"/>
              <a:t>nefriti</a:t>
            </a:r>
            <a:r>
              <a:rPr lang="en-US" dirty="0" smtClean="0"/>
              <a:t>)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678024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Klinik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16695"/>
            <a:ext cx="8229600" cy="4525963"/>
          </a:xfrm>
        </p:spPr>
        <p:txBody>
          <a:bodyPr/>
          <a:lstStyle/>
          <a:p>
            <a:r>
              <a:rPr lang="en-US" dirty="0" err="1" smtClean="0"/>
              <a:t>İmmün</a:t>
            </a:r>
            <a:r>
              <a:rPr lang="en-US" dirty="0" smtClean="0"/>
              <a:t> </a:t>
            </a:r>
            <a:r>
              <a:rPr lang="en-US" dirty="0" err="1" smtClean="0"/>
              <a:t>komplex</a:t>
            </a:r>
            <a:r>
              <a:rPr lang="en-US" dirty="0" smtClean="0"/>
              <a:t> </a:t>
            </a:r>
            <a:r>
              <a:rPr lang="en-US" dirty="0" err="1" smtClean="0"/>
              <a:t>glomerülonefrit</a:t>
            </a:r>
            <a:endParaRPr lang="en-US" dirty="0" smtClean="0"/>
          </a:p>
          <a:p>
            <a:r>
              <a:rPr lang="en-US" dirty="0" err="1" smtClean="0"/>
              <a:t>Kresentik</a:t>
            </a:r>
            <a:r>
              <a:rPr lang="en-US" dirty="0" smtClean="0"/>
              <a:t> GN</a:t>
            </a:r>
          </a:p>
          <a:p>
            <a:r>
              <a:rPr lang="en-US" dirty="0" err="1" smtClean="0"/>
              <a:t>Kortikal</a:t>
            </a:r>
            <a:r>
              <a:rPr lang="en-US" dirty="0" smtClean="0"/>
              <a:t> </a:t>
            </a:r>
            <a:r>
              <a:rPr lang="en-US" dirty="0" err="1" smtClean="0"/>
              <a:t>nekroz</a:t>
            </a:r>
            <a:r>
              <a:rPr lang="en-US" dirty="0" smtClean="0"/>
              <a:t> (</a:t>
            </a:r>
            <a:r>
              <a:rPr lang="en-US" dirty="0" err="1" smtClean="0"/>
              <a:t>septik</a:t>
            </a:r>
            <a:r>
              <a:rPr lang="en-US" dirty="0" smtClean="0"/>
              <a:t> emboli)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080366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Tanı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İdrarda</a:t>
            </a:r>
            <a:r>
              <a:rPr lang="en-US" dirty="0" smtClean="0"/>
              <a:t> </a:t>
            </a:r>
            <a:r>
              <a:rPr lang="en-US" dirty="0" err="1" smtClean="0"/>
              <a:t>hemetüri</a:t>
            </a:r>
            <a:endParaRPr lang="en-US" dirty="0" smtClean="0"/>
          </a:p>
          <a:p>
            <a:r>
              <a:rPr lang="en-US" dirty="0" err="1" smtClean="0"/>
              <a:t>Eritrosit</a:t>
            </a:r>
            <a:r>
              <a:rPr lang="en-US" dirty="0" smtClean="0"/>
              <a:t> </a:t>
            </a:r>
            <a:r>
              <a:rPr lang="en-US" dirty="0" err="1" smtClean="0"/>
              <a:t>silendirleri</a:t>
            </a:r>
            <a:endParaRPr lang="en-US" dirty="0" smtClean="0"/>
          </a:p>
          <a:p>
            <a:r>
              <a:rPr lang="en-US" dirty="0" smtClean="0"/>
              <a:t>GFR de </a:t>
            </a:r>
            <a:r>
              <a:rPr lang="en-US" dirty="0" err="1" smtClean="0"/>
              <a:t>düşme</a:t>
            </a:r>
            <a:endParaRPr lang="en-US" dirty="0" smtClean="0"/>
          </a:p>
          <a:p>
            <a:r>
              <a:rPr lang="en-US" dirty="0" err="1" smtClean="0"/>
              <a:t>Hipertansiyon</a:t>
            </a:r>
            <a:endParaRPr lang="en-US" dirty="0" smtClean="0"/>
          </a:p>
          <a:p>
            <a:r>
              <a:rPr lang="en-US" dirty="0" err="1" smtClean="0"/>
              <a:t>Proteinüri</a:t>
            </a:r>
            <a:endParaRPr lang="en-US" dirty="0" smtClean="0"/>
          </a:p>
          <a:p>
            <a:r>
              <a:rPr lang="en-US" dirty="0" err="1" smtClean="0"/>
              <a:t>Hipokomplemantemi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0607016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Ayırıcı</a:t>
            </a:r>
            <a:r>
              <a:rPr lang="en-US" dirty="0" smtClean="0"/>
              <a:t> </a:t>
            </a:r>
            <a:r>
              <a:rPr lang="en-US" dirty="0" err="1" smtClean="0"/>
              <a:t>tanı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094789"/>
          </a:xfrm>
        </p:spPr>
        <p:txBody>
          <a:bodyPr/>
          <a:lstStyle/>
          <a:p>
            <a:r>
              <a:rPr lang="en-US" dirty="0" err="1" smtClean="0"/>
              <a:t>İlaç</a:t>
            </a:r>
            <a:r>
              <a:rPr lang="en-US" dirty="0" smtClean="0"/>
              <a:t> </a:t>
            </a:r>
            <a:r>
              <a:rPr lang="en-US" dirty="0" err="1" smtClean="0"/>
              <a:t>ile</a:t>
            </a:r>
            <a:r>
              <a:rPr lang="en-US" dirty="0" smtClean="0"/>
              <a:t> </a:t>
            </a:r>
            <a:r>
              <a:rPr lang="en-US" dirty="0" err="1" smtClean="0"/>
              <a:t>gelişen</a:t>
            </a:r>
            <a:r>
              <a:rPr lang="en-US" dirty="0" smtClean="0"/>
              <a:t> </a:t>
            </a:r>
            <a:r>
              <a:rPr lang="en-US" dirty="0" err="1" smtClean="0"/>
              <a:t>akut</a:t>
            </a:r>
            <a:r>
              <a:rPr lang="en-US" dirty="0" smtClean="0"/>
              <a:t> </a:t>
            </a:r>
            <a:r>
              <a:rPr lang="en-US" dirty="0" err="1" smtClean="0"/>
              <a:t>interstisyel</a:t>
            </a:r>
            <a:r>
              <a:rPr lang="en-US" dirty="0" smtClean="0"/>
              <a:t> </a:t>
            </a:r>
            <a:r>
              <a:rPr lang="en-US" dirty="0" err="1" smtClean="0"/>
              <a:t>nefrit</a:t>
            </a:r>
            <a:endParaRPr lang="en-US" dirty="0" smtClean="0"/>
          </a:p>
          <a:p>
            <a:r>
              <a:rPr lang="en-US" dirty="0" err="1" smtClean="0"/>
              <a:t>Akut</a:t>
            </a:r>
            <a:r>
              <a:rPr lang="en-US" dirty="0" smtClean="0"/>
              <a:t> </a:t>
            </a:r>
            <a:r>
              <a:rPr lang="en-US" dirty="0" err="1" smtClean="0"/>
              <a:t>böbrek</a:t>
            </a:r>
            <a:r>
              <a:rPr lang="en-US" dirty="0" smtClean="0"/>
              <a:t> </a:t>
            </a:r>
            <a:r>
              <a:rPr lang="en-US" dirty="0" err="1" smtClean="0"/>
              <a:t>hasarı</a:t>
            </a:r>
            <a:r>
              <a:rPr lang="en-US" dirty="0" smtClean="0"/>
              <a:t> (sepsis)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6581356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Tedavi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583430"/>
          </a:xfrm>
        </p:spPr>
        <p:txBody>
          <a:bodyPr/>
          <a:lstStyle/>
          <a:p>
            <a:r>
              <a:rPr lang="en-US" dirty="0" err="1" smtClean="0"/>
              <a:t>İnfeksiyonun</a:t>
            </a:r>
            <a:r>
              <a:rPr lang="en-US" dirty="0" smtClean="0"/>
              <a:t> </a:t>
            </a:r>
            <a:r>
              <a:rPr lang="en-US" dirty="0" err="1" smtClean="0"/>
              <a:t>kontrol</a:t>
            </a:r>
            <a:r>
              <a:rPr lang="en-US" dirty="0" smtClean="0"/>
              <a:t> </a:t>
            </a:r>
            <a:r>
              <a:rPr lang="en-US" dirty="0" err="1" smtClean="0"/>
              <a:t>altına</a:t>
            </a:r>
            <a:r>
              <a:rPr lang="en-US" dirty="0" smtClean="0"/>
              <a:t> </a:t>
            </a:r>
            <a:r>
              <a:rPr lang="en-US" dirty="0" err="1" smtClean="0"/>
              <a:t>alınması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34244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12010"/>
          </a:xfrm>
        </p:spPr>
        <p:txBody>
          <a:bodyPr/>
          <a:lstStyle/>
          <a:p>
            <a:r>
              <a:rPr lang="en-US" dirty="0" err="1" smtClean="0"/>
              <a:t>Glomerüler</a:t>
            </a:r>
            <a:r>
              <a:rPr lang="en-US" dirty="0" smtClean="0"/>
              <a:t> </a:t>
            </a:r>
            <a:r>
              <a:rPr lang="en-US" dirty="0" err="1" smtClean="0"/>
              <a:t>Hastalıklar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479667" y="3244334"/>
            <a:ext cx="1846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￼</a:t>
            </a:r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214425" y="1417638"/>
            <a:ext cx="3315345" cy="2937171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FSGS/Minimal DH</a:t>
            </a:r>
          </a:p>
          <a:p>
            <a:pPr algn="ctr"/>
            <a:r>
              <a:rPr lang="en-US" sz="2800" dirty="0" err="1" smtClean="0"/>
              <a:t>Membranöz</a:t>
            </a:r>
            <a:r>
              <a:rPr lang="en-US" sz="2800" dirty="0" smtClean="0"/>
              <a:t> GN</a:t>
            </a:r>
          </a:p>
          <a:p>
            <a:pPr algn="ctr"/>
            <a:r>
              <a:rPr lang="en-US" sz="2800" dirty="0" smtClean="0"/>
              <a:t>MPGN</a:t>
            </a:r>
          </a:p>
          <a:p>
            <a:pPr algn="ctr"/>
            <a:r>
              <a:rPr lang="en-US" sz="2800" dirty="0" err="1" smtClean="0"/>
              <a:t>IgAN</a:t>
            </a:r>
            <a:endParaRPr lang="en-US" sz="2800" dirty="0" smtClean="0"/>
          </a:p>
          <a:p>
            <a:pPr algn="ctr"/>
            <a:r>
              <a:rPr lang="en-US" sz="2800" dirty="0" smtClean="0"/>
              <a:t>PSGN </a:t>
            </a:r>
            <a:endParaRPr lang="en-US" sz="2800" dirty="0"/>
          </a:p>
        </p:txBody>
      </p:sp>
      <p:sp>
        <p:nvSpPr>
          <p:cNvPr id="6" name="Rounded Rectangle 5"/>
          <p:cNvSpPr/>
          <p:nvPr/>
        </p:nvSpPr>
        <p:spPr>
          <a:xfrm>
            <a:off x="3742133" y="1417638"/>
            <a:ext cx="3133908" cy="2937171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Lupus</a:t>
            </a:r>
          </a:p>
          <a:p>
            <a:pPr algn="ctr"/>
            <a:r>
              <a:rPr lang="en-US" sz="2400" dirty="0" err="1" smtClean="0"/>
              <a:t>Vasculitis</a:t>
            </a:r>
            <a:r>
              <a:rPr lang="en-US" sz="2400" dirty="0" smtClean="0"/>
              <a:t> </a:t>
            </a:r>
          </a:p>
          <a:p>
            <a:pPr algn="ctr"/>
            <a:r>
              <a:rPr lang="en-US" sz="2400" dirty="0" err="1" smtClean="0"/>
              <a:t>Henoch-Schönlein</a:t>
            </a:r>
            <a:r>
              <a:rPr lang="en-US" sz="2400" dirty="0" smtClean="0"/>
              <a:t> </a:t>
            </a:r>
            <a:r>
              <a:rPr lang="en-US" sz="2400" dirty="0" err="1" smtClean="0"/>
              <a:t>nefriti</a:t>
            </a:r>
            <a:r>
              <a:rPr lang="en-US" sz="2400" dirty="0" smtClean="0"/>
              <a:t> </a:t>
            </a:r>
            <a:r>
              <a:rPr lang="en-US" sz="2400" dirty="0" err="1" smtClean="0"/>
              <a:t>Cryoglobulinaemia</a:t>
            </a:r>
            <a:r>
              <a:rPr lang="en-US" sz="2400" dirty="0" smtClean="0"/>
              <a:t> Anti-GBM </a:t>
            </a:r>
            <a:r>
              <a:rPr lang="en-US" sz="2400" dirty="0" err="1" smtClean="0"/>
              <a:t>nefriti</a:t>
            </a:r>
            <a:endParaRPr lang="en-US" sz="2400" dirty="0"/>
          </a:p>
        </p:txBody>
      </p:sp>
      <p:sp>
        <p:nvSpPr>
          <p:cNvPr id="7" name="Rounded Rectangle 6"/>
          <p:cNvSpPr/>
          <p:nvPr/>
        </p:nvSpPr>
        <p:spPr>
          <a:xfrm>
            <a:off x="7066755" y="1691887"/>
            <a:ext cx="1665919" cy="91440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Diyabetik</a:t>
            </a:r>
            <a:r>
              <a:rPr lang="en-US" dirty="0" smtClean="0"/>
              <a:t> </a:t>
            </a:r>
            <a:r>
              <a:rPr lang="en-US" dirty="0" err="1" smtClean="0"/>
              <a:t>Nefropati</a:t>
            </a:r>
            <a:endParaRPr lang="en-US" dirty="0"/>
          </a:p>
        </p:txBody>
      </p:sp>
      <p:sp>
        <p:nvSpPr>
          <p:cNvPr id="8" name="Rounded Rectangle 7"/>
          <p:cNvSpPr/>
          <p:nvPr/>
        </p:nvSpPr>
        <p:spPr>
          <a:xfrm>
            <a:off x="3909138" y="4557429"/>
            <a:ext cx="2655574" cy="91440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Amiloidozis</a:t>
            </a:r>
            <a:endParaRPr lang="en-US" dirty="0" smtClean="0"/>
          </a:p>
          <a:p>
            <a:pPr algn="ctr"/>
            <a:r>
              <a:rPr lang="en-US" dirty="0" smtClean="0"/>
              <a:t>LCDD</a:t>
            </a:r>
          </a:p>
          <a:p>
            <a:pPr algn="ctr"/>
            <a:r>
              <a:rPr lang="en-US" dirty="0" err="1" smtClean="0"/>
              <a:t>Fibriler</a:t>
            </a:r>
            <a:r>
              <a:rPr lang="en-US" dirty="0" smtClean="0"/>
              <a:t> GN</a:t>
            </a:r>
            <a:endParaRPr lang="en-US" dirty="0"/>
          </a:p>
        </p:txBody>
      </p:sp>
      <p:sp>
        <p:nvSpPr>
          <p:cNvPr id="9" name="Rounded Rectangle 8"/>
          <p:cNvSpPr/>
          <p:nvPr/>
        </p:nvSpPr>
        <p:spPr>
          <a:xfrm>
            <a:off x="7066755" y="3244333"/>
            <a:ext cx="1790657" cy="268469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HEREDITER</a:t>
            </a:r>
          </a:p>
          <a:p>
            <a:pPr algn="ctr"/>
            <a:r>
              <a:rPr lang="en-US" dirty="0" err="1" smtClean="0"/>
              <a:t>Alport</a:t>
            </a:r>
            <a:r>
              <a:rPr lang="en-US" dirty="0" smtClean="0"/>
              <a:t> </a:t>
            </a:r>
          </a:p>
          <a:p>
            <a:pPr algn="ctr"/>
            <a:r>
              <a:rPr lang="en-US" dirty="0" err="1" smtClean="0"/>
              <a:t>Fabry</a:t>
            </a:r>
            <a:r>
              <a:rPr lang="en-US" dirty="0" smtClean="0"/>
              <a:t> </a:t>
            </a:r>
          </a:p>
          <a:p>
            <a:pPr algn="ctr"/>
            <a:r>
              <a:rPr lang="en-US" dirty="0" smtClean="0"/>
              <a:t>Nail-patella LCAT </a:t>
            </a:r>
            <a:r>
              <a:rPr lang="en-US" dirty="0" err="1" smtClean="0"/>
              <a:t>eksikliği</a:t>
            </a:r>
            <a:endParaRPr lang="en-US" dirty="0" smtClean="0"/>
          </a:p>
          <a:p>
            <a:pPr algn="ctr"/>
            <a:r>
              <a:rPr lang="en-US" dirty="0" err="1" smtClean="0"/>
              <a:t>vb</a:t>
            </a:r>
            <a:endParaRPr lang="en-US" dirty="0" smtClean="0"/>
          </a:p>
          <a:p>
            <a:pPr algn="ctr"/>
            <a:r>
              <a:rPr lang="en-US" dirty="0" smtClean="0"/>
              <a:t> ..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91513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le 5"/>
          <p:cNvSpPr/>
          <p:nvPr/>
        </p:nvSpPr>
        <p:spPr>
          <a:xfrm>
            <a:off x="3364827" y="2606287"/>
            <a:ext cx="2655574" cy="91440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 smtClean="0"/>
              <a:t>Sekonder</a:t>
            </a:r>
            <a:r>
              <a:rPr lang="en-US" sz="2800" dirty="0" smtClean="0"/>
              <a:t> FSGS</a:t>
            </a:r>
            <a:endParaRPr lang="en-US" sz="2800" dirty="0"/>
          </a:p>
        </p:txBody>
      </p:sp>
      <p:sp>
        <p:nvSpPr>
          <p:cNvPr id="7" name="Rounded Rectangle 6"/>
          <p:cNvSpPr/>
          <p:nvPr/>
        </p:nvSpPr>
        <p:spPr>
          <a:xfrm>
            <a:off x="544310" y="478368"/>
            <a:ext cx="1764885" cy="1798009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dirty="0" smtClean="0"/>
          </a:p>
          <a:p>
            <a:pPr algn="ctr"/>
            <a:r>
              <a:rPr lang="en-US" sz="2000" dirty="0" err="1" smtClean="0"/>
              <a:t>İlaçlar</a:t>
            </a:r>
            <a:endParaRPr lang="en-US" sz="2000" dirty="0" smtClean="0"/>
          </a:p>
          <a:p>
            <a:pPr algn="ctr"/>
            <a:r>
              <a:rPr lang="en-US" sz="2000" dirty="0" err="1" smtClean="0"/>
              <a:t>Pamidronat</a:t>
            </a:r>
            <a:endParaRPr lang="en-US" sz="2000" dirty="0" smtClean="0"/>
          </a:p>
          <a:p>
            <a:pPr algn="ctr"/>
            <a:r>
              <a:rPr lang="en-US" sz="2000" dirty="0" smtClean="0"/>
              <a:t>IV </a:t>
            </a:r>
            <a:r>
              <a:rPr lang="en-US" sz="2000" dirty="0" err="1" smtClean="0"/>
              <a:t>Eroin</a:t>
            </a:r>
            <a:endParaRPr lang="en-US" sz="2000" dirty="0" smtClean="0"/>
          </a:p>
          <a:p>
            <a:pPr algn="ctr"/>
            <a:r>
              <a:rPr lang="en-US" sz="2000" dirty="0" smtClean="0"/>
              <a:t>İnterferon</a:t>
            </a:r>
          </a:p>
          <a:p>
            <a:pPr algn="ctr"/>
            <a:endParaRPr lang="en-US" dirty="0" smtClean="0"/>
          </a:p>
          <a:p>
            <a:pPr algn="ctr"/>
            <a:endParaRPr lang="en-US" dirty="0"/>
          </a:p>
        </p:txBody>
      </p:sp>
      <p:sp>
        <p:nvSpPr>
          <p:cNvPr id="8" name="Rounded Rectangle 7"/>
          <p:cNvSpPr/>
          <p:nvPr/>
        </p:nvSpPr>
        <p:spPr>
          <a:xfrm>
            <a:off x="214425" y="4107377"/>
            <a:ext cx="3381322" cy="2210396"/>
          </a:xfrm>
          <a:prstGeom prst="round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sz="2000" dirty="0" err="1" smtClean="0"/>
              <a:t>Azalmış</a:t>
            </a:r>
            <a:r>
              <a:rPr lang="en-US" sz="2000" dirty="0" smtClean="0"/>
              <a:t> renal </a:t>
            </a:r>
            <a:r>
              <a:rPr lang="en-US" sz="2000" dirty="0" err="1" smtClean="0"/>
              <a:t>kitle</a:t>
            </a:r>
            <a:r>
              <a:rPr lang="en-US" sz="2000" dirty="0" smtClean="0"/>
              <a:t> </a:t>
            </a:r>
            <a:r>
              <a:rPr lang="en-US" sz="2000" dirty="0" err="1" smtClean="0"/>
              <a:t>adaptif</a:t>
            </a:r>
            <a:r>
              <a:rPr lang="en-US" sz="2000" dirty="0" smtClean="0"/>
              <a:t> </a:t>
            </a:r>
            <a:r>
              <a:rPr lang="en-US" sz="2000" dirty="0" err="1" smtClean="0"/>
              <a:t>cevap</a:t>
            </a:r>
            <a:endParaRPr lang="en-US" sz="2000" dirty="0" smtClean="0"/>
          </a:p>
          <a:p>
            <a:r>
              <a:rPr lang="en-US" sz="2000" dirty="0" smtClean="0"/>
              <a:t>Renal </a:t>
            </a:r>
            <a:r>
              <a:rPr lang="en-US" sz="2000" dirty="0" err="1" smtClean="0"/>
              <a:t>agenezi-displazi</a:t>
            </a:r>
            <a:endParaRPr lang="en-US" sz="2000" dirty="0" smtClean="0"/>
          </a:p>
          <a:p>
            <a:r>
              <a:rPr lang="en-US" sz="2000" dirty="0" err="1" smtClean="0"/>
              <a:t>Reflü</a:t>
            </a:r>
            <a:r>
              <a:rPr lang="en-US" sz="2000" dirty="0" smtClean="0"/>
              <a:t> </a:t>
            </a:r>
            <a:r>
              <a:rPr lang="en-US" sz="2000" dirty="0" err="1" smtClean="0"/>
              <a:t>nefropati</a:t>
            </a:r>
            <a:endParaRPr lang="en-US" sz="2000" dirty="0" smtClean="0"/>
          </a:p>
          <a:p>
            <a:r>
              <a:rPr lang="en-US" sz="2000" dirty="0" err="1" smtClean="0"/>
              <a:t>Cerrahi</a:t>
            </a:r>
            <a:r>
              <a:rPr lang="en-US" sz="2000" dirty="0" smtClean="0"/>
              <a:t> renal </a:t>
            </a:r>
            <a:r>
              <a:rPr lang="en-US" sz="2000" dirty="0" err="1" smtClean="0"/>
              <a:t>ablasyon</a:t>
            </a:r>
            <a:endParaRPr lang="en-US" sz="2000" dirty="0" smtClean="0"/>
          </a:p>
          <a:p>
            <a:r>
              <a:rPr lang="en-US" sz="2000" dirty="0" err="1" smtClean="0"/>
              <a:t>Kortikal</a:t>
            </a:r>
            <a:r>
              <a:rPr lang="en-US" sz="2000" dirty="0" smtClean="0"/>
              <a:t> </a:t>
            </a:r>
            <a:r>
              <a:rPr lang="en-US" sz="2000" dirty="0" err="1" smtClean="0"/>
              <a:t>Nekroz</a:t>
            </a:r>
            <a:endParaRPr lang="en-US" sz="2000" dirty="0" smtClean="0"/>
          </a:p>
          <a:p>
            <a:endParaRPr lang="en-US" dirty="0"/>
          </a:p>
        </p:txBody>
      </p:sp>
      <p:sp>
        <p:nvSpPr>
          <p:cNvPr id="10" name="Rounded Rectangle 9"/>
          <p:cNvSpPr/>
          <p:nvPr/>
        </p:nvSpPr>
        <p:spPr>
          <a:xfrm>
            <a:off x="5327643" y="4107377"/>
            <a:ext cx="3381322" cy="2210396"/>
          </a:xfrm>
          <a:prstGeom prst="round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sz="2000" dirty="0" smtClean="0"/>
              <a:t>Normal renal </a:t>
            </a:r>
            <a:r>
              <a:rPr lang="en-US" sz="2000" dirty="0" err="1" smtClean="0"/>
              <a:t>kitle</a:t>
            </a:r>
            <a:r>
              <a:rPr lang="en-US" sz="2000" dirty="0" smtClean="0"/>
              <a:t> </a:t>
            </a:r>
            <a:r>
              <a:rPr lang="en-US" sz="2000" dirty="0" err="1" smtClean="0"/>
              <a:t>adaptif</a:t>
            </a:r>
            <a:r>
              <a:rPr lang="en-US" sz="2000" dirty="0" smtClean="0"/>
              <a:t> </a:t>
            </a:r>
            <a:r>
              <a:rPr lang="en-US" sz="2000" dirty="0" err="1" smtClean="0"/>
              <a:t>cevap</a:t>
            </a:r>
            <a:endParaRPr lang="en-US" sz="2000" dirty="0" smtClean="0"/>
          </a:p>
          <a:p>
            <a:r>
              <a:rPr lang="en-US" sz="2000" dirty="0" err="1" smtClean="0"/>
              <a:t>Obezite</a:t>
            </a:r>
            <a:endParaRPr lang="en-US" sz="2000" dirty="0" smtClean="0"/>
          </a:p>
          <a:p>
            <a:r>
              <a:rPr lang="en-US" sz="2000" dirty="0" err="1" smtClean="0"/>
              <a:t>Orak</a:t>
            </a:r>
            <a:r>
              <a:rPr lang="en-US" sz="2000" dirty="0" smtClean="0"/>
              <a:t> </a:t>
            </a:r>
            <a:r>
              <a:rPr lang="en-US" sz="2000" dirty="0" err="1" smtClean="0"/>
              <a:t>hücreli</a:t>
            </a:r>
            <a:r>
              <a:rPr lang="en-US" sz="2000" dirty="0" smtClean="0"/>
              <a:t> </a:t>
            </a:r>
            <a:r>
              <a:rPr lang="en-US" sz="2000" dirty="0" err="1" smtClean="0"/>
              <a:t>anemi</a:t>
            </a:r>
            <a:endParaRPr lang="en-US" sz="2000" dirty="0" smtClean="0"/>
          </a:p>
          <a:p>
            <a:endParaRPr lang="en-US" dirty="0"/>
          </a:p>
        </p:txBody>
      </p:sp>
      <p:sp>
        <p:nvSpPr>
          <p:cNvPr id="11" name="Rounded Rectangle 10"/>
          <p:cNvSpPr/>
          <p:nvPr/>
        </p:nvSpPr>
        <p:spPr>
          <a:xfrm>
            <a:off x="6168850" y="478368"/>
            <a:ext cx="2049239" cy="1798009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dirty="0" smtClean="0"/>
          </a:p>
          <a:p>
            <a:pPr algn="ctr"/>
            <a:r>
              <a:rPr lang="en-US" sz="2000" dirty="0" err="1" smtClean="0"/>
              <a:t>Viruslar</a:t>
            </a:r>
            <a:endParaRPr lang="en-US" sz="2000" dirty="0" smtClean="0"/>
          </a:p>
          <a:p>
            <a:pPr algn="ctr"/>
            <a:r>
              <a:rPr lang="en-US" sz="2000" dirty="0" smtClean="0"/>
              <a:t>Parvovirus B19</a:t>
            </a:r>
          </a:p>
          <a:p>
            <a:pPr algn="ctr"/>
            <a:r>
              <a:rPr lang="en-US" sz="2000" dirty="0" smtClean="0"/>
              <a:t>HIV</a:t>
            </a:r>
          </a:p>
          <a:p>
            <a:pPr algn="ctr"/>
            <a:endParaRPr lang="en-US" dirty="0" smtClean="0"/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62610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Membranöz</a:t>
            </a:r>
            <a:r>
              <a:rPr lang="en-US" dirty="0" smtClean="0"/>
              <a:t> GN</a:t>
            </a:r>
            <a:endParaRPr lang="en-US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9700" y="274638"/>
            <a:ext cx="6311900" cy="6184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364041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Sekonder</a:t>
            </a:r>
            <a:r>
              <a:rPr lang="en-US" dirty="0" smtClean="0"/>
              <a:t> MPGN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err="1" smtClean="0"/>
              <a:t>İnfeksiyonlar</a:t>
            </a:r>
            <a:r>
              <a:rPr lang="en-US" sz="2400" dirty="0" smtClean="0"/>
              <a:t>								</a:t>
            </a:r>
            <a:r>
              <a:rPr lang="en-US" sz="2400" dirty="0" err="1" smtClean="0"/>
              <a:t>Malignite</a:t>
            </a:r>
            <a:endParaRPr lang="en-US" sz="2400" dirty="0" smtClean="0"/>
          </a:p>
          <a:p>
            <a:r>
              <a:rPr lang="en-US" sz="2400" dirty="0" err="1" smtClean="0"/>
              <a:t>Hepatit</a:t>
            </a:r>
            <a:r>
              <a:rPr lang="en-US" sz="2400" dirty="0" smtClean="0"/>
              <a:t> B, C								- KLL</a:t>
            </a:r>
          </a:p>
          <a:p>
            <a:r>
              <a:rPr lang="en-US" sz="2400" dirty="0" smtClean="0"/>
              <a:t>Hantavirus								- </a:t>
            </a:r>
            <a:r>
              <a:rPr lang="en-US" sz="2400" dirty="0" err="1" smtClean="0"/>
              <a:t>Lenfoma</a:t>
            </a:r>
            <a:r>
              <a:rPr lang="en-US" sz="2400" dirty="0" smtClean="0"/>
              <a:t>	</a:t>
            </a:r>
          </a:p>
          <a:p>
            <a:r>
              <a:rPr lang="en-US" sz="2400" dirty="0" smtClean="0"/>
              <a:t>HIV</a:t>
            </a:r>
          </a:p>
          <a:p>
            <a:r>
              <a:rPr lang="en-US" sz="2400" dirty="0" err="1" smtClean="0"/>
              <a:t>Bakteriyel</a:t>
            </a:r>
            <a:r>
              <a:rPr lang="en-US" sz="2400" dirty="0" smtClean="0"/>
              <a:t> </a:t>
            </a:r>
            <a:r>
              <a:rPr lang="en-US" sz="2400" dirty="0" err="1" smtClean="0"/>
              <a:t>endokardit</a:t>
            </a:r>
            <a:endParaRPr lang="en-US" sz="2400" dirty="0" smtClean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 err="1" smtClean="0"/>
              <a:t>Otoimmün</a:t>
            </a:r>
            <a:r>
              <a:rPr lang="en-US" sz="2400" dirty="0" smtClean="0"/>
              <a:t>									</a:t>
            </a:r>
            <a:r>
              <a:rPr lang="en-US" sz="2400" dirty="0" err="1" smtClean="0"/>
              <a:t>Kalıtsal</a:t>
            </a:r>
            <a:r>
              <a:rPr lang="en-US" sz="2400" dirty="0" smtClean="0"/>
              <a:t> </a:t>
            </a:r>
            <a:r>
              <a:rPr lang="en-US" sz="2400" dirty="0" err="1" smtClean="0"/>
              <a:t>veya</a:t>
            </a:r>
            <a:r>
              <a:rPr lang="en-US" sz="2400" dirty="0" smtClean="0"/>
              <a:t> </a:t>
            </a:r>
            <a:r>
              <a:rPr lang="en-US" sz="2400" dirty="0" err="1" smtClean="0"/>
              <a:t>kazanılmış</a:t>
            </a:r>
            <a:endParaRPr lang="en-US" sz="2400" dirty="0" smtClean="0"/>
          </a:p>
          <a:p>
            <a:r>
              <a:rPr lang="en-US" sz="2400" dirty="0" smtClean="0"/>
              <a:t>Lupus									</a:t>
            </a:r>
            <a:r>
              <a:rPr lang="en-US" sz="2400" dirty="0" err="1" smtClean="0"/>
              <a:t>kompleman</a:t>
            </a:r>
            <a:r>
              <a:rPr lang="en-US" sz="2400" dirty="0" smtClean="0"/>
              <a:t> </a:t>
            </a:r>
            <a:r>
              <a:rPr lang="en-US" sz="2400" dirty="0" err="1" smtClean="0"/>
              <a:t>eksiklikleri</a:t>
            </a:r>
            <a:endParaRPr lang="en-US" sz="2400" dirty="0" smtClean="0"/>
          </a:p>
          <a:p>
            <a:r>
              <a:rPr lang="en-US" sz="2400" dirty="0" err="1" smtClean="0"/>
              <a:t>Sjögren</a:t>
            </a:r>
            <a:r>
              <a:rPr lang="en-US" sz="2400" dirty="0" smtClean="0"/>
              <a:t> </a:t>
            </a:r>
            <a:r>
              <a:rPr lang="en-US" sz="2400" dirty="0" err="1" smtClean="0"/>
              <a:t>sendromu</a:t>
            </a:r>
            <a:endParaRPr lang="en-US" sz="2400" dirty="0" smtClean="0"/>
          </a:p>
          <a:p>
            <a:r>
              <a:rPr lang="en-US" sz="2400" dirty="0" err="1" smtClean="0"/>
              <a:t>Cryoglobülinemi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8067678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Lupus </a:t>
            </a:r>
            <a:r>
              <a:rPr lang="en-US" dirty="0" err="1" smtClean="0"/>
              <a:t>Nefriti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156726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smtClean="0"/>
              <a:t>Lupus </a:t>
            </a:r>
            <a:r>
              <a:rPr lang="en-US" dirty="0" err="1" smtClean="0"/>
              <a:t>tanısı</a:t>
            </a:r>
            <a:r>
              <a:rPr lang="en-US" dirty="0" smtClean="0"/>
              <a:t> </a:t>
            </a:r>
            <a:r>
              <a:rPr lang="en-US" dirty="0" err="1" smtClean="0"/>
              <a:t>konulan</a:t>
            </a:r>
            <a:r>
              <a:rPr lang="en-US" dirty="0" smtClean="0"/>
              <a:t> </a:t>
            </a:r>
            <a:r>
              <a:rPr lang="en-US" dirty="0" err="1" smtClean="0"/>
              <a:t>hastaların</a:t>
            </a:r>
            <a:r>
              <a:rPr lang="en-US" dirty="0" smtClean="0"/>
              <a:t> %75’inde </a:t>
            </a:r>
            <a:r>
              <a:rPr lang="en-US" dirty="0" err="1" smtClean="0"/>
              <a:t>gözlenir</a:t>
            </a: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Klinik</a:t>
            </a:r>
            <a:r>
              <a:rPr lang="en-US" dirty="0" smtClean="0"/>
              <a:t> </a:t>
            </a:r>
            <a:r>
              <a:rPr lang="en-US" dirty="0" err="1" smtClean="0"/>
              <a:t>Olarak</a:t>
            </a:r>
            <a:endParaRPr lang="en-US" dirty="0" smtClean="0"/>
          </a:p>
          <a:p>
            <a:r>
              <a:rPr lang="en-US" dirty="0" err="1" smtClean="0"/>
              <a:t>Ödem</a:t>
            </a:r>
            <a:r>
              <a:rPr lang="en-US" dirty="0"/>
              <a:t>,</a:t>
            </a:r>
            <a:r>
              <a:rPr lang="en-US" dirty="0" smtClean="0"/>
              <a:t> </a:t>
            </a:r>
            <a:r>
              <a:rPr lang="en-US" dirty="0" err="1" smtClean="0"/>
              <a:t>Hipertansiyon</a:t>
            </a: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Laboratuvar</a:t>
            </a:r>
            <a:endParaRPr lang="en-US" dirty="0" smtClean="0"/>
          </a:p>
          <a:p>
            <a:r>
              <a:rPr lang="en-US" dirty="0" err="1" smtClean="0"/>
              <a:t>Proteinüri-Hematüri</a:t>
            </a:r>
            <a:endParaRPr lang="en-US" dirty="0" smtClean="0"/>
          </a:p>
          <a:p>
            <a:r>
              <a:rPr lang="en-US" dirty="0" smtClean="0"/>
              <a:t>GFR </a:t>
            </a:r>
            <a:r>
              <a:rPr lang="en-US" dirty="0" err="1" smtClean="0"/>
              <a:t>azalması</a:t>
            </a: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Ek</a:t>
            </a:r>
            <a:r>
              <a:rPr lang="en-US" dirty="0" smtClean="0"/>
              <a:t> </a:t>
            </a:r>
            <a:r>
              <a:rPr lang="en-US" dirty="0" err="1" smtClean="0"/>
              <a:t>olarak</a:t>
            </a:r>
            <a:endParaRPr lang="en-US" dirty="0" smtClean="0"/>
          </a:p>
          <a:p>
            <a:r>
              <a:rPr lang="en-US" dirty="0" err="1" smtClean="0"/>
              <a:t>Hipokomplemantemi</a:t>
            </a:r>
            <a:endParaRPr lang="en-US" dirty="0" smtClean="0"/>
          </a:p>
          <a:p>
            <a:r>
              <a:rPr lang="en-US" dirty="0" smtClean="0"/>
              <a:t>ANA, Anti ds DNA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67563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Tanı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1352493"/>
          </a:xfrm>
        </p:spPr>
        <p:txBody>
          <a:bodyPr/>
          <a:lstStyle/>
          <a:p>
            <a:r>
              <a:rPr lang="en-US" dirty="0" err="1" smtClean="0"/>
              <a:t>Proteinüri</a:t>
            </a:r>
            <a:r>
              <a:rPr lang="en-US" dirty="0" smtClean="0"/>
              <a:t>, </a:t>
            </a:r>
            <a:r>
              <a:rPr lang="en-US" dirty="0" err="1" smtClean="0"/>
              <a:t>hematüri</a:t>
            </a:r>
            <a:endParaRPr lang="en-US" dirty="0" smtClean="0"/>
          </a:p>
          <a:p>
            <a:r>
              <a:rPr lang="en-US" dirty="0" smtClean="0"/>
              <a:t>GFR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325689" y="3612512"/>
            <a:ext cx="3282356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/>
              <a:t>Böbrek</a:t>
            </a:r>
            <a:r>
              <a:rPr lang="en-US" sz="3200" dirty="0" smtClean="0"/>
              <a:t> </a:t>
            </a:r>
            <a:r>
              <a:rPr lang="en-US" sz="3200" dirty="0" err="1" smtClean="0"/>
              <a:t>Biyopsisi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7717149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382</TotalTime>
  <Words>697</Words>
  <Application>Microsoft Macintosh PowerPoint</Application>
  <PresentationFormat>On-screen Show (4:3)</PresentationFormat>
  <Paragraphs>207</Paragraphs>
  <Slides>38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38</vt:i4>
      </vt:variant>
    </vt:vector>
  </HeadingPairs>
  <TitlesOfParts>
    <vt:vector size="39" baseType="lpstr">
      <vt:lpstr>Office Theme</vt:lpstr>
      <vt:lpstr>Sekonder Glomerüler Patolojiler</vt:lpstr>
      <vt:lpstr>Glomerüler Hastalıklar </vt:lpstr>
      <vt:lpstr>PowerPoint Presentation</vt:lpstr>
      <vt:lpstr>Glomerüler Hastalıklar</vt:lpstr>
      <vt:lpstr>PowerPoint Presentation</vt:lpstr>
      <vt:lpstr>Membranöz GN</vt:lpstr>
      <vt:lpstr>Sekonder MPGN</vt:lpstr>
      <vt:lpstr>Lupus Nefriti</vt:lpstr>
      <vt:lpstr>Tanı</vt:lpstr>
      <vt:lpstr>Tanı ve Sınıflama: Histopatoloji</vt:lpstr>
      <vt:lpstr>PowerPoint Presentation</vt:lpstr>
      <vt:lpstr>PowerPoint Presentation</vt:lpstr>
      <vt:lpstr>PowerPoint Presentation</vt:lpstr>
      <vt:lpstr>PowerPoint Presentation</vt:lpstr>
      <vt:lpstr>Tedavi</vt:lpstr>
      <vt:lpstr>Tedavi Cevabı</vt:lpstr>
      <vt:lpstr>Amiloidozis</vt:lpstr>
      <vt:lpstr>Amiloid</vt:lpstr>
      <vt:lpstr>PowerPoint Presentation</vt:lpstr>
      <vt:lpstr>Klinik olarak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AL amiloidozis Tanı</vt:lpstr>
      <vt:lpstr>Tedavi</vt:lpstr>
      <vt:lpstr>AA amiloidozis</vt:lpstr>
      <vt:lpstr>Serum amyloid A</vt:lpstr>
      <vt:lpstr>Tanı</vt:lpstr>
      <vt:lpstr>Tedavi</vt:lpstr>
      <vt:lpstr>Postinfeksiyoz GN</vt:lpstr>
      <vt:lpstr>Klinik</vt:lpstr>
      <vt:lpstr>Tanı</vt:lpstr>
      <vt:lpstr>Ayırıcı tanı</vt:lpstr>
      <vt:lpstr>Tedavi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Sekonder Glomerüler Patolojiler</dc:title>
  <dc:creator>Emine Keven</dc:creator>
  <cp:lastModifiedBy>Emine Keven</cp:lastModifiedBy>
  <cp:revision>16</cp:revision>
  <dcterms:created xsi:type="dcterms:W3CDTF">2015-09-06T06:29:06Z</dcterms:created>
  <dcterms:modified xsi:type="dcterms:W3CDTF">2015-09-06T12:51:36Z</dcterms:modified>
</cp:coreProperties>
</file>