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0" r:id="rId2"/>
    <p:sldId id="313" r:id="rId3"/>
    <p:sldId id="314" r:id="rId4"/>
    <p:sldId id="315" r:id="rId5"/>
    <p:sldId id="316" r:id="rId6"/>
    <p:sldId id="317" r:id="rId7"/>
    <p:sldId id="318" r:id="rId8"/>
    <p:sldId id="31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mc:AlternateContent xmlns:mc="http://schemas.openxmlformats.org/markup-compatibility/2006">
        <mc:Choice xmlns:a14="http://schemas.microsoft.com/office/drawing/2010/main" Requires="a14">
          <p:sp>
            <p:nvSpPr>
              <p:cNvPr id="3" name="Dikdörtgen 2"/>
              <p:cNvSpPr/>
              <p:nvPr/>
            </p:nvSpPr>
            <p:spPr>
              <a:xfrm>
                <a:off x="1036320" y="1695641"/>
                <a:ext cx="10082784" cy="2589555"/>
              </a:xfrm>
              <a:prstGeom prst="rect">
                <a:avLst/>
              </a:prstGeom>
            </p:spPr>
            <p:txBody>
              <a:bodyPr wrap="square">
                <a:spAutoFit/>
              </a:bodyPr>
              <a:lstStyle/>
              <a:p>
                <a:pPr marL="457200">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Hizmet Süresi Dikkate Alınarak Hesaplama (Fevkalade Amortisman)</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r>
                  <a:rPr lang="tr-TR"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Hizmet Süresi Dikkate Alınarak Hesaplama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r>
                  <a:rPr lang="tr-TR"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Örnek:</a:t>
                </a:r>
                <a:r>
                  <a:rPr lang="tr-T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5000 ₺ olan traktörün 150 saat çalışması halinde hizmet süresi dikkate alınarak saat başına hesaplanan amortisman aşağıdaki gibidir.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14:m>
                  <m:oMathPara xmlns:m="http://schemas.openxmlformats.org/officeDocument/2006/math">
                    <m:oMathParaPr>
                      <m:jc m:val="centerGroup"/>
                    </m:oMathParaPr>
                    <m:oMath xmlns:m="http://schemas.openxmlformats.org/officeDocument/2006/math">
                      <m:f>
                        <m:fPr>
                          <m:ctrlPr>
                            <a:rPr lang="tr-TR"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5000</m:t>
                          </m:r>
                        </m:num>
                        <m:den>
                          <m: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150</m:t>
                          </m:r>
                        </m:den>
                      </m:f>
                      <m: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=33 ₺ /</m:t>
                      </m:r>
                      <m:r>
                        <m:rPr>
                          <m:sty m:val="p"/>
                        </m:rP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saat</m:t>
                      </m:r>
                    </m:oMath>
                  </m:oMathPara>
                </a14:m>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Dikdörtgen 2"/>
              <p:cNvSpPr>
                <a:spLocks noRot="1" noChangeAspect="1" noMove="1" noResize="1" noEditPoints="1" noAdjustHandles="1" noChangeArrowheads="1" noChangeShapeType="1" noTextEdit="1"/>
              </p:cNvSpPr>
              <p:nvPr/>
            </p:nvSpPr>
            <p:spPr>
              <a:xfrm>
                <a:off x="1036320" y="1695641"/>
                <a:ext cx="10082784" cy="2589555"/>
              </a:xfrm>
              <a:prstGeom prst="rect">
                <a:avLst/>
              </a:prstGeom>
              <a:blipFill rotWithShape="0">
                <a:blip r:embed="rId2"/>
                <a:stretch>
                  <a:fillRect l="-484" r="-484"/>
                </a:stretch>
              </a:blipFill>
            </p:spPr>
            <p:txBody>
              <a:bodyPr/>
              <a:lstStyle/>
              <a:p>
                <a:r>
                  <a:rPr lang="tr-TR">
                    <a:noFill/>
                  </a:rPr>
                  <a:t> </a:t>
                </a:r>
              </a:p>
            </p:txBody>
          </p:sp>
        </mc:Fallback>
      </mc:AlternateContent>
    </p:spTree>
    <p:extLst>
      <p:ext uri="{BB962C8B-B14F-4D97-AF65-F5344CB8AC3E}">
        <p14:creationId xmlns:p14="http://schemas.microsoft.com/office/powerpoint/2010/main" val="2868949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mc:AlternateContent xmlns:mc="http://schemas.openxmlformats.org/markup-compatibility/2006">
        <mc:Choice xmlns:a14="http://schemas.microsoft.com/office/drawing/2010/main" Requires="a14">
          <p:sp>
            <p:nvSpPr>
              <p:cNvPr id="3" name="Dikdörtgen 2"/>
              <p:cNvSpPr/>
              <p:nvPr/>
            </p:nvSpPr>
            <p:spPr>
              <a:xfrm>
                <a:off x="914400" y="2161538"/>
                <a:ext cx="9570720" cy="2534925"/>
              </a:xfrm>
              <a:prstGeom prst="rect">
                <a:avLst/>
              </a:prstGeom>
            </p:spPr>
            <p:txBody>
              <a:bodyPr wrap="square">
                <a:spAutoFit/>
              </a:bodyPr>
              <a:lstStyle/>
              <a:p>
                <a:pPr algn="just">
                  <a:lnSpc>
                    <a:spcPct val="150000"/>
                  </a:lnSpc>
                  <a:spcAft>
                    <a:spcPts val="0"/>
                  </a:spcAft>
                  <a:tabLst>
                    <a:tab pos="2096135" algn="l"/>
                    <a:tab pos="4157980" algn="l"/>
                  </a:tabLst>
                </a:pPr>
                <a:r>
                  <a:rPr lang="tr-TR" b="1"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Hizmet Miktarı Dikkate Alınarak Hesaplama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r>
                  <a:rPr lang="tr-TR"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Örnek:</a:t>
                </a:r>
                <a:r>
                  <a:rPr lang="tr-T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10000 ₺ olan bir traktörün işleyebileceği arazi kapasitesi 1000 da ise dekar başına amortisman miktarı;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14:m>
                  <m:oMathPara xmlns:m="http://schemas.openxmlformats.org/officeDocument/2006/math">
                    <m:oMathParaPr>
                      <m:jc m:val="centerGroup"/>
                    </m:oMathParaPr>
                    <m:oMath xmlns:m="http://schemas.openxmlformats.org/officeDocument/2006/math">
                      <m:f>
                        <m:fPr>
                          <m:ctrlPr>
                            <a:rPr lang="tr-TR" i="1">
                              <a:solidFill>
                                <a:srgbClr val="808080"/>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10000</m:t>
                          </m:r>
                        </m:num>
                        <m:den>
                          <m: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1000</m:t>
                          </m:r>
                        </m:den>
                      </m:f>
                      <m: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=10 ₺/</m:t>
                      </m:r>
                      <m:r>
                        <m:rPr>
                          <m:sty m:val="p"/>
                        </m:rPr>
                        <a:rPr lang="tr-TR">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da</m:t>
                      </m:r>
                    </m:oMath>
                  </m:oMathPara>
                </a14:m>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 pos="4157980" algn="l"/>
                  </a:tabLst>
                </a:pPr>
                <a:r>
                  <a:rPr lang="tr-T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Fevkalade durumlarda hesaplanır.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Dikdörtgen 2"/>
              <p:cNvSpPr>
                <a:spLocks noRot="1" noChangeAspect="1" noMove="1" noResize="1" noEditPoints="1" noAdjustHandles="1" noChangeArrowheads="1" noChangeShapeType="1" noTextEdit="1"/>
              </p:cNvSpPr>
              <p:nvPr/>
            </p:nvSpPr>
            <p:spPr>
              <a:xfrm>
                <a:off x="914400" y="2161538"/>
                <a:ext cx="9570720" cy="2534925"/>
              </a:xfrm>
              <a:prstGeom prst="rect">
                <a:avLst/>
              </a:prstGeom>
              <a:blipFill rotWithShape="0">
                <a:blip r:embed="rId2"/>
                <a:stretch>
                  <a:fillRect l="-510" r="-510" b="-1205"/>
                </a:stretch>
              </a:blipFill>
            </p:spPr>
            <p:txBody>
              <a:bodyPr/>
              <a:lstStyle/>
              <a:p>
                <a:r>
                  <a:rPr lang="tr-TR">
                    <a:noFill/>
                  </a:rPr>
                  <a:t> </a:t>
                </a:r>
              </a:p>
            </p:txBody>
          </p:sp>
        </mc:Fallback>
      </mc:AlternateContent>
    </p:spTree>
    <p:extLst>
      <p:ext uri="{BB962C8B-B14F-4D97-AF65-F5344CB8AC3E}">
        <p14:creationId xmlns:p14="http://schemas.microsoft.com/office/powerpoint/2010/main" val="3891271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2819809" y="1819476"/>
            <a:ext cx="6552381" cy="3219048"/>
          </a:xfrm>
          <a:prstGeom prst="rect">
            <a:avLst/>
          </a:prstGeom>
        </p:spPr>
      </p:pic>
    </p:spTree>
    <p:extLst>
      <p:ext uri="{BB962C8B-B14F-4D97-AF65-F5344CB8AC3E}">
        <p14:creationId xmlns:p14="http://schemas.microsoft.com/office/powerpoint/2010/main" val="3339529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2648381" y="2019476"/>
            <a:ext cx="6895238" cy="2819048"/>
          </a:xfrm>
          <a:prstGeom prst="rect">
            <a:avLst/>
          </a:prstGeom>
        </p:spPr>
      </p:pic>
    </p:spTree>
    <p:extLst>
      <p:ext uri="{BB962C8B-B14F-4D97-AF65-F5344CB8AC3E}">
        <p14:creationId xmlns:p14="http://schemas.microsoft.com/office/powerpoint/2010/main" val="4206891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548384" y="2321005"/>
            <a:ext cx="7595616" cy="2215991"/>
          </a:xfrm>
          <a:prstGeom prst="rect">
            <a:avLst/>
          </a:prstGeom>
        </p:spPr>
        <p:txBody>
          <a:bodyPr wrap="square">
            <a:spAutoFit/>
          </a:bodyPr>
          <a:lstStyle/>
          <a:p>
            <a:pPr>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Hayvan Varlığında Amortisman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Hayvanlarda üç dönem mevcuttur.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 Büyüme (değer kazanma) dönemi,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Olgun çağa erişme dönemi,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İhtiyarlama dönemi (değer kaybetme) dönemi.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1079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609600" y="1720840"/>
            <a:ext cx="9936480" cy="2585323"/>
          </a:xfrm>
          <a:prstGeom prst="rect">
            <a:avLst/>
          </a:prstGeom>
        </p:spPr>
        <p:txBody>
          <a:bodyPr wrap="square">
            <a:spAutoFit/>
          </a:bodyPr>
          <a:lstStyle/>
          <a:p>
            <a:pPr algn="just">
              <a:lnSpc>
                <a:spcPct val="150000"/>
              </a:lnSpc>
              <a:spcAft>
                <a:spcPts val="0"/>
              </a:spcAft>
            </a:pPr>
            <a:r>
              <a:rPr lang="tr-TR" b="1" u="sng" dirty="0">
                <a:latin typeface="Times New Roman" panose="02020603050405020304" pitchFamily="18" charset="0"/>
                <a:ea typeface="Calibri" panose="020F0502020204030204" pitchFamily="34" charset="0"/>
                <a:cs typeface="Times New Roman" panose="02020603050405020304" pitchFamily="18" charset="0"/>
              </a:rPr>
              <a:t>Ürünlerinden Henüz Yararlanılamayan Damızlık Küçük ve Büyükbaş Hayvanlarda Amortisman Uygulaması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u="sng" dirty="0">
                <a:latin typeface="Times New Roman" panose="02020603050405020304" pitchFamily="18" charset="0"/>
                <a:ea typeface="Calibri" panose="020F0502020204030204" pitchFamily="34" charset="0"/>
                <a:cs typeface="Times New Roman" panose="02020603050405020304" pitchFamily="18" charset="0"/>
              </a:rPr>
              <a:t>Satın Aldığı Anda Ürünlerinden Yararlanılabilen Damızlık Küçük ve Büyükbaş Hayvanlarda Amortisman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u="sng" dirty="0">
                <a:latin typeface="Times New Roman" panose="02020603050405020304" pitchFamily="18" charset="0"/>
                <a:ea typeface="Calibri" panose="020F0502020204030204" pitchFamily="34" charset="0"/>
                <a:cs typeface="Times New Roman" panose="02020603050405020304" pitchFamily="18" charset="0"/>
              </a:rPr>
              <a:t>Besi Amacıyla Edinilen Küçük ve Büyükbaş Hayvanlarda Amortisman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u="sng" dirty="0">
                <a:latin typeface="Times New Roman" panose="02020603050405020304" pitchFamily="18" charset="0"/>
                <a:ea typeface="Calibri" panose="020F0502020204030204" pitchFamily="34" charset="0"/>
                <a:cs typeface="Times New Roman" panose="02020603050405020304" pitchFamily="18" charset="0"/>
              </a:rPr>
              <a:t>Yetişmekte Olan (Olgunlaşmamış) Küçük ve Büyükbaş Varlıklarda Amortisman</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2514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743712" y="1262032"/>
            <a:ext cx="10911840" cy="1961178"/>
          </a:xfrm>
          <a:prstGeom prst="rect">
            <a:avLst/>
          </a:prstGeom>
        </p:spPr>
        <p:txBody>
          <a:bodyPr wrap="square">
            <a:spAutoFit/>
          </a:bodyPr>
          <a:lstStyle/>
          <a:p>
            <a:pPr>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Diğer varlıklarda amortisman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u="sng" dirty="0">
                <a:latin typeface="Times New Roman" panose="02020603050405020304" pitchFamily="18" charset="0"/>
                <a:ea typeface="Calibri" panose="020F0502020204030204" pitchFamily="34" charset="0"/>
                <a:cs typeface="Times New Roman" panose="02020603050405020304" pitchFamily="18" charset="0"/>
              </a:rPr>
              <a:t>Meyve Ağaçları ve Benzeri Plantasyonlarda Amortisman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a) Meyve bahçesi alan genişliği ve ağaç sayısı itibariyle, uzun dönemde, sabit tutulur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b) Bahçeyi oluşturan ağaçların tümü aynı yaş grubunda ise, belli bir süre sonra ağaçlar yaşlanıp verim gücünü kaybedecek duruma gelince kesime tabi tutulurlar.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302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133856" y="1443821"/>
            <a:ext cx="9375648" cy="4662815"/>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Amortisman Metotlarının Kıyaslanması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Demirbaşın prodüktivitesi ilk yıllar daha yüksek olup ilk yıllara daha fazla amortisman payı düşmesi doğru bir yaklaşımdır.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İlk yıllarda tamir bakım masrafı azdır. Son yıllarda ise bu giderek artmaktadır. Son yıllarda bir de yüklü amortisman ayrılması işletme yönetimi açısından olumsuz sonuçlar yaratabilir. Bu sebeple mütenakıs amortisman metoduyla takip etmek yerinde olur.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Teknik ilerlemede daha prodüktif makineler ortaya çıkmakta  bu yönden de ilk yıllara daha fazla amortisman payı hesaplanması uygun olmaktadır. Bu bakımdan;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lphaL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Azalan bakiye metodu uygundur ancak bu metot amorti edilmemiş bir bakiye bırakmaktadır.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lphaL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Bu bakımdan mütenakıs ünite emsali metodu düşünülmesi uygundur ancak hesaplaması zordur.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lphaLcPeriod"/>
              <a:tabLst>
                <a:tab pos="1619250" algn="l"/>
              </a:tabLst>
            </a:pPr>
            <a:r>
              <a:rPr lang="tr-TR" dirty="0">
                <a:latin typeface="Times New Roman" panose="02020603050405020304" pitchFamily="18" charset="0"/>
                <a:ea typeface="Calibri" panose="020F0502020204030204" pitchFamily="34" charset="0"/>
                <a:cs typeface="Times New Roman" panose="02020603050405020304" pitchFamily="18" charset="0"/>
              </a:rPr>
              <a:t>Pratik ve kolay olması nedeniyle doğru hat yönteminin kullanılması daha uygundur.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9845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262</TotalTime>
  <Words>305</Words>
  <Application>Microsoft Office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8</vt:i4>
      </vt:variant>
    </vt:vector>
  </HeadingPairs>
  <TitlesOfParts>
    <vt:vector size="16" baseType="lpstr">
      <vt:lpstr>Arial</vt:lpstr>
      <vt:lpstr>Arial Narrow</vt:lpstr>
      <vt:lpstr>Calibri</vt:lpstr>
      <vt:lpstr>Cambria Math</vt:lpstr>
      <vt:lpstr>Times New Roman</vt:lpstr>
      <vt:lpstr>Trebuchet MS</vt:lpstr>
      <vt:lpstr>Tw Cen MT</vt:lpstr>
      <vt:lpstr>Devre</vt:lpstr>
      <vt:lpstr>AMORTİSMAN  </vt:lpstr>
      <vt:lpstr>AMORTİSMAN  </vt:lpstr>
      <vt:lpstr>AMORTİSMAN  </vt:lpstr>
      <vt:lpstr>AMORTİSMAN  </vt:lpstr>
      <vt:lpstr>AMORTİSMAN  </vt:lpstr>
      <vt:lpstr>AMORTİSMAN  </vt:lpstr>
      <vt:lpstr>AMORTİSMAN  </vt:lpstr>
      <vt:lpstr>AMORTİSMAN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85</cp:revision>
  <dcterms:created xsi:type="dcterms:W3CDTF">2018-11-13T06:25:23Z</dcterms:created>
  <dcterms:modified xsi:type="dcterms:W3CDTF">2018-11-13T10:47:57Z</dcterms:modified>
</cp:coreProperties>
</file>