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activeX/activeX1.xml" ContentType="application/vnd.ms-office.activeX+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5" r:id="rId4"/>
    <p:sldId id="293" r:id="rId5"/>
    <p:sldId id="294" r:id="rId6"/>
    <p:sldId id="297" r:id="rId7"/>
    <p:sldId id="295" r:id="rId8"/>
    <p:sldId id="296" r:id="rId9"/>
    <p:sldId id="259" r:id="rId10"/>
    <p:sldId id="260" r:id="rId11"/>
    <p:sldId id="261" r:id="rId12"/>
    <p:sldId id="291" r:id="rId13"/>
    <p:sldId id="262" r:id="rId14"/>
    <p:sldId id="263" r:id="rId15"/>
    <p:sldId id="298" r:id="rId16"/>
    <p:sldId id="299" r:id="rId17"/>
    <p:sldId id="300" r:id="rId18"/>
    <p:sldId id="301" r:id="rId19"/>
    <p:sldId id="302" r:id="rId20"/>
    <p:sldId id="264" r:id="rId21"/>
    <p:sldId id="257" r:id="rId22"/>
    <p:sldId id="273" r:id="rId23"/>
    <p:sldId id="284" r:id="rId24"/>
    <p:sldId id="292" r:id="rId25"/>
    <p:sldId id="269" r:id="rId26"/>
    <p:sldId id="266" r:id="rId27"/>
    <p:sldId id="267" r:id="rId28"/>
    <p:sldId id="290" r:id="rId29"/>
    <p:sldId id="286" r:id="rId30"/>
    <p:sldId id="288" r:id="rId31"/>
    <p:sldId id="268" r:id="rId32"/>
    <p:sldId id="287"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12/9/2016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astrosurf.com/re/televue_ethos_13mm_20091103-03.jpg" TargetMode="External"/><Relationship Id="rId4" Type="http://schemas.openxmlformats.org/officeDocument/2006/relationships/hyperlink" Target="http://www.astrosurf.com/re/eyepiece_nagler_9mm_20030926.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www.astrosurf.com/re/eyepiece_panoptic_24mm_20051021.jpg" TargetMode="External"/><Relationship Id="rId4" Type="http://schemas.openxmlformats.org/officeDocument/2006/relationships/hyperlink" Target="http://www.astrosurf.com/re/eyepiece_carl_zeiss_15mm_orthoscopic_20030926.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err="1" smtClean="0"/>
              <a:t>Gözmercekleri</a:t>
            </a:r>
            <a:endParaRPr lang="tr-TR" dirty="0"/>
          </a:p>
        </p:txBody>
      </p:sp>
      <p:sp>
        <p:nvSpPr>
          <p:cNvPr id="3" name="Subtitle 2"/>
          <p:cNvSpPr>
            <a:spLocks noGrp="1"/>
          </p:cNvSpPr>
          <p:nvPr>
            <p:ph type="subTitle" idx="1"/>
          </p:nvPr>
        </p:nvSpPr>
        <p:spPr/>
        <p:txBody>
          <a:bodyPr/>
          <a:lstStyle/>
          <a:p>
            <a:r>
              <a:rPr lang="tr-TR" dirty="0" smtClean="0"/>
              <a:t>Gözlem Araçları</a:t>
            </a:r>
            <a:endParaRPr lang="tr-TR" dirty="0"/>
          </a:p>
        </p:txBody>
      </p:sp>
    </p:spTree>
    <p:extLst>
      <p:ext uri="{BB962C8B-B14F-4D97-AF65-F5344CB8AC3E}">
        <p14:creationId xmlns:p14="http://schemas.microsoft.com/office/powerpoint/2010/main" val="4203421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C000"/>
                </a:solidFill>
              </a:rPr>
              <a:t>Huygens</a:t>
            </a:r>
            <a:endParaRPr lang="en-US" dirty="0">
              <a:solidFill>
                <a:srgbClr val="FFC000"/>
              </a:solidFill>
            </a:endParaRPr>
          </a:p>
        </p:txBody>
      </p:sp>
      <p:sp>
        <p:nvSpPr>
          <p:cNvPr id="3" name="Content Placeholder 2"/>
          <p:cNvSpPr>
            <a:spLocks noGrp="1"/>
          </p:cNvSpPr>
          <p:nvPr>
            <p:ph idx="1"/>
          </p:nvPr>
        </p:nvSpPr>
        <p:spPr>
          <a:xfrm>
            <a:off x="1095376" y="1257300"/>
            <a:ext cx="5638800" cy="5410200"/>
          </a:xfrm>
        </p:spPr>
        <p:txBody>
          <a:bodyPr>
            <a:normAutofit fontScale="85000" lnSpcReduction="20000"/>
          </a:bodyPr>
          <a:lstStyle/>
          <a:p>
            <a:endParaRPr lang="en-US" dirty="0"/>
          </a:p>
          <a:p>
            <a:pPr algn="just"/>
            <a:r>
              <a:rPr lang="en-US" dirty="0" err="1"/>
              <a:t>Eğer</a:t>
            </a:r>
            <a:r>
              <a:rPr lang="en-US" dirty="0"/>
              <a:t> </a:t>
            </a:r>
            <a:r>
              <a:rPr lang="en-US" dirty="0" err="1"/>
              <a:t>kırılma</a:t>
            </a:r>
            <a:r>
              <a:rPr lang="en-US" dirty="0"/>
              <a:t> </a:t>
            </a:r>
            <a:r>
              <a:rPr lang="en-US" dirty="0" err="1"/>
              <a:t>indisleri</a:t>
            </a:r>
            <a:r>
              <a:rPr lang="en-US" dirty="0"/>
              <a:t> </a:t>
            </a:r>
            <a:r>
              <a:rPr lang="en-US" dirty="0" err="1"/>
              <a:t>aynı</a:t>
            </a:r>
            <a:r>
              <a:rPr lang="en-US" dirty="0"/>
              <a:t> </a:t>
            </a:r>
            <a:r>
              <a:rPr lang="en-US" dirty="0" err="1"/>
              <a:t>olan</a:t>
            </a:r>
            <a:r>
              <a:rPr lang="en-US" dirty="0"/>
              <a:t> </a:t>
            </a:r>
            <a:r>
              <a:rPr lang="en-US" dirty="0" err="1"/>
              <a:t>iki</a:t>
            </a:r>
            <a:r>
              <a:rPr lang="en-US" dirty="0"/>
              <a:t> </a:t>
            </a:r>
            <a:r>
              <a:rPr lang="en-US" dirty="0" err="1"/>
              <a:t>mercek</a:t>
            </a:r>
            <a:r>
              <a:rPr lang="en-US" dirty="0"/>
              <a:t> </a:t>
            </a:r>
            <a:r>
              <a:rPr lang="en-US" dirty="0" err="1"/>
              <a:t>kullanılacaksa</a:t>
            </a:r>
            <a:r>
              <a:rPr lang="en-US" dirty="0"/>
              <a:t> </a:t>
            </a:r>
            <a:r>
              <a:rPr lang="en-US" dirty="0" err="1"/>
              <a:t>bu</a:t>
            </a:r>
            <a:r>
              <a:rPr lang="en-US" dirty="0"/>
              <a:t> </a:t>
            </a:r>
            <a:r>
              <a:rPr lang="en-US" dirty="0" err="1"/>
              <a:t>iki</a:t>
            </a:r>
            <a:r>
              <a:rPr lang="en-US" dirty="0"/>
              <a:t> </a:t>
            </a:r>
            <a:r>
              <a:rPr lang="en-US" dirty="0" err="1"/>
              <a:t>mercek</a:t>
            </a:r>
            <a:r>
              <a:rPr lang="en-US" dirty="0"/>
              <a:t> </a:t>
            </a:r>
            <a:r>
              <a:rPr lang="en-US" dirty="0" err="1"/>
              <a:t>arasındaki</a:t>
            </a:r>
            <a:r>
              <a:rPr lang="en-US" dirty="0"/>
              <a:t> </a:t>
            </a:r>
            <a:r>
              <a:rPr lang="en-US" dirty="0" err="1"/>
              <a:t>uzaklık</a:t>
            </a:r>
            <a:r>
              <a:rPr lang="en-US" dirty="0"/>
              <a:t>:</a:t>
            </a:r>
          </a:p>
          <a:p>
            <a:pPr lvl="1" algn="just"/>
            <a:r>
              <a:rPr lang="en-US" sz="2100" b="1" dirty="0"/>
              <a:t>x</a:t>
            </a:r>
            <a:r>
              <a:rPr lang="en-US" sz="2100" b="1" dirty="0" smtClean="0"/>
              <a:t> </a:t>
            </a:r>
            <a:r>
              <a:rPr lang="en-US" sz="2100" b="1" dirty="0"/>
              <a:t>= ½(F1+ F2</a:t>
            </a:r>
            <a:r>
              <a:rPr lang="en-US" sz="2100" b="1" dirty="0" smtClean="0"/>
              <a:t>)</a:t>
            </a:r>
            <a:endParaRPr lang="en-US" dirty="0"/>
          </a:p>
          <a:p>
            <a:pPr algn="just"/>
            <a:r>
              <a:rPr lang="en-US" dirty="0" err="1" smtClean="0"/>
              <a:t>Böyle</a:t>
            </a:r>
            <a:r>
              <a:rPr lang="en-US" dirty="0" smtClean="0"/>
              <a:t> </a:t>
            </a:r>
            <a:r>
              <a:rPr lang="en-US" dirty="0" err="1"/>
              <a:t>bir</a:t>
            </a:r>
            <a:r>
              <a:rPr lang="en-US" dirty="0"/>
              <a:t> </a:t>
            </a:r>
            <a:r>
              <a:rPr lang="en-US" dirty="0" err="1"/>
              <a:t>mercek</a:t>
            </a:r>
            <a:r>
              <a:rPr lang="en-US" dirty="0"/>
              <a:t> </a:t>
            </a:r>
            <a:r>
              <a:rPr lang="en-US" dirty="0" err="1"/>
              <a:t>için</a:t>
            </a:r>
            <a:r>
              <a:rPr lang="en-US" dirty="0"/>
              <a:t> </a:t>
            </a:r>
            <a:r>
              <a:rPr lang="en-US" dirty="0" err="1"/>
              <a:t>etkin</a:t>
            </a:r>
            <a:r>
              <a:rPr lang="en-US" dirty="0"/>
              <a:t> </a:t>
            </a:r>
            <a:r>
              <a:rPr lang="en-US" dirty="0" err="1"/>
              <a:t>odak</a:t>
            </a:r>
            <a:r>
              <a:rPr lang="en-US" dirty="0"/>
              <a:t> </a:t>
            </a:r>
            <a:r>
              <a:rPr lang="en-US" dirty="0" err="1"/>
              <a:t>uzaklığı</a:t>
            </a:r>
            <a:r>
              <a:rPr lang="en-US" dirty="0" smtClean="0"/>
              <a:t>:</a:t>
            </a:r>
            <a:endParaRPr lang="tr-TR" dirty="0" smtClean="0"/>
          </a:p>
          <a:p>
            <a:pPr algn="just"/>
            <a:endParaRPr lang="en-US" dirty="0" smtClean="0"/>
          </a:p>
          <a:p>
            <a:pPr algn="just"/>
            <a:endParaRPr lang="tr-TR" dirty="0" smtClean="0"/>
          </a:p>
          <a:p>
            <a:pPr algn="just"/>
            <a:r>
              <a:rPr lang="en-US" dirty="0" smtClean="0"/>
              <a:t>Huygens </a:t>
            </a:r>
            <a:r>
              <a:rPr lang="en-US" dirty="0" err="1"/>
              <a:t>göz</a:t>
            </a:r>
            <a:r>
              <a:rPr lang="en-US" dirty="0"/>
              <a:t> </a:t>
            </a:r>
            <a:r>
              <a:rPr lang="en-US" dirty="0" err="1"/>
              <a:t>merceği</a:t>
            </a:r>
            <a:r>
              <a:rPr lang="en-US" dirty="0"/>
              <a:t> </a:t>
            </a:r>
            <a:r>
              <a:rPr lang="en-US" dirty="0" err="1"/>
              <a:t>genellikle</a:t>
            </a:r>
            <a:r>
              <a:rPr lang="en-US" dirty="0"/>
              <a:t> </a:t>
            </a:r>
            <a:r>
              <a:rPr lang="en-US" dirty="0" err="1"/>
              <a:t>büyük</a:t>
            </a:r>
            <a:r>
              <a:rPr lang="en-US" dirty="0"/>
              <a:t> </a:t>
            </a:r>
            <a:r>
              <a:rPr lang="en-US" dirty="0" err="1"/>
              <a:t>odak</a:t>
            </a:r>
            <a:r>
              <a:rPr lang="en-US" dirty="0"/>
              <a:t> </a:t>
            </a:r>
            <a:r>
              <a:rPr lang="en-US" dirty="0" err="1"/>
              <a:t>uzunluğuna</a:t>
            </a:r>
            <a:r>
              <a:rPr lang="en-US" dirty="0"/>
              <a:t> </a:t>
            </a:r>
            <a:r>
              <a:rPr lang="en-US" dirty="0" err="1"/>
              <a:t>sahip</a:t>
            </a:r>
            <a:r>
              <a:rPr lang="en-US" dirty="0"/>
              <a:t> </a:t>
            </a:r>
            <a:r>
              <a:rPr lang="en-US" dirty="0" err="1"/>
              <a:t>teleskoplarda</a:t>
            </a:r>
            <a:r>
              <a:rPr lang="en-US" dirty="0"/>
              <a:t> </a:t>
            </a:r>
            <a:r>
              <a:rPr lang="en-US" dirty="0" err="1"/>
              <a:t>kullanılır</a:t>
            </a:r>
            <a:r>
              <a:rPr lang="en-US" dirty="0"/>
              <a:t>. </a:t>
            </a:r>
            <a:r>
              <a:rPr lang="en-US" dirty="0" err="1"/>
              <a:t>Günümüzde</a:t>
            </a:r>
            <a:r>
              <a:rPr lang="en-US" dirty="0"/>
              <a:t> </a:t>
            </a:r>
            <a:r>
              <a:rPr lang="en-US" dirty="0" err="1"/>
              <a:t>daha</a:t>
            </a:r>
            <a:r>
              <a:rPr lang="en-US" dirty="0"/>
              <a:t> </a:t>
            </a:r>
            <a:r>
              <a:rPr lang="en-US" dirty="0" err="1"/>
              <a:t>küçük</a:t>
            </a:r>
            <a:r>
              <a:rPr lang="en-US" dirty="0"/>
              <a:t> </a:t>
            </a:r>
            <a:r>
              <a:rPr lang="en-US" dirty="0" err="1"/>
              <a:t>odak</a:t>
            </a:r>
            <a:r>
              <a:rPr lang="en-US" dirty="0"/>
              <a:t> </a:t>
            </a:r>
            <a:r>
              <a:rPr lang="en-US" dirty="0" err="1"/>
              <a:t>uzunluğuna</a:t>
            </a:r>
            <a:r>
              <a:rPr lang="en-US" dirty="0"/>
              <a:t> </a:t>
            </a:r>
            <a:r>
              <a:rPr lang="en-US" dirty="0" err="1"/>
              <a:t>sahip</a:t>
            </a:r>
            <a:r>
              <a:rPr lang="en-US" dirty="0"/>
              <a:t> </a:t>
            </a:r>
            <a:r>
              <a:rPr lang="en-US" dirty="0" err="1"/>
              <a:t>teleskoplarda</a:t>
            </a:r>
            <a:r>
              <a:rPr lang="en-US" dirty="0"/>
              <a:t> </a:t>
            </a:r>
            <a:r>
              <a:rPr lang="en-US" dirty="0" err="1" smtClean="0"/>
              <a:t>göz</a:t>
            </a:r>
            <a:r>
              <a:rPr lang="en-US" dirty="0" smtClean="0"/>
              <a:t> </a:t>
            </a:r>
            <a:r>
              <a:rPr lang="en-US" dirty="0" err="1" smtClean="0"/>
              <a:t>mesafesini</a:t>
            </a:r>
            <a:r>
              <a:rPr lang="en-US" dirty="0" smtClean="0"/>
              <a:t> </a:t>
            </a:r>
            <a:r>
              <a:rPr lang="en-US" dirty="0" err="1"/>
              <a:t>kısalttığından</a:t>
            </a:r>
            <a:r>
              <a:rPr lang="en-US" dirty="0"/>
              <a:t>, </a:t>
            </a:r>
            <a:r>
              <a:rPr lang="en-US" dirty="0" err="1"/>
              <a:t>yüksek</a:t>
            </a:r>
            <a:r>
              <a:rPr lang="en-US" dirty="0"/>
              <a:t> </a:t>
            </a:r>
            <a:r>
              <a:rPr lang="en-US" dirty="0" err="1"/>
              <a:t>miktarda</a:t>
            </a:r>
            <a:r>
              <a:rPr lang="en-US" dirty="0"/>
              <a:t> </a:t>
            </a:r>
            <a:r>
              <a:rPr lang="en-US" dirty="0" err="1"/>
              <a:t>görüntü</a:t>
            </a:r>
            <a:r>
              <a:rPr lang="en-US" dirty="0"/>
              <a:t> </a:t>
            </a:r>
            <a:r>
              <a:rPr lang="en-US" dirty="0" err="1"/>
              <a:t>bozulmasına</a:t>
            </a:r>
            <a:r>
              <a:rPr lang="en-US" dirty="0"/>
              <a:t> </a:t>
            </a:r>
            <a:r>
              <a:rPr lang="en-US" dirty="0" err="1"/>
              <a:t>ve</a:t>
            </a:r>
            <a:r>
              <a:rPr lang="en-US" dirty="0"/>
              <a:t> </a:t>
            </a:r>
            <a:r>
              <a:rPr lang="en-US" dirty="0" err="1"/>
              <a:t>renk</a:t>
            </a:r>
            <a:r>
              <a:rPr lang="en-US" dirty="0"/>
              <a:t> </a:t>
            </a:r>
            <a:r>
              <a:rPr lang="en-US" dirty="0" err="1"/>
              <a:t>sapıncına</a:t>
            </a:r>
            <a:r>
              <a:rPr lang="en-US" dirty="0"/>
              <a:t> </a:t>
            </a:r>
            <a:r>
              <a:rPr lang="en-US" dirty="0" err="1"/>
              <a:t>neden</a:t>
            </a:r>
            <a:r>
              <a:rPr lang="en-US" dirty="0"/>
              <a:t> </a:t>
            </a:r>
            <a:r>
              <a:rPr lang="en-US" dirty="0" err="1"/>
              <a:t>olduğundan</a:t>
            </a:r>
            <a:r>
              <a:rPr lang="en-US" dirty="0"/>
              <a:t> </a:t>
            </a:r>
            <a:r>
              <a:rPr lang="en-US" dirty="0" err="1"/>
              <a:t>ve</a:t>
            </a:r>
            <a:r>
              <a:rPr lang="en-US" dirty="0"/>
              <a:t> de </a:t>
            </a:r>
            <a:r>
              <a:rPr lang="en-US" dirty="0" err="1"/>
              <a:t>görüş</a:t>
            </a:r>
            <a:r>
              <a:rPr lang="en-US" dirty="0"/>
              <a:t> </a:t>
            </a:r>
            <a:r>
              <a:rPr lang="en-US" dirty="0" err="1"/>
              <a:t>alanını</a:t>
            </a:r>
            <a:r>
              <a:rPr lang="en-US" dirty="0"/>
              <a:t> </a:t>
            </a:r>
            <a:r>
              <a:rPr lang="en-US" dirty="0" err="1" smtClean="0"/>
              <a:t>daralttığından</a:t>
            </a:r>
            <a:r>
              <a:rPr lang="en-US" dirty="0" smtClean="0"/>
              <a:t> </a:t>
            </a:r>
            <a:r>
              <a:rPr lang="en-US" dirty="0" err="1"/>
              <a:t>tercih</a:t>
            </a:r>
            <a:r>
              <a:rPr lang="en-US" dirty="0"/>
              <a:t> </a:t>
            </a:r>
            <a:r>
              <a:rPr lang="en-US" dirty="0" err="1"/>
              <a:t>edilmemektedir</a:t>
            </a:r>
            <a:r>
              <a:rPr lang="en-US" dirty="0"/>
              <a:t>.</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907" y="3235035"/>
            <a:ext cx="4992557" cy="66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210" y="3568665"/>
            <a:ext cx="3935556" cy="293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upload.wikimedia.org/wikipedia/commons/3/39/Huygens_17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210" y="1690688"/>
            <a:ext cx="3935556" cy="174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1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C000"/>
                </a:solidFill>
              </a:rPr>
              <a:t>Huygens (Eski)</a:t>
            </a:r>
            <a:endParaRPr lang="en-US" dirty="0">
              <a:solidFill>
                <a:srgbClr val="FFC000"/>
              </a:solidFill>
            </a:endParaRPr>
          </a:p>
        </p:txBody>
      </p:sp>
      <p:sp>
        <p:nvSpPr>
          <p:cNvPr id="3" name="Content Placeholder 2"/>
          <p:cNvSpPr>
            <a:spLocks noGrp="1"/>
          </p:cNvSpPr>
          <p:nvPr>
            <p:ph idx="1"/>
          </p:nvPr>
        </p:nvSpPr>
        <p:spPr>
          <a:xfrm>
            <a:off x="1311499" y="1484291"/>
            <a:ext cx="5334000" cy="4876799"/>
          </a:xfrm>
        </p:spPr>
        <p:txBody>
          <a:bodyPr>
            <a:normAutofit/>
          </a:bodyPr>
          <a:lstStyle/>
          <a:p>
            <a:endParaRPr lang="en-US" dirty="0"/>
          </a:p>
          <a:p>
            <a:r>
              <a:rPr lang="en-US" dirty="0"/>
              <a:t>Huygens </a:t>
            </a:r>
            <a:r>
              <a:rPr lang="en-US" dirty="0" err="1"/>
              <a:t>mercekleri</a:t>
            </a:r>
            <a:r>
              <a:rPr lang="en-US" dirty="0"/>
              <a:t> </a:t>
            </a:r>
            <a:r>
              <a:rPr lang="en-US" dirty="0" err="1" smtClean="0"/>
              <a:t>birbirine</a:t>
            </a:r>
            <a:r>
              <a:rPr lang="en-US" dirty="0" smtClean="0"/>
              <a:t> </a:t>
            </a:r>
            <a:r>
              <a:rPr lang="en-US" dirty="0" err="1" smtClean="0"/>
              <a:t>kenetlenmiş</a:t>
            </a:r>
            <a:r>
              <a:rPr lang="en-US" dirty="0" smtClean="0"/>
              <a:t> </a:t>
            </a:r>
            <a:r>
              <a:rPr lang="en-US" dirty="0" err="1"/>
              <a:t>mercekler</a:t>
            </a:r>
            <a:r>
              <a:rPr lang="en-US" dirty="0"/>
              <a:t> </a:t>
            </a:r>
            <a:r>
              <a:rPr lang="en-US" dirty="0" err="1"/>
              <a:t>içermediklerinden</a:t>
            </a:r>
            <a:r>
              <a:rPr lang="en-US" dirty="0"/>
              <a:t> </a:t>
            </a:r>
            <a:r>
              <a:rPr lang="en-US" dirty="0" err="1" smtClean="0"/>
              <a:t>Güneş’in</a:t>
            </a:r>
            <a:r>
              <a:rPr lang="en-US" dirty="0" smtClean="0"/>
              <a:t> </a:t>
            </a:r>
          </a:p>
          <a:p>
            <a:pPr marL="0" indent="0">
              <a:buNone/>
            </a:pPr>
            <a:r>
              <a:rPr lang="en-US" dirty="0"/>
              <a:t> </a:t>
            </a:r>
            <a:r>
              <a:rPr lang="en-US" dirty="0" smtClean="0"/>
              <a:t>   </a:t>
            </a:r>
            <a:r>
              <a:rPr lang="en-US" dirty="0" err="1" smtClean="0"/>
              <a:t>bir</a:t>
            </a:r>
            <a:r>
              <a:rPr lang="en-US" dirty="0" smtClean="0"/>
              <a:t> </a:t>
            </a:r>
            <a:r>
              <a:rPr lang="en-US" dirty="0" err="1"/>
              <a:t>ekrana</a:t>
            </a:r>
            <a:r>
              <a:rPr lang="en-US" dirty="0"/>
              <a:t> </a:t>
            </a:r>
            <a:r>
              <a:rPr lang="en-US" dirty="0" err="1" smtClean="0"/>
              <a:t>yansıtılmasında</a:t>
            </a:r>
            <a:r>
              <a:rPr lang="en-US" dirty="0" smtClean="0"/>
              <a:t>   </a:t>
            </a:r>
          </a:p>
          <a:p>
            <a:pPr marL="0" indent="0">
              <a:buNone/>
            </a:pPr>
            <a:r>
              <a:rPr lang="en-US" dirty="0"/>
              <a:t> </a:t>
            </a:r>
            <a:r>
              <a:rPr lang="en-US" dirty="0" smtClean="0"/>
              <a:t>   (</a:t>
            </a:r>
            <a:r>
              <a:rPr lang="en-US" dirty="0" err="1"/>
              <a:t>projeksiyon</a:t>
            </a:r>
            <a:r>
              <a:rPr lang="en-US" dirty="0"/>
              <a:t>) </a:t>
            </a:r>
            <a:r>
              <a:rPr lang="en-US" dirty="0" err="1"/>
              <a:t>kullanılır</a:t>
            </a:r>
            <a:r>
              <a:rPr lang="en-US" dirty="0" smtClean="0"/>
              <a:t>.</a:t>
            </a:r>
          </a:p>
          <a:p>
            <a:endParaRPr lang="en-US" dirty="0"/>
          </a:p>
          <a:p>
            <a:r>
              <a:rPr lang="en-US" dirty="0" err="1" smtClean="0"/>
              <a:t>Ayrıca</a:t>
            </a:r>
            <a:r>
              <a:rPr lang="en-US" dirty="0" smtClean="0"/>
              <a:t> </a:t>
            </a:r>
            <a:r>
              <a:rPr lang="en-US" dirty="0" err="1"/>
              <a:t>pahalı</a:t>
            </a:r>
            <a:r>
              <a:rPr lang="en-US" dirty="0"/>
              <a:t> </a:t>
            </a:r>
            <a:r>
              <a:rPr lang="en-US" dirty="0" err="1"/>
              <a:t>olmayan</a:t>
            </a:r>
            <a:r>
              <a:rPr lang="en-US" dirty="0"/>
              <a:t> </a:t>
            </a:r>
            <a:r>
              <a:rPr lang="en-US" dirty="0" err="1"/>
              <a:t>teleskop</a:t>
            </a:r>
            <a:r>
              <a:rPr lang="en-US" dirty="0"/>
              <a:t> </a:t>
            </a:r>
            <a:r>
              <a:rPr lang="en-US" dirty="0" err="1"/>
              <a:t>ve</a:t>
            </a:r>
            <a:r>
              <a:rPr lang="en-US" dirty="0"/>
              <a:t> </a:t>
            </a:r>
            <a:r>
              <a:rPr lang="en-US" dirty="0" err="1"/>
              <a:t>mikroskoplarda</a:t>
            </a:r>
            <a:r>
              <a:rPr lang="en-US" dirty="0"/>
              <a:t> da </a:t>
            </a:r>
            <a:r>
              <a:rPr lang="en-US" dirty="0" err="1"/>
              <a:t>halen</a:t>
            </a:r>
            <a:r>
              <a:rPr lang="en-US" dirty="0"/>
              <a:t> </a:t>
            </a:r>
            <a:r>
              <a:rPr lang="en-US" dirty="0" err="1"/>
              <a:t>kullanılmaktadır</a:t>
            </a:r>
            <a:r>
              <a:rPr lang="en-US" dirty="0"/>
              <a:t>. </a:t>
            </a:r>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170" y="3564623"/>
            <a:ext cx="3962165" cy="290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upload.wikimedia.org/wikipedia/commons/3/39/Huygens_17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170" y="1690688"/>
            <a:ext cx="3935556" cy="174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491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Güneş projeksiyonu</a:t>
            </a:r>
            <a:endParaRPr lang="tr-TR" dirty="0">
              <a:solidFill>
                <a:srgbClr val="FFC000"/>
              </a:solidFill>
            </a:endParaRPr>
          </a:p>
        </p:txBody>
      </p:sp>
      <p:pic>
        <p:nvPicPr>
          <p:cNvPr id="5122" name="Picture 2" descr="https://encrypted-tbn0.gstatic.com/images?q=tbn:ANd9GcSQ0sQtXwn4e433cu2LRxX7zed9n1okyTkBpd7TYYZJRTRweem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1328" y="2305039"/>
            <a:ext cx="3763797" cy="24955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natgeotv.com.au/content/cache/525x800/natgeosnap/5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815" y="2076007"/>
            <a:ext cx="500062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6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err="1" smtClean="0">
                <a:solidFill>
                  <a:srgbClr val="FFC000"/>
                </a:solidFill>
              </a:rPr>
              <a:t>Ramsden</a:t>
            </a:r>
            <a:endParaRPr lang="en-US" dirty="0">
              <a:solidFill>
                <a:srgbClr val="FFC000"/>
              </a:solidFill>
            </a:endParaRPr>
          </a:p>
        </p:txBody>
      </p:sp>
      <p:sp>
        <p:nvSpPr>
          <p:cNvPr id="3" name="Content Placeholder 2"/>
          <p:cNvSpPr>
            <a:spLocks noGrp="1"/>
          </p:cNvSpPr>
          <p:nvPr>
            <p:ph idx="1"/>
          </p:nvPr>
        </p:nvSpPr>
        <p:spPr>
          <a:xfrm>
            <a:off x="973282" y="1506682"/>
            <a:ext cx="5410200" cy="5029200"/>
          </a:xfrm>
        </p:spPr>
        <p:txBody>
          <a:bodyPr>
            <a:normAutofit fontScale="77500" lnSpcReduction="20000"/>
          </a:bodyPr>
          <a:lstStyle/>
          <a:p>
            <a:pPr marL="0" indent="0">
              <a:buNone/>
            </a:pPr>
            <a:endParaRPr lang="en-US" dirty="0"/>
          </a:p>
          <a:p>
            <a:r>
              <a:rPr lang="en-US" dirty="0" err="1"/>
              <a:t>Gözlem</a:t>
            </a:r>
            <a:r>
              <a:rPr lang="en-US" dirty="0"/>
              <a:t> </a:t>
            </a:r>
            <a:r>
              <a:rPr lang="en-US" dirty="0" err="1"/>
              <a:t>araçları</a:t>
            </a:r>
            <a:r>
              <a:rPr lang="en-US" dirty="0"/>
              <a:t> </a:t>
            </a:r>
            <a:r>
              <a:rPr lang="en-US" dirty="0" err="1"/>
              <a:t>üreten</a:t>
            </a:r>
            <a:r>
              <a:rPr lang="en-US" dirty="0"/>
              <a:t> Jesse </a:t>
            </a:r>
            <a:r>
              <a:rPr lang="en-US" dirty="0" err="1" smtClean="0"/>
              <a:t>Ramsden</a:t>
            </a:r>
            <a:r>
              <a:rPr lang="tr-TR" dirty="0" smtClean="0"/>
              <a:t> </a:t>
            </a:r>
            <a:r>
              <a:rPr lang="en-US" dirty="0" err="1" smtClean="0"/>
              <a:t>tarafından</a:t>
            </a:r>
            <a:r>
              <a:rPr lang="tr-TR" dirty="0" smtClean="0"/>
              <a:t> </a:t>
            </a:r>
            <a:r>
              <a:rPr lang="en-US" dirty="0" smtClean="0"/>
              <a:t>18</a:t>
            </a:r>
            <a:r>
              <a:rPr lang="en-US" dirty="0"/>
              <a:t>. </a:t>
            </a:r>
            <a:r>
              <a:rPr lang="en-US" dirty="0" err="1"/>
              <a:t>yüzyılda</a:t>
            </a:r>
            <a:r>
              <a:rPr lang="en-US" dirty="0"/>
              <a:t> </a:t>
            </a:r>
            <a:r>
              <a:rPr lang="en-US" dirty="0" err="1"/>
              <a:t>keşfedilmiştir</a:t>
            </a:r>
            <a:r>
              <a:rPr lang="en-US" dirty="0" smtClean="0"/>
              <a:t>.</a:t>
            </a:r>
            <a:endParaRPr lang="en-US" dirty="0"/>
          </a:p>
          <a:p>
            <a:r>
              <a:rPr lang="en-US" dirty="0" err="1" smtClean="0"/>
              <a:t>Aynı</a:t>
            </a:r>
            <a:r>
              <a:rPr lang="en-US" dirty="0" smtClean="0"/>
              <a:t> </a:t>
            </a:r>
            <a:r>
              <a:rPr lang="en-US" dirty="0" err="1"/>
              <a:t>camdan</a:t>
            </a:r>
            <a:r>
              <a:rPr lang="en-US" dirty="0"/>
              <a:t> </a:t>
            </a:r>
            <a:r>
              <a:rPr lang="en-US" dirty="0" err="1" smtClean="0"/>
              <a:t>ve</a:t>
            </a:r>
            <a:r>
              <a:rPr lang="en-US" dirty="0" smtClean="0"/>
              <a:t> </a:t>
            </a:r>
            <a:r>
              <a:rPr lang="en-US" dirty="0" err="1"/>
              <a:t>aynı</a:t>
            </a:r>
            <a:r>
              <a:rPr lang="en-US" dirty="0"/>
              <a:t> </a:t>
            </a:r>
            <a:r>
              <a:rPr lang="en-US" dirty="0" err="1"/>
              <a:t>odak</a:t>
            </a:r>
            <a:r>
              <a:rPr lang="en-US" dirty="0"/>
              <a:t> </a:t>
            </a:r>
            <a:r>
              <a:rPr lang="en-US" dirty="0" err="1" smtClean="0"/>
              <a:t>uz</a:t>
            </a:r>
            <a:r>
              <a:rPr lang="tr-TR" dirty="0" smtClean="0"/>
              <a:t>a</a:t>
            </a:r>
            <a:r>
              <a:rPr lang="en-US" dirty="0" smtClean="0"/>
              <a:t>kl</a:t>
            </a:r>
            <a:r>
              <a:rPr lang="tr-TR" dirty="0" smtClean="0"/>
              <a:t>ı</a:t>
            </a:r>
            <a:r>
              <a:rPr lang="en-US" dirty="0" smtClean="0"/>
              <a:t>ğ</a:t>
            </a:r>
            <a:r>
              <a:rPr lang="tr-TR" dirty="0" smtClean="0"/>
              <a:t>ı</a:t>
            </a:r>
            <a:r>
              <a:rPr lang="en-US" dirty="0" err="1" smtClean="0"/>
              <a:t>na</a:t>
            </a:r>
            <a:r>
              <a:rPr lang="en-US" dirty="0" smtClean="0"/>
              <a:t> </a:t>
            </a:r>
            <a:r>
              <a:rPr lang="en-US" dirty="0" err="1"/>
              <a:t>sahip</a:t>
            </a:r>
            <a:r>
              <a:rPr lang="en-US" dirty="0"/>
              <a:t> </a:t>
            </a:r>
            <a:r>
              <a:rPr lang="en-US" dirty="0" err="1"/>
              <a:t>iki</a:t>
            </a:r>
            <a:r>
              <a:rPr lang="en-US" dirty="0"/>
              <a:t> </a:t>
            </a:r>
            <a:r>
              <a:rPr lang="en-US" dirty="0" err="1" smtClean="0"/>
              <a:t>plano-konveks</a:t>
            </a:r>
            <a:r>
              <a:rPr lang="en-US" dirty="0" smtClean="0"/>
              <a:t> (</a:t>
            </a:r>
            <a:r>
              <a:rPr lang="tr-TR" dirty="0" smtClean="0"/>
              <a:t>bir yüzeyi düzlem diğer yüzeyi </a:t>
            </a:r>
            <a:r>
              <a:rPr lang="en-US" dirty="0" smtClean="0"/>
              <a:t>yak</a:t>
            </a:r>
            <a:r>
              <a:rPr lang="tr-TR" dirty="0" smtClean="0"/>
              <a:t>ınsak</a:t>
            </a:r>
            <a:r>
              <a:rPr lang="en-US" dirty="0" smtClean="0"/>
              <a:t>) </a:t>
            </a:r>
            <a:r>
              <a:rPr lang="en-US" dirty="0" err="1"/>
              <a:t>mercekten</a:t>
            </a:r>
            <a:r>
              <a:rPr lang="en-US" dirty="0"/>
              <a:t> </a:t>
            </a:r>
            <a:r>
              <a:rPr lang="en-US" dirty="0" err="1"/>
              <a:t>üretilir</a:t>
            </a:r>
            <a:r>
              <a:rPr lang="en-US" dirty="0"/>
              <a:t>. </a:t>
            </a:r>
          </a:p>
          <a:p>
            <a:r>
              <a:rPr lang="en-US" dirty="0" err="1" smtClean="0"/>
              <a:t>Mercekler</a:t>
            </a:r>
            <a:r>
              <a:rPr lang="en-US" dirty="0" smtClean="0"/>
              <a:t> </a:t>
            </a:r>
            <a:r>
              <a:rPr lang="en-US" dirty="0" err="1"/>
              <a:t>arası</a:t>
            </a:r>
            <a:r>
              <a:rPr lang="en-US" dirty="0"/>
              <a:t> </a:t>
            </a:r>
            <a:r>
              <a:rPr lang="en-US" dirty="0" err="1"/>
              <a:t>uzaklık</a:t>
            </a:r>
            <a:r>
              <a:rPr lang="en-US" dirty="0"/>
              <a:t> </a:t>
            </a:r>
            <a:r>
              <a:rPr lang="en-US" dirty="0" err="1"/>
              <a:t>göz</a:t>
            </a:r>
            <a:r>
              <a:rPr lang="en-US" dirty="0"/>
              <a:t> </a:t>
            </a:r>
            <a:r>
              <a:rPr lang="en-US" dirty="0" err="1"/>
              <a:t>merceğinin</a:t>
            </a:r>
            <a:r>
              <a:rPr lang="en-US" dirty="0"/>
              <a:t> </a:t>
            </a:r>
            <a:r>
              <a:rPr lang="en-US" dirty="0" err="1"/>
              <a:t>dizaynına</a:t>
            </a:r>
            <a:r>
              <a:rPr lang="en-US" dirty="0"/>
              <a:t> </a:t>
            </a:r>
            <a:r>
              <a:rPr lang="en-US" dirty="0" err="1"/>
              <a:t>göre</a:t>
            </a:r>
            <a:r>
              <a:rPr lang="en-US" dirty="0"/>
              <a:t> </a:t>
            </a:r>
            <a:r>
              <a:rPr lang="en-US" dirty="0" err="1"/>
              <a:t>değişir</a:t>
            </a:r>
            <a:r>
              <a:rPr lang="en-US" dirty="0"/>
              <a:t>. </a:t>
            </a:r>
            <a:r>
              <a:rPr lang="en-US" dirty="0" err="1"/>
              <a:t>Tipik</a:t>
            </a:r>
            <a:r>
              <a:rPr lang="en-US" dirty="0"/>
              <a:t> </a:t>
            </a:r>
            <a:r>
              <a:rPr lang="en-US" dirty="0" err="1"/>
              <a:t>olarak</a:t>
            </a:r>
            <a:r>
              <a:rPr lang="en-US" dirty="0"/>
              <a:t> </a:t>
            </a:r>
            <a:r>
              <a:rPr lang="en-US" dirty="0" err="1"/>
              <a:t>odak</a:t>
            </a:r>
            <a:r>
              <a:rPr lang="en-US" dirty="0"/>
              <a:t> </a:t>
            </a:r>
            <a:r>
              <a:rPr lang="en-US" dirty="0" err="1"/>
              <a:t>uzaklığının</a:t>
            </a:r>
            <a:r>
              <a:rPr lang="en-US" dirty="0"/>
              <a:t> 7/10’u </a:t>
            </a:r>
            <a:r>
              <a:rPr lang="en-US" dirty="0" err="1"/>
              <a:t>ile</a:t>
            </a:r>
            <a:r>
              <a:rPr lang="en-US" dirty="0"/>
              <a:t> 7/8’i </a:t>
            </a:r>
            <a:r>
              <a:rPr lang="en-US" dirty="0" err="1"/>
              <a:t>arasındadır</a:t>
            </a:r>
            <a:r>
              <a:rPr lang="en-US" dirty="0"/>
              <a:t>. </a:t>
            </a:r>
          </a:p>
          <a:p>
            <a:r>
              <a:rPr lang="en-US" dirty="0" smtClean="0"/>
              <a:t>Bu </a:t>
            </a:r>
            <a:r>
              <a:rPr lang="en-US" dirty="0" err="1"/>
              <a:t>mercek</a:t>
            </a:r>
            <a:r>
              <a:rPr lang="en-US" dirty="0"/>
              <a:t> </a:t>
            </a:r>
            <a:r>
              <a:rPr lang="en-US" dirty="0" err="1"/>
              <a:t>dizaynı</a:t>
            </a:r>
            <a:r>
              <a:rPr lang="en-US" dirty="0"/>
              <a:t> </a:t>
            </a:r>
            <a:r>
              <a:rPr lang="tr-TR" dirty="0" smtClean="0"/>
              <a:t>renk</a:t>
            </a:r>
            <a:r>
              <a:rPr lang="en-US" dirty="0" smtClean="0"/>
              <a:t> </a:t>
            </a:r>
            <a:r>
              <a:rPr lang="en-US" dirty="0" err="1" smtClean="0"/>
              <a:t>sapıncı</a:t>
            </a:r>
            <a:r>
              <a:rPr lang="tr-TR" dirty="0" smtClean="0"/>
              <a:t>nı</a:t>
            </a:r>
            <a:r>
              <a:rPr lang="en-US" dirty="0" smtClean="0"/>
              <a:t> </a:t>
            </a:r>
            <a:r>
              <a:rPr lang="en-US" dirty="0" err="1"/>
              <a:t>engellemek</a:t>
            </a:r>
            <a:r>
              <a:rPr lang="en-US" dirty="0"/>
              <a:t> </a:t>
            </a:r>
            <a:r>
              <a:rPr lang="en-US" dirty="0" err="1"/>
              <a:t>için</a:t>
            </a:r>
            <a:r>
              <a:rPr lang="en-US" dirty="0"/>
              <a:t> </a:t>
            </a:r>
            <a:r>
              <a:rPr lang="en-US" dirty="0" err="1"/>
              <a:t>üretilmiştir</a:t>
            </a:r>
            <a:r>
              <a:rPr lang="en-US" dirty="0" smtClean="0"/>
              <a:t>.</a:t>
            </a:r>
            <a:r>
              <a:rPr lang="tr-TR" dirty="0" smtClean="0"/>
              <a:t> </a:t>
            </a:r>
            <a:endParaRPr lang="tr-TR" dirty="0"/>
          </a:p>
          <a:p>
            <a:r>
              <a:rPr lang="en-US" dirty="0" smtClean="0"/>
              <a:t>Huygens </a:t>
            </a:r>
            <a:r>
              <a:rPr lang="en-US" dirty="0" err="1"/>
              <a:t>merceğine</a:t>
            </a:r>
            <a:r>
              <a:rPr lang="en-US" dirty="0"/>
              <a:t> </a:t>
            </a:r>
            <a:r>
              <a:rPr lang="en-US" dirty="0" err="1"/>
              <a:t>göre</a:t>
            </a:r>
            <a:r>
              <a:rPr lang="en-US" dirty="0"/>
              <a:t> </a:t>
            </a:r>
            <a:r>
              <a:rPr lang="en-US" dirty="0" err="1"/>
              <a:t>çok</a:t>
            </a:r>
            <a:r>
              <a:rPr lang="en-US" dirty="0"/>
              <a:t> </a:t>
            </a:r>
            <a:r>
              <a:rPr lang="en-US" dirty="0" err="1"/>
              <a:t>daha</a:t>
            </a:r>
            <a:r>
              <a:rPr lang="en-US" dirty="0"/>
              <a:t> </a:t>
            </a:r>
            <a:r>
              <a:rPr lang="en-US" dirty="0" err="1"/>
              <a:t>başarılı</a:t>
            </a:r>
            <a:r>
              <a:rPr lang="en-US" dirty="0"/>
              <a:t> </a:t>
            </a:r>
            <a:r>
              <a:rPr lang="en-US" dirty="0" err="1"/>
              <a:t>olan</a:t>
            </a:r>
            <a:r>
              <a:rPr lang="en-US" dirty="0"/>
              <a:t> </a:t>
            </a:r>
            <a:r>
              <a:rPr lang="en-US" dirty="0" err="1"/>
              <a:t>Ramsden</a:t>
            </a:r>
            <a:r>
              <a:rPr lang="en-US" dirty="0"/>
              <a:t> </a:t>
            </a:r>
            <a:r>
              <a:rPr lang="en-US" dirty="0" err="1"/>
              <a:t>merceği</a:t>
            </a:r>
            <a:r>
              <a:rPr lang="en-US" dirty="0"/>
              <a:t> </a:t>
            </a:r>
            <a:r>
              <a:rPr lang="en-US" dirty="0" err="1"/>
              <a:t>hemen</a:t>
            </a:r>
            <a:r>
              <a:rPr lang="en-US" dirty="0"/>
              <a:t> </a:t>
            </a:r>
            <a:r>
              <a:rPr lang="en-US" dirty="0" err="1"/>
              <a:t>hemen</a:t>
            </a:r>
            <a:r>
              <a:rPr lang="en-US" dirty="0"/>
              <a:t> </a:t>
            </a:r>
            <a:r>
              <a:rPr lang="en-US" dirty="0" err="1"/>
              <a:t>monokromatik</a:t>
            </a:r>
            <a:r>
              <a:rPr lang="en-US" dirty="0"/>
              <a:t> </a:t>
            </a:r>
            <a:r>
              <a:rPr lang="tr-TR" dirty="0" smtClean="0"/>
              <a:t>(tek renk) </a:t>
            </a:r>
            <a:r>
              <a:rPr lang="en-US" dirty="0" err="1" smtClean="0"/>
              <a:t>ışıkla</a:t>
            </a:r>
            <a:r>
              <a:rPr lang="en-US" dirty="0" smtClean="0"/>
              <a:t> </a:t>
            </a:r>
            <a:r>
              <a:rPr lang="en-US" dirty="0" err="1"/>
              <a:t>çalışan</a:t>
            </a:r>
            <a:r>
              <a:rPr lang="en-US" dirty="0"/>
              <a:t> </a:t>
            </a:r>
            <a:r>
              <a:rPr lang="en-US" dirty="0" err="1"/>
              <a:t>cihazlar</a:t>
            </a:r>
            <a:r>
              <a:rPr lang="en-US" dirty="0"/>
              <a:t> </a:t>
            </a:r>
            <a:r>
              <a:rPr lang="en-US" dirty="0" err="1"/>
              <a:t>dışında</a:t>
            </a:r>
            <a:r>
              <a:rPr lang="en-US" dirty="0"/>
              <a:t> </a:t>
            </a:r>
            <a:r>
              <a:rPr lang="en-US" dirty="0" err="1"/>
              <a:t>günümüz</a:t>
            </a:r>
            <a:r>
              <a:rPr lang="en-US" dirty="0"/>
              <a:t> </a:t>
            </a:r>
            <a:r>
              <a:rPr lang="en-US" dirty="0" err="1"/>
              <a:t>standartlarına</a:t>
            </a:r>
            <a:r>
              <a:rPr lang="en-US" dirty="0"/>
              <a:t> </a:t>
            </a:r>
            <a:r>
              <a:rPr lang="en-US" dirty="0" err="1"/>
              <a:t>göre</a:t>
            </a:r>
            <a:r>
              <a:rPr lang="en-US" dirty="0"/>
              <a:t> </a:t>
            </a:r>
            <a:r>
              <a:rPr lang="en-US" dirty="0" err="1"/>
              <a:t>yeterli</a:t>
            </a:r>
            <a:r>
              <a:rPr lang="en-US" dirty="0"/>
              <a:t> </a:t>
            </a:r>
            <a:r>
              <a:rPr lang="en-US" dirty="0" err="1"/>
              <a:t>değildir</a:t>
            </a:r>
            <a:r>
              <a:rPr lang="en-US" dirty="0"/>
              <a:t>.</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564" y="3285670"/>
            <a:ext cx="42862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upload.wikimedia.org/wikipedia/commons/5/52/Ramsden_1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64" y="1252806"/>
            <a:ext cx="4286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44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C000"/>
                </a:solidFill>
              </a:rPr>
              <a:t>Kellner (veya akromatik) (Eski)</a:t>
            </a:r>
            <a:endParaRPr lang="en-US" dirty="0">
              <a:solidFill>
                <a:srgbClr val="FFC000"/>
              </a:solidFill>
            </a:endParaRPr>
          </a:p>
        </p:txBody>
      </p:sp>
      <p:sp>
        <p:nvSpPr>
          <p:cNvPr id="3" name="Content Placeholder 2"/>
          <p:cNvSpPr>
            <a:spLocks noGrp="1"/>
          </p:cNvSpPr>
          <p:nvPr>
            <p:ph idx="1"/>
          </p:nvPr>
        </p:nvSpPr>
        <p:spPr>
          <a:xfrm>
            <a:off x="680433" y="1761188"/>
            <a:ext cx="6184007" cy="5096812"/>
          </a:xfrm>
        </p:spPr>
        <p:txBody>
          <a:bodyPr>
            <a:normAutofit fontScale="77500" lnSpcReduction="20000"/>
          </a:bodyPr>
          <a:lstStyle/>
          <a:p>
            <a:r>
              <a:rPr lang="en-US" dirty="0" smtClean="0"/>
              <a:t>Carl </a:t>
            </a:r>
            <a:r>
              <a:rPr lang="en-US" dirty="0" err="1"/>
              <a:t>Kellner</a:t>
            </a:r>
            <a:r>
              <a:rPr lang="en-US" dirty="0"/>
              <a:t> </a:t>
            </a:r>
            <a:r>
              <a:rPr lang="en-US" dirty="0" err="1"/>
              <a:t>tarafından</a:t>
            </a:r>
            <a:r>
              <a:rPr lang="en-US" dirty="0"/>
              <a:t> </a:t>
            </a:r>
            <a:r>
              <a:rPr lang="en-US" dirty="0" smtClean="0"/>
              <a:t>1850 </a:t>
            </a:r>
            <a:r>
              <a:rPr lang="en-US" dirty="0" err="1" smtClean="0"/>
              <a:t>yılında</a:t>
            </a:r>
            <a:r>
              <a:rPr lang="en-US" dirty="0" smtClean="0"/>
              <a:t> </a:t>
            </a:r>
            <a:r>
              <a:rPr lang="en-US" dirty="0" err="1" smtClean="0"/>
              <a:t>keşfedilmiştir</a:t>
            </a:r>
            <a:r>
              <a:rPr lang="en-US" dirty="0"/>
              <a:t>. Bu </a:t>
            </a:r>
            <a:r>
              <a:rPr lang="en-US" dirty="0" err="1"/>
              <a:t>gözmerceği</a:t>
            </a:r>
            <a:r>
              <a:rPr lang="en-US" dirty="0"/>
              <a:t> </a:t>
            </a:r>
            <a:r>
              <a:rPr lang="en-US" dirty="0" err="1"/>
              <a:t>dizaynı</a:t>
            </a:r>
            <a:r>
              <a:rPr lang="en-US" dirty="0"/>
              <a:t> </a:t>
            </a:r>
            <a:r>
              <a:rPr lang="en-US" dirty="0" err="1" smtClean="0"/>
              <a:t>nedeniyle</a:t>
            </a:r>
            <a:r>
              <a:rPr lang="tr-TR" dirty="0" smtClean="0"/>
              <a:t>, </a:t>
            </a:r>
            <a:r>
              <a:rPr lang="en-US" dirty="0" err="1" smtClean="0"/>
              <a:t>akromat</a:t>
            </a:r>
            <a:r>
              <a:rPr lang="en-US" dirty="0" smtClean="0"/>
              <a:t> </a:t>
            </a:r>
            <a:r>
              <a:rPr lang="en-US" dirty="0" err="1"/>
              <a:t>Ramsden</a:t>
            </a:r>
            <a:r>
              <a:rPr lang="en-US" dirty="0"/>
              <a:t> </a:t>
            </a:r>
            <a:r>
              <a:rPr lang="en-US" dirty="0" err="1"/>
              <a:t>olarak</a:t>
            </a:r>
            <a:r>
              <a:rPr lang="en-US" dirty="0"/>
              <a:t> </a:t>
            </a:r>
            <a:r>
              <a:rPr lang="en-US" dirty="0" smtClean="0"/>
              <a:t>da </a:t>
            </a:r>
            <a:r>
              <a:rPr lang="en-US" dirty="0" err="1" smtClean="0"/>
              <a:t>adlandırılır</a:t>
            </a:r>
            <a:r>
              <a:rPr lang="en-US" dirty="0"/>
              <a:t>.</a:t>
            </a:r>
          </a:p>
          <a:p>
            <a:r>
              <a:rPr lang="en-US" dirty="0" smtClean="0"/>
              <a:t>Kellner </a:t>
            </a:r>
            <a:r>
              <a:rPr lang="en-US" dirty="0" err="1"/>
              <a:t>gözmerceğinde</a:t>
            </a:r>
            <a:r>
              <a:rPr lang="en-US" dirty="0"/>
              <a:t> 3 </a:t>
            </a:r>
            <a:r>
              <a:rPr lang="en-US" dirty="0" err="1"/>
              <a:t>adet</a:t>
            </a:r>
            <a:r>
              <a:rPr lang="en-US" dirty="0"/>
              <a:t> </a:t>
            </a:r>
            <a:r>
              <a:rPr lang="en-US" dirty="0" err="1"/>
              <a:t>mercek</a:t>
            </a:r>
            <a:r>
              <a:rPr lang="en-US" dirty="0"/>
              <a:t> </a:t>
            </a:r>
            <a:r>
              <a:rPr lang="en-US" dirty="0" err="1"/>
              <a:t>bulunur</a:t>
            </a:r>
            <a:r>
              <a:rPr lang="en-US" dirty="0"/>
              <a:t>. </a:t>
            </a:r>
            <a:r>
              <a:rPr lang="tr-TR" dirty="0" smtClean="0"/>
              <a:t>Renk sapıncı </a:t>
            </a:r>
            <a:r>
              <a:rPr lang="en-US" dirty="0" err="1" smtClean="0"/>
              <a:t>daha</a:t>
            </a:r>
            <a:r>
              <a:rPr lang="en-US" dirty="0" smtClean="0"/>
              <a:t> </a:t>
            </a:r>
            <a:r>
              <a:rPr lang="en-US" dirty="0" err="1"/>
              <a:t>etkili</a:t>
            </a:r>
            <a:r>
              <a:rPr lang="en-US" dirty="0"/>
              <a:t> </a:t>
            </a:r>
            <a:r>
              <a:rPr lang="en-US" dirty="0" err="1"/>
              <a:t>giderilmesi</a:t>
            </a:r>
            <a:r>
              <a:rPr lang="en-US" dirty="0"/>
              <a:t> </a:t>
            </a:r>
            <a:r>
              <a:rPr lang="en-US" dirty="0" err="1"/>
              <a:t>için</a:t>
            </a:r>
            <a:r>
              <a:rPr lang="en-US" dirty="0"/>
              <a:t> </a:t>
            </a:r>
            <a:r>
              <a:rPr lang="en-US" dirty="0" err="1"/>
              <a:t>göze</a:t>
            </a:r>
            <a:r>
              <a:rPr lang="en-US" dirty="0"/>
              <a:t> </a:t>
            </a:r>
            <a:r>
              <a:rPr lang="en-US" dirty="0" err="1"/>
              <a:t>yakın</a:t>
            </a:r>
            <a:r>
              <a:rPr lang="en-US" dirty="0"/>
              <a:t> </a:t>
            </a:r>
            <a:r>
              <a:rPr lang="en-US" dirty="0" err="1"/>
              <a:t>olan</a:t>
            </a:r>
            <a:r>
              <a:rPr lang="en-US" dirty="0"/>
              <a:t> </a:t>
            </a:r>
            <a:r>
              <a:rPr lang="en-US" dirty="0" err="1"/>
              <a:t>mercek</a:t>
            </a:r>
            <a:r>
              <a:rPr lang="en-US" dirty="0"/>
              <a:t> </a:t>
            </a:r>
            <a:r>
              <a:rPr lang="en-US" dirty="0" err="1"/>
              <a:t>bir</a:t>
            </a:r>
            <a:r>
              <a:rPr lang="en-US" dirty="0"/>
              <a:t> </a:t>
            </a:r>
            <a:r>
              <a:rPr lang="en-US" dirty="0" err="1"/>
              <a:t>akromatik</a:t>
            </a:r>
            <a:r>
              <a:rPr lang="en-US" dirty="0"/>
              <a:t> </a:t>
            </a:r>
            <a:r>
              <a:rPr lang="en-US" dirty="0" err="1"/>
              <a:t>çifttir</a:t>
            </a:r>
            <a:r>
              <a:rPr lang="en-US" dirty="0"/>
              <a:t>.</a:t>
            </a:r>
          </a:p>
          <a:p>
            <a:r>
              <a:rPr lang="en-US" dirty="0" err="1" smtClean="0"/>
              <a:t>Düşük</a:t>
            </a:r>
            <a:r>
              <a:rPr lang="en-US" dirty="0" smtClean="0"/>
              <a:t> </a:t>
            </a:r>
            <a:r>
              <a:rPr lang="en-US" dirty="0" err="1"/>
              <a:t>ve</a:t>
            </a:r>
            <a:r>
              <a:rPr lang="en-US" dirty="0"/>
              <a:t> </a:t>
            </a:r>
            <a:r>
              <a:rPr lang="en-US" dirty="0" err="1"/>
              <a:t>orta</a:t>
            </a:r>
            <a:r>
              <a:rPr lang="en-US" dirty="0"/>
              <a:t> </a:t>
            </a:r>
            <a:r>
              <a:rPr lang="en-US" dirty="0" err="1"/>
              <a:t>güçte</a:t>
            </a:r>
            <a:r>
              <a:rPr lang="en-US" dirty="0"/>
              <a:t> Huygens </a:t>
            </a:r>
            <a:r>
              <a:rPr lang="en-US" dirty="0" err="1"/>
              <a:t>ve</a:t>
            </a:r>
            <a:r>
              <a:rPr lang="en-US" dirty="0"/>
              <a:t> </a:t>
            </a:r>
            <a:r>
              <a:rPr lang="en-US" dirty="0" err="1"/>
              <a:t>Ramsden</a:t>
            </a:r>
            <a:r>
              <a:rPr lang="en-US" dirty="0"/>
              <a:t> </a:t>
            </a:r>
            <a:r>
              <a:rPr lang="en-US" dirty="0" err="1"/>
              <a:t>gözmerceklerinden</a:t>
            </a:r>
            <a:r>
              <a:rPr lang="en-US" dirty="0"/>
              <a:t> </a:t>
            </a:r>
            <a:r>
              <a:rPr lang="en-US" dirty="0" err="1"/>
              <a:t>çok</a:t>
            </a:r>
            <a:r>
              <a:rPr lang="en-US" dirty="0"/>
              <a:t> </a:t>
            </a:r>
            <a:r>
              <a:rPr lang="en-US" dirty="0" err="1"/>
              <a:t>daha</a:t>
            </a:r>
            <a:r>
              <a:rPr lang="en-US" dirty="0"/>
              <a:t> </a:t>
            </a:r>
            <a:r>
              <a:rPr lang="en-US" dirty="0" err="1"/>
              <a:t>iyi</a:t>
            </a:r>
            <a:r>
              <a:rPr lang="en-US" dirty="0"/>
              <a:t> </a:t>
            </a:r>
            <a:r>
              <a:rPr lang="en-US" dirty="0" err="1"/>
              <a:t>görüntüler</a:t>
            </a:r>
            <a:r>
              <a:rPr lang="en-US" dirty="0"/>
              <a:t> </a:t>
            </a:r>
            <a:r>
              <a:rPr lang="en-US" dirty="0" err="1"/>
              <a:t>sağlar</a:t>
            </a:r>
            <a:r>
              <a:rPr lang="en-US" dirty="0"/>
              <a:t>. </a:t>
            </a:r>
            <a:r>
              <a:rPr lang="en-US" dirty="0" err="1"/>
              <a:t>Bakış</a:t>
            </a:r>
            <a:r>
              <a:rPr lang="en-US" dirty="0"/>
              <a:t> </a:t>
            </a:r>
            <a:r>
              <a:rPr lang="en-US" dirty="0" err="1"/>
              <a:t>rahatlığı</a:t>
            </a:r>
            <a:r>
              <a:rPr lang="en-US" dirty="0"/>
              <a:t> </a:t>
            </a:r>
            <a:r>
              <a:rPr lang="en-US" dirty="0" err="1"/>
              <a:t>ise</a:t>
            </a:r>
            <a:r>
              <a:rPr lang="en-US" dirty="0"/>
              <a:t> </a:t>
            </a:r>
            <a:r>
              <a:rPr lang="en-US" dirty="0" err="1"/>
              <a:t>Huygens’den</a:t>
            </a:r>
            <a:r>
              <a:rPr lang="en-US" dirty="0"/>
              <a:t> </a:t>
            </a:r>
            <a:r>
              <a:rPr lang="en-US" dirty="0" err="1"/>
              <a:t>iyi</a:t>
            </a:r>
            <a:r>
              <a:rPr lang="en-US" dirty="0"/>
              <a:t> </a:t>
            </a:r>
            <a:r>
              <a:rPr lang="en-US" dirty="0" err="1"/>
              <a:t>iken</a:t>
            </a:r>
            <a:r>
              <a:rPr lang="en-US" dirty="0"/>
              <a:t> </a:t>
            </a:r>
            <a:r>
              <a:rPr lang="en-US" dirty="0" err="1"/>
              <a:t>Ramsden’den</a:t>
            </a:r>
            <a:r>
              <a:rPr lang="en-US" dirty="0"/>
              <a:t> </a:t>
            </a:r>
            <a:r>
              <a:rPr lang="en-US" dirty="0" err="1"/>
              <a:t>daha</a:t>
            </a:r>
            <a:r>
              <a:rPr lang="en-US" dirty="0"/>
              <a:t> </a:t>
            </a:r>
            <a:r>
              <a:rPr lang="en-US" dirty="0" err="1"/>
              <a:t>kötüdür</a:t>
            </a:r>
            <a:r>
              <a:rPr lang="en-US" dirty="0"/>
              <a:t>.</a:t>
            </a:r>
          </a:p>
          <a:p>
            <a:r>
              <a:rPr lang="en-US" dirty="0" smtClean="0"/>
              <a:t>Bu </a:t>
            </a:r>
            <a:r>
              <a:rPr lang="en-US" dirty="0" err="1"/>
              <a:t>mercek</a:t>
            </a:r>
            <a:r>
              <a:rPr lang="en-US" dirty="0"/>
              <a:t> </a:t>
            </a:r>
            <a:r>
              <a:rPr lang="en-US" dirty="0" err="1"/>
              <a:t>dizaynının</a:t>
            </a:r>
            <a:r>
              <a:rPr lang="en-US" dirty="0"/>
              <a:t> </a:t>
            </a:r>
            <a:r>
              <a:rPr lang="en-US" dirty="0" err="1"/>
              <a:t>kötü</a:t>
            </a:r>
            <a:r>
              <a:rPr lang="en-US" dirty="0"/>
              <a:t> </a:t>
            </a:r>
            <a:r>
              <a:rPr lang="en-US" dirty="0" err="1"/>
              <a:t>yanı</a:t>
            </a:r>
            <a:r>
              <a:rPr lang="en-US" dirty="0"/>
              <a:t> </a:t>
            </a:r>
            <a:r>
              <a:rPr lang="en-US" dirty="0" err="1"/>
              <a:t>iç</a:t>
            </a:r>
            <a:r>
              <a:rPr lang="en-US" dirty="0"/>
              <a:t> </a:t>
            </a:r>
            <a:r>
              <a:rPr lang="en-US" dirty="0" err="1"/>
              <a:t>yansımalara</a:t>
            </a:r>
            <a:r>
              <a:rPr lang="en-US" dirty="0"/>
              <a:t> </a:t>
            </a:r>
            <a:r>
              <a:rPr lang="en-US" dirty="0" err="1"/>
              <a:t>sahip</a:t>
            </a:r>
            <a:r>
              <a:rPr lang="en-US" dirty="0"/>
              <a:t> </a:t>
            </a:r>
            <a:r>
              <a:rPr lang="en-US" dirty="0" err="1"/>
              <a:t>olmasıdır</a:t>
            </a:r>
            <a:r>
              <a:rPr lang="en-US" dirty="0"/>
              <a:t>. </a:t>
            </a:r>
            <a:r>
              <a:rPr lang="en-US" dirty="0" err="1"/>
              <a:t>Günümüzde</a:t>
            </a:r>
            <a:r>
              <a:rPr lang="en-US" dirty="0"/>
              <a:t> </a:t>
            </a:r>
            <a:r>
              <a:rPr lang="en-US" dirty="0" err="1"/>
              <a:t>yansımayı</a:t>
            </a:r>
            <a:r>
              <a:rPr lang="en-US" dirty="0"/>
              <a:t> </a:t>
            </a:r>
            <a:r>
              <a:rPr lang="en-US" dirty="0" err="1"/>
              <a:t>engelleyen</a:t>
            </a:r>
            <a:r>
              <a:rPr lang="en-US" dirty="0"/>
              <a:t> </a:t>
            </a:r>
            <a:r>
              <a:rPr lang="en-US" dirty="0" err="1"/>
              <a:t>kaplamalar</a:t>
            </a:r>
            <a:r>
              <a:rPr lang="en-US" dirty="0"/>
              <a:t> </a:t>
            </a:r>
            <a:r>
              <a:rPr lang="en-US" dirty="0" err="1"/>
              <a:t>kullanılarak</a:t>
            </a:r>
            <a:r>
              <a:rPr lang="en-US" dirty="0"/>
              <a:t> </a:t>
            </a:r>
            <a:r>
              <a:rPr lang="en-US" dirty="0" err="1"/>
              <a:t>merceğin</a:t>
            </a:r>
            <a:r>
              <a:rPr lang="en-US" dirty="0"/>
              <a:t> </a:t>
            </a:r>
            <a:r>
              <a:rPr lang="en-US" dirty="0" err="1"/>
              <a:t>performansı</a:t>
            </a:r>
            <a:r>
              <a:rPr lang="en-US" dirty="0"/>
              <a:t> </a:t>
            </a:r>
            <a:r>
              <a:rPr lang="en-US" dirty="0" err="1"/>
              <a:t>oldukça</a:t>
            </a:r>
            <a:r>
              <a:rPr lang="en-US" dirty="0"/>
              <a:t> </a:t>
            </a:r>
            <a:r>
              <a:rPr lang="en-US" dirty="0" err="1"/>
              <a:t>arttırılmaktadır</a:t>
            </a:r>
            <a:r>
              <a:rPr lang="en-US" dirty="0"/>
              <a:t>.</a:t>
            </a:r>
          </a:p>
          <a:p>
            <a:r>
              <a:rPr lang="en-US" dirty="0" err="1" smtClean="0"/>
              <a:t>Odak</a:t>
            </a:r>
            <a:r>
              <a:rPr lang="en-US" dirty="0" smtClean="0"/>
              <a:t> </a:t>
            </a:r>
            <a:r>
              <a:rPr lang="en-US" dirty="0" err="1"/>
              <a:t>oranı</a:t>
            </a:r>
            <a:r>
              <a:rPr lang="en-US" dirty="0"/>
              <a:t> f/6 </a:t>
            </a:r>
            <a:r>
              <a:rPr lang="en-US" dirty="0" err="1"/>
              <a:t>veya</a:t>
            </a:r>
            <a:r>
              <a:rPr lang="en-US" dirty="0"/>
              <a:t> </a:t>
            </a:r>
            <a:r>
              <a:rPr lang="en-US" dirty="0" err="1"/>
              <a:t>daha</a:t>
            </a:r>
            <a:r>
              <a:rPr lang="en-US" dirty="0"/>
              <a:t> </a:t>
            </a:r>
            <a:r>
              <a:rPr lang="en-US" dirty="0" err="1"/>
              <a:t>uzun</a:t>
            </a:r>
            <a:r>
              <a:rPr lang="en-US" dirty="0"/>
              <a:t> </a:t>
            </a:r>
            <a:r>
              <a:rPr lang="en-US" dirty="0" err="1"/>
              <a:t>olan</a:t>
            </a:r>
            <a:r>
              <a:rPr lang="en-US" dirty="0"/>
              <a:t> </a:t>
            </a:r>
            <a:r>
              <a:rPr lang="en-US" dirty="0" err="1"/>
              <a:t>küçük</a:t>
            </a:r>
            <a:r>
              <a:rPr lang="en-US" dirty="0"/>
              <a:t> </a:t>
            </a:r>
            <a:r>
              <a:rPr lang="en-US" dirty="0" err="1"/>
              <a:t>ve</a:t>
            </a:r>
            <a:r>
              <a:rPr lang="en-US" dirty="0"/>
              <a:t> </a:t>
            </a:r>
            <a:r>
              <a:rPr lang="en-US" dirty="0" err="1"/>
              <a:t>orta</a:t>
            </a:r>
            <a:r>
              <a:rPr lang="en-US" dirty="0"/>
              <a:t> </a:t>
            </a:r>
            <a:r>
              <a:rPr lang="en-US" dirty="0" err="1"/>
              <a:t>ölçekli</a:t>
            </a:r>
            <a:r>
              <a:rPr lang="en-US" dirty="0"/>
              <a:t> </a:t>
            </a:r>
            <a:r>
              <a:rPr lang="en-US" dirty="0" err="1"/>
              <a:t>açıklıklara</a:t>
            </a:r>
            <a:r>
              <a:rPr lang="en-US" dirty="0"/>
              <a:t> </a:t>
            </a:r>
            <a:r>
              <a:rPr lang="en-US" dirty="0" err="1"/>
              <a:t>sahip</a:t>
            </a:r>
            <a:r>
              <a:rPr lang="en-US" dirty="0"/>
              <a:t> </a:t>
            </a:r>
            <a:r>
              <a:rPr lang="en-US" dirty="0" err="1"/>
              <a:t>teleskoplar</a:t>
            </a:r>
            <a:r>
              <a:rPr lang="en-US" dirty="0"/>
              <a:t> </a:t>
            </a:r>
            <a:r>
              <a:rPr lang="en-US" dirty="0" err="1"/>
              <a:t>için</a:t>
            </a:r>
            <a:r>
              <a:rPr lang="en-US" dirty="0"/>
              <a:t> </a:t>
            </a:r>
            <a:r>
              <a:rPr lang="en-US" dirty="0" err="1"/>
              <a:t>idealdir</a:t>
            </a:r>
            <a:r>
              <a:rPr lang="en-US" dirty="0"/>
              <a:t>.</a:t>
            </a:r>
          </a:p>
          <a:p>
            <a:endParaRPr lang="en-US" dirty="0"/>
          </a:p>
          <a:p>
            <a:endParaRPr lang="en-US" dirty="0"/>
          </a:p>
        </p:txBody>
      </p:sp>
      <p:pic>
        <p:nvPicPr>
          <p:cNvPr id="4" name="Picture 2" descr="http://upload.wikimedia.org/wikipedia/commons/3/37/Kellner_18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2205068"/>
            <a:ext cx="4286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73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5000" b="1" dirty="0" err="1" smtClean="0">
                <a:solidFill>
                  <a:srgbClr val="FFC000"/>
                </a:solidFill>
              </a:rPr>
              <a:t>Plössl</a:t>
            </a:r>
            <a:r>
              <a:rPr lang="tr-TR" sz="5000" b="1" dirty="0" smtClean="0">
                <a:solidFill>
                  <a:srgbClr val="FFC000"/>
                </a:solidFill>
              </a:rPr>
              <a:t/>
            </a:r>
            <a:br>
              <a:rPr lang="tr-TR" sz="5000" b="1" dirty="0" smtClean="0">
                <a:solidFill>
                  <a:srgbClr val="FFC000"/>
                </a:solidFill>
              </a:rPr>
            </a:br>
            <a:endParaRPr lang="tr-TR" dirty="0"/>
          </a:p>
        </p:txBody>
      </p:sp>
      <p:sp>
        <p:nvSpPr>
          <p:cNvPr id="3" name="Content Placeholder 2"/>
          <p:cNvSpPr>
            <a:spLocks noGrp="1"/>
          </p:cNvSpPr>
          <p:nvPr>
            <p:ph idx="1"/>
          </p:nvPr>
        </p:nvSpPr>
        <p:spPr>
          <a:xfrm>
            <a:off x="838200" y="1323349"/>
            <a:ext cx="4714130" cy="4188809"/>
          </a:xfrm>
        </p:spPr>
        <p:txBody>
          <a:bodyPr>
            <a:noAutofit/>
          </a:bodyPr>
          <a:lstStyle/>
          <a:p>
            <a:pPr marL="228600" lvl="1">
              <a:spcBef>
                <a:spcPts val="1000"/>
              </a:spcBef>
            </a:pPr>
            <a:r>
              <a:rPr lang="en-US" sz="2200" dirty="0">
                <a:latin typeface="Calibri" panose="020F0502020204030204" pitchFamily="34" charset="0"/>
              </a:rPr>
              <a:t>Bu </a:t>
            </a:r>
            <a:r>
              <a:rPr lang="en-US" sz="2200" dirty="0" err="1">
                <a:latin typeface="Calibri" panose="020F0502020204030204" pitchFamily="34" charset="0"/>
              </a:rPr>
              <a:t>göz</a:t>
            </a:r>
            <a:r>
              <a:rPr lang="en-US" sz="2200" dirty="0">
                <a:latin typeface="Calibri" panose="020F0502020204030204" pitchFamily="34" charset="0"/>
              </a:rPr>
              <a:t> </a:t>
            </a:r>
            <a:r>
              <a:rPr lang="en-US" sz="2200" dirty="0" err="1">
                <a:latin typeface="Calibri" panose="020F0502020204030204" pitchFamily="34" charset="0"/>
              </a:rPr>
              <a:t>merceği</a:t>
            </a:r>
            <a:r>
              <a:rPr lang="en-US" sz="2200" dirty="0">
                <a:latin typeface="Calibri" panose="020F0502020204030204" pitchFamily="34" charset="0"/>
              </a:rPr>
              <a:t> </a:t>
            </a:r>
            <a:r>
              <a:rPr lang="en-US" sz="2200" dirty="0" err="1">
                <a:latin typeface="Calibri" panose="020F0502020204030204" pitchFamily="34" charset="0"/>
              </a:rPr>
              <a:t>dizaynı</a:t>
            </a:r>
            <a:r>
              <a:rPr lang="en-US" sz="2200" dirty="0">
                <a:latin typeface="Calibri" panose="020F0502020204030204" pitchFamily="34" charset="0"/>
              </a:rPr>
              <a:t> </a:t>
            </a:r>
            <a:r>
              <a:rPr lang="en-US" sz="2200" dirty="0" err="1">
                <a:latin typeface="Calibri" panose="020F0502020204030204" pitchFamily="34" charset="0"/>
              </a:rPr>
              <a:t>şu</a:t>
            </a:r>
            <a:r>
              <a:rPr lang="en-US" sz="2200" dirty="0">
                <a:latin typeface="Calibri" panose="020F0502020204030204" pitchFamily="34" charset="0"/>
              </a:rPr>
              <a:t> </a:t>
            </a:r>
            <a:r>
              <a:rPr lang="en-US" sz="2200" dirty="0" err="1">
                <a:latin typeface="Calibri" panose="020F0502020204030204" pitchFamily="34" charset="0"/>
              </a:rPr>
              <a:t>ana</a:t>
            </a:r>
            <a:r>
              <a:rPr lang="en-US" sz="2200" dirty="0">
                <a:latin typeface="Calibri" panose="020F0502020204030204" pitchFamily="34" charset="0"/>
              </a:rPr>
              <a:t> </a:t>
            </a:r>
            <a:r>
              <a:rPr lang="en-US" sz="2200" dirty="0" err="1">
                <a:latin typeface="Calibri" panose="020F0502020204030204" pitchFamily="34" charset="0"/>
              </a:rPr>
              <a:t>kadar</a:t>
            </a:r>
            <a:r>
              <a:rPr lang="en-US" sz="2200" dirty="0">
                <a:latin typeface="Calibri" panose="020F0502020204030204" pitchFamily="34" charset="0"/>
              </a:rPr>
              <a:t> </a:t>
            </a:r>
            <a:r>
              <a:rPr lang="en-US" sz="2200" dirty="0" err="1">
                <a:latin typeface="Calibri" panose="020F0502020204030204" pitchFamily="34" charset="0"/>
              </a:rPr>
              <a:t>en</a:t>
            </a:r>
            <a:r>
              <a:rPr lang="en-US" sz="2200" dirty="0">
                <a:latin typeface="Calibri" panose="020F0502020204030204" pitchFamily="34" charset="0"/>
              </a:rPr>
              <a:t> </a:t>
            </a:r>
            <a:r>
              <a:rPr lang="en-US" sz="2200" dirty="0" err="1">
                <a:latin typeface="Calibri" panose="020F0502020204030204" pitchFamily="34" charset="0"/>
              </a:rPr>
              <a:t>çok</a:t>
            </a:r>
            <a:r>
              <a:rPr lang="en-US" sz="2200" dirty="0">
                <a:latin typeface="Calibri" panose="020F0502020204030204" pitchFamily="34" charset="0"/>
              </a:rPr>
              <a:t> </a:t>
            </a:r>
            <a:r>
              <a:rPr lang="en-US" sz="2200" dirty="0" err="1">
                <a:latin typeface="Calibri" panose="020F0502020204030204" pitchFamily="34" charset="0"/>
              </a:rPr>
              <a:t>kullanılan</a:t>
            </a:r>
            <a:r>
              <a:rPr lang="en-US" sz="2200" dirty="0">
                <a:latin typeface="Calibri" panose="020F0502020204030204" pitchFamily="34" charset="0"/>
              </a:rPr>
              <a:t> </a:t>
            </a:r>
            <a:r>
              <a:rPr lang="en-US" sz="2200" dirty="0" err="1">
                <a:latin typeface="Calibri" panose="020F0502020204030204" pitchFamily="34" charset="0"/>
              </a:rPr>
              <a:t>göz</a:t>
            </a:r>
            <a:r>
              <a:rPr lang="en-US" sz="2200" dirty="0">
                <a:latin typeface="Calibri" panose="020F0502020204030204" pitchFamily="34" charset="0"/>
              </a:rPr>
              <a:t> </a:t>
            </a:r>
            <a:r>
              <a:rPr lang="en-US" sz="2200" dirty="0" err="1">
                <a:latin typeface="Calibri" panose="020F0502020204030204" pitchFamily="34" charset="0"/>
              </a:rPr>
              <a:t>merceği</a:t>
            </a:r>
            <a:r>
              <a:rPr lang="en-US" sz="2200" dirty="0">
                <a:latin typeface="Calibri" panose="020F0502020204030204" pitchFamily="34" charset="0"/>
              </a:rPr>
              <a:t> </a:t>
            </a:r>
            <a:r>
              <a:rPr lang="en-US" sz="2200" dirty="0" err="1">
                <a:latin typeface="Calibri" panose="020F0502020204030204" pitchFamily="34" charset="0"/>
              </a:rPr>
              <a:t>dizaynıdır</a:t>
            </a:r>
            <a:r>
              <a:rPr lang="en-US" sz="2200" dirty="0">
                <a:latin typeface="Calibri" panose="020F0502020204030204" pitchFamily="34" charset="0"/>
              </a:rPr>
              <a:t>. </a:t>
            </a:r>
            <a:endParaRPr lang="tr-TR" sz="2200" dirty="0" smtClean="0">
              <a:latin typeface="Calibri" panose="020F0502020204030204" pitchFamily="34" charset="0"/>
            </a:endParaRPr>
          </a:p>
          <a:p>
            <a:pPr marL="228600" lvl="1">
              <a:spcBef>
                <a:spcPts val="1000"/>
              </a:spcBef>
            </a:pPr>
            <a:r>
              <a:rPr lang="en-US" sz="2200" dirty="0" err="1" smtClean="0">
                <a:latin typeface="Calibri" panose="020F0502020204030204" pitchFamily="34" charset="0"/>
              </a:rPr>
              <a:t>Dört</a:t>
            </a:r>
            <a:r>
              <a:rPr lang="en-US" sz="2200" dirty="0" smtClean="0">
                <a:latin typeface="Calibri" panose="020F0502020204030204" pitchFamily="34" charset="0"/>
              </a:rPr>
              <a:t> </a:t>
            </a:r>
            <a:r>
              <a:rPr lang="en-US" sz="2200" dirty="0" err="1">
                <a:latin typeface="Calibri" panose="020F0502020204030204" pitchFamily="34" charset="0"/>
              </a:rPr>
              <a:t>optik</a:t>
            </a:r>
            <a:r>
              <a:rPr lang="en-US" sz="2200" dirty="0">
                <a:latin typeface="Calibri" panose="020F0502020204030204" pitchFamily="34" charset="0"/>
              </a:rPr>
              <a:t> </a:t>
            </a:r>
            <a:r>
              <a:rPr lang="en-US" sz="2200" dirty="0" err="1">
                <a:latin typeface="Calibri" panose="020F0502020204030204" pitchFamily="34" charset="0"/>
              </a:rPr>
              <a:t>elemandan</a:t>
            </a:r>
            <a:r>
              <a:rPr lang="en-US" sz="2200" dirty="0">
                <a:latin typeface="Calibri" panose="020F0502020204030204" pitchFamily="34" charset="0"/>
              </a:rPr>
              <a:t> </a:t>
            </a:r>
            <a:r>
              <a:rPr lang="en-US" sz="2200" dirty="0" err="1">
                <a:latin typeface="Calibri" panose="020F0502020204030204" pitchFamily="34" charset="0"/>
              </a:rPr>
              <a:t>oluşur</a:t>
            </a:r>
            <a:r>
              <a:rPr lang="en-US" sz="2200" dirty="0">
                <a:latin typeface="Calibri" panose="020F0502020204030204" pitchFamily="34" charset="0"/>
              </a:rPr>
              <a:t>. </a:t>
            </a:r>
            <a:r>
              <a:rPr lang="en-US" sz="2200" dirty="0" err="1">
                <a:latin typeface="Calibri" panose="020F0502020204030204" pitchFamily="34" charset="0"/>
              </a:rPr>
              <a:t>Bunlar</a:t>
            </a:r>
            <a:r>
              <a:rPr lang="en-US" sz="2200" dirty="0">
                <a:latin typeface="Calibri" panose="020F0502020204030204" pitchFamily="34" charset="0"/>
              </a:rPr>
              <a:t> </a:t>
            </a:r>
            <a:r>
              <a:rPr lang="en-US" sz="2200" dirty="0" err="1">
                <a:latin typeface="Calibri" panose="020F0502020204030204" pitchFamily="34" charset="0"/>
              </a:rPr>
              <a:t>genellikle</a:t>
            </a:r>
            <a:r>
              <a:rPr lang="en-US" sz="2200" dirty="0">
                <a:latin typeface="Calibri" panose="020F0502020204030204" pitchFamily="34" charset="0"/>
              </a:rPr>
              <a:t> </a:t>
            </a:r>
            <a:r>
              <a:rPr lang="en-US" sz="2200" dirty="0" err="1">
                <a:latin typeface="Calibri" panose="020F0502020204030204" pitchFamily="34" charset="0"/>
              </a:rPr>
              <a:t>iki</a:t>
            </a:r>
            <a:r>
              <a:rPr lang="en-US" sz="2200" dirty="0">
                <a:latin typeface="Calibri" panose="020F0502020204030204" pitchFamily="34" charset="0"/>
              </a:rPr>
              <a:t> </a:t>
            </a:r>
            <a:r>
              <a:rPr lang="en-US" sz="2200" dirty="0" err="1">
                <a:latin typeface="Calibri" panose="020F0502020204030204" pitchFamily="34" charset="0"/>
              </a:rPr>
              <a:t>adet</a:t>
            </a:r>
            <a:r>
              <a:rPr lang="en-US" sz="2200" dirty="0">
                <a:latin typeface="Calibri" panose="020F0502020204030204" pitchFamily="34" charset="0"/>
              </a:rPr>
              <a:t> </a:t>
            </a:r>
            <a:r>
              <a:rPr lang="en-US" sz="2200" dirty="0" err="1">
                <a:latin typeface="Calibri" panose="020F0502020204030204" pitchFamily="34" charset="0"/>
              </a:rPr>
              <a:t>dublettir</a:t>
            </a:r>
            <a:r>
              <a:rPr lang="en-US" sz="2200" dirty="0">
                <a:latin typeface="Calibri" panose="020F0502020204030204" pitchFamily="34" charset="0"/>
              </a:rPr>
              <a:t>. </a:t>
            </a:r>
            <a:r>
              <a:rPr lang="en-US" sz="2200" dirty="0" err="1">
                <a:latin typeface="Calibri" panose="020F0502020204030204" pitchFamily="34" charset="0"/>
              </a:rPr>
              <a:t>Bazen</a:t>
            </a:r>
            <a:r>
              <a:rPr lang="en-US" sz="2200" dirty="0">
                <a:latin typeface="Calibri" panose="020F0502020204030204" pitchFamily="34" charset="0"/>
              </a:rPr>
              <a:t> </a:t>
            </a:r>
            <a:r>
              <a:rPr lang="en-US" sz="2200" dirty="0" err="1">
                <a:latin typeface="Calibri" panose="020F0502020204030204" pitchFamily="34" charset="0"/>
              </a:rPr>
              <a:t>simetrik</a:t>
            </a:r>
            <a:r>
              <a:rPr lang="en-US" sz="2200" dirty="0">
                <a:latin typeface="Calibri" panose="020F0502020204030204" pitchFamily="34" charset="0"/>
              </a:rPr>
              <a:t> </a:t>
            </a:r>
            <a:r>
              <a:rPr lang="en-US" sz="2200" dirty="0" err="1">
                <a:latin typeface="Calibri" panose="020F0502020204030204" pitchFamily="34" charset="0"/>
              </a:rPr>
              <a:t>göz</a:t>
            </a:r>
            <a:r>
              <a:rPr lang="en-US" sz="2200" dirty="0">
                <a:latin typeface="Calibri" panose="020F0502020204030204" pitchFamily="34" charset="0"/>
              </a:rPr>
              <a:t> </a:t>
            </a:r>
            <a:r>
              <a:rPr lang="en-US" sz="2200" dirty="0" err="1">
                <a:latin typeface="Calibri" panose="020F0502020204030204" pitchFamily="34" charset="0"/>
              </a:rPr>
              <a:t>merceği</a:t>
            </a:r>
            <a:r>
              <a:rPr lang="en-US" sz="2200" dirty="0">
                <a:latin typeface="Calibri" panose="020F0502020204030204" pitchFamily="34" charset="0"/>
              </a:rPr>
              <a:t> </a:t>
            </a:r>
            <a:r>
              <a:rPr lang="en-US" sz="2200" dirty="0" err="1">
                <a:latin typeface="Calibri" panose="020F0502020204030204" pitchFamily="34" charset="0"/>
              </a:rPr>
              <a:t>olarak</a:t>
            </a:r>
            <a:r>
              <a:rPr lang="en-US" sz="2200" dirty="0">
                <a:latin typeface="Calibri" panose="020F0502020204030204" pitchFamily="34" charset="0"/>
              </a:rPr>
              <a:t> da </a:t>
            </a:r>
            <a:r>
              <a:rPr lang="en-US" sz="2200" dirty="0" err="1">
                <a:latin typeface="Calibri" panose="020F0502020204030204" pitchFamily="34" charset="0"/>
              </a:rPr>
              <a:t>anılır</a:t>
            </a:r>
            <a:r>
              <a:rPr lang="en-US" sz="2200" dirty="0">
                <a:latin typeface="Calibri" panose="020F0502020204030204" pitchFamily="34" charset="0"/>
              </a:rPr>
              <a:t>. </a:t>
            </a:r>
            <a:endParaRPr lang="tr-TR" sz="2200" dirty="0" smtClean="0">
              <a:latin typeface="Calibri" panose="020F0502020204030204" pitchFamily="34" charset="0"/>
            </a:endParaRPr>
          </a:p>
          <a:p>
            <a:pPr marL="228600" lvl="1">
              <a:spcBef>
                <a:spcPts val="1000"/>
              </a:spcBef>
            </a:pPr>
            <a:r>
              <a:rPr lang="en-US" sz="2200" dirty="0" err="1" smtClean="0">
                <a:latin typeface="Calibri" panose="020F0502020204030204" pitchFamily="34" charset="0"/>
              </a:rPr>
              <a:t>Geniş</a:t>
            </a:r>
            <a:r>
              <a:rPr lang="en-US" sz="2200" dirty="0" smtClean="0">
                <a:latin typeface="Calibri" panose="020F0502020204030204" pitchFamily="34" charset="0"/>
              </a:rPr>
              <a:t> </a:t>
            </a:r>
            <a:r>
              <a:rPr lang="en-US" sz="2200" dirty="0" err="1">
                <a:latin typeface="Calibri" panose="020F0502020204030204" pitchFamily="34" charset="0"/>
              </a:rPr>
              <a:t>görüş</a:t>
            </a:r>
            <a:r>
              <a:rPr lang="en-US" sz="2200" dirty="0">
                <a:latin typeface="Calibri" panose="020F0502020204030204" pitchFamily="34" charset="0"/>
              </a:rPr>
              <a:t> </a:t>
            </a:r>
            <a:r>
              <a:rPr lang="en-US" sz="2200" dirty="0" err="1">
                <a:latin typeface="Calibri" panose="020F0502020204030204" pitchFamily="34" charset="0"/>
              </a:rPr>
              <a:t>alanı</a:t>
            </a:r>
            <a:r>
              <a:rPr lang="en-US" sz="2200" dirty="0">
                <a:latin typeface="Calibri" panose="020F0502020204030204" pitchFamily="34" charset="0"/>
              </a:rPr>
              <a:t> </a:t>
            </a:r>
            <a:r>
              <a:rPr lang="en-US" sz="2200" dirty="0" err="1">
                <a:latin typeface="Calibri" panose="020F0502020204030204" pitchFamily="34" charset="0"/>
              </a:rPr>
              <a:t>sağladığından</a:t>
            </a:r>
            <a:r>
              <a:rPr lang="en-US" sz="2200" dirty="0">
                <a:latin typeface="Calibri" panose="020F0502020204030204" pitchFamily="34" charset="0"/>
              </a:rPr>
              <a:t> </a:t>
            </a:r>
            <a:r>
              <a:rPr lang="tr-TR" sz="2200" dirty="0" smtClean="0">
                <a:latin typeface="Calibri" panose="020F0502020204030204" pitchFamily="34" charset="0"/>
              </a:rPr>
              <a:t>(&gt;50 derece) </a:t>
            </a:r>
            <a:r>
              <a:rPr lang="en-US" sz="2200" dirty="0" err="1" smtClean="0">
                <a:latin typeface="Calibri" panose="020F0502020204030204" pitchFamily="34" charset="0"/>
              </a:rPr>
              <a:t>derin</a:t>
            </a:r>
            <a:r>
              <a:rPr lang="en-US" sz="2200" dirty="0" smtClean="0">
                <a:latin typeface="Calibri" panose="020F0502020204030204" pitchFamily="34" charset="0"/>
              </a:rPr>
              <a:t> </a:t>
            </a:r>
            <a:r>
              <a:rPr lang="en-US" sz="2200" dirty="0" err="1">
                <a:latin typeface="Calibri" panose="020F0502020204030204" pitchFamily="34" charset="0"/>
              </a:rPr>
              <a:t>uzayın</a:t>
            </a:r>
            <a:r>
              <a:rPr lang="en-US" sz="2200" dirty="0">
                <a:latin typeface="Calibri" panose="020F0502020204030204" pitchFamily="34" charset="0"/>
              </a:rPr>
              <a:t> </a:t>
            </a:r>
            <a:r>
              <a:rPr lang="en-US" sz="2200" dirty="0" err="1">
                <a:latin typeface="Calibri" panose="020F0502020204030204" pitchFamily="34" charset="0"/>
              </a:rPr>
              <a:t>ve</a:t>
            </a:r>
            <a:r>
              <a:rPr lang="en-US" sz="2200" dirty="0">
                <a:latin typeface="Calibri" panose="020F0502020204030204" pitchFamily="34" charset="0"/>
              </a:rPr>
              <a:t> </a:t>
            </a:r>
            <a:r>
              <a:rPr lang="en-US" sz="2200" dirty="0" err="1">
                <a:latin typeface="Calibri" panose="020F0502020204030204" pitchFamily="34" charset="0"/>
              </a:rPr>
              <a:t>gezegenlerin</a:t>
            </a:r>
            <a:r>
              <a:rPr lang="en-US" sz="2200" dirty="0">
                <a:latin typeface="Calibri" panose="020F0502020204030204" pitchFamily="34" charset="0"/>
              </a:rPr>
              <a:t> </a:t>
            </a:r>
            <a:r>
              <a:rPr lang="en-US" sz="2200" dirty="0" err="1">
                <a:latin typeface="Calibri" panose="020F0502020204030204" pitchFamily="34" charset="0"/>
              </a:rPr>
              <a:t>gözlenmesi</a:t>
            </a:r>
            <a:r>
              <a:rPr lang="en-US" sz="2200" dirty="0">
                <a:latin typeface="Calibri" panose="020F0502020204030204" pitchFamily="34" charset="0"/>
              </a:rPr>
              <a:t> </a:t>
            </a:r>
            <a:r>
              <a:rPr lang="en-US" sz="2200" dirty="0" err="1">
                <a:latin typeface="Calibri" panose="020F0502020204030204" pitchFamily="34" charset="0"/>
              </a:rPr>
              <a:t>için</a:t>
            </a:r>
            <a:r>
              <a:rPr lang="en-US" sz="2200" dirty="0">
                <a:latin typeface="Calibri" panose="020F0502020204030204" pitchFamily="34" charset="0"/>
              </a:rPr>
              <a:t> </a:t>
            </a:r>
            <a:r>
              <a:rPr lang="en-US" sz="2200" dirty="0" err="1">
                <a:latin typeface="Calibri" panose="020F0502020204030204" pitchFamily="34" charset="0"/>
              </a:rPr>
              <a:t>idealdir</a:t>
            </a:r>
            <a:r>
              <a:rPr lang="en-US" sz="2200" dirty="0" smtClean="0">
                <a:latin typeface="Calibri" panose="020F0502020204030204" pitchFamily="34" charset="0"/>
              </a:rPr>
              <a:t>.</a:t>
            </a:r>
            <a:endParaRPr lang="tr-TR" sz="2200" dirty="0" smtClean="0">
              <a:latin typeface="Calibri" panose="020F0502020204030204" pitchFamily="34" charset="0"/>
            </a:endParaRPr>
          </a:p>
          <a:p>
            <a:pPr marL="228600" lvl="1">
              <a:spcBef>
                <a:spcPts val="1000"/>
              </a:spcBef>
            </a:pPr>
            <a:r>
              <a:rPr lang="en-US" sz="2200" dirty="0" smtClean="0">
                <a:latin typeface="Calibri" panose="020F0502020204030204" pitchFamily="34" charset="0"/>
              </a:rPr>
              <a:t> </a:t>
            </a:r>
            <a:r>
              <a:rPr lang="en-US" sz="2200" dirty="0" err="1">
                <a:latin typeface="Calibri" panose="020F0502020204030204" pitchFamily="34" charset="0"/>
              </a:rPr>
              <a:t>İç</a:t>
            </a:r>
            <a:r>
              <a:rPr lang="en-US" sz="2200" dirty="0">
                <a:latin typeface="Calibri" panose="020F0502020204030204" pitchFamily="34" charset="0"/>
              </a:rPr>
              <a:t> </a:t>
            </a:r>
            <a:r>
              <a:rPr lang="en-US" sz="2200" dirty="0" err="1">
                <a:latin typeface="Calibri" panose="020F0502020204030204" pitchFamily="34" charset="0"/>
              </a:rPr>
              <a:t>yansımaların</a:t>
            </a:r>
            <a:r>
              <a:rPr lang="en-US" sz="2200" dirty="0">
                <a:latin typeface="Calibri" panose="020F0502020204030204" pitchFamily="34" charset="0"/>
              </a:rPr>
              <a:t> </a:t>
            </a:r>
            <a:r>
              <a:rPr lang="en-US" sz="2200" dirty="0" err="1">
                <a:latin typeface="Calibri" panose="020F0502020204030204" pitchFamily="34" charset="0"/>
              </a:rPr>
              <a:t>önlenmesi</a:t>
            </a:r>
            <a:r>
              <a:rPr lang="en-US" sz="2200" dirty="0">
                <a:latin typeface="Calibri" panose="020F0502020204030204" pitchFamily="34" charset="0"/>
              </a:rPr>
              <a:t> </a:t>
            </a:r>
            <a:r>
              <a:rPr lang="en-US" sz="2200" dirty="0" err="1">
                <a:latin typeface="Calibri" panose="020F0502020204030204" pitchFamily="34" charset="0"/>
              </a:rPr>
              <a:t>için</a:t>
            </a:r>
            <a:r>
              <a:rPr lang="en-US" sz="2200" dirty="0">
                <a:latin typeface="Calibri" panose="020F0502020204030204" pitchFamily="34" charset="0"/>
              </a:rPr>
              <a:t> </a:t>
            </a:r>
            <a:r>
              <a:rPr lang="en-US" sz="2200" dirty="0" err="1">
                <a:latin typeface="Calibri" panose="020F0502020204030204" pitchFamily="34" charset="0"/>
              </a:rPr>
              <a:t>camlarının</a:t>
            </a:r>
            <a:r>
              <a:rPr lang="en-US" sz="2200" dirty="0">
                <a:latin typeface="Calibri" panose="020F0502020204030204" pitchFamily="34" charset="0"/>
              </a:rPr>
              <a:t> </a:t>
            </a:r>
            <a:r>
              <a:rPr lang="en-US" sz="2200" dirty="0" err="1">
                <a:latin typeface="Calibri" panose="020F0502020204030204" pitchFamily="34" charset="0"/>
              </a:rPr>
              <a:t>kaliteli</a:t>
            </a:r>
            <a:r>
              <a:rPr lang="en-US" sz="2200" dirty="0">
                <a:latin typeface="Calibri" panose="020F0502020204030204" pitchFamily="34" charset="0"/>
              </a:rPr>
              <a:t> </a:t>
            </a:r>
            <a:r>
              <a:rPr lang="en-US" sz="2200" dirty="0" err="1">
                <a:latin typeface="Calibri" panose="020F0502020204030204" pitchFamily="34" charset="0"/>
              </a:rPr>
              <a:t>olması</a:t>
            </a:r>
            <a:r>
              <a:rPr lang="en-US" sz="2200" dirty="0">
                <a:latin typeface="Calibri" panose="020F0502020204030204" pitchFamily="34" charset="0"/>
              </a:rPr>
              <a:t> </a:t>
            </a:r>
            <a:r>
              <a:rPr lang="en-US" sz="2200" dirty="0" err="1">
                <a:latin typeface="Calibri" panose="020F0502020204030204" pitchFamily="34" charset="0"/>
              </a:rPr>
              <a:t>gerekir</a:t>
            </a:r>
            <a:r>
              <a:rPr lang="en-US" sz="2200" dirty="0">
                <a:latin typeface="Calibri" panose="020F0502020204030204" pitchFamily="34" charset="0"/>
              </a:rPr>
              <a:t>. </a:t>
            </a:r>
            <a:r>
              <a:rPr lang="en-US" sz="2200" dirty="0" smtClean="0">
                <a:latin typeface="Calibri" panose="020F0502020204030204" pitchFamily="34" charset="0"/>
              </a:rPr>
              <a:t>Bu </a:t>
            </a:r>
            <a:r>
              <a:rPr lang="en-US" sz="2200" dirty="0" err="1">
                <a:latin typeface="Calibri" panose="020F0502020204030204" pitchFamily="34" charset="0"/>
              </a:rPr>
              <a:t>nedenle</a:t>
            </a:r>
            <a:r>
              <a:rPr lang="en-US" sz="2200" dirty="0">
                <a:latin typeface="Calibri" panose="020F0502020204030204" pitchFamily="34" charset="0"/>
              </a:rPr>
              <a:t> </a:t>
            </a:r>
            <a:r>
              <a:rPr lang="en-US" sz="2200" dirty="0" err="1">
                <a:latin typeface="Calibri" panose="020F0502020204030204" pitchFamily="34" charset="0"/>
              </a:rPr>
              <a:t>kaliteli</a:t>
            </a:r>
            <a:r>
              <a:rPr lang="en-US" sz="2200" dirty="0">
                <a:latin typeface="Calibri" panose="020F0502020204030204" pitchFamily="34" charset="0"/>
              </a:rPr>
              <a:t> </a:t>
            </a:r>
            <a:r>
              <a:rPr lang="en-US" sz="2200" dirty="0" err="1">
                <a:latin typeface="Calibri" panose="020F0502020204030204" pitchFamily="34" charset="0"/>
              </a:rPr>
              <a:t>modellerin</a:t>
            </a:r>
            <a:r>
              <a:rPr lang="en-US" sz="2200" dirty="0">
                <a:latin typeface="Calibri" panose="020F0502020204030204" pitchFamily="34" charset="0"/>
              </a:rPr>
              <a:t> </a:t>
            </a:r>
            <a:r>
              <a:rPr lang="en-US" sz="2200" dirty="0" err="1">
                <a:latin typeface="Calibri" panose="020F0502020204030204" pitchFamily="34" charset="0"/>
              </a:rPr>
              <a:t>fiyatları</a:t>
            </a:r>
            <a:r>
              <a:rPr lang="en-US" sz="2200" dirty="0">
                <a:latin typeface="Calibri" panose="020F0502020204030204" pitchFamily="34" charset="0"/>
              </a:rPr>
              <a:t> </a:t>
            </a:r>
            <a:r>
              <a:rPr lang="en-US" sz="2200" dirty="0" err="1">
                <a:latin typeface="Calibri" panose="020F0502020204030204" pitchFamily="34" charset="0"/>
              </a:rPr>
              <a:t>oldukça</a:t>
            </a:r>
            <a:r>
              <a:rPr lang="en-US" sz="2200" dirty="0">
                <a:latin typeface="Calibri" panose="020F0502020204030204" pitchFamily="34" charset="0"/>
              </a:rPr>
              <a:t> </a:t>
            </a:r>
            <a:r>
              <a:rPr lang="en-US" sz="2200" dirty="0" err="1">
                <a:latin typeface="Calibri" panose="020F0502020204030204" pitchFamily="34" charset="0"/>
              </a:rPr>
              <a:t>yükselir</a:t>
            </a:r>
            <a:r>
              <a:rPr lang="en-US" sz="2200" dirty="0">
                <a:latin typeface="Calibri" panose="020F0502020204030204" pitchFamily="34" charset="0"/>
              </a:rPr>
              <a:t>. </a:t>
            </a:r>
            <a:endParaRPr lang="tr-TR" sz="2200" dirty="0" smtClean="0">
              <a:latin typeface="Calibri" panose="020F0502020204030204" pitchFamily="34" charset="0"/>
            </a:endParaRPr>
          </a:p>
          <a:p>
            <a:pPr marL="228600" lvl="1">
              <a:spcBef>
                <a:spcPts val="1000"/>
              </a:spcBef>
            </a:pPr>
            <a:r>
              <a:rPr lang="en-US" sz="2200" dirty="0" err="1" smtClean="0">
                <a:latin typeface="Calibri" panose="020F0502020204030204" pitchFamily="34" charset="0"/>
              </a:rPr>
              <a:t>Negatif</a:t>
            </a:r>
            <a:r>
              <a:rPr lang="en-US" sz="2200" dirty="0" smtClean="0">
                <a:latin typeface="Calibri" panose="020F0502020204030204" pitchFamily="34" charset="0"/>
              </a:rPr>
              <a:t> </a:t>
            </a:r>
            <a:r>
              <a:rPr lang="en-US" sz="2200" dirty="0" err="1">
                <a:latin typeface="Calibri" panose="020F0502020204030204" pitchFamily="34" charset="0"/>
              </a:rPr>
              <a:t>yönü</a:t>
            </a:r>
            <a:r>
              <a:rPr lang="en-US" sz="2200" dirty="0">
                <a:latin typeface="Calibri" panose="020F0502020204030204" pitchFamily="34" charset="0"/>
              </a:rPr>
              <a:t> </a:t>
            </a:r>
            <a:r>
              <a:rPr lang="en-US" sz="2200" dirty="0" err="1">
                <a:latin typeface="Calibri" panose="020F0502020204030204" pitchFamily="34" charset="0"/>
              </a:rPr>
              <a:t>ise</a:t>
            </a:r>
            <a:r>
              <a:rPr lang="en-US" sz="2200" dirty="0">
                <a:latin typeface="Calibri" panose="020F0502020204030204" pitchFamily="34" charset="0"/>
              </a:rPr>
              <a:t>, </a:t>
            </a:r>
            <a:r>
              <a:rPr lang="en-US" sz="2200" dirty="0" err="1">
                <a:latin typeface="Calibri" panose="020F0502020204030204" pitchFamily="34" charset="0"/>
              </a:rPr>
              <a:t>görüş</a:t>
            </a:r>
            <a:r>
              <a:rPr lang="en-US" sz="2200" dirty="0">
                <a:latin typeface="Calibri" panose="020F0502020204030204" pitchFamily="34" charset="0"/>
              </a:rPr>
              <a:t> </a:t>
            </a:r>
            <a:r>
              <a:rPr lang="en-US" sz="2200" dirty="0" err="1">
                <a:latin typeface="Calibri" panose="020F0502020204030204" pitchFamily="34" charset="0"/>
              </a:rPr>
              <a:t>rahatlığının</a:t>
            </a:r>
            <a:r>
              <a:rPr lang="en-US" sz="2200" dirty="0">
                <a:latin typeface="Calibri" panose="020F0502020204030204" pitchFamily="34" charset="0"/>
              </a:rPr>
              <a:t> son </a:t>
            </a:r>
            <a:r>
              <a:rPr lang="en-US" sz="2200" dirty="0" err="1">
                <a:latin typeface="Calibri" panose="020F0502020204030204" pitchFamily="34" charset="0"/>
              </a:rPr>
              <a:t>derece</a:t>
            </a:r>
            <a:r>
              <a:rPr lang="en-US" sz="2200" dirty="0">
                <a:latin typeface="Calibri" panose="020F0502020204030204" pitchFamily="34" charset="0"/>
              </a:rPr>
              <a:t> </a:t>
            </a:r>
            <a:r>
              <a:rPr lang="en-US" sz="2200" dirty="0" err="1">
                <a:latin typeface="Calibri" panose="020F0502020204030204" pitchFamily="34" charset="0"/>
              </a:rPr>
              <a:t>kötü</a:t>
            </a:r>
            <a:r>
              <a:rPr lang="en-US" sz="2200" dirty="0">
                <a:latin typeface="Calibri" panose="020F0502020204030204" pitchFamily="34" charset="0"/>
              </a:rPr>
              <a:t> </a:t>
            </a:r>
            <a:r>
              <a:rPr lang="en-US" sz="2200" dirty="0" err="1">
                <a:latin typeface="Calibri" panose="020F0502020204030204" pitchFamily="34" charset="0"/>
              </a:rPr>
              <a:t>olmasıdır</a:t>
            </a:r>
            <a:r>
              <a:rPr lang="en-US" sz="2200" dirty="0" smtClean="0">
                <a:latin typeface="Calibri" panose="020F0502020204030204" pitchFamily="34" charset="0"/>
              </a:rPr>
              <a:t>.</a:t>
            </a:r>
            <a:endParaRPr lang="en-US" sz="2200" dirty="0">
              <a:latin typeface="Calibri" panose="020F0502020204030204" pitchFamily="34" charset="0"/>
            </a:endParaRPr>
          </a:p>
        </p:txBody>
      </p:sp>
      <p:pic>
        <p:nvPicPr>
          <p:cNvPr id="4" name="Picture 2" descr="http://upload.wikimedia.org/wikipedia/commons/c/c6/Pl%C3%B6ssl_18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642606" cy="250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4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Orthoscopic </a:t>
            </a:r>
            <a:r>
              <a:rPr lang="en-US" b="1" dirty="0" err="1">
                <a:solidFill>
                  <a:srgbClr val="FFC000"/>
                </a:solidFill>
              </a:rPr>
              <a:t>veya</a:t>
            </a:r>
            <a:r>
              <a:rPr lang="en-US" b="1" dirty="0">
                <a:solidFill>
                  <a:srgbClr val="FFC000"/>
                </a:solidFill>
              </a:rPr>
              <a:t> "</a:t>
            </a:r>
            <a:r>
              <a:rPr lang="en-US" b="1" dirty="0" err="1" smtClean="0">
                <a:solidFill>
                  <a:srgbClr val="FFC000"/>
                </a:solidFill>
              </a:rPr>
              <a:t>Abb</a:t>
            </a:r>
            <a:r>
              <a:rPr lang="tr-TR" b="1" dirty="0" smtClean="0">
                <a:solidFill>
                  <a:srgbClr val="FFC000"/>
                </a:solidFill>
              </a:rPr>
              <a:t>e</a:t>
            </a:r>
            <a:r>
              <a:rPr lang="en-US" b="1" dirty="0">
                <a:solidFill>
                  <a:srgbClr val="FFC000"/>
                </a:solidFill>
              </a:rPr>
              <a:t> "</a:t>
            </a:r>
            <a:endParaRPr lang="tr-TR" dirty="0"/>
          </a:p>
        </p:txBody>
      </p:sp>
      <p:sp>
        <p:nvSpPr>
          <p:cNvPr id="3" name="Content Placeholder 2"/>
          <p:cNvSpPr>
            <a:spLocks noGrp="1"/>
          </p:cNvSpPr>
          <p:nvPr>
            <p:ph idx="1"/>
          </p:nvPr>
        </p:nvSpPr>
        <p:spPr>
          <a:xfrm>
            <a:off x="1119999" y="1825624"/>
            <a:ext cx="4559583" cy="4304719"/>
          </a:xfrm>
        </p:spPr>
        <p:txBody>
          <a:bodyPr>
            <a:normAutofit fontScale="70000" lnSpcReduction="20000"/>
          </a:bodyPr>
          <a:lstStyle/>
          <a:p>
            <a:pPr marL="228600" lvl="1">
              <a:spcBef>
                <a:spcPts val="1000"/>
              </a:spcBef>
            </a:pPr>
            <a:r>
              <a:rPr lang="tr-TR" sz="3600" dirty="0" smtClean="0"/>
              <a:t>4 mercek bileşiminden oluşur. Bir tane plano konveks ile üçlü akromat konveks merceklerin bileşiminden oluşur.</a:t>
            </a:r>
          </a:p>
          <a:p>
            <a:pPr marL="228600" lvl="1">
              <a:spcBef>
                <a:spcPts val="1000"/>
              </a:spcBef>
            </a:pPr>
            <a:r>
              <a:rPr lang="en-US" sz="3600" dirty="0" err="1" smtClean="0"/>
              <a:t>En</a:t>
            </a:r>
            <a:r>
              <a:rPr lang="en-US" sz="3600" dirty="0" smtClean="0"/>
              <a:t> </a:t>
            </a:r>
            <a:r>
              <a:rPr lang="tr-TR" sz="3600" dirty="0"/>
              <a:t>ö</a:t>
            </a:r>
            <a:r>
              <a:rPr lang="en-US" sz="3600" dirty="0" err="1"/>
              <a:t>nemli</a:t>
            </a:r>
            <a:r>
              <a:rPr lang="en-US" sz="3600" dirty="0"/>
              <a:t> </a:t>
            </a:r>
            <a:r>
              <a:rPr lang="en-US" sz="3600" dirty="0" err="1"/>
              <a:t>özelliği</a:t>
            </a:r>
            <a:r>
              <a:rPr lang="en-US" sz="3600" dirty="0"/>
              <a:t> </a:t>
            </a:r>
            <a:r>
              <a:rPr lang="en-US" sz="3600" dirty="0" err="1"/>
              <a:t>görüntü</a:t>
            </a:r>
            <a:r>
              <a:rPr lang="en-US" sz="3600" dirty="0"/>
              <a:t> </a:t>
            </a:r>
            <a:r>
              <a:rPr lang="en-US" sz="3600" dirty="0" err="1"/>
              <a:t>bozulmasının</a:t>
            </a:r>
            <a:r>
              <a:rPr lang="en-US" sz="3600" dirty="0"/>
              <a:t> minimum </a:t>
            </a:r>
            <a:r>
              <a:rPr lang="en-US" sz="3600" dirty="0" err="1"/>
              <a:t>düzeyde</a:t>
            </a:r>
            <a:r>
              <a:rPr lang="en-US" sz="3600" dirty="0"/>
              <a:t> </a:t>
            </a:r>
            <a:r>
              <a:rPr lang="en-US" sz="3600" dirty="0" err="1"/>
              <a:t>olmasıdır</a:t>
            </a:r>
            <a:r>
              <a:rPr lang="en-US" sz="3600" dirty="0"/>
              <a:t>. </a:t>
            </a:r>
            <a:r>
              <a:rPr lang="en-US" sz="3600" dirty="0" err="1"/>
              <a:t>Mükemmel</a:t>
            </a:r>
            <a:r>
              <a:rPr lang="en-US" sz="3600" dirty="0"/>
              <a:t> </a:t>
            </a:r>
            <a:r>
              <a:rPr lang="en-US" sz="3600" dirty="0" err="1"/>
              <a:t>görüntü</a:t>
            </a:r>
            <a:r>
              <a:rPr lang="en-US" sz="3600" dirty="0"/>
              <a:t> </a:t>
            </a:r>
            <a:r>
              <a:rPr lang="en-US" sz="3600" dirty="0" err="1"/>
              <a:t>kalitesine</a:t>
            </a:r>
            <a:r>
              <a:rPr lang="en-US" sz="3600" dirty="0"/>
              <a:t> </a:t>
            </a:r>
            <a:r>
              <a:rPr lang="en-US" sz="3600" dirty="0" err="1"/>
              <a:t>ve</a:t>
            </a:r>
            <a:r>
              <a:rPr lang="en-US" sz="3600" dirty="0"/>
              <a:t> </a:t>
            </a:r>
            <a:r>
              <a:rPr lang="en-US" sz="3600" dirty="0" err="1"/>
              <a:t>bakış</a:t>
            </a:r>
            <a:r>
              <a:rPr lang="en-US" sz="3600" dirty="0"/>
              <a:t> </a:t>
            </a:r>
            <a:r>
              <a:rPr lang="en-US" sz="3600" dirty="0" err="1"/>
              <a:t>rahatlığına</a:t>
            </a:r>
            <a:r>
              <a:rPr lang="en-US" sz="3600" dirty="0"/>
              <a:t> </a:t>
            </a:r>
            <a:r>
              <a:rPr lang="en-US" sz="3600" dirty="0" err="1"/>
              <a:t>sahiptir</a:t>
            </a:r>
            <a:r>
              <a:rPr lang="en-US" sz="3600" dirty="0"/>
              <a:t>. </a:t>
            </a:r>
            <a:endParaRPr lang="tr-TR" sz="3600" dirty="0" smtClean="0"/>
          </a:p>
          <a:p>
            <a:pPr marL="228600" lvl="1">
              <a:spcBef>
                <a:spcPts val="1000"/>
              </a:spcBef>
            </a:pPr>
            <a:r>
              <a:rPr lang="en-US" sz="3600" dirty="0" err="1" smtClean="0"/>
              <a:t>Olumsuz</a:t>
            </a:r>
            <a:r>
              <a:rPr lang="en-US" sz="3600" dirty="0" smtClean="0"/>
              <a:t> </a:t>
            </a:r>
            <a:r>
              <a:rPr lang="en-US" sz="3600" dirty="0" err="1"/>
              <a:t>özelliği</a:t>
            </a:r>
            <a:r>
              <a:rPr lang="en-US" sz="3600" dirty="0"/>
              <a:t> </a:t>
            </a:r>
            <a:r>
              <a:rPr lang="en-US" sz="3600" dirty="0" err="1"/>
              <a:t>ise</a:t>
            </a:r>
            <a:r>
              <a:rPr lang="en-US" sz="3600" dirty="0"/>
              <a:t> </a:t>
            </a:r>
            <a:r>
              <a:rPr lang="en-US" sz="3600" dirty="0" err="1"/>
              <a:t>dar</a:t>
            </a:r>
            <a:r>
              <a:rPr lang="en-US" sz="3600" dirty="0"/>
              <a:t> </a:t>
            </a:r>
            <a:r>
              <a:rPr lang="en-US" sz="3600" dirty="0" err="1"/>
              <a:t>görüş</a:t>
            </a:r>
            <a:r>
              <a:rPr lang="en-US" sz="3600" dirty="0"/>
              <a:t> </a:t>
            </a:r>
            <a:r>
              <a:rPr lang="en-US" sz="3600" dirty="0" err="1"/>
              <a:t>alanına</a:t>
            </a:r>
            <a:r>
              <a:rPr lang="en-US" sz="3600" dirty="0"/>
              <a:t> </a:t>
            </a:r>
            <a:r>
              <a:rPr lang="en-US" sz="3600" dirty="0" err="1"/>
              <a:t>sahip</a:t>
            </a:r>
            <a:r>
              <a:rPr lang="en-US" sz="3600" dirty="0"/>
              <a:t> </a:t>
            </a:r>
            <a:r>
              <a:rPr lang="en-US" sz="3600" dirty="0" err="1" smtClean="0"/>
              <a:t>olmasıdır</a:t>
            </a:r>
            <a:r>
              <a:rPr lang="en-US" sz="3600" dirty="0" smtClean="0"/>
              <a:t>.</a:t>
            </a:r>
            <a:r>
              <a:rPr lang="tr-TR" sz="3600" dirty="0" smtClean="0"/>
              <a:t> Yaklaşık </a:t>
            </a:r>
            <a:r>
              <a:rPr lang="tr-TR" sz="2800" dirty="0" smtClean="0"/>
              <a:t> </a:t>
            </a:r>
            <a:r>
              <a:rPr lang="tr-TR" sz="2800" dirty="0"/>
              <a:t>40°–45°</a:t>
            </a:r>
            <a:endParaRPr lang="tr-TR" sz="3600" dirty="0"/>
          </a:p>
          <a:p>
            <a:endParaRPr lang="tr-TR" dirty="0"/>
          </a:p>
        </p:txBody>
      </p:sp>
      <p:pic>
        <p:nvPicPr>
          <p:cNvPr id="4" name="Picture 6" descr="http://upload.wikimedia.org/wikipedia/commons/a/a6/Orthoscopic_18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004" y="1587657"/>
            <a:ext cx="5700560" cy="253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C000"/>
                </a:solidFill>
              </a:rPr>
              <a:t>Erfle</a:t>
            </a:r>
            <a:endParaRPr lang="tr-TR" dirty="0"/>
          </a:p>
        </p:txBody>
      </p:sp>
      <p:sp>
        <p:nvSpPr>
          <p:cNvPr id="3" name="Content Placeholder 2"/>
          <p:cNvSpPr>
            <a:spLocks noGrp="1"/>
          </p:cNvSpPr>
          <p:nvPr>
            <p:ph idx="1"/>
          </p:nvPr>
        </p:nvSpPr>
        <p:spPr>
          <a:xfrm>
            <a:off x="1120000" y="1825625"/>
            <a:ext cx="4804282" cy="4278961"/>
          </a:xfrm>
        </p:spPr>
        <p:txBody>
          <a:bodyPr>
            <a:normAutofit fontScale="62500" lnSpcReduction="20000"/>
          </a:bodyPr>
          <a:lstStyle/>
          <a:p>
            <a:pPr marL="228600" lvl="1">
              <a:spcBef>
                <a:spcPts val="1000"/>
              </a:spcBef>
            </a:pPr>
            <a:r>
              <a:rPr lang="tr-TR" sz="3600" dirty="0" smtClean="0"/>
              <a:t>İki akromat çiftin arasında bir konveks merceğin konmasıyla oluşan 5 merceklli bir sistemdir.</a:t>
            </a:r>
          </a:p>
          <a:p>
            <a:pPr marL="228600" lvl="1">
              <a:spcBef>
                <a:spcPts val="1000"/>
              </a:spcBef>
            </a:pPr>
            <a:r>
              <a:rPr lang="en-US" sz="3600" dirty="0" err="1" smtClean="0"/>
              <a:t>Geniş</a:t>
            </a:r>
            <a:r>
              <a:rPr lang="en-US" sz="3600" dirty="0" smtClean="0"/>
              <a:t> </a:t>
            </a:r>
            <a:r>
              <a:rPr lang="en-US" sz="3600" dirty="0" err="1"/>
              <a:t>görüş</a:t>
            </a:r>
            <a:r>
              <a:rPr lang="en-US" sz="3600" dirty="0"/>
              <a:t> </a:t>
            </a:r>
            <a:r>
              <a:rPr lang="en-US" sz="3600" dirty="0" err="1"/>
              <a:t>alanı</a:t>
            </a:r>
            <a:r>
              <a:rPr lang="en-US" sz="3600" dirty="0"/>
              <a:t> </a:t>
            </a:r>
            <a:r>
              <a:rPr lang="en-US" sz="3600" dirty="0" err="1"/>
              <a:t>sağlayan</a:t>
            </a:r>
            <a:r>
              <a:rPr lang="en-US" sz="3600" dirty="0"/>
              <a:t> </a:t>
            </a:r>
            <a:r>
              <a:rPr lang="en-US" sz="3600" dirty="0" err="1"/>
              <a:t>bu</a:t>
            </a:r>
            <a:r>
              <a:rPr lang="en-US" sz="3600" dirty="0"/>
              <a:t> lens </a:t>
            </a:r>
            <a:r>
              <a:rPr lang="en-US" sz="3600" dirty="0" err="1"/>
              <a:t>Birinci</a:t>
            </a:r>
            <a:r>
              <a:rPr lang="en-US" sz="3600" dirty="0"/>
              <a:t> </a:t>
            </a:r>
            <a:r>
              <a:rPr lang="en-US" sz="3600" dirty="0" err="1"/>
              <a:t>Dünya</a:t>
            </a:r>
            <a:r>
              <a:rPr lang="en-US" sz="3600" dirty="0"/>
              <a:t> </a:t>
            </a:r>
            <a:r>
              <a:rPr lang="en-US" sz="3600" dirty="0" err="1"/>
              <a:t>Savaşı’nda</a:t>
            </a:r>
            <a:r>
              <a:rPr lang="en-US" sz="3600" dirty="0"/>
              <a:t> </a:t>
            </a:r>
            <a:r>
              <a:rPr lang="en-US" sz="3600" dirty="0" err="1"/>
              <a:t>askeri</a:t>
            </a:r>
            <a:r>
              <a:rPr lang="en-US" sz="3600" dirty="0"/>
              <a:t> </a:t>
            </a:r>
            <a:r>
              <a:rPr lang="en-US" sz="3600" dirty="0" err="1"/>
              <a:t>amaçlı</a:t>
            </a:r>
            <a:r>
              <a:rPr lang="en-US" sz="3600" dirty="0"/>
              <a:t> </a:t>
            </a:r>
            <a:r>
              <a:rPr lang="en-US" sz="3600" dirty="0" err="1"/>
              <a:t>üretilmiştir</a:t>
            </a:r>
            <a:r>
              <a:rPr lang="en-US" sz="3600" dirty="0"/>
              <a:t>. </a:t>
            </a:r>
            <a:r>
              <a:rPr lang="tr-TR" sz="3600" dirty="0"/>
              <a:t>Yaklaşık </a:t>
            </a:r>
            <a:r>
              <a:rPr lang="tr-TR" sz="2800" dirty="0"/>
              <a:t> </a:t>
            </a:r>
            <a:r>
              <a:rPr lang="tr-TR" sz="2800" dirty="0" smtClean="0"/>
              <a:t>60°</a:t>
            </a:r>
            <a:endParaRPr lang="tr-TR" sz="3600" dirty="0" smtClean="0"/>
          </a:p>
          <a:p>
            <a:pPr marL="228600" lvl="1">
              <a:spcBef>
                <a:spcPts val="1000"/>
              </a:spcBef>
            </a:pPr>
            <a:r>
              <a:rPr lang="en-US" sz="3600" dirty="0" err="1" smtClean="0"/>
              <a:t>Hayalet</a:t>
            </a:r>
            <a:r>
              <a:rPr lang="en-US" sz="3600" dirty="0" smtClean="0"/>
              <a:t> </a:t>
            </a:r>
            <a:r>
              <a:rPr lang="en-US" sz="3600" dirty="0" err="1"/>
              <a:t>görüntüleri</a:t>
            </a:r>
            <a:r>
              <a:rPr lang="en-US" sz="3600" dirty="0"/>
              <a:t> </a:t>
            </a:r>
            <a:r>
              <a:rPr lang="en-US" sz="3600" dirty="0" err="1"/>
              <a:t>ve</a:t>
            </a:r>
            <a:r>
              <a:rPr lang="en-US" sz="3600" dirty="0"/>
              <a:t> </a:t>
            </a:r>
            <a:r>
              <a:rPr lang="en-US" sz="3600" dirty="0" err="1"/>
              <a:t>astigmatizm</a:t>
            </a:r>
            <a:r>
              <a:rPr lang="tr-TR" sz="3600" dirty="0"/>
              <a:t> hataları vardır</a:t>
            </a:r>
            <a:r>
              <a:rPr lang="en-US" sz="3600" dirty="0"/>
              <a:t>. </a:t>
            </a:r>
            <a:r>
              <a:rPr lang="tr-TR" sz="3600" dirty="0" smtClean="0"/>
              <a:t>Ancak iyi bir kaplama ile bu etkiler giderilebilmektedir.</a:t>
            </a:r>
          </a:p>
          <a:p>
            <a:pPr marL="228600" lvl="1">
              <a:spcBef>
                <a:spcPts val="1000"/>
              </a:spcBef>
            </a:pPr>
            <a:r>
              <a:rPr lang="en-US" sz="3600" dirty="0" smtClean="0"/>
              <a:t>Bu </a:t>
            </a:r>
            <a:r>
              <a:rPr lang="en-US" sz="3600" dirty="0" err="1"/>
              <a:t>mercekler</a:t>
            </a:r>
            <a:r>
              <a:rPr lang="en-US" sz="3600" dirty="0"/>
              <a:t> </a:t>
            </a:r>
            <a:r>
              <a:rPr lang="en-US" sz="3600" dirty="0" err="1"/>
              <a:t>çok</a:t>
            </a:r>
            <a:r>
              <a:rPr lang="en-US" sz="3600" dirty="0"/>
              <a:t> </a:t>
            </a:r>
            <a:r>
              <a:rPr lang="en-US" sz="3600" dirty="0" err="1"/>
              <a:t>geniş</a:t>
            </a:r>
            <a:r>
              <a:rPr lang="en-US" sz="3600" dirty="0"/>
              <a:t> </a:t>
            </a:r>
            <a:r>
              <a:rPr lang="en-US" sz="3600" dirty="0" err="1"/>
              <a:t>olduklarınadan</a:t>
            </a:r>
            <a:r>
              <a:rPr lang="en-US" sz="3600" dirty="0"/>
              <a:t> </a:t>
            </a:r>
            <a:r>
              <a:rPr lang="en-US" sz="3600" dirty="0" err="1"/>
              <a:t>bakış</a:t>
            </a:r>
            <a:r>
              <a:rPr lang="en-US" sz="3600" dirty="0"/>
              <a:t> </a:t>
            </a:r>
            <a:r>
              <a:rPr lang="en-US" sz="3600" dirty="0" err="1"/>
              <a:t>rahatlıkları</a:t>
            </a:r>
            <a:r>
              <a:rPr lang="en-US" sz="3600" dirty="0"/>
              <a:t> </a:t>
            </a:r>
            <a:r>
              <a:rPr lang="en-US" sz="3600" dirty="0" err="1"/>
              <a:t>çok</a:t>
            </a:r>
            <a:r>
              <a:rPr lang="en-US" sz="3600" dirty="0"/>
              <a:t> </a:t>
            </a:r>
            <a:r>
              <a:rPr lang="en-US" sz="3600" dirty="0" err="1"/>
              <a:t>iyidir</a:t>
            </a:r>
            <a:r>
              <a:rPr lang="en-US" sz="3600" dirty="0"/>
              <a:t>. </a:t>
            </a:r>
            <a:endParaRPr lang="tr-TR" sz="3600" dirty="0" smtClean="0"/>
          </a:p>
          <a:p>
            <a:pPr marL="228600" lvl="1">
              <a:spcBef>
                <a:spcPts val="1000"/>
              </a:spcBef>
            </a:pPr>
            <a:r>
              <a:rPr lang="en-US" sz="3600" dirty="0" err="1" smtClean="0"/>
              <a:t>Kullanılması</a:t>
            </a:r>
            <a:r>
              <a:rPr lang="en-US" sz="3600" dirty="0" smtClean="0"/>
              <a:t> </a:t>
            </a:r>
            <a:r>
              <a:rPr lang="en-US" sz="3600" dirty="0" err="1"/>
              <a:t>çok</a:t>
            </a:r>
            <a:r>
              <a:rPr lang="en-US" sz="3600" dirty="0"/>
              <a:t> </a:t>
            </a:r>
            <a:r>
              <a:rPr lang="en-US" sz="3600" dirty="0" err="1"/>
              <a:t>konforludur</a:t>
            </a:r>
            <a:r>
              <a:rPr lang="en-US" sz="3600" dirty="0"/>
              <a:t>.</a:t>
            </a:r>
          </a:p>
          <a:p>
            <a:endParaRPr lang="tr-TR" dirty="0"/>
          </a:p>
        </p:txBody>
      </p:sp>
      <p:pic>
        <p:nvPicPr>
          <p:cNvPr id="4" name="Picture 4" descr="http://upload.wikimedia.org/wikipedia/commons/a/a4/Erfle_19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228" y="1363110"/>
            <a:ext cx="5220556" cy="23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C000"/>
                </a:solidFill>
              </a:rPr>
              <a:t>König</a:t>
            </a:r>
            <a:endParaRPr lang="tr-TR" dirty="0"/>
          </a:p>
        </p:txBody>
      </p:sp>
      <p:sp>
        <p:nvSpPr>
          <p:cNvPr id="3" name="Content Placeholder 2"/>
          <p:cNvSpPr>
            <a:spLocks noGrp="1"/>
          </p:cNvSpPr>
          <p:nvPr>
            <p:ph idx="1"/>
          </p:nvPr>
        </p:nvSpPr>
        <p:spPr>
          <a:xfrm>
            <a:off x="1120000" y="1825625"/>
            <a:ext cx="4752766" cy="4523660"/>
          </a:xfrm>
        </p:spPr>
        <p:txBody>
          <a:bodyPr>
            <a:normAutofit fontScale="55000" lnSpcReduction="20000"/>
          </a:bodyPr>
          <a:lstStyle/>
          <a:p>
            <a:pPr marL="228600" lvl="1">
              <a:spcBef>
                <a:spcPts val="1000"/>
              </a:spcBef>
            </a:pPr>
            <a:r>
              <a:rPr lang="en-US" sz="4500" dirty="0"/>
              <a:t>Abbe </a:t>
            </a:r>
            <a:r>
              <a:rPr lang="en-US" sz="4500" dirty="0" err="1"/>
              <a:t>dizaynının</a:t>
            </a:r>
            <a:r>
              <a:rPr lang="en-US" sz="4500" dirty="0"/>
              <a:t> </a:t>
            </a:r>
            <a:r>
              <a:rPr lang="en-US" sz="4500" dirty="0" err="1"/>
              <a:t>basitleştirilmiş</a:t>
            </a:r>
            <a:r>
              <a:rPr lang="en-US" sz="4500" dirty="0"/>
              <a:t> </a:t>
            </a:r>
            <a:r>
              <a:rPr lang="en-US" sz="4500" dirty="0" err="1"/>
              <a:t>halidir</a:t>
            </a:r>
            <a:r>
              <a:rPr lang="en-US" sz="4500" dirty="0"/>
              <a:t>. </a:t>
            </a:r>
            <a:endParaRPr lang="tr-TR" sz="4500" dirty="0" smtClean="0"/>
          </a:p>
          <a:p>
            <a:pPr marL="228600" lvl="1">
              <a:spcBef>
                <a:spcPts val="1000"/>
              </a:spcBef>
            </a:pPr>
            <a:r>
              <a:rPr lang="tr-TR" sz="4500" dirty="0" smtClean="0"/>
              <a:t>Konkav-konveks pozitif bir çift mercek ile tek bir plano mercekten oluşur.</a:t>
            </a:r>
          </a:p>
          <a:p>
            <a:pPr marL="228600" lvl="1">
              <a:spcBef>
                <a:spcPts val="1000"/>
              </a:spcBef>
            </a:pPr>
            <a:r>
              <a:rPr lang="en-US" sz="4500" dirty="0" err="1" smtClean="0"/>
              <a:t>Nagler</a:t>
            </a:r>
            <a:r>
              <a:rPr lang="en-US" sz="4500" dirty="0" smtClean="0"/>
              <a:t> </a:t>
            </a:r>
            <a:r>
              <a:rPr lang="en-US" sz="4500" dirty="0" err="1"/>
              <a:t>dizaynından</a:t>
            </a:r>
            <a:r>
              <a:rPr lang="en-US" sz="4500" dirty="0"/>
              <a:t> </a:t>
            </a:r>
            <a:r>
              <a:rPr lang="en-US" sz="4500" dirty="0" err="1"/>
              <a:t>önceki</a:t>
            </a:r>
            <a:r>
              <a:rPr lang="en-US" sz="4500" dirty="0"/>
              <a:t> </a:t>
            </a:r>
            <a:r>
              <a:rPr lang="en-US" sz="4500" dirty="0" err="1"/>
              <a:t>tüm</a:t>
            </a:r>
            <a:r>
              <a:rPr lang="en-US" sz="4500" dirty="0"/>
              <a:t> </a:t>
            </a:r>
            <a:r>
              <a:rPr lang="en-US" sz="4500" dirty="0" err="1"/>
              <a:t>göz</a:t>
            </a:r>
            <a:r>
              <a:rPr lang="en-US" sz="4500" dirty="0"/>
              <a:t> </a:t>
            </a:r>
            <a:r>
              <a:rPr lang="en-US" sz="4500" dirty="0" err="1"/>
              <a:t>merceklerinden</a:t>
            </a:r>
            <a:r>
              <a:rPr lang="en-US" sz="4500" dirty="0"/>
              <a:t> </a:t>
            </a:r>
            <a:r>
              <a:rPr lang="en-US" sz="4500" dirty="0" err="1"/>
              <a:t>daha</a:t>
            </a:r>
            <a:r>
              <a:rPr lang="en-US" sz="4500" dirty="0"/>
              <a:t> </a:t>
            </a:r>
            <a:r>
              <a:rPr lang="en-US" sz="4500" dirty="0" err="1"/>
              <a:t>iyi</a:t>
            </a:r>
            <a:r>
              <a:rPr lang="en-US" sz="4500" dirty="0"/>
              <a:t> </a:t>
            </a:r>
            <a:r>
              <a:rPr lang="en-US" sz="4500" dirty="0" err="1"/>
              <a:t>bir</a:t>
            </a:r>
            <a:r>
              <a:rPr lang="en-US" sz="4500" dirty="0"/>
              <a:t> </a:t>
            </a:r>
            <a:r>
              <a:rPr lang="en-US" sz="4500" dirty="0" err="1"/>
              <a:t>performansa</a:t>
            </a:r>
            <a:r>
              <a:rPr lang="en-US" sz="4500" dirty="0"/>
              <a:t> </a:t>
            </a:r>
            <a:r>
              <a:rPr lang="en-US" sz="4500" dirty="0" err="1"/>
              <a:t>sahiptir</a:t>
            </a:r>
            <a:r>
              <a:rPr lang="en-US" sz="4500" dirty="0"/>
              <a:t>. </a:t>
            </a:r>
            <a:endParaRPr lang="tr-TR" sz="4500" dirty="0" smtClean="0"/>
          </a:p>
          <a:p>
            <a:pPr marL="228600" lvl="1">
              <a:spcBef>
                <a:spcPts val="1000"/>
              </a:spcBef>
            </a:pPr>
            <a:r>
              <a:rPr lang="en-US" sz="4500" dirty="0" smtClean="0"/>
              <a:t>55 </a:t>
            </a:r>
            <a:r>
              <a:rPr lang="en-US" sz="4500" dirty="0" err="1"/>
              <a:t>derecelik</a:t>
            </a:r>
            <a:r>
              <a:rPr lang="en-US" sz="4500" dirty="0"/>
              <a:t> </a:t>
            </a:r>
            <a:r>
              <a:rPr lang="en-US" sz="4500" dirty="0" err="1"/>
              <a:t>görüş</a:t>
            </a:r>
            <a:r>
              <a:rPr lang="en-US" sz="4500" dirty="0"/>
              <a:t> </a:t>
            </a:r>
            <a:r>
              <a:rPr lang="en-US" sz="4500" dirty="0" err="1"/>
              <a:t>açılarında</a:t>
            </a:r>
            <a:r>
              <a:rPr lang="en-US" sz="4500" dirty="0"/>
              <a:t> </a:t>
            </a:r>
            <a:r>
              <a:rPr lang="en-US" sz="4500" dirty="0" err="1"/>
              <a:t>Plössl</a:t>
            </a:r>
            <a:r>
              <a:rPr lang="en-US" sz="4500" dirty="0"/>
              <a:t> </a:t>
            </a:r>
            <a:r>
              <a:rPr lang="en-US" sz="4500" dirty="0" err="1"/>
              <a:t>ile</a:t>
            </a:r>
            <a:r>
              <a:rPr lang="en-US" sz="4500" dirty="0"/>
              <a:t> </a:t>
            </a:r>
            <a:r>
              <a:rPr lang="en-US" sz="4500" dirty="0" err="1"/>
              <a:t>benzer</a:t>
            </a:r>
            <a:r>
              <a:rPr lang="en-US" sz="4500" dirty="0"/>
              <a:t> </a:t>
            </a:r>
            <a:r>
              <a:rPr lang="en-US" sz="4500" dirty="0" err="1"/>
              <a:t>performans</a:t>
            </a:r>
            <a:r>
              <a:rPr lang="en-US" sz="4500" dirty="0"/>
              <a:t> </a:t>
            </a:r>
            <a:r>
              <a:rPr lang="en-US" sz="4500" dirty="0" err="1"/>
              <a:t>sağladığından</a:t>
            </a:r>
            <a:r>
              <a:rPr lang="en-US" sz="4500" dirty="0"/>
              <a:t> </a:t>
            </a:r>
            <a:r>
              <a:rPr lang="en-US" sz="4500" dirty="0" err="1"/>
              <a:t>fazladan</a:t>
            </a:r>
            <a:r>
              <a:rPr lang="en-US" sz="4500" dirty="0"/>
              <a:t> </a:t>
            </a:r>
            <a:r>
              <a:rPr lang="en-US" sz="4500" dirty="0" err="1"/>
              <a:t>bir</a:t>
            </a:r>
            <a:r>
              <a:rPr lang="en-US" sz="4500" dirty="0"/>
              <a:t> </a:t>
            </a:r>
            <a:r>
              <a:rPr lang="en-US" sz="4500" dirty="0" err="1"/>
              <a:t>merceğin</a:t>
            </a:r>
            <a:r>
              <a:rPr lang="en-US" sz="4500" dirty="0"/>
              <a:t> </a:t>
            </a:r>
            <a:r>
              <a:rPr lang="en-US" sz="4500" dirty="0" err="1"/>
              <a:t>kullanılmasına</a:t>
            </a:r>
            <a:r>
              <a:rPr lang="en-US" sz="4500" dirty="0"/>
              <a:t> </a:t>
            </a:r>
            <a:r>
              <a:rPr lang="en-US" sz="4500" dirty="0" err="1"/>
              <a:t>gerek</a:t>
            </a:r>
            <a:r>
              <a:rPr lang="en-US" sz="4500" dirty="0"/>
              <a:t> </a:t>
            </a:r>
            <a:r>
              <a:rPr lang="en-US" sz="4500" dirty="0" err="1"/>
              <a:t>kalmaz</a:t>
            </a:r>
            <a:r>
              <a:rPr lang="en-US" sz="4500" dirty="0"/>
              <a:t>.</a:t>
            </a:r>
          </a:p>
          <a:p>
            <a:endParaRPr lang="tr-TR" dirty="0"/>
          </a:p>
        </p:txBody>
      </p:sp>
      <p:pic>
        <p:nvPicPr>
          <p:cNvPr id="4" name="Picture 4" descr="http://upload.wikimedia.org/wikipedia/commons/4/4c/K%C3%B6nig_19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527" y="1475801"/>
            <a:ext cx="5401663" cy="240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61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C000"/>
                </a:solidFill>
              </a:rPr>
              <a:t>Nagler</a:t>
            </a:r>
            <a:endParaRPr lang="tr-TR" dirty="0"/>
          </a:p>
        </p:txBody>
      </p:sp>
      <p:sp>
        <p:nvSpPr>
          <p:cNvPr id="3" name="Content Placeholder 2"/>
          <p:cNvSpPr>
            <a:spLocks noGrp="1"/>
          </p:cNvSpPr>
          <p:nvPr>
            <p:ph idx="1"/>
          </p:nvPr>
        </p:nvSpPr>
        <p:spPr>
          <a:xfrm>
            <a:off x="1120000" y="1825625"/>
            <a:ext cx="5692924" cy="4588054"/>
          </a:xfrm>
        </p:spPr>
        <p:txBody>
          <a:bodyPr>
            <a:normAutofit fontScale="70000" lnSpcReduction="20000"/>
          </a:bodyPr>
          <a:lstStyle/>
          <a:p>
            <a:pPr marL="228600" lvl="1">
              <a:spcBef>
                <a:spcPts val="1000"/>
              </a:spcBef>
            </a:pPr>
            <a:r>
              <a:rPr lang="en-US" sz="4500" dirty="0" err="1"/>
              <a:t>Çok</a:t>
            </a:r>
            <a:r>
              <a:rPr lang="en-US" sz="4500" dirty="0"/>
              <a:t> </a:t>
            </a:r>
            <a:r>
              <a:rPr lang="en-US" sz="4500" dirty="0" err="1"/>
              <a:t>geniş</a:t>
            </a:r>
            <a:r>
              <a:rPr lang="en-US" sz="4500" dirty="0"/>
              <a:t> </a:t>
            </a:r>
            <a:r>
              <a:rPr lang="en-US" sz="4500" dirty="0" err="1"/>
              <a:t>açı</a:t>
            </a:r>
            <a:r>
              <a:rPr lang="en-US" sz="4500" dirty="0"/>
              <a:t> </a:t>
            </a:r>
            <a:r>
              <a:rPr lang="en-US" sz="4500" dirty="0" err="1"/>
              <a:t>görüntüleme</a:t>
            </a:r>
            <a:r>
              <a:rPr lang="en-US" sz="4500" dirty="0"/>
              <a:t> </a:t>
            </a:r>
            <a:r>
              <a:rPr lang="en-US" sz="4500" dirty="0" err="1"/>
              <a:t>gerektiren</a:t>
            </a:r>
            <a:r>
              <a:rPr lang="en-US" sz="4500" dirty="0"/>
              <a:t> </a:t>
            </a:r>
            <a:r>
              <a:rPr lang="en-US" sz="4500" dirty="0" err="1"/>
              <a:t>astronomik</a:t>
            </a:r>
            <a:r>
              <a:rPr lang="en-US" sz="4500" dirty="0"/>
              <a:t> </a:t>
            </a:r>
            <a:r>
              <a:rPr lang="en-US" sz="4500" dirty="0" err="1"/>
              <a:t>teleskoplar</a:t>
            </a:r>
            <a:r>
              <a:rPr lang="en-US" sz="4500" dirty="0"/>
              <a:t> </a:t>
            </a:r>
            <a:r>
              <a:rPr lang="en-US" sz="4500" dirty="0" err="1"/>
              <a:t>için</a:t>
            </a:r>
            <a:r>
              <a:rPr lang="en-US" sz="4500" dirty="0"/>
              <a:t> </a:t>
            </a:r>
            <a:r>
              <a:rPr lang="en-US" sz="4500" dirty="0" err="1"/>
              <a:t>özel</a:t>
            </a:r>
            <a:r>
              <a:rPr lang="en-US" sz="4500" dirty="0"/>
              <a:t> </a:t>
            </a:r>
            <a:r>
              <a:rPr lang="en-US" sz="4500" dirty="0" err="1"/>
              <a:t>olarak</a:t>
            </a:r>
            <a:r>
              <a:rPr lang="en-US" sz="4500" dirty="0"/>
              <a:t> </a:t>
            </a:r>
            <a:r>
              <a:rPr lang="en-US" sz="4500" dirty="0" err="1"/>
              <a:t>geliştirilmiştir</a:t>
            </a:r>
            <a:r>
              <a:rPr lang="en-US" sz="4500" dirty="0"/>
              <a:t>. </a:t>
            </a:r>
            <a:r>
              <a:rPr lang="tr-TR" sz="4500" dirty="0"/>
              <a:t>Görüş alanı </a:t>
            </a:r>
            <a:r>
              <a:rPr lang="tr-TR" sz="4500" dirty="0" smtClean="0"/>
              <a:t>82°</a:t>
            </a:r>
          </a:p>
          <a:p>
            <a:pPr marL="228600" lvl="1">
              <a:spcBef>
                <a:spcPts val="1000"/>
              </a:spcBef>
            </a:pPr>
            <a:r>
              <a:rPr lang="en-US" sz="4500" dirty="0" err="1" smtClean="0"/>
              <a:t>Astigmatizm</a:t>
            </a:r>
            <a:r>
              <a:rPr lang="en-US" sz="4500" dirty="0" smtClean="0"/>
              <a:t> </a:t>
            </a:r>
            <a:r>
              <a:rPr lang="en-US" sz="4500" dirty="0" err="1"/>
              <a:t>ve</a:t>
            </a:r>
            <a:r>
              <a:rPr lang="en-US" sz="4500" dirty="0"/>
              <a:t> </a:t>
            </a:r>
            <a:r>
              <a:rPr lang="en-US" sz="4500" dirty="0" err="1"/>
              <a:t>diğer</a:t>
            </a:r>
            <a:r>
              <a:rPr lang="en-US" sz="4500" dirty="0"/>
              <a:t> </a:t>
            </a:r>
            <a:r>
              <a:rPr lang="en-US" sz="4500" dirty="0" err="1"/>
              <a:t>görüntü</a:t>
            </a:r>
            <a:r>
              <a:rPr lang="en-US" sz="4500" dirty="0"/>
              <a:t> </a:t>
            </a:r>
            <a:r>
              <a:rPr lang="en-US" sz="4500" dirty="0" err="1"/>
              <a:t>hatalarının</a:t>
            </a:r>
            <a:r>
              <a:rPr lang="en-US" sz="4500" dirty="0"/>
              <a:t> </a:t>
            </a:r>
            <a:r>
              <a:rPr lang="en-US" sz="4500" dirty="0" err="1"/>
              <a:t>düzeltilmesi</a:t>
            </a:r>
            <a:r>
              <a:rPr lang="en-US" sz="4500" dirty="0"/>
              <a:t> </a:t>
            </a:r>
            <a:r>
              <a:rPr lang="en-US" sz="4500" dirty="0" err="1"/>
              <a:t>oldukça</a:t>
            </a:r>
            <a:r>
              <a:rPr lang="en-US" sz="4500" dirty="0"/>
              <a:t> </a:t>
            </a:r>
            <a:r>
              <a:rPr lang="en-US" sz="4500" dirty="0" err="1"/>
              <a:t>başarılıdır</a:t>
            </a:r>
            <a:r>
              <a:rPr lang="en-US" sz="4500" dirty="0"/>
              <a:t>. </a:t>
            </a:r>
            <a:endParaRPr lang="tr-TR" sz="4500" dirty="0" smtClean="0"/>
          </a:p>
          <a:p>
            <a:pPr marL="228600" lvl="1">
              <a:spcBef>
                <a:spcPts val="1000"/>
              </a:spcBef>
            </a:pPr>
            <a:r>
              <a:rPr lang="en-US" sz="4500" dirty="0" err="1" smtClean="0"/>
              <a:t>Farklı</a:t>
            </a:r>
            <a:r>
              <a:rPr lang="en-US" sz="4500" dirty="0" smtClean="0"/>
              <a:t> </a:t>
            </a:r>
            <a:r>
              <a:rPr lang="en-US" sz="4500" dirty="0" err="1"/>
              <a:t>kırılma</a:t>
            </a:r>
            <a:r>
              <a:rPr lang="en-US" sz="4500" dirty="0"/>
              <a:t> </a:t>
            </a:r>
            <a:r>
              <a:rPr lang="en-US" sz="4500" dirty="0" err="1"/>
              <a:t>indisine</a:t>
            </a:r>
            <a:r>
              <a:rPr lang="en-US" sz="4500" dirty="0"/>
              <a:t> </a:t>
            </a:r>
            <a:r>
              <a:rPr lang="en-US" sz="4500" dirty="0" err="1"/>
              <a:t>sahip</a:t>
            </a:r>
            <a:r>
              <a:rPr lang="en-US" sz="4500" dirty="0"/>
              <a:t> </a:t>
            </a:r>
            <a:r>
              <a:rPr lang="en-US" sz="4500" dirty="0" err="1"/>
              <a:t>birçok</a:t>
            </a:r>
            <a:r>
              <a:rPr lang="en-US" sz="4500" dirty="0"/>
              <a:t> </a:t>
            </a:r>
            <a:r>
              <a:rPr lang="en-US" sz="4500" dirty="0" err="1"/>
              <a:t>mercekten</a:t>
            </a:r>
            <a:r>
              <a:rPr lang="en-US" sz="4500" dirty="0"/>
              <a:t> </a:t>
            </a:r>
            <a:r>
              <a:rPr lang="en-US" sz="4500" dirty="0" err="1"/>
              <a:t>üretilir</a:t>
            </a:r>
            <a:r>
              <a:rPr lang="en-US" sz="4500" dirty="0"/>
              <a:t>. </a:t>
            </a:r>
            <a:endParaRPr lang="tr-TR" sz="4500" dirty="0" smtClean="0"/>
          </a:p>
          <a:p>
            <a:pPr marL="228600" lvl="1">
              <a:spcBef>
                <a:spcPts val="1000"/>
              </a:spcBef>
            </a:pPr>
            <a:r>
              <a:rPr lang="en-US" sz="4500" dirty="0" err="1" smtClean="0"/>
              <a:t>Dezavantajı</a:t>
            </a:r>
            <a:r>
              <a:rPr lang="en-US" sz="4500" dirty="0" smtClean="0"/>
              <a:t> </a:t>
            </a:r>
            <a:r>
              <a:rPr lang="en-US" sz="4500" dirty="0" err="1"/>
              <a:t>çok</a:t>
            </a:r>
            <a:r>
              <a:rPr lang="en-US" sz="4500" dirty="0"/>
              <a:t> </a:t>
            </a:r>
            <a:r>
              <a:rPr lang="en-US" sz="4500" dirty="0" err="1"/>
              <a:t>ağır</a:t>
            </a:r>
            <a:r>
              <a:rPr lang="en-US" sz="4500" dirty="0"/>
              <a:t> </a:t>
            </a:r>
            <a:r>
              <a:rPr lang="en-US" sz="4500" dirty="0" err="1"/>
              <a:t>olması</a:t>
            </a:r>
            <a:r>
              <a:rPr lang="en-US" sz="4500" dirty="0"/>
              <a:t> </a:t>
            </a:r>
            <a:r>
              <a:rPr lang="en-US" sz="4500" dirty="0" err="1"/>
              <a:t>ve</a:t>
            </a:r>
            <a:r>
              <a:rPr lang="en-US" sz="4500" dirty="0"/>
              <a:t> </a:t>
            </a:r>
            <a:r>
              <a:rPr lang="en-US" sz="4500" dirty="0" err="1"/>
              <a:t>fiyatının</a:t>
            </a:r>
            <a:r>
              <a:rPr lang="en-US" sz="4500" dirty="0"/>
              <a:t> </a:t>
            </a:r>
            <a:r>
              <a:rPr lang="en-US" sz="4500" dirty="0" err="1"/>
              <a:t>küçük</a:t>
            </a:r>
            <a:r>
              <a:rPr lang="en-US" sz="4500" dirty="0"/>
              <a:t> </a:t>
            </a:r>
            <a:r>
              <a:rPr lang="en-US" sz="4500" dirty="0" err="1"/>
              <a:t>bir</a:t>
            </a:r>
            <a:r>
              <a:rPr lang="en-US" sz="4500" dirty="0"/>
              <a:t> </a:t>
            </a:r>
            <a:r>
              <a:rPr lang="en-US" sz="4500" dirty="0" err="1"/>
              <a:t>teleskopla</a:t>
            </a:r>
            <a:r>
              <a:rPr lang="en-US" sz="4500" dirty="0"/>
              <a:t> </a:t>
            </a:r>
            <a:r>
              <a:rPr lang="en-US" sz="4500" dirty="0" err="1"/>
              <a:t>aynı</a:t>
            </a:r>
            <a:r>
              <a:rPr lang="en-US" sz="4500" dirty="0"/>
              <a:t> </a:t>
            </a:r>
            <a:r>
              <a:rPr lang="en-US" sz="4500" dirty="0" err="1"/>
              <a:t>olmasıdır</a:t>
            </a:r>
            <a:r>
              <a:rPr lang="en-US" sz="4500" dirty="0"/>
              <a:t>.</a:t>
            </a:r>
          </a:p>
          <a:p>
            <a:endParaRPr lang="tr-TR" dirty="0"/>
          </a:p>
        </p:txBody>
      </p:sp>
      <p:pic>
        <p:nvPicPr>
          <p:cNvPr id="4" name="Picture 6" descr="http://upload.wikimedia.org/wikipedia/commons/9/98/Nagler_2_19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924" y="365125"/>
            <a:ext cx="4739654" cy="225697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upload.wikimedia.org/wikipedia/commons/6/6c/Nagler_1979_1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924" y="2624315"/>
            <a:ext cx="4739654" cy="407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0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Eyepieces random se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317" y="1545465"/>
            <a:ext cx="5426299" cy="40697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FF0000"/>
                </a:solidFill>
              </a:rPr>
              <a:t>G</a:t>
            </a:r>
            <a:r>
              <a:rPr lang="tr-TR" b="1" dirty="0" smtClean="0">
                <a:solidFill>
                  <a:srgbClr val="FF0000"/>
                </a:solidFill>
              </a:rPr>
              <a:t>özmercekleri</a:t>
            </a:r>
            <a:endParaRPr lang="en-US" b="1" dirty="0">
              <a:solidFill>
                <a:srgbClr val="FF0000"/>
              </a:solidFill>
            </a:endParaRPr>
          </a:p>
        </p:txBody>
      </p:sp>
      <p:sp>
        <p:nvSpPr>
          <p:cNvPr id="3" name="Content Placeholder 2"/>
          <p:cNvSpPr>
            <a:spLocks noGrp="1"/>
          </p:cNvSpPr>
          <p:nvPr>
            <p:ph idx="1"/>
          </p:nvPr>
        </p:nvSpPr>
        <p:spPr>
          <a:xfrm>
            <a:off x="725146" y="1455282"/>
            <a:ext cx="4280671" cy="4351338"/>
          </a:xfrm>
        </p:spPr>
        <p:txBody>
          <a:bodyPr>
            <a:normAutofit/>
          </a:bodyPr>
          <a:lstStyle/>
          <a:p>
            <a:endParaRPr lang="en-US" dirty="0"/>
          </a:p>
          <a:p>
            <a:pPr algn="just"/>
            <a:r>
              <a:rPr lang="en-US" dirty="0" err="1">
                <a:solidFill>
                  <a:srgbClr val="FFFF00"/>
                </a:solidFill>
              </a:rPr>
              <a:t>Göz</a:t>
            </a:r>
            <a:r>
              <a:rPr lang="en-US" dirty="0">
                <a:solidFill>
                  <a:srgbClr val="FFFF00"/>
                </a:solidFill>
              </a:rPr>
              <a:t> </a:t>
            </a:r>
            <a:r>
              <a:rPr lang="en-US" dirty="0" err="1">
                <a:solidFill>
                  <a:srgbClr val="FFFF00"/>
                </a:solidFill>
              </a:rPr>
              <a:t>merceği</a:t>
            </a:r>
            <a:r>
              <a:rPr lang="en-US" dirty="0">
                <a:solidFill>
                  <a:srgbClr val="FFFF00"/>
                </a:solidFill>
              </a:rPr>
              <a:t>, </a:t>
            </a:r>
            <a:r>
              <a:rPr lang="en-US" dirty="0" err="1">
                <a:solidFill>
                  <a:srgbClr val="FFFF00"/>
                </a:solidFill>
              </a:rPr>
              <a:t>teleskop</a:t>
            </a:r>
            <a:r>
              <a:rPr lang="en-US" dirty="0">
                <a:solidFill>
                  <a:srgbClr val="FFFF00"/>
                </a:solidFill>
              </a:rPr>
              <a:t> </a:t>
            </a:r>
            <a:r>
              <a:rPr lang="en-US" dirty="0" err="1">
                <a:solidFill>
                  <a:srgbClr val="FFFF00"/>
                </a:solidFill>
              </a:rPr>
              <a:t>veya</a:t>
            </a:r>
            <a:r>
              <a:rPr lang="en-US" dirty="0">
                <a:solidFill>
                  <a:srgbClr val="FFFF00"/>
                </a:solidFill>
              </a:rPr>
              <a:t> </a:t>
            </a:r>
            <a:r>
              <a:rPr lang="en-US" dirty="0" err="1">
                <a:solidFill>
                  <a:srgbClr val="FFFF00"/>
                </a:solidFill>
              </a:rPr>
              <a:t>mikroskop</a:t>
            </a:r>
            <a:r>
              <a:rPr lang="en-US" dirty="0">
                <a:solidFill>
                  <a:srgbClr val="FFFF00"/>
                </a:solidFill>
              </a:rPr>
              <a:t> </a:t>
            </a:r>
            <a:r>
              <a:rPr lang="en-US" dirty="0" err="1">
                <a:solidFill>
                  <a:srgbClr val="FFFF00"/>
                </a:solidFill>
              </a:rPr>
              <a:t>gibi</a:t>
            </a:r>
            <a:r>
              <a:rPr lang="en-US" dirty="0">
                <a:solidFill>
                  <a:srgbClr val="FFFF00"/>
                </a:solidFill>
              </a:rPr>
              <a:t> </a:t>
            </a:r>
            <a:r>
              <a:rPr lang="en-US" dirty="0" err="1">
                <a:solidFill>
                  <a:srgbClr val="FFFF00"/>
                </a:solidFill>
              </a:rPr>
              <a:t>çeşitli</a:t>
            </a:r>
            <a:r>
              <a:rPr lang="en-US" dirty="0">
                <a:solidFill>
                  <a:srgbClr val="FFFF00"/>
                </a:solidFill>
              </a:rPr>
              <a:t> </a:t>
            </a:r>
            <a:r>
              <a:rPr lang="en-US" dirty="0" err="1">
                <a:solidFill>
                  <a:srgbClr val="FFFF00"/>
                </a:solidFill>
              </a:rPr>
              <a:t>optik</a:t>
            </a:r>
            <a:r>
              <a:rPr lang="en-US" dirty="0">
                <a:solidFill>
                  <a:srgbClr val="FFFF00"/>
                </a:solidFill>
              </a:rPr>
              <a:t> </a:t>
            </a:r>
            <a:r>
              <a:rPr lang="en-US" dirty="0" err="1">
                <a:solidFill>
                  <a:srgbClr val="FFFF00"/>
                </a:solidFill>
              </a:rPr>
              <a:t>cihazlara</a:t>
            </a:r>
            <a:r>
              <a:rPr lang="en-US" dirty="0">
                <a:solidFill>
                  <a:srgbClr val="FFFF00"/>
                </a:solidFill>
              </a:rPr>
              <a:t> </a:t>
            </a:r>
            <a:r>
              <a:rPr lang="en-US" dirty="0" err="1">
                <a:solidFill>
                  <a:srgbClr val="FFFF00"/>
                </a:solidFill>
              </a:rPr>
              <a:t>takılan</a:t>
            </a:r>
            <a:r>
              <a:rPr lang="en-US" dirty="0">
                <a:solidFill>
                  <a:srgbClr val="FFFF00"/>
                </a:solidFill>
              </a:rPr>
              <a:t> </a:t>
            </a:r>
            <a:r>
              <a:rPr lang="en-US" dirty="0" err="1">
                <a:solidFill>
                  <a:srgbClr val="FFFF00"/>
                </a:solidFill>
              </a:rPr>
              <a:t>bir</a:t>
            </a:r>
            <a:r>
              <a:rPr lang="en-US" dirty="0">
                <a:solidFill>
                  <a:srgbClr val="FFFF00"/>
                </a:solidFill>
              </a:rPr>
              <a:t> </a:t>
            </a:r>
            <a:r>
              <a:rPr lang="en-US" dirty="0" err="1">
                <a:solidFill>
                  <a:srgbClr val="FFFF00"/>
                </a:solidFill>
              </a:rPr>
              <a:t>mercek</a:t>
            </a:r>
            <a:r>
              <a:rPr lang="en-US" dirty="0">
                <a:solidFill>
                  <a:srgbClr val="FFFF00"/>
                </a:solidFill>
              </a:rPr>
              <a:t> </a:t>
            </a:r>
            <a:r>
              <a:rPr lang="en-US" dirty="0" err="1">
                <a:solidFill>
                  <a:srgbClr val="FFFF00"/>
                </a:solidFill>
              </a:rPr>
              <a:t>türüdür</a:t>
            </a:r>
            <a:r>
              <a:rPr lang="en-US" dirty="0" smtClean="0">
                <a:solidFill>
                  <a:srgbClr val="FFFF00"/>
                </a:solidFill>
              </a:rPr>
              <a:t>.</a:t>
            </a:r>
          </a:p>
          <a:p>
            <a:pPr algn="just"/>
            <a:endParaRPr lang="en-US" dirty="0">
              <a:solidFill>
                <a:srgbClr val="FFFF00"/>
              </a:solidFill>
            </a:endParaRPr>
          </a:p>
          <a:p>
            <a:pPr algn="just"/>
            <a:r>
              <a:rPr lang="en-US" dirty="0" smtClean="0">
                <a:solidFill>
                  <a:srgbClr val="FFFF00"/>
                </a:solidFill>
              </a:rPr>
              <a:t>Bu </a:t>
            </a:r>
            <a:r>
              <a:rPr lang="en-US" dirty="0" err="1">
                <a:solidFill>
                  <a:srgbClr val="FFFF00"/>
                </a:solidFill>
              </a:rPr>
              <a:t>ismin</a:t>
            </a:r>
            <a:r>
              <a:rPr lang="en-US" dirty="0">
                <a:solidFill>
                  <a:srgbClr val="FFFF00"/>
                </a:solidFill>
              </a:rPr>
              <a:t> </a:t>
            </a:r>
            <a:r>
              <a:rPr lang="en-US" dirty="0" err="1">
                <a:solidFill>
                  <a:srgbClr val="FFFF00"/>
                </a:solidFill>
              </a:rPr>
              <a:t>verilmesinin</a:t>
            </a:r>
            <a:r>
              <a:rPr lang="en-US" dirty="0">
                <a:solidFill>
                  <a:srgbClr val="FFFF00"/>
                </a:solidFill>
              </a:rPr>
              <a:t> </a:t>
            </a:r>
            <a:r>
              <a:rPr lang="en-US" dirty="0" err="1">
                <a:solidFill>
                  <a:srgbClr val="FFFF00"/>
                </a:solidFill>
              </a:rPr>
              <a:t>nedeni</a:t>
            </a:r>
            <a:r>
              <a:rPr lang="en-US" dirty="0">
                <a:solidFill>
                  <a:srgbClr val="FFFF00"/>
                </a:solidFill>
              </a:rPr>
              <a:t> </a:t>
            </a:r>
            <a:r>
              <a:rPr lang="en-US" dirty="0" err="1">
                <a:solidFill>
                  <a:srgbClr val="FFFF00"/>
                </a:solidFill>
              </a:rPr>
              <a:t>bu</a:t>
            </a:r>
            <a:r>
              <a:rPr lang="en-US" dirty="0">
                <a:solidFill>
                  <a:srgbClr val="FFFF00"/>
                </a:solidFill>
              </a:rPr>
              <a:t> </a:t>
            </a:r>
            <a:r>
              <a:rPr lang="en-US" dirty="0" err="1">
                <a:solidFill>
                  <a:srgbClr val="FFFF00"/>
                </a:solidFill>
              </a:rPr>
              <a:t>parçanın</a:t>
            </a:r>
            <a:r>
              <a:rPr lang="en-US" dirty="0">
                <a:solidFill>
                  <a:srgbClr val="FFFF00"/>
                </a:solidFill>
              </a:rPr>
              <a:t> </a:t>
            </a:r>
            <a:r>
              <a:rPr lang="en-US" dirty="0" err="1">
                <a:solidFill>
                  <a:srgbClr val="FFFF00"/>
                </a:solidFill>
              </a:rPr>
              <a:t>sıklıkla</a:t>
            </a:r>
            <a:r>
              <a:rPr lang="en-US" dirty="0">
                <a:solidFill>
                  <a:srgbClr val="FFFF00"/>
                </a:solidFill>
              </a:rPr>
              <a:t> </a:t>
            </a:r>
            <a:r>
              <a:rPr lang="en-US" dirty="0" err="1">
                <a:solidFill>
                  <a:srgbClr val="FFFF00"/>
                </a:solidFill>
              </a:rPr>
              <a:t>göz</a:t>
            </a:r>
            <a:r>
              <a:rPr lang="en-US" dirty="0">
                <a:solidFill>
                  <a:srgbClr val="FFFF00"/>
                </a:solidFill>
              </a:rPr>
              <a:t> </a:t>
            </a:r>
            <a:r>
              <a:rPr lang="en-US" dirty="0" err="1">
                <a:solidFill>
                  <a:srgbClr val="FFFF00"/>
                </a:solidFill>
              </a:rPr>
              <a:t>ile</a:t>
            </a:r>
            <a:r>
              <a:rPr lang="en-US" dirty="0">
                <a:solidFill>
                  <a:srgbClr val="FFFF00"/>
                </a:solidFill>
              </a:rPr>
              <a:t> </a:t>
            </a:r>
            <a:r>
              <a:rPr lang="en-US" dirty="0" err="1">
                <a:solidFill>
                  <a:srgbClr val="FFFF00"/>
                </a:solidFill>
              </a:rPr>
              <a:t>bakılan</a:t>
            </a:r>
            <a:r>
              <a:rPr lang="en-US" dirty="0">
                <a:solidFill>
                  <a:srgbClr val="FFFF00"/>
                </a:solidFill>
              </a:rPr>
              <a:t> </a:t>
            </a:r>
            <a:r>
              <a:rPr lang="en-US" dirty="0" err="1">
                <a:solidFill>
                  <a:srgbClr val="FFFF00"/>
                </a:solidFill>
              </a:rPr>
              <a:t>yere</a:t>
            </a:r>
            <a:r>
              <a:rPr lang="en-US" dirty="0">
                <a:solidFill>
                  <a:srgbClr val="FFFF00"/>
                </a:solidFill>
              </a:rPr>
              <a:t> </a:t>
            </a:r>
            <a:r>
              <a:rPr lang="en-US" dirty="0" err="1">
                <a:solidFill>
                  <a:srgbClr val="FFFF00"/>
                </a:solidFill>
              </a:rPr>
              <a:t>takılmasıdır</a:t>
            </a:r>
            <a:r>
              <a:rPr lang="en-US" dirty="0">
                <a:solidFill>
                  <a:srgbClr val="FFFF00"/>
                </a:solidFill>
              </a:rPr>
              <a:t>. </a:t>
            </a:r>
          </a:p>
          <a:p>
            <a:endParaRPr lang="en-US" dirty="0">
              <a:solidFill>
                <a:srgbClr val="FFFF00"/>
              </a:solidFill>
            </a:endParaRPr>
          </a:p>
        </p:txBody>
      </p:sp>
    </p:spTree>
    <p:extLst>
      <p:ext uri="{BB962C8B-B14F-4D97-AF65-F5344CB8AC3E}">
        <p14:creationId xmlns:p14="http://schemas.microsoft.com/office/powerpoint/2010/main" val="159828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6" y="334850"/>
            <a:ext cx="6163614" cy="5525037"/>
          </a:xfrm>
        </p:spPr>
        <p:txBody>
          <a:bodyPr>
            <a:normAutofit fontScale="92500"/>
          </a:bodyPr>
          <a:lstStyle/>
          <a:p>
            <a:endParaRPr lang="en-US" dirty="0">
              <a:solidFill>
                <a:srgbClr val="FFC000"/>
              </a:solidFill>
            </a:endParaRPr>
          </a:p>
          <a:p>
            <a:pPr lvl="1"/>
            <a:endParaRPr lang="en-US" sz="3600" dirty="0"/>
          </a:p>
          <a:p>
            <a:pPr marL="457200" lvl="1" indent="0">
              <a:buNone/>
            </a:pPr>
            <a:r>
              <a:rPr lang="en-US" sz="4400" b="1" dirty="0" err="1" smtClean="0">
                <a:solidFill>
                  <a:srgbClr val="FFC000"/>
                </a:solidFill>
              </a:rPr>
              <a:t>Monocentrik</a:t>
            </a:r>
            <a:endParaRPr lang="tr-TR" sz="4400" b="1" dirty="0">
              <a:solidFill>
                <a:srgbClr val="FFC000"/>
              </a:solidFill>
            </a:endParaRPr>
          </a:p>
          <a:p>
            <a:pPr marL="457200" lvl="1" indent="0">
              <a:buNone/>
            </a:pPr>
            <a:r>
              <a:rPr lang="en-US" sz="3600" dirty="0" err="1" smtClean="0"/>
              <a:t>Bir</a:t>
            </a:r>
            <a:r>
              <a:rPr lang="en-US" sz="3600" dirty="0" smtClean="0"/>
              <a:t> </a:t>
            </a:r>
            <a:r>
              <a:rPr lang="en-US" sz="3600" dirty="0"/>
              <a:t>flint </a:t>
            </a:r>
            <a:r>
              <a:rPr lang="en-US" sz="3600" dirty="0" err="1"/>
              <a:t>camının</a:t>
            </a:r>
            <a:r>
              <a:rPr lang="en-US" sz="3600" dirty="0"/>
              <a:t> </a:t>
            </a:r>
            <a:r>
              <a:rPr lang="en-US" sz="3600" dirty="0" err="1"/>
              <a:t>iki</a:t>
            </a:r>
            <a:r>
              <a:rPr lang="en-US" sz="3600" dirty="0"/>
              <a:t> </a:t>
            </a:r>
            <a:r>
              <a:rPr lang="en-US" sz="3600" dirty="0" err="1"/>
              <a:t>yanına</a:t>
            </a:r>
            <a:r>
              <a:rPr lang="en-US" sz="3600" dirty="0"/>
              <a:t> </a:t>
            </a:r>
            <a:r>
              <a:rPr lang="tr-TR" sz="3600" dirty="0" smtClean="0"/>
              <a:t>eklenmiş</a:t>
            </a:r>
            <a:r>
              <a:rPr lang="en-US" sz="3600" dirty="0" smtClean="0"/>
              <a:t> </a:t>
            </a:r>
            <a:r>
              <a:rPr lang="en-US" sz="3600" dirty="0" err="1"/>
              <a:t>iki</a:t>
            </a:r>
            <a:r>
              <a:rPr lang="en-US" sz="3600" dirty="0"/>
              <a:t> crown </a:t>
            </a:r>
            <a:r>
              <a:rPr lang="en-US" sz="3600" dirty="0" err="1"/>
              <a:t>camından</a:t>
            </a:r>
            <a:r>
              <a:rPr lang="en-US" sz="3600" dirty="0"/>
              <a:t> </a:t>
            </a:r>
            <a:r>
              <a:rPr lang="en-US" sz="3600" dirty="0" err="1"/>
              <a:t>oluşur</a:t>
            </a:r>
            <a:r>
              <a:rPr lang="en-US" sz="3600" dirty="0"/>
              <a:t>. </a:t>
            </a:r>
            <a:r>
              <a:rPr lang="en-US" sz="3600" dirty="0" err="1"/>
              <a:t>Göz</a:t>
            </a:r>
            <a:r>
              <a:rPr lang="en-US" sz="3600" dirty="0"/>
              <a:t> </a:t>
            </a:r>
            <a:r>
              <a:rPr lang="en-US" sz="3600" dirty="0" err="1"/>
              <a:t>merceği</a:t>
            </a:r>
            <a:r>
              <a:rPr lang="en-US" sz="3600" dirty="0"/>
              <a:t> </a:t>
            </a:r>
            <a:r>
              <a:rPr lang="en-US" sz="3600" dirty="0" err="1"/>
              <a:t>oldukça</a:t>
            </a:r>
            <a:r>
              <a:rPr lang="en-US" sz="3600" dirty="0"/>
              <a:t> </a:t>
            </a:r>
            <a:r>
              <a:rPr lang="en-US" sz="3600" dirty="0" err="1"/>
              <a:t>kalındır</a:t>
            </a:r>
            <a:r>
              <a:rPr lang="en-US" sz="3600" dirty="0"/>
              <a:t>. Bu </a:t>
            </a:r>
            <a:r>
              <a:rPr lang="en-US" sz="3600" dirty="0" err="1"/>
              <a:t>mercek</a:t>
            </a:r>
            <a:r>
              <a:rPr lang="en-US" sz="3600" dirty="0"/>
              <a:t> </a:t>
            </a:r>
            <a:r>
              <a:rPr lang="en-US" sz="3600" dirty="0" err="1"/>
              <a:t>sayesinde</a:t>
            </a:r>
            <a:r>
              <a:rPr lang="en-US" sz="3600" dirty="0"/>
              <a:t> </a:t>
            </a:r>
            <a:r>
              <a:rPr lang="en-US" sz="3600" dirty="0" err="1"/>
              <a:t>iç</a:t>
            </a:r>
            <a:r>
              <a:rPr lang="en-US" sz="3600" dirty="0"/>
              <a:t> </a:t>
            </a:r>
            <a:r>
              <a:rPr lang="en-US" sz="3600" dirty="0" err="1"/>
              <a:t>yansımalardan</a:t>
            </a:r>
            <a:r>
              <a:rPr lang="en-US" sz="3600" dirty="0"/>
              <a:t> </a:t>
            </a:r>
            <a:r>
              <a:rPr lang="en-US" sz="3600" dirty="0" err="1"/>
              <a:t>kaynaklanan</a:t>
            </a:r>
            <a:r>
              <a:rPr lang="en-US" sz="3600" dirty="0"/>
              <a:t> </a:t>
            </a:r>
            <a:r>
              <a:rPr lang="en-US" sz="3600" dirty="0" err="1"/>
              <a:t>hayalet</a:t>
            </a:r>
            <a:r>
              <a:rPr lang="en-US" sz="3600" dirty="0"/>
              <a:t> </a:t>
            </a:r>
            <a:r>
              <a:rPr lang="en-US" sz="3600" dirty="0" err="1"/>
              <a:t>görüntüler</a:t>
            </a:r>
            <a:r>
              <a:rPr lang="en-US" sz="3600" dirty="0"/>
              <a:t> </a:t>
            </a:r>
            <a:r>
              <a:rPr lang="en-US" sz="3600" dirty="0" err="1"/>
              <a:t>yok</a:t>
            </a:r>
            <a:r>
              <a:rPr lang="en-US" sz="3600" dirty="0"/>
              <a:t> </a:t>
            </a:r>
            <a:r>
              <a:rPr lang="en-US" sz="3600" dirty="0" err="1"/>
              <a:t>edilir</a:t>
            </a:r>
            <a:r>
              <a:rPr lang="en-US" sz="3600" dirty="0"/>
              <a:t>. </a:t>
            </a:r>
            <a:r>
              <a:rPr lang="en-US" sz="3600" dirty="0" err="1"/>
              <a:t>Parlak</a:t>
            </a:r>
            <a:r>
              <a:rPr lang="en-US" sz="3600" dirty="0"/>
              <a:t> </a:t>
            </a:r>
            <a:r>
              <a:rPr lang="en-US" sz="3600" dirty="0" err="1"/>
              <a:t>ve</a:t>
            </a:r>
            <a:r>
              <a:rPr lang="en-US" sz="3600" dirty="0"/>
              <a:t> </a:t>
            </a:r>
            <a:r>
              <a:rPr lang="en-US" sz="3600" dirty="0" err="1"/>
              <a:t>kontrastlı</a:t>
            </a:r>
            <a:r>
              <a:rPr lang="en-US" sz="3600" dirty="0"/>
              <a:t> </a:t>
            </a:r>
            <a:r>
              <a:rPr lang="en-US" sz="3600" dirty="0" err="1"/>
              <a:t>bir</a:t>
            </a:r>
            <a:r>
              <a:rPr lang="en-US" sz="3600" dirty="0"/>
              <a:t> </a:t>
            </a:r>
            <a:r>
              <a:rPr lang="en-US" sz="3600" dirty="0" err="1"/>
              <a:t>görüntü</a:t>
            </a:r>
            <a:r>
              <a:rPr lang="en-US" sz="3600" dirty="0"/>
              <a:t> </a:t>
            </a:r>
            <a:r>
              <a:rPr lang="en-US" sz="3600" dirty="0" err="1"/>
              <a:t>elde</a:t>
            </a:r>
            <a:r>
              <a:rPr lang="en-US" sz="3600" dirty="0"/>
              <a:t> </a:t>
            </a:r>
            <a:r>
              <a:rPr lang="en-US" sz="3600" dirty="0" err="1"/>
              <a:t>edilir</a:t>
            </a:r>
            <a:r>
              <a:rPr lang="en-US" sz="3600" dirty="0"/>
              <a:t>.</a:t>
            </a:r>
          </a:p>
          <a:p>
            <a:pPr marL="457200" lvl="1" indent="0">
              <a:buNone/>
            </a:pPr>
            <a:endParaRPr lang="en-US" sz="3600" dirty="0"/>
          </a:p>
        </p:txBody>
      </p:sp>
      <p:pic>
        <p:nvPicPr>
          <p:cNvPr id="7170" name="Picture 2" descr="http://upload.wikimedia.org/wikipedia/commons/a/a8/Monocentric_18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221" y="2144868"/>
            <a:ext cx="4286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10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Örnekler</a:t>
            </a:r>
            <a:endParaRPr lang="tr-TR" dirty="0">
              <a:solidFill>
                <a:srgbClr val="FFC000"/>
              </a:solidFill>
            </a:endParaRPr>
          </a:p>
        </p:txBody>
      </p:sp>
      <p:pic>
        <p:nvPicPr>
          <p:cNvPr id="8194" name="Picture 2" descr="http://www.astrosurf.com/re/nagler_9mm_20100131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779701" cy="28045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astrosurf.com/re/ethos_13mm_20100131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999" y="453081"/>
            <a:ext cx="4136487" cy="28045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405683" y="4719751"/>
            <a:ext cx="1963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err="1" smtClean="0">
                <a:ln>
                  <a:noFill/>
                </a:ln>
                <a:solidFill>
                  <a:schemeClr val="tx1"/>
                </a:solidFill>
                <a:effectLst/>
                <a:latin typeface="Trebuchet MS" panose="020B0603020202020204" pitchFamily="34" charset="0"/>
                <a:hlinkClick r:id="rId4"/>
              </a:rPr>
              <a:t>Nagler</a:t>
            </a:r>
            <a:r>
              <a:rPr kumimoji="0" lang="tr-TR" altLang="tr-TR" sz="1800" b="0" i="0" u="none" strike="noStrike" cap="none" normalizeH="0" baseline="0" dirty="0" smtClean="0">
                <a:ln>
                  <a:noFill/>
                </a:ln>
                <a:solidFill>
                  <a:schemeClr val="tx1"/>
                </a:solidFill>
                <a:effectLst/>
                <a:latin typeface="Trebuchet MS" panose="020B0603020202020204" pitchFamily="34" charset="0"/>
                <a:hlinkClick r:id="rId4"/>
              </a:rPr>
              <a:t> </a:t>
            </a:r>
            <a:r>
              <a:rPr kumimoji="0" lang="tr-TR" altLang="tr-TR" sz="1800" b="0" i="0" u="none" strike="noStrike" cap="none" normalizeH="0" baseline="0" dirty="0" err="1" smtClean="0">
                <a:ln>
                  <a:noFill/>
                </a:ln>
                <a:solidFill>
                  <a:schemeClr val="tx1"/>
                </a:solidFill>
                <a:effectLst/>
                <a:latin typeface="Trebuchet MS" panose="020B0603020202020204" pitchFamily="34" charset="0"/>
                <a:hlinkClick r:id="rId4"/>
              </a:rPr>
              <a:t>Type</a:t>
            </a:r>
            <a:r>
              <a:rPr kumimoji="0" lang="tr-TR" altLang="tr-TR" sz="1800" b="0" i="0" u="none" strike="noStrike" cap="none" normalizeH="0" baseline="0" dirty="0" smtClean="0">
                <a:ln>
                  <a:noFill/>
                </a:ln>
                <a:solidFill>
                  <a:schemeClr val="tx1"/>
                </a:solidFill>
                <a:effectLst/>
                <a:latin typeface="Trebuchet MS" panose="020B0603020202020204" pitchFamily="34" charset="0"/>
                <a:hlinkClick r:id="rId4"/>
              </a:rPr>
              <a:t> 1</a:t>
            </a:r>
            <a:r>
              <a:rPr kumimoji="0" lang="tr-TR" altLang="tr-TR" sz="1800" b="0" i="0" u="none" strike="noStrike" cap="none" normalizeH="0" baseline="0" dirty="0" smtClean="0">
                <a:ln>
                  <a:noFill/>
                </a:ln>
                <a:solidFill>
                  <a:schemeClr val="tx1"/>
                </a:solidFill>
                <a:effectLs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690219" y="3345575"/>
            <a:ext cx="742511" cy="369332"/>
          </a:xfrm>
          <a:prstGeom prst="rect">
            <a:avLst/>
          </a:prstGeom>
        </p:spPr>
        <p:txBody>
          <a:bodyPr wrap="none">
            <a:spAutoFit/>
          </a:bodyPr>
          <a:lstStyle/>
          <a:p>
            <a:r>
              <a:rPr lang="tr-TR" dirty="0" err="1">
                <a:latin typeface="Trebuchet MS" panose="020B0603020202020204" pitchFamily="34" charset="0"/>
                <a:hlinkClick r:id="rId5"/>
              </a:rPr>
              <a:t>Ethos</a:t>
            </a:r>
            <a:endParaRPr lang="tr-TR" dirty="0"/>
          </a:p>
        </p:txBody>
      </p:sp>
      <p:sp>
        <p:nvSpPr>
          <p:cNvPr id="7" name="Rectangle 6"/>
          <p:cNvSpPr/>
          <p:nvPr/>
        </p:nvSpPr>
        <p:spPr>
          <a:xfrm>
            <a:off x="7994800" y="5987773"/>
            <a:ext cx="1061509" cy="369332"/>
          </a:xfrm>
          <a:prstGeom prst="rect">
            <a:avLst/>
          </a:prstGeom>
        </p:spPr>
        <p:txBody>
          <a:bodyPr wrap="none">
            <a:spAutoFit/>
          </a:bodyPr>
          <a:lstStyle/>
          <a:p>
            <a:r>
              <a:rPr lang="en-US" b="1" dirty="0">
                <a:solidFill>
                  <a:srgbClr val="FFC000"/>
                </a:solidFill>
              </a:rPr>
              <a:t>Huygens</a:t>
            </a:r>
          </a:p>
        </p:txBody>
      </p:sp>
      <p:pic>
        <p:nvPicPr>
          <p:cNvPr id="8" name="Picture 4" descr="2 piece replacement eyepiece set for starter scop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2403" y="2776463"/>
            <a:ext cx="3173566" cy="317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14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C000"/>
                </a:solidFill>
              </a:rPr>
              <a:t>Örnekler</a:t>
            </a:r>
            <a:endParaRPr lang="tr-TR" dirty="0"/>
          </a:p>
        </p:txBody>
      </p:sp>
      <p:pic>
        <p:nvPicPr>
          <p:cNvPr id="12290" name="Picture 2" descr="http://www.astrosurf.com/re/panoptic_24mm_20100131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539" y="1771479"/>
            <a:ext cx="5208796" cy="373991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astrosurf.com/re/eyepiece_carl_zeiss_15mm_orthoscopic_200309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810" y="1881963"/>
            <a:ext cx="4654990" cy="35785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432232" y="5651762"/>
            <a:ext cx="1409360" cy="369332"/>
          </a:xfrm>
          <a:prstGeom prst="rect">
            <a:avLst/>
          </a:prstGeom>
        </p:spPr>
        <p:txBody>
          <a:bodyPr wrap="none">
            <a:spAutoFit/>
          </a:bodyPr>
          <a:lstStyle/>
          <a:p>
            <a:r>
              <a:rPr lang="tr-TR" dirty="0" err="1">
                <a:latin typeface="Trebuchet MS" panose="020B0603020202020204" pitchFamily="34" charset="0"/>
                <a:hlinkClick r:id="rId4"/>
              </a:rPr>
              <a:t>Orthoscopic</a:t>
            </a:r>
            <a:endParaRPr lang="tr-TR" dirty="0"/>
          </a:p>
        </p:txBody>
      </p:sp>
      <p:sp>
        <p:nvSpPr>
          <p:cNvPr id="5" name="Rectangle 4"/>
          <p:cNvSpPr/>
          <p:nvPr/>
        </p:nvSpPr>
        <p:spPr>
          <a:xfrm>
            <a:off x="2781380" y="5592186"/>
            <a:ext cx="1073114" cy="369332"/>
          </a:xfrm>
          <a:prstGeom prst="rect">
            <a:avLst/>
          </a:prstGeom>
        </p:spPr>
        <p:txBody>
          <a:bodyPr wrap="none">
            <a:spAutoFit/>
          </a:bodyPr>
          <a:lstStyle/>
          <a:p>
            <a:r>
              <a:rPr lang="tr-TR" dirty="0" err="1">
                <a:latin typeface="Trebuchet MS" panose="020B0603020202020204" pitchFamily="34" charset="0"/>
                <a:hlinkClick r:id="rId5"/>
              </a:rPr>
              <a:t>Panoptic</a:t>
            </a:r>
            <a:endParaRPr lang="tr-TR" dirty="0"/>
          </a:p>
        </p:txBody>
      </p:sp>
    </p:spTree>
    <p:extLst>
      <p:ext uri="{BB962C8B-B14F-4D97-AF65-F5344CB8AC3E}">
        <p14:creationId xmlns:p14="http://schemas.microsoft.com/office/powerpoint/2010/main" val="999760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C000"/>
                </a:solidFill>
              </a:rPr>
              <a:t>Örnekler</a:t>
            </a:r>
            <a:endParaRPr lang="tr-TR" dirty="0"/>
          </a:p>
        </p:txBody>
      </p:sp>
      <p:pic>
        <p:nvPicPr>
          <p:cNvPr id="2050" name="Picture 2" descr="http://4.bp.blogspot.com/_Gtno7TdEu4s/TSX3yKZwA8I/AAAAAAAAAcE/S5clVTMBTg8/s1600/eyepieces3.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8363" y="610601"/>
            <a:ext cx="5683632" cy="568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64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tr-TR" altLang="tr-TR" dirty="0" smtClean="0">
                <a:solidFill>
                  <a:srgbClr val="FFC000"/>
                </a:solidFill>
              </a:rPr>
              <a:t>Gözmercek Türleri</a:t>
            </a:r>
            <a:endParaRPr lang="en-US" altLang="tr-TR" dirty="0">
              <a:solidFill>
                <a:srgbClr val="FFC000"/>
              </a:solidFill>
            </a:endParaRPr>
          </a:p>
        </p:txBody>
      </p:sp>
      <p:sp>
        <p:nvSpPr>
          <p:cNvPr id="112643" name="Rectangle 3"/>
          <p:cNvSpPr>
            <a:spLocks noGrp="1" noChangeArrowheads="1"/>
          </p:cNvSpPr>
          <p:nvPr>
            <p:ph type="body" idx="1"/>
          </p:nvPr>
        </p:nvSpPr>
        <p:spPr/>
        <p:txBody>
          <a:bodyPr/>
          <a:lstStyle/>
          <a:p>
            <a:pPr>
              <a:lnSpc>
                <a:spcPct val="90000"/>
              </a:lnSpc>
            </a:pPr>
            <a:r>
              <a:rPr lang="tr-TR" altLang="tr-TR" dirty="0" smtClean="0"/>
              <a:t>Eski tasarım </a:t>
            </a:r>
            <a:r>
              <a:rPr lang="en-US" altLang="tr-TR" dirty="0" smtClean="0"/>
              <a:t>(</a:t>
            </a:r>
            <a:r>
              <a:rPr lang="tr-TR" altLang="tr-TR" dirty="0" smtClean="0"/>
              <a:t>sınırlı kullanım alanı</a:t>
            </a:r>
            <a:r>
              <a:rPr lang="en-US" altLang="tr-TR" dirty="0" smtClean="0"/>
              <a:t>)</a:t>
            </a:r>
            <a:endParaRPr lang="en-US" altLang="tr-TR" dirty="0"/>
          </a:p>
          <a:p>
            <a:pPr lvl="1">
              <a:lnSpc>
                <a:spcPct val="90000"/>
              </a:lnSpc>
            </a:pPr>
            <a:r>
              <a:rPr lang="en-US" altLang="tr-TR" dirty="0" err="1"/>
              <a:t>Huyghenian</a:t>
            </a:r>
            <a:r>
              <a:rPr lang="en-US" altLang="tr-TR" dirty="0"/>
              <a:t>, Ramsden, Kellner, </a:t>
            </a:r>
            <a:r>
              <a:rPr lang="en-US" altLang="tr-TR" dirty="0" err="1"/>
              <a:t>Erfle</a:t>
            </a:r>
            <a:endParaRPr lang="en-US" altLang="tr-TR" dirty="0"/>
          </a:p>
          <a:p>
            <a:pPr lvl="1">
              <a:lnSpc>
                <a:spcPct val="90000"/>
              </a:lnSpc>
            </a:pPr>
            <a:r>
              <a:rPr lang="tr-TR" altLang="tr-TR" dirty="0" smtClean="0"/>
              <a:t>Fiyat düşük</a:t>
            </a:r>
            <a:r>
              <a:rPr lang="en-US" altLang="tr-TR" dirty="0" smtClean="0"/>
              <a:t>, </a:t>
            </a:r>
            <a:r>
              <a:rPr lang="tr-TR" altLang="tr-TR" dirty="0" smtClean="0"/>
              <a:t>bozulmalar mevcut</a:t>
            </a:r>
            <a:endParaRPr lang="en-US" altLang="tr-TR" dirty="0"/>
          </a:p>
          <a:p>
            <a:pPr>
              <a:lnSpc>
                <a:spcPct val="90000"/>
              </a:lnSpc>
            </a:pPr>
            <a:r>
              <a:rPr lang="en-US" altLang="tr-TR" dirty="0" err="1" smtClean="0"/>
              <a:t>Standar</a:t>
            </a:r>
            <a:r>
              <a:rPr lang="tr-TR" altLang="tr-TR" dirty="0" smtClean="0"/>
              <a:t>t tasarım</a:t>
            </a:r>
            <a:r>
              <a:rPr lang="en-US" altLang="tr-TR" dirty="0" smtClean="0"/>
              <a:t>, </a:t>
            </a:r>
            <a:r>
              <a:rPr lang="en-US" altLang="tr-TR" dirty="0"/>
              <a:t>(52deg </a:t>
            </a:r>
            <a:r>
              <a:rPr lang="tr-TR" altLang="tr-TR" dirty="0" smtClean="0"/>
              <a:t>görüş alanı</a:t>
            </a:r>
            <a:r>
              <a:rPr lang="en-US" altLang="tr-TR" dirty="0" smtClean="0"/>
              <a:t>)</a:t>
            </a:r>
            <a:endParaRPr lang="en-US" altLang="tr-TR" dirty="0"/>
          </a:p>
          <a:p>
            <a:pPr lvl="1">
              <a:lnSpc>
                <a:spcPct val="90000"/>
              </a:lnSpc>
            </a:pPr>
            <a:r>
              <a:rPr lang="en-US" altLang="tr-TR" dirty="0" err="1"/>
              <a:t>Plossl</a:t>
            </a:r>
            <a:r>
              <a:rPr lang="en-US" altLang="tr-TR" dirty="0"/>
              <a:t>, </a:t>
            </a:r>
            <a:r>
              <a:rPr lang="en-US" altLang="tr-TR" dirty="0" err="1"/>
              <a:t>Orthoscopics</a:t>
            </a:r>
            <a:endParaRPr lang="en-US" altLang="tr-TR" dirty="0"/>
          </a:p>
          <a:p>
            <a:pPr lvl="1">
              <a:lnSpc>
                <a:spcPct val="90000"/>
              </a:lnSpc>
            </a:pPr>
            <a:r>
              <a:rPr lang="tr-TR" altLang="tr-TR" dirty="0" smtClean="0"/>
              <a:t>Orta fiyat</a:t>
            </a:r>
            <a:r>
              <a:rPr lang="en-US" altLang="tr-TR" dirty="0" smtClean="0"/>
              <a:t>, </a:t>
            </a:r>
            <a:r>
              <a:rPr lang="tr-TR" altLang="tr-TR" dirty="0" smtClean="0"/>
              <a:t>bozulmalar kısmen giderilmiş</a:t>
            </a:r>
            <a:endParaRPr lang="en-US" altLang="tr-TR" dirty="0"/>
          </a:p>
          <a:p>
            <a:pPr>
              <a:lnSpc>
                <a:spcPct val="90000"/>
              </a:lnSpc>
            </a:pPr>
            <a:r>
              <a:rPr lang="tr-TR" altLang="tr-TR" dirty="0" smtClean="0"/>
              <a:t>Geniş açı</a:t>
            </a:r>
            <a:r>
              <a:rPr lang="en-US" altLang="tr-TR" dirty="0" smtClean="0"/>
              <a:t>, (82deg </a:t>
            </a:r>
            <a:r>
              <a:rPr lang="tr-TR" altLang="tr-TR" dirty="0" smtClean="0"/>
              <a:t>görüş alanı</a:t>
            </a:r>
            <a:r>
              <a:rPr lang="en-US" altLang="tr-TR" dirty="0" smtClean="0"/>
              <a:t>)</a:t>
            </a:r>
            <a:endParaRPr lang="en-US" altLang="tr-TR" dirty="0"/>
          </a:p>
          <a:p>
            <a:pPr lvl="1">
              <a:lnSpc>
                <a:spcPct val="90000"/>
              </a:lnSpc>
            </a:pPr>
            <a:r>
              <a:rPr lang="en-US" altLang="tr-TR" dirty="0" err="1"/>
              <a:t>Naglers</a:t>
            </a:r>
            <a:r>
              <a:rPr lang="en-US" altLang="tr-TR" dirty="0"/>
              <a:t>, </a:t>
            </a:r>
            <a:r>
              <a:rPr lang="en-US" altLang="tr-TR" dirty="0" err="1"/>
              <a:t>Panoptics</a:t>
            </a:r>
            <a:r>
              <a:rPr lang="en-US" altLang="tr-TR" dirty="0"/>
              <a:t>, Radians, Swans</a:t>
            </a:r>
          </a:p>
          <a:p>
            <a:pPr lvl="1">
              <a:lnSpc>
                <a:spcPct val="90000"/>
              </a:lnSpc>
            </a:pPr>
            <a:r>
              <a:rPr lang="tr-TR" altLang="tr-TR" dirty="0" smtClean="0"/>
              <a:t>Fiyat yüksek</a:t>
            </a:r>
            <a:r>
              <a:rPr lang="en-US" altLang="tr-TR" dirty="0" smtClean="0"/>
              <a:t>: </a:t>
            </a:r>
            <a:r>
              <a:rPr lang="tr-TR" altLang="tr-TR" dirty="0" smtClean="0"/>
              <a:t>bozulmalar yok</a:t>
            </a:r>
            <a:endParaRPr lang="en-US" altLang="tr-TR" dirty="0"/>
          </a:p>
        </p:txBody>
      </p:sp>
    </p:spTree>
    <p:extLst>
      <p:ext uri="{BB962C8B-B14F-4D97-AF65-F5344CB8AC3E}">
        <p14:creationId xmlns:p14="http://schemas.microsoft.com/office/powerpoint/2010/main" val="2636716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C000"/>
                </a:solidFill>
              </a:rPr>
              <a:t>Teleskobun Büyütmesi</a:t>
            </a:r>
            <a:endParaRPr lang="en-US" b="1" dirty="0">
              <a:solidFill>
                <a:srgbClr val="FFC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811" y="1400345"/>
            <a:ext cx="8180378" cy="512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595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solidFill>
                  <a:srgbClr val="FFC000"/>
                </a:solidFill>
              </a:rPr>
              <a:t>Gözmerceğinde </a:t>
            </a:r>
            <a:r>
              <a:rPr lang="tr-TR" b="1" dirty="0">
                <a:solidFill>
                  <a:srgbClr val="FFC000"/>
                </a:solidFill>
              </a:rPr>
              <a:t>Görüş </a:t>
            </a:r>
            <a:r>
              <a:rPr lang="tr-TR" b="1" dirty="0" smtClean="0">
                <a:solidFill>
                  <a:srgbClr val="FFC000"/>
                </a:solidFill>
              </a:rPr>
              <a:t>Alanı (FOV)</a:t>
            </a:r>
            <a:endParaRPr lang="en-US" dirty="0">
              <a:solidFill>
                <a:srgbClr val="FFC000"/>
              </a:solidFill>
            </a:endParaRPr>
          </a:p>
        </p:txBody>
      </p:sp>
      <p:sp>
        <p:nvSpPr>
          <p:cNvPr id="3" name="Content Placeholder 2"/>
          <p:cNvSpPr>
            <a:spLocks noGrp="1"/>
          </p:cNvSpPr>
          <p:nvPr>
            <p:ph idx="1"/>
          </p:nvPr>
        </p:nvSpPr>
        <p:spPr>
          <a:xfrm>
            <a:off x="1300766" y="1416676"/>
            <a:ext cx="8910034" cy="5136524"/>
          </a:xfrm>
        </p:spPr>
        <p:txBody>
          <a:bodyPr>
            <a:normAutofit fontScale="77500" lnSpcReduction="20000"/>
          </a:bodyPr>
          <a:lstStyle/>
          <a:p>
            <a:pPr marL="0" indent="0" algn="just">
              <a:buNone/>
            </a:pPr>
            <a:r>
              <a:rPr lang="tr-TR" dirty="0" smtClean="0"/>
              <a:t>FOV, bir gözmerceği ile bakıldığında görülebilen bir hedefin alanını tanımlar. Bir gözmerceği ile görülebilen FOV, gözmerceği teleskoba takıldığında elde edilebilen büyütmeye ve  de  gözmerceğinin kendi özelliklerine bağlı olarak değişir. Gözmercekleri onların field stop özellikleri ile farklılaştırılır. Field stop, gözmerceğine giren ışığın gözmerceğinin mercek alanına ulaşmak için geçtiği en dar açıklıktır. Bu değişenlerin etkilerinden dolayı, FOV genellikle aşağıdaki iki anlamdan birine karşılık gelir;</a:t>
            </a:r>
          </a:p>
          <a:p>
            <a:pPr marL="0" indent="0" algn="just">
              <a:buNone/>
            </a:pPr>
            <a:endParaRPr lang="tr-TR" dirty="0" smtClean="0"/>
          </a:p>
          <a:p>
            <a:pPr algn="just"/>
            <a:r>
              <a:rPr lang="tr-TR" b="1" dirty="0" smtClean="0">
                <a:solidFill>
                  <a:srgbClr val="FFC000"/>
                </a:solidFill>
              </a:rPr>
              <a:t>Gerçek FOV (TFOV);</a:t>
            </a:r>
            <a:r>
              <a:rPr lang="tr-TR" dirty="0" smtClean="0">
                <a:solidFill>
                  <a:srgbClr val="FFC000"/>
                </a:solidFill>
              </a:rPr>
              <a:t> </a:t>
            </a:r>
            <a:r>
              <a:rPr lang="tr-TR" dirty="0" smtClean="0"/>
              <a:t>bir gözmerceği bir teleskopla birlikte kullanıldığında görülebilen gökyüzü miktarının açısal büyüklüğüdür.</a:t>
            </a:r>
          </a:p>
          <a:p>
            <a:pPr marL="0" indent="0" algn="just">
              <a:buNone/>
            </a:pPr>
            <a:r>
              <a:rPr lang="tr-TR" dirty="0" smtClean="0"/>
              <a:t> </a:t>
            </a:r>
          </a:p>
          <a:p>
            <a:pPr algn="just"/>
            <a:r>
              <a:rPr lang="tr-TR" b="1" dirty="0" smtClean="0">
                <a:solidFill>
                  <a:srgbClr val="FFC000"/>
                </a:solidFill>
              </a:rPr>
              <a:t>Görünen FOV (AFOV);</a:t>
            </a:r>
            <a:r>
              <a:rPr lang="tr-TR" dirty="0" smtClean="0">
                <a:solidFill>
                  <a:srgbClr val="FFC000"/>
                </a:solidFill>
              </a:rPr>
              <a:t> </a:t>
            </a:r>
            <a:r>
              <a:rPr lang="tr-TR" dirty="0" smtClean="0"/>
              <a:t>gözmerceği ile görülen görüntünün açısal büyüklüğünün bir ölçümüdür. Diğer deyişle, AFOV büyütmeden farklı olarak görüntünün ne kadar büyük göründüğünü ifade eder. Bu belirli bir odak uzaklığına sahip bir gözmerceği için sabittir ve o gözmerceği bir teleskopla kullanıldığında TFOV un ne olacağını hesaplamak için kullanılabilir.  </a:t>
            </a:r>
          </a:p>
          <a:p>
            <a:endParaRPr lang="tr-TR" dirty="0"/>
          </a:p>
          <a:p>
            <a:endParaRPr lang="en-US" dirty="0"/>
          </a:p>
        </p:txBody>
      </p:sp>
    </p:spTree>
    <p:extLst>
      <p:ext uri="{BB962C8B-B14F-4D97-AF65-F5344CB8AC3E}">
        <p14:creationId xmlns:p14="http://schemas.microsoft.com/office/powerpoint/2010/main" val="881207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solidFill>
                  <a:srgbClr val="FFC000"/>
                </a:solidFill>
              </a:rPr>
              <a:t>Gözmerceğinde </a:t>
            </a:r>
            <a:r>
              <a:rPr lang="tr-TR" b="1" dirty="0">
                <a:solidFill>
                  <a:srgbClr val="FFC000"/>
                </a:solidFill>
              </a:rPr>
              <a:t>Görüş Alanı (FOV)</a:t>
            </a:r>
            <a:endParaRPr lang="en-US" dirty="0">
              <a:solidFill>
                <a:srgbClr val="FFC000"/>
              </a:solidFill>
            </a:endParaRPr>
          </a:p>
        </p:txBody>
      </p:sp>
      <p:pic>
        <p:nvPicPr>
          <p:cNvPr id="4" name="Picture 2" descr="http://www.handprint.com/ASTRO/IMG/tfo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865572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82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120775" y="1945845"/>
            <a:ext cx="10233025" cy="3309231"/>
          </a:xfrm>
          <a:prstGeom prst="rect">
            <a:avLst/>
          </a:prstGeom>
        </p:spPr>
      </p:pic>
    </p:spTree>
    <p:extLst>
      <p:ext uri="{BB962C8B-B14F-4D97-AF65-F5344CB8AC3E}">
        <p14:creationId xmlns:p14="http://schemas.microsoft.com/office/powerpoint/2010/main" val="1204252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rgbClr val="FFC000"/>
                </a:solidFill>
              </a:rPr>
              <a:t>Gerçek FOV (TFOV</a:t>
            </a:r>
            <a:r>
              <a:rPr lang="tr-TR" b="1" dirty="0" smtClean="0">
                <a:solidFill>
                  <a:srgbClr val="FFC000"/>
                </a:solidFill>
              </a:rPr>
              <a:t>)</a:t>
            </a:r>
            <a:endParaRPr lang="tr-TR"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tr-TR" dirty="0" smtClean="0">
                <a:solidFill>
                  <a:srgbClr val="FFC000"/>
                </a:solidFill>
              </a:rPr>
              <a:t>Eğer görünen FOV biliniyorsa</a:t>
            </a:r>
          </a:p>
          <a:p>
            <a:pPr marL="0" indent="0">
              <a:buNone/>
            </a:pPr>
            <a:r>
              <a:rPr lang="tr-TR" dirty="0" smtClean="0"/>
              <a:t>Gerçek FOV = Görünen FOV / Büyütme</a:t>
            </a:r>
            <a:endParaRPr lang="tr-TR" dirty="0"/>
          </a:p>
          <a:p>
            <a:r>
              <a:rPr lang="tr-TR" dirty="0" smtClean="0"/>
              <a:t>Örneğin,</a:t>
            </a:r>
          </a:p>
          <a:p>
            <a:endParaRPr lang="tr-TR" dirty="0"/>
          </a:p>
          <a:p>
            <a:endParaRPr lang="tr-TR" dirty="0" smtClean="0"/>
          </a:p>
          <a:p>
            <a:r>
              <a:rPr lang="tr-TR" dirty="0" smtClean="0">
                <a:solidFill>
                  <a:srgbClr val="FFC000"/>
                </a:solidFill>
              </a:rPr>
              <a:t>Eğer görünen FOV bilinmiyorsa;</a:t>
            </a:r>
          </a:p>
          <a:p>
            <a:endParaRPr lang="tr-TR" dirty="0"/>
          </a:p>
          <a:p>
            <a:endParaRPr lang="tr-TR" dirty="0" smtClean="0"/>
          </a:p>
          <a:p>
            <a:r>
              <a:rPr lang="tr-TR" dirty="0" smtClean="0"/>
              <a:t>Burada d field stop’un mm biriminde çapı, ft mm biriminde teleskopun odak uzunluğu</a:t>
            </a:r>
          </a:p>
          <a:p>
            <a:endParaRPr lang="tr-TR" dirty="0"/>
          </a:p>
        </p:txBody>
      </p:sp>
      <p:pic>
        <p:nvPicPr>
          <p:cNvPr id="4" name="Picture 3"/>
          <p:cNvPicPr>
            <a:picLocks noChangeAspect="1"/>
          </p:cNvPicPr>
          <p:nvPr/>
        </p:nvPicPr>
        <p:blipFill>
          <a:blip r:embed="rId2"/>
          <a:stretch>
            <a:fillRect/>
          </a:stretch>
        </p:blipFill>
        <p:spPr>
          <a:xfrm>
            <a:off x="1415441" y="3294226"/>
            <a:ext cx="8028048" cy="724087"/>
          </a:xfrm>
          <a:prstGeom prst="rect">
            <a:avLst/>
          </a:prstGeom>
        </p:spPr>
      </p:pic>
      <p:pic>
        <p:nvPicPr>
          <p:cNvPr id="5" name="Picture 4"/>
          <p:cNvPicPr>
            <a:picLocks noChangeAspect="1"/>
          </p:cNvPicPr>
          <p:nvPr/>
        </p:nvPicPr>
        <p:blipFill>
          <a:blip r:embed="rId3"/>
          <a:stretch>
            <a:fillRect/>
          </a:stretch>
        </p:blipFill>
        <p:spPr>
          <a:xfrm>
            <a:off x="1415441" y="4447825"/>
            <a:ext cx="2696532" cy="898000"/>
          </a:xfrm>
          <a:prstGeom prst="rect">
            <a:avLst/>
          </a:prstGeom>
        </p:spPr>
      </p:pic>
    </p:spTree>
    <p:extLst>
      <p:ext uri="{BB962C8B-B14F-4D97-AF65-F5344CB8AC3E}">
        <p14:creationId xmlns:p14="http://schemas.microsoft.com/office/powerpoint/2010/main" val="479394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825322" y="184821"/>
            <a:ext cx="10515600" cy="1325563"/>
          </a:xfrm>
        </p:spPr>
        <p:txBody>
          <a:bodyPr/>
          <a:lstStyle/>
          <a:p>
            <a:pPr eaLnBrk="1" hangingPunct="1"/>
            <a:r>
              <a:rPr lang="tr-TR" altLang="tr-TR" dirty="0" smtClean="0">
                <a:solidFill>
                  <a:srgbClr val="FFFF00"/>
                </a:solidFill>
              </a:rPr>
              <a:t>Gözmercekleri</a:t>
            </a:r>
            <a:endParaRPr lang="en-US" altLang="tr-TR" dirty="0" smtClean="0">
              <a:solidFill>
                <a:srgbClr val="FFFF00"/>
              </a:solidFill>
            </a:endParaRPr>
          </a:p>
        </p:txBody>
      </p:sp>
      <p:pic>
        <p:nvPicPr>
          <p:cNvPr id="8195" name="Picture 4" descr="fig06-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3774" y="1269352"/>
            <a:ext cx="8229600" cy="3949700"/>
          </a:xfrm>
          <a:noFill/>
        </p:spPr>
      </p:pic>
      <p:sp>
        <p:nvSpPr>
          <p:cNvPr id="2" name="TextBox 1"/>
          <p:cNvSpPr txBox="1"/>
          <p:nvPr/>
        </p:nvSpPr>
        <p:spPr>
          <a:xfrm>
            <a:off x="1527221" y="5287920"/>
            <a:ext cx="9813701" cy="1015663"/>
          </a:xfrm>
          <a:prstGeom prst="rect">
            <a:avLst/>
          </a:prstGeom>
          <a:noFill/>
        </p:spPr>
        <p:txBody>
          <a:bodyPr wrap="square" rtlCol="0">
            <a:spAutoFit/>
          </a:bodyPr>
          <a:lstStyle/>
          <a:p>
            <a:r>
              <a:rPr lang="tr-TR" sz="2000" b="1" dirty="0" smtClean="0"/>
              <a:t>Bir göz merceği optik bir sistemin odak noktasına yerleştirilir. Böleyece göz merceği odakta oluşan görüntüyü büyütür.</a:t>
            </a:r>
          </a:p>
          <a:p>
            <a:r>
              <a:rPr lang="tr-TR" sz="2000" b="1" dirty="0" smtClean="0"/>
              <a:t>Bir göz merceği birkaç merceğin birleşiminden meydana gelir.</a:t>
            </a:r>
            <a:endParaRPr lang="tr-TR" sz="2000" b="1" dirty="0"/>
          </a:p>
        </p:txBody>
      </p:sp>
    </p:spTree>
    <p:extLst>
      <p:ext uri="{BB962C8B-B14F-4D97-AF65-F5344CB8AC3E}">
        <p14:creationId xmlns:p14="http://schemas.microsoft.com/office/powerpoint/2010/main" val="2176701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Özellikler</a:t>
            </a:r>
            <a:endParaRPr lang="tr-TR" dirty="0">
              <a:solidFill>
                <a:srgbClr val="FFC000"/>
              </a:solidFill>
            </a:endParaRPr>
          </a:p>
        </p:txBody>
      </p:sp>
      <p:sp>
        <p:nvSpPr>
          <p:cNvPr id="3" name="Content Placeholder 2"/>
          <p:cNvSpPr>
            <a:spLocks noGrp="1"/>
          </p:cNvSpPr>
          <p:nvPr>
            <p:ph idx="1"/>
          </p:nvPr>
        </p:nvSpPr>
        <p:spPr/>
        <p:txBody>
          <a:bodyPr>
            <a:normAutofit lnSpcReduction="10000"/>
          </a:bodyPr>
          <a:lstStyle/>
          <a:p>
            <a:r>
              <a:rPr lang="tr-TR" dirty="0" smtClean="0"/>
              <a:t>Plössl</a:t>
            </a:r>
            <a:r>
              <a:rPr lang="tr-TR" dirty="0"/>
              <a:t>: </a:t>
            </a:r>
            <a:r>
              <a:rPr lang="tr-TR" dirty="0" smtClean="0"/>
              <a:t>50 derece görüş alanı var, başlangıç için iyi, gezegenler için çok uygun</a:t>
            </a:r>
          </a:p>
          <a:p>
            <a:r>
              <a:rPr lang="en-US" dirty="0" smtClean="0"/>
              <a:t>Radian</a:t>
            </a:r>
            <a:r>
              <a:rPr lang="en-US" dirty="0"/>
              <a:t>: 60 </a:t>
            </a:r>
            <a:r>
              <a:rPr lang="tr-TR" dirty="0" smtClean="0"/>
              <a:t>derece görüş alanına sahip, gözlük kullananlar için uzun göz mesafesi</a:t>
            </a:r>
          </a:p>
          <a:p>
            <a:r>
              <a:rPr lang="en-US" dirty="0" smtClean="0"/>
              <a:t>Panoptic</a:t>
            </a:r>
            <a:r>
              <a:rPr lang="en-US" dirty="0"/>
              <a:t>: 68 </a:t>
            </a:r>
            <a:r>
              <a:rPr lang="tr-TR" dirty="0" smtClean="0"/>
              <a:t>derece görüş alanına sahip, derin gök cisimlerin küçük/orta büyütmeler için ideal </a:t>
            </a:r>
          </a:p>
          <a:p>
            <a:r>
              <a:rPr lang="en-US" dirty="0" err="1" smtClean="0"/>
              <a:t>Nagler</a:t>
            </a:r>
            <a:r>
              <a:rPr lang="en-US" dirty="0"/>
              <a:t>: 82 </a:t>
            </a:r>
            <a:r>
              <a:rPr lang="tr-TR" dirty="0" smtClean="0"/>
              <a:t>derece görüş alanına sahip, küçük odak oranına sahip teleskoplar için ideal</a:t>
            </a:r>
          </a:p>
          <a:p>
            <a:r>
              <a:rPr lang="en-US" dirty="0" smtClean="0"/>
              <a:t> Ethos</a:t>
            </a:r>
            <a:r>
              <a:rPr lang="en-US" dirty="0"/>
              <a:t>: 100 </a:t>
            </a:r>
            <a:r>
              <a:rPr lang="tr-TR" dirty="0" smtClean="0"/>
              <a:t>derece görüş alanına sahip, görüntü hatalarını düzeltmede çok iyi</a:t>
            </a:r>
            <a:endParaRPr lang="tr-TR" dirty="0"/>
          </a:p>
        </p:txBody>
      </p:sp>
    </p:spTree>
    <p:extLst>
      <p:ext uri="{BB962C8B-B14F-4D97-AF65-F5344CB8AC3E}">
        <p14:creationId xmlns:p14="http://schemas.microsoft.com/office/powerpoint/2010/main" val="2413359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C000"/>
                </a:solidFill>
              </a:rPr>
              <a:t>Gözmerceğinde Görüş Alanı</a:t>
            </a:r>
            <a:endParaRPr lang="en-US" b="1" dirty="0">
              <a:solidFill>
                <a:srgbClr val="FFC000"/>
              </a:solidFill>
            </a:endParaRPr>
          </a:p>
        </p:txBody>
      </p:sp>
      <p:pic>
        <p:nvPicPr>
          <p:cNvPr id="2050" name="Picture 2" descr="File:Fields of 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8929604" cy="32927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04103" y="4724400"/>
            <a:ext cx="7924800" cy="1754326"/>
          </a:xfrm>
          <a:prstGeom prst="rect">
            <a:avLst/>
          </a:prstGeom>
        </p:spPr>
        <p:txBody>
          <a:bodyPr wrap="square">
            <a:spAutoFit/>
          </a:bodyPr>
          <a:lstStyle/>
          <a:p>
            <a:pPr algn="ctr"/>
            <a:r>
              <a:rPr lang="tr-TR" dirty="0"/>
              <a:t>Bir teleskopta farklı gözmercekleri kullanılarak elde edilen görüntüler.  </a:t>
            </a:r>
          </a:p>
          <a:p>
            <a:pPr algn="ctr"/>
            <a:r>
              <a:rPr lang="tr-TR" dirty="0"/>
              <a:t>(GM 1 in odak uzaklığı &gt; GM 2 nin odak uzaklığı)</a:t>
            </a:r>
          </a:p>
          <a:p>
            <a:pPr algn="ctr"/>
            <a:endParaRPr lang="tr-TR" b="1" dirty="0"/>
          </a:p>
          <a:p>
            <a:pPr algn="ctr"/>
            <a:r>
              <a:rPr lang="tr-TR" b="1" dirty="0"/>
              <a:t>Soldaki resim: AFOV dar     Ortadaki resim: AFOV geniş</a:t>
            </a:r>
          </a:p>
          <a:p>
            <a:pPr algn="ctr"/>
            <a:r>
              <a:rPr lang="tr-TR" b="1" dirty="0"/>
              <a:t>Sağdaki ve soldaki resim: aynı TFOV  </a:t>
            </a:r>
          </a:p>
          <a:p>
            <a:pPr algn="ctr"/>
            <a:r>
              <a:rPr lang="tr-TR" b="1" dirty="0"/>
              <a:t>Sağdaki resimdeki büyütme&gt; Soldaki resimdeki büyütme </a:t>
            </a:r>
          </a:p>
        </p:txBody>
      </p:sp>
      <p:sp>
        <p:nvSpPr>
          <p:cNvPr id="5" name="TextBox 4"/>
          <p:cNvSpPr txBox="1"/>
          <p:nvPr/>
        </p:nvSpPr>
        <p:spPr>
          <a:xfrm>
            <a:off x="2362201" y="1600200"/>
            <a:ext cx="1096297" cy="381000"/>
          </a:xfrm>
          <a:prstGeom prst="rect">
            <a:avLst/>
          </a:prstGeom>
          <a:noFill/>
        </p:spPr>
        <p:txBody>
          <a:bodyPr wrap="square" rtlCol="0">
            <a:spAutoFit/>
          </a:bodyPr>
          <a:lstStyle/>
          <a:p>
            <a:r>
              <a:rPr lang="tr-TR" b="1" dirty="0"/>
              <a:t>GM 1</a:t>
            </a:r>
            <a:endParaRPr lang="en-US" b="1" dirty="0"/>
          </a:p>
        </p:txBody>
      </p:sp>
      <p:sp>
        <p:nvSpPr>
          <p:cNvPr id="7" name="TextBox 6"/>
          <p:cNvSpPr txBox="1"/>
          <p:nvPr/>
        </p:nvSpPr>
        <p:spPr>
          <a:xfrm>
            <a:off x="5228304" y="1143000"/>
            <a:ext cx="1096297" cy="381000"/>
          </a:xfrm>
          <a:prstGeom prst="rect">
            <a:avLst/>
          </a:prstGeom>
          <a:noFill/>
        </p:spPr>
        <p:txBody>
          <a:bodyPr wrap="square" rtlCol="0">
            <a:spAutoFit/>
          </a:bodyPr>
          <a:lstStyle/>
          <a:p>
            <a:r>
              <a:rPr lang="tr-TR" b="1" dirty="0"/>
              <a:t>GM 1</a:t>
            </a:r>
            <a:endParaRPr lang="en-US" b="1" dirty="0"/>
          </a:p>
        </p:txBody>
      </p:sp>
      <p:sp>
        <p:nvSpPr>
          <p:cNvPr id="8" name="TextBox 7"/>
          <p:cNvSpPr txBox="1"/>
          <p:nvPr/>
        </p:nvSpPr>
        <p:spPr>
          <a:xfrm>
            <a:off x="8504904" y="1143000"/>
            <a:ext cx="1096297" cy="381000"/>
          </a:xfrm>
          <a:prstGeom prst="rect">
            <a:avLst/>
          </a:prstGeom>
          <a:noFill/>
        </p:spPr>
        <p:txBody>
          <a:bodyPr wrap="square" rtlCol="0">
            <a:spAutoFit/>
          </a:bodyPr>
          <a:lstStyle/>
          <a:p>
            <a:r>
              <a:rPr lang="tr-TR" b="1" dirty="0"/>
              <a:t>GM 2</a:t>
            </a:r>
            <a:endParaRPr lang="en-US" b="1" dirty="0"/>
          </a:p>
        </p:txBody>
      </p:sp>
    </p:spTree>
    <p:extLst>
      <p:ext uri="{BB962C8B-B14F-4D97-AF65-F5344CB8AC3E}">
        <p14:creationId xmlns:p14="http://schemas.microsoft.com/office/powerpoint/2010/main" val="8947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Teleskop ve Gözmerceği</a:t>
            </a:r>
            <a:endParaRPr lang="tr-TR" dirty="0">
              <a:solidFill>
                <a:srgbClr val="FFC000"/>
              </a:solidFill>
            </a:endParaRPr>
          </a:p>
        </p:txBody>
      </p:sp>
    </p:spTree>
    <p:controls>
      <mc:AlternateContent xmlns:mc="http://schemas.openxmlformats.org/markup-compatibility/2006">
        <mc:Choice xmlns:v="urn:schemas-microsoft-com:vml" Requires="v">
          <p:control spid="4119" name="ShockwaveFlash1" r:id="rId2" imgW="7385040" imgH="5213520"/>
        </mc:Choice>
        <mc:Fallback>
          <p:control name="ShockwaveFlash1" r:id="rId2" imgW="7385040" imgH="5213520">
            <p:pic>
              <p:nvPicPr>
                <p:cNvPr id="4" name="ShockwaveFlash1"/>
                <p:cNvPicPr>
                  <a:picLocks noChangeAspect="1"/>
                </p:cNvPicPr>
                <p:nvPr>
                  <p:custDataLst>
                    <p:tags r:id="rId3"/>
                  </p:custDataLst>
                </p:nvPr>
              </p:nvPicPr>
              <p:blipFill>
                <a:blip r:embed="rId5"/>
                <a:stretch>
                  <a:fillRect/>
                </a:stretch>
              </p:blipFill>
              <p:spPr>
                <a:xfrm>
                  <a:off x="1395345" y="1374687"/>
                  <a:ext cx="7385399" cy="5213223"/>
                </a:xfrm>
                <a:prstGeom prst="rect">
                  <a:avLst/>
                </a:prstGeom>
              </p:spPr>
            </p:pic>
          </p:control>
        </mc:Fallback>
      </mc:AlternateContent>
    </p:controls>
    <p:extLst>
      <p:ext uri="{BB962C8B-B14F-4D97-AF65-F5344CB8AC3E}">
        <p14:creationId xmlns:p14="http://schemas.microsoft.com/office/powerpoint/2010/main" val="4048960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Gözmerceğin seçimindeki kural</a:t>
            </a:r>
            <a:endParaRPr lang="tr-TR" dirty="0">
              <a:solidFill>
                <a:srgbClr val="FFC000"/>
              </a:solidFill>
            </a:endParaRPr>
          </a:p>
        </p:txBody>
      </p:sp>
      <p:sp>
        <p:nvSpPr>
          <p:cNvPr id="3" name="Content Placeholder 2"/>
          <p:cNvSpPr>
            <a:spLocks noGrp="1"/>
          </p:cNvSpPr>
          <p:nvPr>
            <p:ph idx="1"/>
          </p:nvPr>
        </p:nvSpPr>
        <p:spPr/>
        <p:txBody>
          <a:bodyPr/>
          <a:lstStyle/>
          <a:p>
            <a:r>
              <a:rPr lang="tr-TR" dirty="0" smtClean="0"/>
              <a:t>Büyütme</a:t>
            </a:r>
          </a:p>
          <a:p>
            <a:r>
              <a:rPr lang="tr-TR" dirty="0" smtClean="0"/>
              <a:t>Görüş alanı</a:t>
            </a:r>
          </a:p>
          <a:p>
            <a:r>
              <a:rPr lang="tr-TR" dirty="0" smtClean="0"/>
              <a:t>Teleskobun odak oranı</a:t>
            </a:r>
          </a:p>
          <a:p>
            <a:r>
              <a:rPr lang="tr-TR" dirty="0" smtClean="0"/>
              <a:t>Göz mesafesi</a:t>
            </a:r>
            <a:endParaRPr lang="tr-TR" dirty="0"/>
          </a:p>
        </p:txBody>
      </p:sp>
      <p:pic>
        <p:nvPicPr>
          <p:cNvPr id="4" name="Picture 3"/>
          <p:cNvPicPr>
            <a:picLocks noChangeAspect="1"/>
          </p:cNvPicPr>
          <p:nvPr/>
        </p:nvPicPr>
        <p:blipFill>
          <a:blip r:embed="rId2"/>
          <a:stretch>
            <a:fillRect/>
          </a:stretch>
        </p:blipFill>
        <p:spPr>
          <a:xfrm>
            <a:off x="5333767" y="1690688"/>
            <a:ext cx="5569085" cy="3643675"/>
          </a:xfrm>
          <a:prstGeom prst="rect">
            <a:avLst/>
          </a:prstGeom>
        </p:spPr>
      </p:pic>
    </p:spTree>
    <p:extLst>
      <p:ext uri="{BB962C8B-B14F-4D97-AF65-F5344CB8AC3E}">
        <p14:creationId xmlns:p14="http://schemas.microsoft.com/office/powerpoint/2010/main" val="3674128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smtClean="0">
                <a:solidFill>
                  <a:srgbClr val="FFFF00"/>
                </a:solidFill>
              </a:rPr>
              <a:t>Gözmerceklerin özellikleri</a:t>
            </a:r>
            <a:endParaRPr lang="tr-TR" dirty="0"/>
          </a:p>
        </p:txBody>
      </p:sp>
      <p:sp>
        <p:nvSpPr>
          <p:cNvPr id="3" name="Content Placeholder 2"/>
          <p:cNvSpPr>
            <a:spLocks noGrp="1"/>
          </p:cNvSpPr>
          <p:nvPr>
            <p:ph idx="1"/>
          </p:nvPr>
        </p:nvSpPr>
        <p:spPr/>
        <p:txBody>
          <a:bodyPr/>
          <a:lstStyle/>
          <a:p>
            <a:r>
              <a:rPr lang="tr-TR" dirty="0" smtClean="0"/>
              <a:t>Göz mercekleri belirli bir mesafede giriş yarığı için maksimum performans verecek şekilde tasarlanır. Böylce minimum sapınç oluşur.</a:t>
            </a:r>
          </a:p>
          <a:p>
            <a:r>
              <a:rPr lang="tr-TR" dirty="0" smtClean="0"/>
              <a:t>Birkaç mercek bileşiminden oluşurlar. Tekli olanlar singlet, çiftli olanlara doublet ve üçlü olanlara triplet denir.</a:t>
            </a:r>
          </a:p>
          <a:p>
            <a:r>
              <a:rPr lang="tr-TR" dirty="0" smtClean="0"/>
              <a:t>Her bir merceğin yüzeyinden bir yansıma olacağından bir hayalet görüntü oluştururlar. Bu nedenle hayali görüntüleri yok etmek için ince bir film ile kaplanırlar.</a:t>
            </a:r>
          </a:p>
          <a:p>
            <a:r>
              <a:rPr lang="tr-TR" dirty="0" smtClean="0"/>
              <a:t>Renk sapıncını gideriyorsa buna Akromat mercek denir. </a:t>
            </a:r>
          </a:p>
          <a:p>
            <a:endParaRPr lang="tr-TR" dirty="0"/>
          </a:p>
        </p:txBody>
      </p:sp>
    </p:spTree>
    <p:extLst>
      <p:ext uri="{BB962C8B-B14F-4D97-AF65-F5344CB8AC3E}">
        <p14:creationId xmlns:p14="http://schemas.microsoft.com/office/powerpoint/2010/main" val="13786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solidFill>
                  <a:srgbClr val="FFFF00"/>
                </a:solidFill>
              </a:rPr>
              <a:t>Gözmerceklerin özellikleri</a:t>
            </a:r>
            <a:endParaRPr lang="tr-TR" dirty="0"/>
          </a:p>
        </p:txBody>
      </p:sp>
      <p:sp>
        <p:nvSpPr>
          <p:cNvPr id="3" name="Content Placeholder 2"/>
          <p:cNvSpPr>
            <a:spLocks noGrp="1"/>
          </p:cNvSpPr>
          <p:nvPr>
            <p:ph idx="1"/>
          </p:nvPr>
        </p:nvSpPr>
        <p:spPr/>
        <p:txBody>
          <a:bodyPr>
            <a:normAutofit fontScale="92500"/>
          </a:bodyPr>
          <a:lstStyle/>
          <a:p>
            <a:r>
              <a:rPr lang="tr-TR" dirty="0" smtClean="0"/>
              <a:t>Bir göz merceğin odak uzunluğu bize otpik sistemin büyütmesini verir. </a:t>
            </a:r>
          </a:p>
          <a:p>
            <a:r>
              <a:rPr lang="tr-TR" dirty="0" smtClean="0"/>
              <a:t>Bir göz merceğin bir diğer önemli özelliği görüş alanıdır. Yani göz meerceğinden bakıldığında gökyüzünde ne kadarlık bir açısal alan görüldüğünü tanımlar.</a:t>
            </a:r>
          </a:p>
          <a:p>
            <a:r>
              <a:rPr lang="tr-TR" dirty="0" smtClean="0"/>
              <a:t>Bir diğer özellik te göz mesafesidir. Yani gözle bir gözmerceğinden hangi uzaklıkta bakılırsa görüntünün düzgün olarak görülebileceğini tanımlar. Büyük göz mesafesi demek görüntünün optimum konumu </a:t>
            </a:r>
            <a:r>
              <a:rPr lang="tr-TR" dirty="0" err="1" smtClean="0"/>
              <a:t>gözmerceğinden</a:t>
            </a:r>
            <a:r>
              <a:rPr lang="tr-TR" dirty="0" smtClean="0"/>
              <a:t> daha uzak olduğu anlamına gelir. Ancak göz mesfesinin fazla büyümesi de gözün görüntüyü sürekli görebilmesini zorlaştırır, göz zamanla sürekli aynı konumda kalamayabilir. </a:t>
            </a:r>
            <a:endParaRPr lang="tr-TR" dirty="0"/>
          </a:p>
        </p:txBody>
      </p:sp>
    </p:spTree>
    <p:extLst>
      <p:ext uri="{BB962C8B-B14F-4D97-AF65-F5344CB8AC3E}">
        <p14:creationId xmlns:p14="http://schemas.microsoft.com/office/powerpoint/2010/main" val="193909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FF00"/>
                </a:solidFill>
              </a:rPr>
              <a:t>Mercek Tipleri</a:t>
            </a:r>
            <a:endParaRPr lang="tr-TR" dirty="0">
              <a:solidFill>
                <a:srgbClr val="FFFF00"/>
              </a:solidFill>
            </a:endParaRPr>
          </a:p>
        </p:txBody>
      </p:sp>
      <p:sp>
        <p:nvSpPr>
          <p:cNvPr id="3" name="Content Placeholder 2"/>
          <p:cNvSpPr>
            <a:spLocks noGrp="1"/>
          </p:cNvSpPr>
          <p:nvPr>
            <p:ph idx="1"/>
          </p:nvPr>
        </p:nvSpPr>
        <p:spPr/>
        <p:txBody>
          <a:bodyPr/>
          <a:lstStyle/>
          <a:p>
            <a:endParaRPr lang="tr-TR"/>
          </a:p>
        </p:txBody>
      </p:sp>
      <p:pic>
        <p:nvPicPr>
          <p:cNvPr id="8196" name="Picture 4" descr="http://media.web.britannica.com/eb-media/12/108812-004-B497D5F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82" y="1595640"/>
            <a:ext cx="7069474" cy="470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18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G</a:t>
            </a:r>
            <a:r>
              <a:rPr lang="tr-TR" b="1" dirty="0">
                <a:solidFill>
                  <a:srgbClr val="FFFF00"/>
                </a:solidFill>
              </a:rPr>
              <a:t>özmerceği Türleri</a:t>
            </a:r>
            <a:endParaRPr lang="tr-TR" dirty="0"/>
          </a:p>
        </p:txBody>
      </p:sp>
      <p:sp>
        <p:nvSpPr>
          <p:cNvPr id="3" name="Content Placeholder 2"/>
          <p:cNvSpPr>
            <a:spLocks noGrp="1"/>
          </p:cNvSpPr>
          <p:nvPr>
            <p:ph idx="1"/>
          </p:nvPr>
        </p:nvSpPr>
        <p:spPr>
          <a:xfrm>
            <a:off x="1120000" y="1825625"/>
            <a:ext cx="5280800" cy="4351338"/>
          </a:xfrm>
        </p:spPr>
        <p:txBody>
          <a:bodyPr/>
          <a:lstStyle/>
          <a:p>
            <a:r>
              <a:rPr lang="tr-TR" b="1" dirty="0" smtClean="0">
                <a:solidFill>
                  <a:srgbClr val="FFC000"/>
                </a:solidFill>
              </a:rPr>
              <a:t>Galilean veya Negatif</a:t>
            </a:r>
          </a:p>
          <a:p>
            <a:endParaRPr lang="tr-TR" dirty="0" smtClean="0"/>
          </a:p>
          <a:p>
            <a:r>
              <a:rPr lang="tr-TR" dirty="0" smtClean="0"/>
              <a:t>Tek ve ıraksak bir mercekten oluşmuş olması nedeniyle negatif adıyla anılmaktadır.</a:t>
            </a:r>
          </a:p>
          <a:p>
            <a:r>
              <a:rPr lang="tr-TR" dirty="0"/>
              <a:t>İlk kez 1609 da  Galileo </a:t>
            </a:r>
            <a:r>
              <a:rPr lang="tr-TR" dirty="0" smtClean="0"/>
              <a:t>Galilei tarafından da kullanıldığı için aynı zamanda bu isimle de anılır.</a:t>
            </a:r>
            <a:endParaRPr lang="tr-TR" dirty="0"/>
          </a:p>
        </p:txBody>
      </p:sp>
      <p:pic>
        <p:nvPicPr>
          <p:cNvPr id="5122" name="Picture 2" descr="https://upload.wikimedia.org/wikipedia/commons/thumb/0/02/Galilean_1069.png/200px-Galilean_10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799" y="2352855"/>
            <a:ext cx="4871079" cy="216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8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G</a:t>
            </a:r>
            <a:r>
              <a:rPr lang="tr-TR" b="1" dirty="0">
                <a:solidFill>
                  <a:srgbClr val="FFFF00"/>
                </a:solidFill>
              </a:rPr>
              <a:t>özmerceği Türleri</a:t>
            </a:r>
            <a:endParaRPr lang="tr-TR" dirty="0"/>
          </a:p>
        </p:txBody>
      </p:sp>
      <p:sp>
        <p:nvSpPr>
          <p:cNvPr id="4" name="Content Placeholder 2"/>
          <p:cNvSpPr>
            <a:spLocks noGrp="1"/>
          </p:cNvSpPr>
          <p:nvPr>
            <p:ph idx="1"/>
          </p:nvPr>
        </p:nvSpPr>
        <p:spPr>
          <a:xfrm>
            <a:off x="1120000" y="1825625"/>
            <a:ext cx="4623977" cy="4351338"/>
          </a:xfrm>
        </p:spPr>
        <p:txBody>
          <a:bodyPr/>
          <a:lstStyle/>
          <a:p>
            <a:r>
              <a:rPr lang="tr-TR" b="1" dirty="0" smtClean="0">
                <a:solidFill>
                  <a:srgbClr val="FFC000"/>
                </a:solidFill>
              </a:rPr>
              <a:t>Konveks Lens</a:t>
            </a:r>
          </a:p>
          <a:p>
            <a:endParaRPr lang="tr-TR" dirty="0" smtClean="0"/>
          </a:p>
          <a:p>
            <a:r>
              <a:rPr lang="tr-TR" dirty="0" smtClean="0"/>
              <a:t>Basit konveks bir mercekten oluşmuş gözmerceğidir.</a:t>
            </a:r>
          </a:p>
          <a:p>
            <a:r>
              <a:rPr lang="tr-TR" dirty="0" smtClean="0"/>
              <a:t>Oluşan görüntü terstir.</a:t>
            </a:r>
          </a:p>
          <a:p>
            <a:r>
              <a:rPr lang="tr-TR" dirty="0"/>
              <a:t>İlk kez 1609 da  Johannes Kepler' </a:t>
            </a:r>
            <a:r>
              <a:rPr lang="tr-TR" dirty="0" smtClean="0"/>
              <a:t>tarafından da kullanılmıştır.</a:t>
            </a:r>
            <a:endParaRPr lang="tr-TR" dirty="0"/>
          </a:p>
        </p:txBody>
      </p:sp>
      <p:pic>
        <p:nvPicPr>
          <p:cNvPr id="7170" name="Picture 2" descr="File:Kepler 16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071" y="2575774"/>
            <a:ext cx="5331854" cy="236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2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a:t>
            </a:r>
            <a:r>
              <a:rPr lang="tr-TR" b="1" dirty="0" smtClean="0">
                <a:solidFill>
                  <a:srgbClr val="FFFF00"/>
                </a:solidFill>
              </a:rPr>
              <a:t>özmerceği Türleri</a:t>
            </a:r>
            <a:endParaRPr lang="en-US" dirty="0">
              <a:solidFill>
                <a:srgbClr val="FFFF00"/>
              </a:solidFill>
            </a:endParaRPr>
          </a:p>
        </p:txBody>
      </p:sp>
      <p:sp>
        <p:nvSpPr>
          <p:cNvPr id="3" name="Content Placeholder 2"/>
          <p:cNvSpPr>
            <a:spLocks noGrp="1"/>
          </p:cNvSpPr>
          <p:nvPr>
            <p:ph idx="1"/>
          </p:nvPr>
        </p:nvSpPr>
        <p:spPr>
          <a:xfrm>
            <a:off x="1201882" y="1690688"/>
            <a:ext cx="5334000" cy="4525963"/>
          </a:xfrm>
        </p:spPr>
        <p:txBody>
          <a:bodyPr>
            <a:normAutofit/>
          </a:bodyPr>
          <a:lstStyle/>
          <a:p>
            <a:pPr marL="0" indent="0">
              <a:buNone/>
            </a:pPr>
            <a:r>
              <a:rPr lang="en-US" b="1" dirty="0" smtClean="0">
                <a:solidFill>
                  <a:srgbClr val="FFC000"/>
                </a:solidFill>
              </a:rPr>
              <a:t>Huygens</a:t>
            </a:r>
            <a:r>
              <a:rPr lang="tr-TR" b="1" dirty="0" smtClean="0">
                <a:solidFill>
                  <a:srgbClr val="FFC000"/>
                </a:solidFill>
              </a:rPr>
              <a:t> (Eski)</a:t>
            </a:r>
            <a:endParaRPr lang="en-US" b="1" dirty="0">
              <a:solidFill>
                <a:srgbClr val="FFC000"/>
              </a:solidFill>
            </a:endParaRPr>
          </a:p>
          <a:p>
            <a:pPr algn="just"/>
            <a:r>
              <a:rPr lang="en-US" dirty="0" smtClean="0"/>
              <a:t>Christian </a:t>
            </a:r>
            <a:r>
              <a:rPr lang="en-US" dirty="0"/>
              <a:t>Huygens </a:t>
            </a:r>
            <a:r>
              <a:rPr lang="en-US" dirty="0" err="1" smtClean="0"/>
              <a:t>tarafından</a:t>
            </a:r>
            <a:r>
              <a:rPr lang="en-US" dirty="0"/>
              <a:t> </a:t>
            </a:r>
            <a:r>
              <a:rPr lang="en-US" dirty="0" smtClean="0"/>
              <a:t>1960 </a:t>
            </a:r>
            <a:r>
              <a:rPr lang="en-US" dirty="0" err="1"/>
              <a:t>yılında</a:t>
            </a:r>
            <a:r>
              <a:rPr lang="en-US" dirty="0"/>
              <a:t> </a:t>
            </a:r>
            <a:r>
              <a:rPr lang="en-US" dirty="0" err="1"/>
              <a:t>keşfedilmiştir</a:t>
            </a:r>
            <a:r>
              <a:rPr lang="en-US" dirty="0" smtClean="0"/>
              <a:t>.</a:t>
            </a:r>
            <a:endParaRPr lang="tr-TR" dirty="0" smtClean="0"/>
          </a:p>
          <a:p>
            <a:pPr algn="just"/>
            <a:r>
              <a:rPr lang="tr-TR" dirty="0" smtClean="0"/>
              <a:t>İki tane plano-konveks mercekten oluşur. </a:t>
            </a:r>
            <a:r>
              <a:rPr lang="tr-TR" smtClean="0"/>
              <a:t>Mercekler </a:t>
            </a:r>
            <a:r>
              <a:rPr lang="tr-TR" smtClean="0"/>
              <a:t>odak </a:t>
            </a:r>
            <a:r>
              <a:rPr lang="tr-TR" dirty="0" smtClean="0"/>
              <a:t>düzlemi arasına konulur.</a:t>
            </a:r>
            <a:endParaRPr lang="en-US" dirty="0"/>
          </a:p>
          <a:p>
            <a:pPr algn="just"/>
            <a:r>
              <a:rPr lang="en-US" dirty="0"/>
              <a:t>Huygens </a:t>
            </a:r>
            <a:r>
              <a:rPr lang="en-US" dirty="0" err="1"/>
              <a:t>renk</a:t>
            </a:r>
            <a:r>
              <a:rPr lang="en-US" dirty="0"/>
              <a:t> </a:t>
            </a:r>
            <a:r>
              <a:rPr lang="en-US" dirty="0" err="1"/>
              <a:t>sapıncını</a:t>
            </a:r>
            <a:r>
              <a:rPr lang="en-US" dirty="0"/>
              <a:t> </a:t>
            </a:r>
            <a:r>
              <a:rPr lang="en-US" dirty="0" err="1"/>
              <a:t>sıfıra</a:t>
            </a:r>
            <a:r>
              <a:rPr lang="en-US" dirty="0"/>
              <a:t> </a:t>
            </a:r>
            <a:r>
              <a:rPr lang="en-US" dirty="0" err="1"/>
              <a:t>indirebilmek</a:t>
            </a:r>
            <a:r>
              <a:rPr lang="en-US" dirty="0"/>
              <a:t> </a:t>
            </a:r>
            <a:r>
              <a:rPr lang="en-US" dirty="0" err="1"/>
              <a:t>için</a:t>
            </a:r>
            <a:r>
              <a:rPr lang="en-US" dirty="0"/>
              <a:t> </a:t>
            </a:r>
            <a:r>
              <a:rPr lang="en-US" dirty="0" err="1"/>
              <a:t>aralarında</a:t>
            </a:r>
            <a:r>
              <a:rPr lang="en-US" dirty="0"/>
              <a:t> </a:t>
            </a:r>
            <a:r>
              <a:rPr lang="en-US" dirty="0" err="1"/>
              <a:t>hava</a:t>
            </a:r>
            <a:r>
              <a:rPr lang="en-US" dirty="0"/>
              <a:t> </a:t>
            </a:r>
            <a:r>
              <a:rPr lang="en-US" dirty="0" err="1"/>
              <a:t>boşluğu</a:t>
            </a:r>
            <a:r>
              <a:rPr lang="en-US" dirty="0"/>
              <a:t> </a:t>
            </a:r>
            <a:r>
              <a:rPr lang="en-US" dirty="0" err="1"/>
              <a:t>bulunan</a:t>
            </a:r>
            <a:r>
              <a:rPr lang="en-US" dirty="0"/>
              <a:t> </a:t>
            </a:r>
            <a:r>
              <a:rPr lang="en-US" dirty="0" err="1"/>
              <a:t>iki</a:t>
            </a:r>
            <a:r>
              <a:rPr lang="en-US" dirty="0"/>
              <a:t> </a:t>
            </a:r>
            <a:r>
              <a:rPr lang="en-US" dirty="0" err="1"/>
              <a:t>lensin</a:t>
            </a:r>
            <a:r>
              <a:rPr lang="en-US" dirty="0"/>
              <a:t> </a:t>
            </a:r>
            <a:r>
              <a:rPr lang="en-US" dirty="0" err="1"/>
              <a:t>kullanılabileceğini</a:t>
            </a:r>
            <a:r>
              <a:rPr lang="en-US" dirty="0"/>
              <a:t> </a:t>
            </a:r>
            <a:r>
              <a:rPr lang="en-US" dirty="0" err="1"/>
              <a:t>keşfetmiştir</a:t>
            </a:r>
            <a:r>
              <a:rPr lang="en-US" dirty="0"/>
              <a: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210" y="3573651"/>
            <a:ext cx="3935556" cy="285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upload.wikimedia.org/wikipedia/commons/3/39/Huygens_17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210" y="1690688"/>
            <a:ext cx="3935556" cy="174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67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547</TotalTime>
  <Words>1359</Words>
  <Application>Microsoft Office PowerPoint</Application>
  <PresentationFormat>Widescreen</PresentationFormat>
  <Paragraphs>153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Corbel</vt:lpstr>
      <vt:lpstr>Trebuchet MS</vt:lpstr>
      <vt:lpstr>Depth</vt:lpstr>
      <vt:lpstr>Gözmercekleri</vt:lpstr>
      <vt:lpstr>Gözmercekleri</vt:lpstr>
      <vt:lpstr>Gözmercekleri</vt:lpstr>
      <vt:lpstr>Gözmerceklerin özellikleri</vt:lpstr>
      <vt:lpstr>Gözmerceklerin özellikleri</vt:lpstr>
      <vt:lpstr>Mercek Tipleri</vt:lpstr>
      <vt:lpstr>Gözmerceği Türleri</vt:lpstr>
      <vt:lpstr>Gözmerceği Türleri</vt:lpstr>
      <vt:lpstr>Gözmerceği Türleri</vt:lpstr>
      <vt:lpstr>Huygens</vt:lpstr>
      <vt:lpstr>Huygens (Eski)</vt:lpstr>
      <vt:lpstr>Güneş projeksiyonu</vt:lpstr>
      <vt:lpstr>Ramsden</vt:lpstr>
      <vt:lpstr>Kellner (veya akromatik) (Eski)</vt:lpstr>
      <vt:lpstr>Plössl </vt:lpstr>
      <vt:lpstr>Orthoscopic veya "Abbe "</vt:lpstr>
      <vt:lpstr>Erfle</vt:lpstr>
      <vt:lpstr>König</vt:lpstr>
      <vt:lpstr>Nagler</vt:lpstr>
      <vt:lpstr>PowerPoint Presentation</vt:lpstr>
      <vt:lpstr>Örnekler</vt:lpstr>
      <vt:lpstr>Örnekler</vt:lpstr>
      <vt:lpstr>Örnekler</vt:lpstr>
      <vt:lpstr>Gözmercek Türleri</vt:lpstr>
      <vt:lpstr>Teleskobun Büyütmesi</vt:lpstr>
      <vt:lpstr>Gözmerceğinde Görüş Alanı (FOV)</vt:lpstr>
      <vt:lpstr>Gözmerceğinde Görüş Alanı (FOV)</vt:lpstr>
      <vt:lpstr>PowerPoint Presentation</vt:lpstr>
      <vt:lpstr>Gerçek FOV (TFOV)</vt:lpstr>
      <vt:lpstr>Özellikler</vt:lpstr>
      <vt:lpstr>Gözmerceğinde Görüş Alanı</vt:lpstr>
      <vt:lpstr>Teleskop ve Gözmerceği</vt:lpstr>
      <vt:lpstr>Gözmerceğin seçimindeki kural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Gözmercekleri</dc:title>
  <dc:creator>Mesut Yilmaz</dc:creator>
  <cp:lastModifiedBy>Mesut</cp:lastModifiedBy>
  <cp:revision>43</cp:revision>
  <dcterms:created xsi:type="dcterms:W3CDTF">2014-12-02T12:01:14Z</dcterms:created>
  <dcterms:modified xsi:type="dcterms:W3CDTF">2016-12-09T11:15:16Z</dcterms:modified>
</cp:coreProperties>
</file>