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09743-6496-CA4D-A3A0-FEFE0CF4B206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73629-ABB8-A745-9DA3-AD2C68027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21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5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21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00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4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01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68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98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4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1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33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8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6A117-8A50-0E4E-8826-3632BA8E4C05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06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 </a:t>
            </a:r>
            <a:r>
              <a:rPr lang="tr-TR" dirty="0"/>
              <a:t>9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4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NORMUNUN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2.Emredici Kurallar</a:t>
            </a:r>
          </a:p>
          <a:p>
            <a:r>
              <a:rPr lang="tr-TR" dirty="0" smtClean="0"/>
              <a:t>Tanım ve Örnekler</a:t>
            </a:r>
          </a:p>
          <a:p>
            <a:r>
              <a:rPr lang="tr-TR" dirty="0" smtClean="0"/>
              <a:t>Tamamlayıcı Kurallar</a:t>
            </a:r>
          </a:p>
          <a:p>
            <a:r>
              <a:rPr lang="tr-TR" dirty="0" smtClean="0"/>
              <a:t>Tanımlayıcı Kurallar</a:t>
            </a:r>
          </a:p>
          <a:p>
            <a:r>
              <a:rPr lang="tr-TR" dirty="0" smtClean="0"/>
              <a:t>Yetki Verici Kurallar</a:t>
            </a:r>
          </a:p>
          <a:p>
            <a:r>
              <a:rPr lang="tr-TR" dirty="0" smtClean="0"/>
              <a:t>İlga Edici Kurallar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74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Emredici 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ÖRNEK 3: </a:t>
            </a:r>
            <a:r>
              <a:rPr lang="tr-TR" dirty="0" smtClean="0"/>
              <a:t>evlenme engellerine ilişkin Medeni Kanun düzenlemesi</a:t>
            </a:r>
          </a:p>
          <a:p>
            <a:pPr marL="0" indent="0">
              <a:buNone/>
            </a:pPr>
            <a:r>
              <a:rPr lang="tr-TR" dirty="0" smtClean="0"/>
              <a:t>Madde 129- Aşağıdaki kimseler arasında evlenme yasaktır:</a:t>
            </a:r>
          </a:p>
          <a:p>
            <a:pPr marL="0" indent="0">
              <a:buNone/>
            </a:pPr>
            <a:r>
              <a:rPr lang="tr-TR" dirty="0" smtClean="0"/>
              <a:t> 1. Üstsoy ile altsoy arasında; kardeşler arasında; amca, dayı, hala ve teyze ile yeğenleri arasında, </a:t>
            </a:r>
          </a:p>
          <a:p>
            <a:pPr marL="0" indent="0">
              <a:buNone/>
            </a:pPr>
            <a:r>
              <a:rPr lang="tr-TR" dirty="0" smtClean="0"/>
              <a:t>2. Kayın hısımlığı meydana getirmiş olan evlilik sona ermiş olsa bile, eşlerden biri ile diğerinin üstsoyu veya altsoyu arasında, </a:t>
            </a:r>
          </a:p>
          <a:p>
            <a:pPr marL="0" indent="0">
              <a:buNone/>
            </a:pPr>
            <a:r>
              <a:rPr lang="tr-TR" dirty="0" smtClean="0"/>
              <a:t>3. Evlât edinen ile evlâtlığın veya bunlardan biri ile diğerinin altsoyu ve eşi arasında.</a:t>
            </a:r>
          </a:p>
          <a:p>
            <a:pPr marL="0" indent="0">
              <a:buNone/>
            </a:pPr>
            <a:r>
              <a:rPr lang="tr-TR" b="1" dirty="0" smtClean="0"/>
              <a:t>ÖRNEK 4: </a:t>
            </a:r>
            <a:r>
              <a:rPr lang="tr-TR" dirty="0" smtClean="0"/>
              <a:t>tüzelkişilik kurulmasına ilişkin Medeni Kanun 47. maddenin 2. fıkrası düzenlemesi:</a:t>
            </a:r>
          </a:p>
          <a:p>
            <a:pPr marL="0" indent="0">
              <a:buNone/>
            </a:pPr>
            <a:r>
              <a:rPr lang="tr-TR" dirty="0" smtClean="0"/>
              <a:t>Amacı hukuka veya ahlâka aykırı olan kişi ve mal toplulukları tüzel kişilik kazanamaz. 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4323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Yetki verici 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Muhatabını belirli bir davranışı seçmede serbest bırakan kurallardır.</a:t>
            </a:r>
          </a:p>
          <a:p>
            <a:r>
              <a:rPr lang="tr-TR" dirty="0" smtClean="0"/>
              <a:t>Bu kurallarda da emir unsuru bulunmakla birlikte emrin işlerlik kazanması yetkinin kullanılmasına bağlıdır.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073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Yetki verici 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/>
              <a:t>ÖRNEK 1: </a:t>
            </a:r>
            <a:r>
              <a:rPr lang="tr-TR" sz="2000" dirty="0" smtClean="0"/>
              <a:t>mirasın reddine ilişkin Medeni Kanun 605 /1 düzenlemesi:</a:t>
            </a:r>
          </a:p>
          <a:p>
            <a:pPr marL="0" indent="0">
              <a:buNone/>
            </a:pPr>
            <a:r>
              <a:rPr lang="tr-TR" sz="2000" dirty="0" smtClean="0"/>
              <a:t>Madde 605/1-Yasal ve atanmış mirasçılar mirası reddedebilirler.</a:t>
            </a:r>
          </a:p>
          <a:p>
            <a:pPr marL="0" indent="0">
              <a:buNone/>
            </a:pPr>
            <a:r>
              <a:rPr lang="tr-TR" sz="2000" b="1" dirty="0" smtClean="0"/>
              <a:t>ÖRNEK 2: </a:t>
            </a:r>
            <a:r>
              <a:rPr lang="tr-TR" sz="2000" dirty="0" smtClean="0"/>
              <a:t>nişanlılığın evlenme dışında bir sebeple sona ermesi halinde hediyelerin iadesine ilişkin Medeni Kanun düzenlemesi:</a:t>
            </a:r>
          </a:p>
          <a:p>
            <a:pPr marL="0" indent="0">
              <a:buNone/>
            </a:pPr>
            <a:r>
              <a:rPr lang="tr-TR" sz="2000" dirty="0" smtClean="0"/>
              <a:t>Madde 122- Nişanlılık evlenme dışındaki bir sebeple sona ererse, nişanlıların birbirlerine veya ana ve babanın ya da onlar gibi davrananların, diğer nişanlıya vermiş oldukları alışılmışın dışındaki hediyeler, verenler tarafından geri istenebilir</a:t>
            </a:r>
          </a:p>
          <a:p>
            <a:pPr marL="0" indent="0">
              <a:buNone/>
            </a:pPr>
            <a:r>
              <a:rPr lang="tr-TR" sz="2000" b="1" dirty="0" smtClean="0"/>
              <a:t>ÖRNEK 3:</a:t>
            </a:r>
            <a:r>
              <a:rPr lang="tr-TR" sz="2000" dirty="0" smtClean="0"/>
              <a:t>hakaret suçuna ilişkin soruşturma ve kovuşturma koşuluna ilişkin Ceza Kanunu düzenlemesi:</a:t>
            </a:r>
          </a:p>
          <a:p>
            <a:pPr marL="0" indent="0">
              <a:buNone/>
            </a:pPr>
            <a:r>
              <a:rPr lang="tr-TR" sz="2000" dirty="0" smtClean="0"/>
              <a:t>Madde 131- (1) Kamu görevlisine karşı görevinden dolayı işlenen hariç; hakaret suçunun soruşturulması ve kovuşturulması, mağdurun şikayetine bağlıdır. (2) Mağdur, şikayet etmeden önce ölürse, veya suç ölmüş olan kişinin hatırasına karşı işlenmiş ise; ölenin ikinci dereceye kadar üstsoy ve altsoyu, eş veya kardeşleri tarafından şikayette bulunulabilir.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9893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Tanımlayıcı 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hukuki kavramın veya kurumun ne anlama geldiğini belirten kurallardır.</a:t>
            </a:r>
          </a:p>
          <a:p>
            <a:r>
              <a:rPr lang="tr-TR" dirty="0" smtClean="0"/>
              <a:t>Yorumlayıcı kurallardan farkı, yorumlayıcı kurallar tarafların kullandıkları kelimelerin anlamını tespit ederken, burada yani tanımlayıcı hukuk kurallarında kanunda geçen bir hukuki kurumun anlamı belirtilir.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747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Normu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3.Birincil ve İkincil Nitelikte Normlar</a:t>
            </a:r>
          </a:p>
          <a:p>
            <a:endParaRPr lang="tr-TR" dirty="0"/>
          </a:p>
          <a:p>
            <a:r>
              <a:rPr lang="tr-TR" dirty="0" smtClean="0"/>
              <a:t>Tanımlar ve </a:t>
            </a:r>
            <a:r>
              <a:rPr lang="tr-TR" dirty="0" smtClean="0"/>
              <a:t>Örnekleri</a:t>
            </a:r>
          </a:p>
          <a:p>
            <a:endParaRPr lang="tr-TR" dirty="0"/>
          </a:p>
          <a:p>
            <a:r>
              <a:rPr lang="tr-TR" dirty="0" smtClean="0"/>
              <a:t>Birincil Normlar: Vatandaşların ödev ve yükümlülüklerini düzenleyen kurallardır.</a:t>
            </a:r>
          </a:p>
          <a:p>
            <a:r>
              <a:rPr lang="tr-TR" dirty="0" smtClean="0"/>
              <a:t>“İnsan öldürmemek gerekir.”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9246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İkincil Normlar: Birincil nitelikteki normlar hakkındaki normlardır</a:t>
            </a:r>
          </a:p>
          <a:p>
            <a:endParaRPr lang="tr-TR" dirty="0"/>
          </a:p>
          <a:p>
            <a:r>
              <a:rPr lang="tr-TR" dirty="0" smtClean="0"/>
              <a:t>Yasama yetkisi TBMM’ne aittir.</a:t>
            </a:r>
          </a:p>
          <a:p>
            <a:endParaRPr lang="tr-TR" dirty="0"/>
          </a:p>
          <a:p>
            <a:r>
              <a:rPr lang="tr-TR" dirty="0" smtClean="0"/>
              <a:t>Yargı yetkisi bağımsız ve </a:t>
            </a:r>
            <a:r>
              <a:rPr lang="tr-TR" smtClean="0"/>
              <a:t>tarafsız mahkemelere aittir.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225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393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HUKUK BAŞLANGICI 9</vt:lpstr>
      <vt:lpstr>HUKUK NORMUNUN TÜRLERİ</vt:lpstr>
      <vt:lpstr>Emredici hukuk kuralları</vt:lpstr>
      <vt:lpstr>Yetki verici hukuk kuralları</vt:lpstr>
      <vt:lpstr>Yetki verici hukuk kuralları</vt:lpstr>
      <vt:lpstr>Tanımlayıcı hukuk kuralları</vt:lpstr>
      <vt:lpstr>Hukuk Normu Türleri</vt:lpstr>
      <vt:lpstr>PowerPoint Sunusu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 1</dc:title>
  <dc:creator>Gülriz Uygur</dc:creator>
  <cp:lastModifiedBy>Gülriz Uygur</cp:lastModifiedBy>
  <cp:revision>11</cp:revision>
  <dcterms:created xsi:type="dcterms:W3CDTF">2017-11-26T15:05:28Z</dcterms:created>
  <dcterms:modified xsi:type="dcterms:W3CDTF">2018-02-19T18:25:11Z</dcterms:modified>
</cp:coreProperties>
</file>