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8" r:id="rId3"/>
    <p:sldId id="259" r:id="rId4"/>
    <p:sldId id="260" r:id="rId5"/>
    <p:sldId id="261" r:id="rId6"/>
    <p:sldId id="262" r:id="rId7"/>
    <p:sldId id="257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0"/>
    <p:restoredTop sz="94697"/>
  </p:normalViewPr>
  <p:slideViewPr>
    <p:cSldViewPr snapToGrid="0" snapToObjects="1">
      <p:cViewPr varScale="1">
        <p:scale>
          <a:sx n="90" d="100"/>
          <a:sy n="90" d="100"/>
        </p:scale>
        <p:origin x="11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609743-6496-CA4D-A3A0-FEFE0CF4B206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D73629-ABB8-A745-9DA3-AD2C680276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21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6A117-8A50-0E4E-8826-3632BA8E4C05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96AE-051B-7048-AF0A-1B3CF84F7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5571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6A117-8A50-0E4E-8826-3632BA8E4C05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96AE-051B-7048-AF0A-1B3CF84F7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92129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6A117-8A50-0E4E-8826-3632BA8E4C05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96AE-051B-7048-AF0A-1B3CF84F7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4008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6A117-8A50-0E4E-8826-3632BA8E4C05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96AE-051B-7048-AF0A-1B3CF84F7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0149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6A117-8A50-0E4E-8826-3632BA8E4C05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96AE-051B-7048-AF0A-1B3CF84F7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90101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6A117-8A50-0E4E-8826-3632BA8E4C05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96AE-051B-7048-AF0A-1B3CF84F7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9682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6A117-8A50-0E4E-8826-3632BA8E4C05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96AE-051B-7048-AF0A-1B3CF84F7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5980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6A117-8A50-0E4E-8826-3632BA8E4C05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96AE-051B-7048-AF0A-1B3CF84F7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843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6A117-8A50-0E4E-8826-3632BA8E4C05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3" name="Alt 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96AE-051B-7048-AF0A-1B3CF84F7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118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6A117-8A50-0E4E-8826-3632BA8E4C05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96AE-051B-7048-AF0A-1B3CF84F7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3338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tıklayın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F6A117-8A50-0E4E-8826-3632BA8E4C05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9296AE-051B-7048-AF0A-1B3CF84F7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1872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stilini düzenlemek için tıklayın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6A117-8A50-0E4E-8826-3632BA8E4C05}" type="datetimeFigureOut">
              <a:rPr lang="tr-TR" smtClean="0"/>
              <a:t>19.02.2018</a:t>
            </a:fld>
            <a:endParaRPr lang="tr-TR"/>
          </a:p>
        </p:txBody>
      </p:sp>
      <p:sp>
        <p:nvSpPr>
          <p:cNvPr id="5" name="Alt 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9296AE-051B-7048-AF0A-1B3CF84F79E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706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HUKUK BAŞLANGICI </a:t>
            </a:r>
            <a:r>
              <a:rPr lang="tr-TR" dirty="0"/>
              <a:t>9</a:t>
            </a:r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1413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HUKUK NORMUNUN TÜRLERİ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2.Emredici Kurallar</a:t>
            </a:r>
          </a:p>
          <a:p>
            <a:r>
              <a:rPr lang="tr-TR" dirty="0" smtClean="0"/>
              <a:t>Tanım ve Örnekler</a:t>
            </a:r>
          </a:p>
          <a:p>
            <a:r>
              <a:rPr lang="tr-TR" dirty="0" smtClean="0"/>
              <a:t>Tamamlayıcı Kurallar</a:t>
            </a:r>
          </a:p>
          <a:p>
            <a:r>
              <a:rPr lang="tr-TR" dirty="0" smtClean="0"/>
              <a:t>Tanımlayıcı Kurallar</a:t>
            </a:r>
          </a:p>
          <a:p>
            <a:r>
              <a:rPr lang="tr-TR" dirty="0" smtClean="0"/>
              <a:t>Yetki Verici Kurallar</a:t>
            </a:r>
          </a:p>
          <a:p>
            <a:r>
              <a:rPr lang="tr-TR" dirty="0" smtClean="0"/>
              <a:t>İlga Edici Kurallar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9743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Emredici hukuk kuralları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b="1" dirty="0" smtClean="0"/>
              <a:t>ÖRNEK 3: </a:t>
            </a:r>
            <a:r>
              <a:rPr lang="tr-TR" dirty="0" smtClean="0"/>
              <a:t>evlenme engellerine ilişkin Medeni Kanun düzenlemesi</a:t>
            </a:r>
          </a:p>
          <a:p>
            <a:pPr marL="0" indent="0">
              <a:buNone/>
            </a:pPr>
            <a:r>
              <a:rPr lang="tr-TR" dirty="0" smtClean="0"/>
              <a:t>Madde 129- Aşağıdaki kimseler arasında evlenme yasaktır:</a:t>
            </a:r>
          </a:p>
          <a:p>
            <a:pPr marL="0" indent="0">
              <a:buNone/>
            </a:pPr>
            <a:r>
              <a:rPr lang="tr-TR" dirty="0" smtClean="0"/>
              <a:t> 1. Üstsoy ile altsoy arasında; kardeşler arasında; amca, dayı, hala ve teyze ile yeğenleri arasında, </a:t>
            </a:r>
          </a:p>
          <a:p>
            <a:pPr marL="0" indent="0">
              <a:buNone/>
            </a:pPr>
            <a:r>
              <a:rPr lang="tr-TR" dirty="0" smtClean="0"/>
              <a:t>2. Kayın hısımlığı meydana getirmiş olan evlilik sona ermiş olsa bile, eşlerden biri ile diğerinin üstsoyu veya altsoyu arasında, </a:t>
            </a:r>
          </a:p>
          <a:p>
            <a:pPr marL="0" indent="0">
              <a:buNone/>
            </a:pPr>
            <a:r>
              <a:rPr lang="tr-TR" dirty="0" smtClean="0"/>
              <a:t>3. Evlât edinen ile evlâtlığın veya bunlardan biri ile diğerinin altsoyu ve eşi arasında.</a:t>
            </a:r>
          </a:p>
          <a:p>
            <a:pPr marL="0" indent="0">
              <a:buNone/>
            </a:pPr>
            <a:r>
              <a:rPr lang="tr-TR" b="1" dirty="0" smtClean="0"/>
              <a:t>ÖRNEK 4: </a:t>
            </a:r>
            <a:r>
              <a:rPr lang="tr-TR" dirty="0" smtClean="0"/>
              <a:t>tüzelkişilik kurulmasına ilişkin Medeni Kanun 47. maddenin 2. fıkrası düzenlemesi:</a:t>
            </a:r>
          </a:p>
          <a:p>
            <a:pPr marL="0" indent="0">
              <a:buNone/>
            </a:pPr>
            <a:r>
              <a:rPr lang="tr-TR" dirty="0" smtClean="0"/>
              <a:t>Amacı hukuka veya ahlâka aykırı olan kişi ve mal toplulukları tüzel kişilik kazanamaz. </a:t>
            </a:r>
          </a:p>
          <a:p>
            <a:pPr marL="0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043232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Yetki verici hukuk kuralları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Muhatabını belirli bir davranışı seçmede serbest bırakan kurallardır.</a:t>
            </a:r>
          </a:p>
          <a:p>
            <a:r>
              <a:rPr lang="tr-TR" dirty="0" smtClean="0"/>
              <a:t>Bu kurallarda da emir unsuru bulunmakla birlikte emrin işlerlik kazanması yetkinin kullanılmasına bağlıdır.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0738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Yetki verici hukuk kuralları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000" b="1" dirty="0" smtClean="0"/>
              <a:t>ÖRNEK 1: </a:t>
            </a:r>
            <a:r>
              <a:rPr lang="tr-TR" sz="2000" dirty="0" smtClean="0"/>
              <a:t>mirasın reddine ilişkin Medeni Kanun 605 /1 düzenlemesi:</a:t>
            </a:r>
          </a:p>
          <a:p>
            <a:pPr marL="0" indent="0">
              <a:buNone/>
            </a:pPr>
            <a:r>
              <a:rPr lang="tr-TR" sz="2000" dirty="0" smtClean="0"/>
              <a:t>Madde 605/1-Yasal ve atanmış mirasçılar mirası reddedebilirler.</a:t>
            </a:r>
          </a:p>
          <a:p>
            <a:pPr marL="0" indent="0">
              <a:buNone/>
            </a:pPr>
            <a:r>
              <a:rPr lang="tr-TR" sz="2000" b="1" dirty="0" smtClean="0"/>
              <a:t>ÖRNEK 2: </a:t>
            </a:r>
            <a:r>
              <a:rPr lang="tr-TR" sz="2000" dirty="0" smtClean="0"/>
              <a:t>nişanlılığın evlenme dışında bir sebeple sona ermesi halinde hediyelerin iadesine ilişkin Medeni Kanun düzenlemesi:</a:t>
            </a:r>
          </a:p>
          <a:p>
            <a:pPr marL="0" indent="0">
              <a:buNone/>
            </a:pPr>
            <a:r>
              <a:rPr lang="tr-TR" sz="2000" dirty="0" smtClean="0"/>
              <a:t>Madde 122- Nişanlılık evlenme dışındaki bir sebeple sona ererse, nişanlıların birbirlerine veya ana ve babanın ya da onlar gibi davrananların, diğer nişanlıya vermiş oldukları alışılmışın dışındaki hediyeler, verenler tarafından geri istenebilir</a:t>
            </a:r>
          </a:p>
          <a:p>
            <a:pPr marL="0" indent="0">
              <a:buNone/>
            </a:pPr>
            <a:r>
              <a:rPr lang="tr-TR" sz="2000" b="1" dirty="0" smtClean="0"/>
              <a:t>ÖRNEK 3:</a:t>
            </a:r>
            <a:r>
              <a:rPr lang="tr-TR" sz="2000" dirty="0" smtClean="0"/>
              <a:t>hakaret suçuna ilişkin soruşturma ve kovuşturma koşuluna ilişkin Ceza Kanunu düzenlemesi:</a:t>
            </a:r>
          </a:p>
          <a:p>
            <a:pPr marL="0" indent="0">
              <a:buNone/>
            </a:pPr>
            <a:r>
              <a:rPr lang="tr-TR" sz="2000" dirty="0" smtClean="0"/>
              <a:t>Madde 131- (1) Kamu görevlisine karşı görevinden dolayı işlenen hariç; hakaret suçunun soruşturulması ve kovuşturulması, mağdurun şikayetine bağlıdır. (2) Mağdur, şikayet etmeden önce ölürse, veya suç ölmüş olan kişinin hatırasına karşı işlenmiş ise; ölenin ikinci dereceye kadar üstsoy ve altsoyu, eş veya kardeşleri tarafından şikayette bulunulabilir.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398933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Tanımlayıcı hukuk kuralları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 hukuki kavramın veya kurumun ne anlama geldiğini belirten kurallardır.</a:t>
            </a:r>
          </a:p>
          <a:p>
            <a:r>
              <a:rPr lang="tr-TR" dirty="0" smtClean="0"/>
              <a:t>Yorumlayıcı kurallardan farkı, yorumlayıcı kurallar tarafların kullandıkları kelimelerin anlamını tespit ederken, burada yani tanımlayıcı hukuk kurallarında kanunda geçen bir hukuki kurumun anlamı belirtilir.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7476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Hukuk Normu Türleri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3.Birincil ve İkincil Nitelikte Normlar</a:t>
            </a:r>
          </a:p>
          <a:p>
            <a:endParaRPr lang="tr-TR" dirty="0"/>
          </a:p>
          <a:p>
            <a:r>
              <a:rPr lang="tr-TR" dirty="0" smtClean="0"/>
              <a:t>Tanımlar ve </a:t>
            </a:r>
            <a:r>
              <a:rPr lang="tr-TR" dirty="0" smtClean="0"/>
              <a:t>Örnekleri</a:t>
            </a:r>
          </a:p>
          <a:p>
            <a:endParaRPr lang="tr-TR" dirty="0"/>
          </a:p>
          <a:p>
            <a:r>
              <a:rPr lang="tr-TR" dirty="0" smtClean="0"/>
              <a:t>Birincil Normlar: Vatandaşların ödev ve yükümlülüklerini düzenleyen kurallardır.</a:t>
            </a:r>
          </a:p>
          <a:p>
            <a:r>
              <a:rPr lang="tr-TR" dirty="0" smtClean="0"/>
              <a:t>“İnsan öldürmemek gerekir.”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9246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İkincil Normlar: Birincil nitelikteki normlar hakkındaki normlardır</a:t>
            </a:r>
          </a:p>
          <a:p>
            <a:endParaRPr lang="tr-TR" dirty="0"/>
          </a:p>
          <a:p>
            <a:r>
              <a:rPr lang="tr-TR" dirty="0" smtClean="0"/>
              <a:t>Yasama yetkisi TBMM’ne aittir.</a:t>
            </a:r>
          </a:p>
          <a:p>
            <a:endParaRPr lang="tr-TR" dirty="0"/>
          </a:p>
          <a:p>
            <a:r>
              <a:rPr lang="tr-TR" dirty="0" smtClean="0"/>
              <a:t>Yargı yetkisi bağımsız ve </a:t>
            </a:r>
            <a:r>
              <a:rPr lang="tr-TR" smtClean="0"/>
              <a:t>tarafsız mahkemelere aittir.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92256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393</Words>
  <Application>Microsoft Macintosh PowerPoint</Application>
  <PresentationFormat>Geniş Ekran</PresentationFormat>
  <Paragraphs>41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Arial</vt:lpstr>
      <vt:lpstr>Office Teması</vt:lpstr>
      <vt:lpstr>HUKUK BAŞLANGICI 9</vt:lpstr>
      <vt:lpstr>HUKUK NORMUNUN TÜRLERİ</vt:lpstr>
      <vt:lpstr>Emredici hukuk kuralları</vt:lpstr>
      <vt:lpstr>Yetki verici hukuk kuralları</vt:lpstr>
      <vt:lpstr>Yetki verici hukuk kuralları</vt:lpstr>
      <vt:lpstr>Tanımlayıcı hukuk kuralları</vt:lpstr>
      <vt:lpstr>Hukuk Normu Türleri</vt:lpstr>
      <vt:lpstr>PowerPoint Sunusu</vt:lpstr>
    </vt:vector>
  </TitlesOfParts>
  <Company/>
  <LinksUpToDate>false</LinksUpToDate>
  <SharedDoc>false</SharedDoc>
  <HyperlinksChanged>false</HyperlinksChanged>
  <AppVersion>15.0041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BAŞLANGICI 1</dc:title>
  <dc:creator>Gülriz Uygur</dc:creator>
  <cp:lastModifiedBy>Gülriz Uygur</cp:lastModifiedBy>
  <cp:revision>11</cp:revision>
  <dcterms:created xsi:type="dcterms:W3CDTF">2017-11-26T15:05:28Z</dcterms:created>
  <dcterms:modified xsi:type="dcterms:W3CDTF">2018-02-19T18:25:11Z</dcterms:modified>
</cp:coreProperties>
</file>