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notesMasterIdLst>
    <p:notesMasterId r:id="rId16"/>
  </p:notesMasterIdLst>
  <p:sldIdLst>
    <p:sldId id="256" r:id="rId2"/>
    <p:sldId id="270" r:id="rId3"/>
    <p:sldId id="271" r:id="rId4"/>
    <p:sldId id="272" r:id="rId5"/>
    <p:sldId id="273" r:id="rId6"/>
    <p:sldId id="281" r:id="rId7"/>
    <p:sldId id="274" r:id="rId8"/>
    <p:sldId id="275" r:id="rId9"/>
    <p:sldId id="276" r:id="rId10"/>
    <p:sldId id="277" r:id="rId11"/>
    <p:sldId id="278" r:id="rId12"/>
    <p:sldId id="279" r:id="rId13"/>
    <p:sldId id="280" r:id="rId14"/>
    <p:sldId id="282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izyolab1" initials="F" lastIdx="1" clrIdx="0">
    <p:extLst>
      <p:ext uri="{19B8F6BF-5375-455C-9EA6-DF929625EA0E}">
        <p15:presenceInfo xmlns:p15="http://schemas.microsoft.com/office/powerpoint/2012/main" userId="Fizyolab1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4" autoAdjust="0"/>
    <p:restoredTop sz="90131" autoAdjust="0"/>
  </p:normalViewPr>
  <p:slideViewPr>
    <p:cSldViewPr snapToGrid="0">
      <p:cViewPr varScale="1">
        <p:scale>
          <a:sx n="57" d="100"/>
          <a:sy n="57" d="100"/>
        </p:scale>
        <p:origin x="1016" y="2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3F1CB9-3C01-47E5-B87F-75E89C1738A2}" type="datetimeFigureOut">
              <a:rPr lang="tr-TR" smtClean="0"/>
              <a:t>9.09.2025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42452D-F162-4297-B6F5-5D06C73C885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667616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C7E3602C-B008-4929-9FFA-167F792D24CB}" type="datetimeFigureOut">
              <a:rPr lang="tr-TR" smtClean="0"/>
              <a:t>9.09.2025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7B66F508-B952-4413-A2A3-25345ACFB10D}" type="slidenum">
              <a:rPr lang="tr-TR" smtClean="0"/>
              <a:t>‹#›</a:t>
            </a:fld>
            <a:endParaRPr lang="tr-TR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36714218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3602C-B008-4929-9FFA-167F792D24CB}" type="datetimeFigureOut">
              <a:rPr lang="tr-TR" smtClean="0"/>
              <a:t>9.09.2025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6F508-B952-4413-A2A3-25345ACFB10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978865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3602C-B008-4929-9FFA-167F792D24CB}" type="datetimeFigureOut">
              <a:rPr lang="tr-TR" smtClean="0"/>
              <a:t>9.09.2025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6F508-B952-4413-A2A3-25345ACFB10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051223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3602C-B008-4929-9FFA-167F792D24CB}" type="datetimeFigureOut">
              <a:rPr lang="tr-TR" smtClean="0"/>
              <a:t>9.09.2025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6F508-B952-4413-A2A3-25345ACFB10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157284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7E3602C-B008-4929-9FFA-167F792D24CB}" type="datetimeFigureOut">
              <a:rPr lang="tr-TR" smtClean="0"/>
              <a:t>9.09.2025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B66F508-B952-4413-A2A3-25345ACFB10D}" type="slidenum">
              <a:rPr lang="tr-TR" smtClean="0"/>
              <a:t>‹#›</a:t>
            </a:fld>
            <a:endParaRPr lang="tr-TR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9183783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3602C-B008-4929-9FFA-167F792D24CB}" type="datetimeFigureOut">
              <a:rPr lang="tr-TR" smtClean="0"/>
              <a:t>9.09.2025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6F508-B952-4413-A2A3-25345ACFB10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240446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3602C-B008-4929-9FFA-167F792D24CB}" type="datetimeFigureOut">
              <a:rPr lang="tr-TR" smtClean="0"/>
              <a:t>9.09.2025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6F508-B952-4413-A2A3-25345ACFB10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711733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3602C-B008-4929-9FFA-167F792D24CB}" type="datetimeFigureOut">
              <a:rPr lang="tr-TR" smtClean="0"/>
              <a:t>9.09.2025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6F508-B952-4413-A2A3-25345ACFB10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694004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3602C-B008-4929-9FFA-167F792D24CB}" type="datetimeFigureOut">
              <a:rPr lang="tr-TR" smtClean="0"/>
              <a:t>9.09.2025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6F508-B952-4413-A2A3-25345ACFB10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420290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7E3602C-B008-4929-9FFA-167F792D24CB}" type="datetimeFigureOut">
              <a:rPr lang="tr-TR" smtClean="0"/>
              <a:t>9.09.2025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B66F508-B952-4413-A2A3-25345ACFB10D}" type="slidenum">
              <a:rPr lang="tr-TR" smtClean="0"/>
              <a:t>‹#›</a:t>
            </a:fld>
            <a:endParaRPr lang="tr-TR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1435429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7E3602C-B008-4929-9FFA-167F792D24CB}" type="datetimeFigureOut">
              <a:rPr lang="tr-TR" smtClean="0"/>
              <a:t>9.09.2025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B66F508-B952-4413-A2A3-25345ACFB10D}" type="slidenum">
              <a:rPr lang="tr-TR" smtClean="0"/>
              <a:t>‹#›</a:t>
            </a:fld>
            <a:endParaRPr lang="tr-TR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9644858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C7E3602C-B008-4929-9FFA-167F792D24CB}" type="datetimeFigureOut">
              <a:rPr lang="tr-TR" smtClean="0"/>
              <a:t>9.09.2025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7B66F508-B952-4413-A2A3-25345ACFB10D}" type="slidenum">
              <a:rPr lang="tr-TR" smtClean="0"/>
              <a:t>‹#›</a:t>
            </a:fld>
            <a:endParaRPr lang="tr-TR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5669829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41505" y="295085"/>
            <a:ext cx="9944100" cy="1489872"/>
          </a:xfrm>
          <a:ln w="38100">
            <a:solidFill>
              <a:schemeClr val="tx1">
                <a:lumMod val="95000"/>
              </a:schemeClr>
            </a:solidFill>
          </a:ln>
        </p:spPr>
        <p:txBody>
          <a:bodyPr>
            <a:normAutofit/>
          </a:bodyPr>
          <a:lstStyle/>
          <a:p>
            <a:pPr algn="ctr"/>
            <a:r>
              <a:rPr lang="tr-TR" altLang="tr-TR" sz="4000" b="1" dirty="0"/>
              <a:t>ACTION POTENTIALS</a:t>
            </a:r>
            <a:br>
              <a:rPr lang="tr-TR" sz="4000" b="1">
                <a:solidFill>
                  <a:schemeClr val="tx1">
                    <a:lumMod val="85000"/>
                  </a:schemeClr>
                </a:solidFill>
              </a:rPr>
            </a:br>
            <a:endParaRPr lang="tr-TR" sz="4000" b="1" dirty="0">
              <a:solidFill>
                <a:schemeClr val="tx1">
                  <a:lumMod val="85000"/>
                </a:schemeClr>
              </a:solidFill>
            </a:endParaRP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6906491" y="5059870"/>
            <a:ext cx="5105400" cy="690888"/>
          </a:xfrm>
        </p:spPr>
        <p:txBody>
          <a:bodyPr>
            <a:normAutofit/>
          </a:bodyPr>
          <a:lstStyle/>
          <a:p>
            <a:r>
              <a:rPr lang="tr-TR" b="1" dirty="0">
                <a:solidFill>
                  <a:schemeClr val="tx1">
                    <a:lumMod val="85000"/>
                  </a:schemeClr>
                </a:solidFill>
              </a:rPr>
              <a:t>Dr. Etkin ŞAFAK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 rotWithShape="1">
          <a:blip r:embed="rId2"/>
          <a:srcRect b="5265"/>
          <a:stretch/>
        </p:blipFill>
        <p:spPr>
          <a:xfrm>
            <a:off x="2736216" y="2772190"/>
            <a:ext cx="5923924" cy="2118551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10614085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162000"/>
                <a:satMod val="200000"/>
                <a:lumMod val="124000"/>
              </a:schemeClr>
            </a:gs>
            <a:gs pos="100000">
              <a:schemeClr val="bg2">
                <a:shade val="96000"/>
                <a:hueMod val="88000"/>
                <a:satMod val="220000"/>
                <a:lumMod val="82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 rotWithShape="1">
          <a:blip r:embed="rId2"/>
          <a:srcRect l="7389" r="15426" b="-1"/>
          <a:stretch/>
        </p:blipFill>
        <p:spPr>
          <a:xfrm>
            <a:off x="1011574" y="403593"/>
            <a:ext cx="3337560" cy="4956048"/>
          </a:xfrm>
          <a:custGeom>
            <a:avLst/>
            <a:gdLst>
              <a:gd name="connsiteX0" fmla="*/ 384420 w 3337560"/>
              <a:gd name="connsiteY0" fmla="*/ 0 h 4956048"/>
              <a:gd name="connsiteX1" fmla="*/ 3337560 w 3337560"/>
              <a:gd name="connsiteY1" fmla="*/ 0 h 4956048"/>
              <a:gd name="connsiteX2" fmla="*/ 3337560 w 3337560"/>
              <a:gd name="connsiteY2" fmla="*/ 4571628 h 4956048"/>
              <a:gd name="connsiteX3" fmla="*/ 2953140 w 3337560"/>
              <a:gd name="connsiteY3" fmla="*/ 4956048 h 4956048"/>
              <a:gd name="connsiteX4" fmla="*/ 0 w 3337560"/>
              <a:gd name="connsiteY4" fmla="*/ 4956048 h 4956048"/>
              <a:gd name="connsiteX5" fmla="*/ 0 w 3337560"/>
              <a:gd name="connsiteY5" fmla="*/ 384420 h 4956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37560" h="4956048">
                <a:moveTo>
                  <a:pt x="384420" y="0"/>
                </a:moveTo>
                <a:lnTo>
                  <a:pt x="3337560" y="0"/>
                </a:lnTo>
                <a:lnTo>
                  <a:pt x="3337560" y="4571628"/>
                </a:lnTo>
                <a:lnTo>
                  <a:pt x="2953140" y="4956048"/>
                </a:lnTo>
                <a:lnTo>
                  <a:pt x="0" y="4956048"/>
                </a:lnTo>
                <a:lnTo>
                  <a:pt x="0" y="384420"/>
                </a:lnTo>
                <a:close/>
              </a:path>
            </a:pathLst>
          </a:custGeom>
        </p:spPr>
      </p:pic>
      <p:sp>
        <p:nvSpPr>
          <p:cNvPr id="9218" name="Title 5"/>
          <p:cNvSpPr>
            <a:spLocks noGrp="1"/>
          </p:cNvSpPr>
          <p:nvPr>
            <p:ph type="title"/>
          </p:nvPr>
        </p:nvSpPr>
        <p:spPr>
          <a:xfrm>
            <a:off x="5441770" y="5148626"/>
            <a:ext cx="5627258" cy="1507067"/>
          </a:xfrm>
        </p:spPr>
        <p:txBody>
          <a:bodyPr>
            <a:normAutofit/>
          </a:bodyPr>
          <a:lstStyle/>
          <a:p>
            <a:r>
              <a:rPr lang="tr-TR" b="1" dirty="0"/>
              <a:t>Action-</a:t>
            </a:r>
            <a:r>
              <a:rPr lang="tr-TR" b="1" dirty="0" err="1"/>
              <a:t>Potential</a:t>
            </a:r>
            <a:r>
              <a:rPr lang="tr-TR" b="1" dirty="0"/>
              <a:t> </a:t>
            </a:r>
            <a:r>
              <a:rPr lang="tr-TR" b="1" dirty="0" err="1"/>
              <a:t>Propagation</a:t>
            </a:r>
            <a:endParaRPr lang="en-US" altLang="tr-TR" b="1" dirty="0"/>
          </a:p>
        </p:txBody>
      </p:sp>
      <p:sp>
        <p:nvSpPr>
          <p:cNvPr id="13315" name="Content Placeholder 6"/>
          <p:cNvSpPr>
            <a:spLocks noGrp="1"/>
          </p:cNvSpPr>
          <p:nvPr>
            <p:ph idx="1"/>
          </p:nvPr>
        </p:nvSpPr>
        <p:spPr>
          <a:xfrm>
            <a:off x="4825982" y="786117"/>
            <a:ext cx="7120237" cy="4191000"/>
          </a:xfrm>
        </p:spPr>
        <p:txBody>
          <a:bodyPr rtlCol="0"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tr-TR" sz="2400" dirty="0">
                <a:solidFill>
                  <a:schemeClr val="tx1"/>
                </a:solidFill>
              </a:rPr>
              <a:t>T</a:t>
            </a:r>
            <a:r>
              <a:rPr lang="en-US" sz="2400" dirty="0">
                <a:solidFill>
                  <a:schemeClr val="tx1"/>
                </a:solidFill>
              </a:rPr>
              <a:t>here is a sequential</a:t>
            </a:r>
            <a:r>
              <a:rPr lang="tr-TR" sz="2400" dirty="0">
                <a:solidFill>
                  <a:schemeClr val="tx1"/>
                </a:solidFill>
              </a:rPr>
              <a:t> </a:t>
            </a:r>
            <a:r>
              <a:rPr lang="en-US" sz="2400" dirty="0">
                <a:solidFill>
                  <a:schemeClr val="tx1"/>
                </a:solidFill>
              </a:rPr>
              <a:t>opening and closing of sodium and potassium</a:t>
            </a:r>
            <a:r>
              <a:rPr lang="tr-TR" sz="2400" dirty="0">
                <a:solidFill>
                  <a:schemeClr val="tx1"/>
                </a:solidFill>
              </a:rPr>
              <a:t> </a:t>
            </a:r>
            <a:r>
              <a:rPr lang="en-US" sz="2400" dirty="0">
                <a:solidFill>
                  <a:schemeClr val="tx1"/>
                </a:solidFill>
              </a:rPr>
              <a:t>channels along the membrane. </a:t>
            </a:r>
            <a:endParaRPr lang="tr-TR" sz="2400" dirty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</a:pPr>
            <a:r>
              <a:rPr lang="tr-TR" sz="2400" dirty="0">
                <a:solidFill>
                  <a:schemeClr val="tx1"/>
                </a:solidFill>
              </a:rPr>
              <a:t>T</a:t>
            </a:r>
            <a:r>
              <a:rPr lang="en-US" sz="2400" dirty="0">
                <a:solidFill>
                  <a:schemeClr val="tx1"/>
                </a:solidFill>
              </a:rPr>
              <a:t>he action potential doesn’t move but</a:t>
            </a:r>
            <a:r>
              <a:rPr lang="tr-TR" sz="2400" dirty="0">
                <a:solidFill>
                  <a:schemeClr val="tx1"/>
                </a:solidFill>
              </a:rPr>
              <a:t> </a:t>
            </a:r>
            <a:r>
              <a:rPr lang="en-US" sz="2400" dirty="0">
                <a:solidFill>
                  <a:schemeClr val="tx1"/>
                </a:solidFill>
              </a:rPr>
              <a:t>“sets off” a new action potential in the region of the axon</a:t>
            </a:r>
            <a:r>
              <a:rPr lang="tr-TR" sz="2400" dirty="0">
                <a:solidFill>
                  <a:schemeClr val="tx1"/>
                </a:solidFill>
              </a:rPr>
              <a:t> </a:t>
            </a:r>
            <a:r>
              <a:rPr lang="en-US" sz="2400" dirty="0">
                <a:solidFill>
                  <a:schemeClr val="tx1"/>
                </a:solidFill>
              </a:rPr>
              <a:t>just ahead of it. </a:t>
            </a:r>
            <a:endParaRPr lang="tr-TR" sz="2400" dirty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2400" dirty="0">
                <a:solidFill>
                  <a:schemeClr val="tx1"/>
                </a:solidFill>
              </a:rPr>
              <a:t>Because the membrane areas that have just undergone</a:t>
            </a:r>
            <a:r>
              <a:rPr lang="tr-TR" sz="2400" dirty="0">
                <a:solidFill>
                  <a:schemeClr val="tx1"/>
                </a:solidFill>
              </a:rPr>
              <a:t> </a:t>
            </a:r>
            <a:r>
              <a:rPr lang="en-US" sz="2400" dirty="0">
                <a:solidFill>
                  <a:schemeClr val="tx1"/>
                </a:solidFill>
              </a:rPr>
              <a:t>an action potential are refractory and cannot</a:t>
            </a:r>
            <a:r>
              <a:rPr lang="tr-TR" sz="2400" dirty="0">
                <a:solidFill>
                  <a:schemeClr val="tx1"/>
                </a:solidFill>
              </a:rPr>
              <a:t> </a:t>
            </a:r>
            <a:r>
              <a:rPr lang="en-US" sz="2400" dirty="0">
                <a:solidFill>
                  <a:schemeClr val="tx1"/>
                </a:solidFill>
              </a:rPr>
              <a:t>immediately undergo another, the only direction of action</a:t>
            </a:r>
            <a:r>
              <a:rPr lang="tr-TR" sz="2400" dirty="0">
                <a:solidFill>
                  <a:schemeClr val="tx1"/>
                </a:solidFill>
              </a:rPr>
              <a:t> </a:t>
            </a:r>
            <a:r>
              <a:rPr lang="en-US" sz="2400" dirty="0">
                <a:solidFill>
                  <a:schemeClr val="tx1"/>
                </a:solidFill>
              </a:rPr>
              <a:t>potential propagation is away from a region of</a:t>
            </a:r>
            <a:r>
              <a:rPr lang="tr-TR" sz="2400" dirty="0">
                <a:solidFill>
                  <a:schemeClr val="tx1"/>
                </a:solidFill>
              </a:rPr>
              <a:t> </a:t>
            </a:r>
            <a:r>
              <a:rPr lang="en-US" sz="2400" dirty="0">
                <a:solidFill>
                  <a:schemeClr val="tx1"/>
                </a:solidFill>
              </a:rPr>
              <a:t>membrane that has recently been active</a:t>
            </a:r>
            <a:endParaRPr lang="tr-TR" sz="2400" dirty="0">
              <a:solidFill>
                <a:schemeClr val="tx1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endParaRPr lang="tr-TR" sz="1900" dirty="0"/>
          </a:p>
        </p:txBody>
      </p:sp>
      <p:sp>
        <p:nvSpPr>
          <p:cNvPr id="9220" name="Slide Number Placeholder 4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 anchorCtr="0" compatLnSpc="1">
            <a:prstTxWarp prst="textNoShape">
              <a:avLst/>
            </a:prstTxWarp>
            <a:norm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</a:pPr>
            <a:fld id="{F431C6C2-9183-4FAA-B2B1-50C66C8FE384}" type="slidenum">
              <a:rPr lang="en-US" altLang="tr-TR" smtClean="0">
                <a:latin typeface="Arial" panose="020B0604020202020204" pitchFamily="34" charset="0"/>
              </a:rPr>
              <a:pPr>
                <a:spcBef>
                  <a:spcPct val="0"/>
                </a:spcBef>
                <a:spcAft>
                  <a:spcPts val="600"/>
                </a:spcAft>
                <a:buClrTx/>
                <a:buSzTx/>
                <a:buFontTx/>
                <a:buNone/>
              </a:pPr>
              <a:t>10</a:t>
            </a:fld>
            <a:endParaRPr lang="en-US" altLang="tr-TR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39200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162000"/>
                <a:satMod val="200000"/>
                <a:lumMod val="124000"/>
              </a:schemeClr>
            </a:gs>
            <a:gs pos="100000">
              <a:schemeClr val="bg2">
                <a:shade val="96000"/>
                <a:hueMod val="88000"/>
                <a:satMod val="220000"/>
                <a:lumMod val="82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83724BFA-A254-419D-8502-D90EF53834B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296" r="3" b="3"/>
          <a:stretch/>
        </p:blipFill>
        <p:spPr>
          <a:xfrm>
            <a:off x="800558" y="786118"/>
            <a:ext cx="3337560" cy="2404227"/>
          </a:xfrm>
          <a:custGeom>
            <a:avLst/>
            <a:gdLst>
              <a:gd name="connsiteX0" fmla="*/ 384420 w 3337560"/>
              <a:gd name="connsiteY0" fmla="*/ 0 h 2404227"/>
              <a:gd name="connsiteX1" fmla="*/ 3337560 w 3337560"/>
              <a:gd name="connsiteY1" fmla="*/ 0 h 2404227"/>
              <a:gd name="connsiteX2" fmla="*/ 3337560 w 3337560"/>
              <a:gd name="connsiteY2" fmla="*/ 2404227 h 2404227"/>
              <a:gd name="connsiteX3" fmla="*/ 0 w 3337560"/>
              <a:gd name="connsiteY3" fmla="*/ 2404227 h 2404227"/>
              <a:gd name="connsiteX4" fmla="*/ 0 w 3337560"/>
              <a:gd name="connsiteY4" fmla="*/ 384420 h 24042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37560" h="2404227">
                <a:moveTo>
                  <a:pt x="384420" y="0"/>
                </a:moveTo>
                <a:lnTo>
                  <a:pt x="3337560" y="0"/>
                </a:lnTo>
                <a:lnTo>
                  <a:pt x="3337560" y="2404227"/>
                </a:lnTo>
                <a:lnTo>
                  <a:pt x="0" y="2404227"/>
                </a:lnTo>
                <a:lnTo>
                  <a:pt x="0" y="384420"/>
                </a:lnTo>
                <a:close/>
              </a:path>
            </a:pathLst>
          </a:custGeom>
        </p:spPr>
      </p:pic>
      <p:pic>
        <p:nvPicPr>
          <p:cNvPr id="2" name="Resim 1"/>
          <p:cNvPicPr>
            <a:picLocks noChangeAspect="1"/>
          </p:cNvPicPr>
          <p:nvPr/>
        </p:nvPicPr>
        <p:blipFill rotWithShape="1">
          <a:blip r:embed="rId3"/>
          <a:srcRect l="2904" r="6" b="6"/>
          <a:stretch/>
        </p:blipFill>
        <p:spPr>
          <a:xfrm>
            <a:off x="800558" y="3344575"/>
            <a:ext cx="3337560" cy="2397590"/>
          </a:xfrm>
          <a:custGeom>
            <a:avLst/>
            <a:gdLst>
              <a:gd name="connsiteX0" fmla="*/ 0 w 3337560"/>
              <a:gd name="connsiteY0" fmla="*/ 0 h 2397590"/>
              <a:gd name="connsiteX1" fmla="*/ 3337560 w 3337560"/>
              <a:gd name="connsiteY1" fmla="*/ 0 h 2397590"/>
              <a:gd name="connsiteX2" fmla="*/ 3337560 w 3337560"/>
              <a:gd name="connsiteY2" fmla="*/ 2013170 h 2397590"/>
              <a:gd name="connsiteX3" fmla="*/ 2953140 w 3337560"/>
              <a:gd name="connsiteY3" fmla="*/ 2397590 h 2397590"/>
              <a:gd name="connsiteX4" fmla="*/ 0 w 3337560"/>
              <a:gd name="connsiteY4" fmla="*/ 2397590 h 2397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37560" h="2397590">
                <a:moveTo>
                  <a:pt x="0" y="0"/>
                </a:moveTo>
                <a:lnTo>
                  <a:pt x="3337560" y="0"/>
                </a:lnTo>
                <a:lnTo>
                  <a:pt x="3337560" y="2013170"/>
                </a:lnTo>
                <a:lnTo>
                  <a:pt x="2953140" y="2397590"/>
                </a:lnTo>
                <a:lnTo>
                  <a:pt x="0" y="2397590"/>
                </a:lnTo>
                <a:close/>
              </a:path>
            </a:pathLst>
          </a:custGeom>
        </p:spPr>
      </p:pic>
      <p:sp>
        <p:nvSpPr>
          <p:cNvPr id="9218" name="Title 5"/>
          <p:cNvSpPr>
            <a:spLocks noGrp="1"/>
          </p:cNvSpPr>
          <p:nvPr>
            <p:ph type="title"/>
          </p:nvPr>
        </p:nvSpPr>
        <p:spPr>
          <a:xfrm>
            <a:off x="5288394" y="4623693"/>
            <a:ext cx="5627258" cy="1507067"/>
          </a:xfrm>
        </p:spPr>
        <p:txBody>
          <a:bodyPr>
            <a:normAutofit/>
          </a:bodyPr>
          <a:lstStyle/>
          <a:p>
            <a:r>
              <a:rPr lang="tr-TR" b="1" dirty="0"/>
              <a:t>Action-</a:t>
            </a:r>
            <a:r>
              <a:rPr lang="tr-TR" b="1" dirty="0" err="1"/>
              <a:t>Potential</a:t>
            </a:r>
            <a:r>
              <a:rPr lang="tr-TR" b="1" dirty="0"/>
              <a:t> </a:t>
            </a:r>
            <a:r>
              <a:rPr lang="tr-TR" b="1" dirty="0" err="1"/>
              <a:t>Propagation</a:t>
            </a:r>
            <a:endParaRPr lang="en-US" altLang="tr-TR" b="1" dirty="0"/>
          </a:p>
        </p:txBody>
      </p:sp>
      <p:sp>
        <p:nvSpPr>
          <p:cNvPr id="13315" name="Content Placeholder 6"/>
          <p:cNvSpPr>
            <a:spLocks noGrp="1"/>
          </p:cNvSpPr>
          <p:nvPr>
            <p:ph idx="1"/>
          </p:nvPr>
        </p:nvSpPr>
        <p:spPr>
          <a:xfrm>
            <a:off x="4661860" y="685800"/>
            <a:ext cx="6253792" cy="3615267"/>
          </a:xfrm>
        </p:spPr>
        <p:txBody>
          <a:bodyPr rtlCol="0">
            <a:normAutofit/>
          </a:bodyPr>
          <a:lstStyle/>
          <a:p>
            <a:r>
              <a:rPr lang="tr-TR" dirty="0">
                <a:solidFill>
                  <a:schemeClr val="tx1"/>
                </a:solidFill>
              </a:rPr>
              <a:t>T</a:t>
            </a:r>
            <a:r>
              <a:rPr lang="en-US" dirty="0">
                <a:solidFill>
                  <a:schemeClr val="tx1"/>
                </a:solidFill>
              </a:rPr>
              <a:t>he direction of propagation being determined by the</a:t>
            </a:r>
            <a:r>
              <a:rPr lang="tr-TR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stimulus location. </a:t>
            </a:r>
            <a:endParaRPr lang="tr-TR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For example, the action potentials in</a:t>
            </a:r>
            <a:r>
              <a:rPr lang="tr-TR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skeletal-muscle cells are initiated near the middle of</a:t>
            </a:r>
            <a:r>
              <a:rPr lang="tr-TR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these cylindrical cells and propagate toward the two</a:t>
            </a:r>
            <a:r>
              <a:rPr lang="tr-TR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ends. </a:t>
            </a:r>
            <a:endParaRPr lang="tr-TR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In most nerve cells, however, action potentials</a:t>
            </a:r>
            <a:r>
              <a:rPr lang="tr-TR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are initiated </a:t>
            </a:r>
            <a:r>
              <a:rPr lang="en-US" i="1" dirty="0">
                <a:solidFill>
                  <a:schemeClr val="tx1"/>
                </a:solidFill>
              </a:rPr>
              <a:t>physiologically </a:t>
            </a:r>
            <a:r>
              <a:rPr lang="en-US" dirty="0">
                <a:solidFill>
                  <a:schemeClr val="tx1"/>
                </a:solidFill>
              </a:rPr>
              <a:t>at one end of the cell (for</a:t>
            </a:r>
            <a:r>
              <a:rPr lang="tr-TR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reasons to be described in the next section) and propagate</a:t>
            </a:r>
            <a:r>
              <a:rPr lang="tr-TR" dirty="0">
                <a:solidFill>
                  <a:schemeClr val="tx1"/>
                </a:solidFill>
              </a:rPr>
              <a:t> </a:t>
            </a:r>
            <a:r>
              <a:rPr lang="tr-TR" dirty="0" err="1">
                <a:solidFill>
                  <a:schemeClr val="tx1"/>
                </a:solidFill>
              </a:rPr>
              <a:t>toward</a:t>
            </a:r>
            <a:r>
              <a:rPr lang="tr-TR" dirty="0">
                <a:solidFill>
                  <a:schemeClr val="tx1"/>
                </a:solidFill>
              </a:rPr>
              <a:t> </a:t>
            </a:r>
            <a:r>
              <a:rPr lang="tr-TR" dirty="0" err="1">
                <a:solidFill>
                  <a:schemeClr val="tx1"/>
                </a:solidFill>
              </a:rPr>
              <a:t>the</a:t>
            </a:r>
            <a:r>
              <a:rPr lang="tr-TR" dirty="0">
                <a:solidFill>
                  <a:schemeClr val="tx1"/>
                </a:solidFill>
              </a:rPr>
              <a:t> </a:t>
            </a:r>
            <a:r>
              <a:rPr lang="tr-TR" dirty="0" err="1">
                <a:solidFill>
                  <a:schemeClr val="tx1"/>
                </a:solidFill>
              </a:rPr>
              <a:t>other</a:t>
            </a:r>
            <a:r>
              <a:rPr lang="tr-TR" dirty="0">
                <a:solidFill>
                  <a:schemeClr val="tx1"/>
                </a:solidFill>
              </a:rPr>
              <a:t> </a:t>
            </a:r>
            <a:r>
              <a:rPr lang="tr-TR" dirty="0" err="1">
                <a:solidFill>
                  <a:schemeClr val="tx1"/>
                </a:solidFill>
              </a:rPr>
              <a:t>end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220" name="Slide Number Placeholder 4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 anchorCtr="0" compatLnSpc="1">
            <a:prstTxWarp prst="textNoShape">
              <a:avLst/>
            </a:prstTxWarp>
            <a:norm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</a:pPr>
            <a:fld id="{F431C6C2-9183-4FAA-B2B1-50C66C8FE384}" type="slidenum">
              <a:rPr lang="en-US" altLang="tr-TR" smtClean="0">
                <a:latin typeface="Arial" panose="020B0604020202020204" pitchFamily="34" charset="0"/>
              </a:rPr>
              <a:pPr>
                <a:spcBef>
                  <a:spcPct val="0"/>
                </a:spcBef>
                <a:spcAft>
                  <a:spcPts val="600"/>
                </a:spcAft>
                <a:buClrTx/>
                <a:buSzTx/>
                <a:buFontTx/>
                <a:buNone/>
              </a:pPr>
              <a:t>11</a:t>
            </a:fld>
            <a:endParaRPr lang="en-US" altLang="tr-TR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75737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162000"/>
                <a:satMod val="200000"/>
                <a:lumMod val="124000"/>
              </a:schemeClr>
            </a:gs>
            <a:gs pos="100000">
              <a:schemeClr val="bg2">
                <a:shade val="96000"/>
                <a:hueMod val="88000"/>
                <a:satMod val="220000"/>
                <a:lumMod val="82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3302" y="2877330"/>
            <a:ext cx="3185108" cy="1344005"/>
          </a:xfrm>
          <a:prstGeom prst="rect">
            <a:avLst/>
          </a:prstGeom>
          <a:effectLst>
            <a:innerShdw blurRad="57150" dist="38100" dir="14460000">
              <a:prstClr val="black">
                <a:alpha val="70000"/>
              </a:prstClr>
            </a:innerShdw>
          </a:effectLst>
        </p:spPr>
      </p:pic>
      <p:sp>
        <p:nvSpPr>
          <p:cNvPr id="9218" name="Title 5"/>
          <p:cNvSpPr>
            <a:spLocks noGrp="1"/>
          </p:cNvSpPr>
          <p:nvPr>
            <p:ph type="title"/>
          </p:nvPr>
        </p:nvSpPr>
        <p:spPr>
          <a:xfrm>
            <a:off x="2157046" y="463062"/>
            <a:ext cx="9601200" cy="1485900"/>
          </a:xfrm>
        </p:spPr>
        <p:txBody>
          <a:bodyPr>
            <a:normAutofit/>
          </a:bodyPr>
          <a:lstStyle/>
          <a:p>
            <a:r>
              <a:rPr lang="tr-TR" b="1" dirty="0"/>
              <a:t>Action-</a:t>
            </a:r>
            <a:r>
              <a:rPr lang="tr-TR" b="1" dirty="0" err="1"/>
              <a:t>Potential</a:t>
            </a:r>
            <a:r>
              <a:rPr lang="tr-TR" b="1" dirty="0"/>
              <a:t> </a:t>
            </a:r>
            <a:r>
              <a:rPr lang="tr-TR" b="1" dirty="0" err="1"/>
              <a:t>Propagation</a:t>
            </a:r>
            <a:endParaRPr lang="en-US" altLang="tr-TR" b="1" dirty="0"/>
          </a:p>
        </p:txBody>
      </p:sp>
      <p:sp>
        <p:nvSpPr>
          <p:cNvPr id="13315" name="Content Placeholder 6"/>
          <p:cNvSpPr>
            <a:spLocks noGrp="1"/>
          </p:cNvSpPr>
          <p:nvPr>
            <p:ph idx="1"/>
          </p:nvPr>
        </p:nvSpPr>
        <p:spPr>
          <a:xfrm>
            <a:off x="4290512" y="1755261"/>
            <a:ext cx="7262648" cy="4698125"/>
          </a:xfrm>
        </p:spPr>
        <p:txBody>
          <a:bodyPr rtlCol="0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400" dirty="0">
                <a:solidFill>
                  <a:schemeClr val="tx1"/>
                </a:solidFill>
              </a:rPr>
              <a:t>The velocity with which an action potential propagates</a:t>
            </a:r>
            <a:r>
              <a:rPr lang="tr-TR" sz="2400" dirty="0">
                <a:solidFill>
                  <a:schemeClr val="tx1"/>
                </a:solidFill>
              </a:rPr>
              <a:t> </a:t>
            </a:r>
            <a:r>
              <a:rPr lang="en-US" sz="2400" dirty="0">
                <a:solidFill>
                  <a:schemeClr val="tx1"/>
                </a:solidFill>
              </a:rPr>
              <a:t>along a membrane depends upon fiber diameter</a:t>
            </a:r>
            <a:r>
              <a:rPr lang="tr-TR" sz="2400" dirty="0">
                <a:solidFill>
                  <a:schemeClr val="tx1"/>
                </a:solidFill>
              </a:rPr>
              <a:t> </a:t>
            </a:r>
            <a:r>
              <a:rPr lang="en-US" sz="2400" dirty="0">
                <a:solidFill>
                  <a:schemeClr val="tx1"/>
                </a:solidFill>
              </a:rPr>
              <a:t>and whether or not the fiber is myelinated. </a:t>
            </a:r>
            <a:endParaRPr lang="tr-TR" sz="2400" dirty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2400" dirty="0">
                <a:solidFill>
                  <a:schemeClr val="tx1"/>
                </a:solidFill>
              </a:rPr>
              <a:t>The</a:t>
            </a:r>
            <a:r>
              <a:rPr lang="tr-TR" sz="2400" dirty="0">
                <a:solidFill>
                  <a:schemeClr val="tx1"/>
                </a:solidFill>
              </a:rPr>
              <a:t> </a:t>
            </a:r>
            <a:r>
              <a:rPr lang="en-US" sz="2400" dirty="0">
                <a:solidFill>
                  <a:schemeClr val="tx1"/>
                </a:solidFill>
              </a:rPr>
              <a:t>larger the fiber diameter, the faster the action potential</a:t>
            </a:r>
            <a:r>
              <a:rPr lang="tr-TR" sz="2400" dirty="0">
                <a:solidFill>
                  <a:schemeClr val="tx1"/>
                </a:solidFill>
              </a:rPr>
              <a:t> </a:t>
            </a:r>
            <a:r>
              <a:rPr lang="en-US" sz="2400" dirty="0">
                <a:solidFill>
                  <a:schemeClr val="tx1"/>
                </a:solidFill>
              </a:rPr>
              <a:t>propagates. </a:t>
            </a:r>
            <a:endParaRPr lang="tr-TR" sz="2400" dirty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</a:pPr>
            <a:endParaRPr lang="tr-TR" sz="2400" dirty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</a:pPr>
            <a:r>
              <a:rPr lang="tr-TR" sz="2400" b="1" dirty="0">
                <a:solidFill>
                  <a:schemeClr val="tx1"/>
                </a:solidFill>
              </a:rPr>
              <a:t>WHY?</a:t>
            </a:r>
          </a:p>
          <a:p>
            <a:pPr>
              <a:lnSpc>
                <a:spcPct val="90000"/>
              </a:lnSpc>
            </a:pPr>
            <a:r>
              <a:rPr lang="tr-TR" sz="2400" dirty="0">
                <a:solidFill>
                  <a:schemeClr val="tx1"/>
                </a:solidFill>
              </a:rPr>
              <a:t>A</a:t>
            </a:r>
            <a:r>
              <a:rPr lang="en-US" sz="2400" dirty="0">
                <a:solidFill>
                  <a:schemeClr val="tx1"/>
                </a:solidFill>
              </a:rPr>
              <a:t> large fiber offers less resistance</a:t>
            </a:r>
            <a:r>
              <a:rPr lang="tr-TR" sz="2400" dirty="0">
                <a:solidFill>
                  <a:schemeClr val="tx1"/>
                </a:solidFill>
              </a:rPr>
              <a:t> </a:t>
            </a:r>
            <a:r>
              <a:rPr lang="en-US" sz="2400" dirty="0">
                <a:solidFill>
                  <a:schemeClr val="tx1"/>
                </a:solidFill>
              </a:rPr>
              <a:t>to local current; more ions will flow in a given</a:t>
            </a:r>
            <a:r>
              <a:rPr lang="tr-TR" sz="2400" dirty="0">
                <a:solidFill>
                  <a:schemeClr val="tx1"/>
                </a:solidFill>
              </a:rPr>
              <a:t> </a:t>
            </a:r>
            <a:r>
              <a:rPr lang="en-US" sz="2400" dirty="0">
                <a:solidFill>
                  <a:schemeClr val="tx1"/>
                </a:solidFill>
              </a:rPr>
              <a:t>time, bringing adjacent regions of the membrane to</a:t>
            </a:r>
            <a:r>
              <a:rPr lang="tr-TR" sz="2400" dirty="0">
                <a:solidFill>
                  <a:schemeClr val="tx1"/>
                </a:solidFill>
              </a:rPr>
              <a:t> </a:t>
            </a:r>
            <a:r>
              <a:rPr lang="en-US" sz="2400" dirty="0">
                <a:solidFill>
                  <a:schemeClr val="tx1"/>
                </a:solidFill>
              </a:rPr>
              <a:t>threshold faster.</a:t>
            </a:r>
          </a:p>
        </p:txBody>
      </p:sp>
      <p:sp>
        <p:nvSpPr>
          <p:cNvPr id="9220" name="Slide Number Placeholder 4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 anchorCtr="0" compatLnSpc="1">
            <a:prstTxWarp prst="textNoShape">
              <a:avLst/>
            </a:prstTxWarp>
            <a:norm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</a:pPr>
            <a:fld id="{F431C6C2-9183-4FAA-B2B1-50C66C8FE384}" type="slidenum">
              <a:rPr lang="en-US" altLang="tr-TR" smtClean="0">
                <a:latin typeface="Arial" panose="020B0604020202020204" pitchFamily="34" charset="0"/>
              </a:rPr>
              <a:pPr>
                <a:spcBef>
                  <a:spcPct val="0"/>
                </a:spcBef>
                <a:spcAft>
                  <a:spcPts val="600"/>
                </a:spcAft>
                <a:buClrTx/>
                <a:buSzTx/>
                <a:buFontTx/>
                <a:buNone/>
              </a:pPr>
              <a:t>12</a:t>
            </a:fld>
            <a:endParaRPr lang="en-US" altLang="tr-TR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19195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162000"/>
                <a:satMod val="200000"/>
                <a:lumMod val="124000"/>
              </a:schemeClr>
            </a:gs>
            <a:gs pos="100000">
              <a:schemeClr val="bg2">
                <a:shade val="96000"/>
                <a:hueMod val="88000"/>
                <a:satMod val="220000"/>
                <a:lumMod val="82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47311" y="1955459"/>
            <a:ext cx="3185108" cy="2388831"/>
          </a:xfrm>
          <a:prstGeom prst="rect">
            <a:avLst/>
          </a:prstGeom>
          <a:effectLst>
            <a:innerShdw blurRad="57150" dist="38100" dir="14460000">
              <a:prstClr val="black">
                <a:alpha val="70000"/>
              </a:prstClr>
            </a:innerShdw>
          </a:effectLst>
        </p:spPr>
      </p:pic>
      <p:sp>
        <p:nvSpPr>
          <p:cNvPr id="9218" name="Title 5"/>
          <p:cNvSpPr>
            <a:spLocks noGrp="1"/>
          </p:cNvSpPr>
          <p:nvPr>
            <p:ph type="title"/>
          </p:nvPr>
        </p:nvSpPr>
        <p:spPr>
          <a:xfrm>
            <a:off x="2221551" y="5550580"/>
            <a:ext cx="8534400" cy="1507067"/>
          </a:xfrm>
        </p:spPr>
        <p:txBody>
          <a:bodyPr>
            <a:normAutofit/>
          </a:bodyPr>
          <a:lstStyle/>
          <a:p>
            <a:r>
              <a:rPr lang="tr-TR" b="1" dirty="0"/>
              <a:t>Action-</a:t>
            </a:r>
            <a:r>
              <a:rPr lang="tr-TR" b="1" dirty="0" err="1"/>
              <a:t>Potential</a:t>
            </a:r>
            <a:r>
              <a:rPr lang="tr-TR" b="1" dirty="0"/>
              <a:t> </a:t>
            </a:r>
            <a:r>
              <a:rPr lang="tr-TR" b="1" dirty="0" err="1"/>
              <a:t>Propagation</a:t>
            </a:r>
            <a:endParaRPr lang="en-US" altLang="tr-TR" b="1" dirty="0"/>
          </a:p>
        </p:txBody>
      </p:sp>
      <p:sp>
        <p:nvSpPr>
          <p:cNvPr id="13315" name="Content Placeholder 6"/>
          <p:cNvSpPr>
            <a:spLocks noGrp="1"/>
          </p:cNvSpPr>
          <p:nvPr>
            <p:ph idx="1"/>
          </p:nvPr>
        </p:nvSpPr>
        <p:spPr>
          <a:xfrm>
            <a:off x="684212" y="685800"/>
            <a:ext cx="8070905" cy="4348655"/>
          </a:xfrm>
        </p:spPr>
        <p:txBody>
          <a:bodyPr rtlCol="0">
            <a:noAutofit/>
          </a:bodyPr>
          <a:lstStyle/>
          <a:p>
            <a:pPr algn="just">
              <a:lnSpc>
                <a:spcPct val="90000"/>
              </a:lnSpc>
            </a:pPr>
            <a:r>
              <a:rPr lang="en-US" sz="2400" dirty="0">
                <a:solidFill>
                  <a:schemeClr val="tx1"/>
                </a:solidFill>
              </a:rPr>
              <a:t>Myelin is an insulator that makes it more difficult</a:t>
            </a:r>
            <a:r>
              <a:rPr lang="tr-TR" sz="2400" dirty="0">
                <a:solidFill>
                  <a:schemeClr val="tx1"/>
                </a:solidFill>
              </a:rPr>
              <a:t> </a:t>
            </a:r>
            <a:r>
              <a:rPr lang="en-US" sz="2400" dirty="0">
                <a:solidFill>
                  <a:schemeClr val="tx1"/>
                </a:solidFill>
              </a:rPr>
              <a:t>for charge to flow between intracellular and extracellular</a:t>
            </a:r>
            <a:r>
              <a:rPr lang="tr-TR" sz="2400" dirty="0">
                <a:solidFill>
                  <a:schemeClr val="tx1"/>
                </a:solidFill>
              </a:rPr>
              <a:t> </a:t>
            </a:r>
            <a:r>
              <a:rPr lang="en-US" sz="2400" dirty="0">
                <a:solidFill>
                  <a:schemeClr val="tx1"/>
                </a:solidFill>
              </a:rPr>
              <a:t>fluid compartments. </a:t>
            </a:r>
            <a:endParaRPr lang="tr-TR" sz="2400" dirty="0">
              <a:solidFill>
                <a:schemeClr val="tx1"/>
              </a:solidFill>
            </a:endParaRPr>
          </a:p>
          <a:p>
            <a:pPr algn="just">
              <a:lnSpc>
                <a:spcPct val="90000"/>
              </a:lnSpc>
            </a:pPr>
            <a:r>
              <a:rPr lang="tr-TR" sz="2400" dirty="0">
                <a:solidFill>
                  <a:schemeClr val="tx1"/>
                </a:solidFill>
              </a:rPr>
              <a:t>T</a:t>
            </a:r>
            <a:r>
              <a:rPr lang="en-US" sz="2400" dirty="0">
                <a:solidFill>
                  <a:schemeClr val="tx1"/>
                </a:solidFill>
              </a:rPr>
              <a:t>here is less “leakage”</a:t>
            </a:r>
            <a:r>
              <a:rPr lang="tr-TR" sz="2400" dirty="0">
                <a:solidFill>
                  <a:schemeClr val="tx1"/>
                </a:solidFill>
              </a:rPr>
              <a:t> </a:t>
            </a:r>
            <a:r>
              <a:rPr lang="en-US" sz="2400" dirty="0">
                <a:solidFill>
                  <a:schemeClr val="tx1"/>
                </a:solidFill>
              </a:rPr>
              <a:t>of charge across the myelin</a:t>
            </a:r>
            <a:endParaRPr lang="tr-TR" sz="2400" dirty="0">
              <a:solidFill>
                <a:schemeClr val="tx1"/>
              </a:solidFill>
            </a:endParaRPr>
          </a:p>
          <a:p>
            <a:pPr algn="just">
              <a:lnSpc>
                <a:spcPct val="90000"/>
              </a:lnSpc>
            </a:pPr>
            <a:r>
              <a:rPr lang="tr-TR" sz="2400" dirty="0">
                <a:solidFill>
                  <a:schemeClr val="tx1"/>
                </a:solidFill>
              </a:rPr>
              <a:t>T</a:t>
            </a:r>
            <a:r>
              <a:rPr lang="en-US" sz="2400" dirty="0">
                <a:solidFill>
                  <a:schemeClr val="tx1"/>
                </a:solidFill>
              </a:rPr>
              <a:t>he concentration</a:t>
            </a:r>
            <a:r>
              <a:rPr lang="tr-TR" sz="2400" dirty="0">
                <a:solidFill>
                  <a:schemeClr val="tx1"/>
                </a:solidFill>
              </a:rPr>
              <a:t> </a:t>
            </a:r>
            <a:r>
              <a:rPr lang="en-US" sz="2400" dirty="0">
                <a:solidFill>
                  <a:schemeClr val="tx1"/>
                </a:solidFill>
              </a:rPr>
              <a:t>of voltage-gated sodium channels in the</a:t>
            </a:r>
            <a:r>
              <a:rPr lang="tr-TR" sz="2400" dirty="0">
                <a:solidFill>
                  <a:schemeClr val="tx1"/>
                </a:solidFill>
              </a:rPr>
              <a:t> </a:t>
            </a:r>
            <a:r>
              <a:rPr lang="en-US" sz="2400" dirty="0">
                <a:solidFill>
                  <a:schemeClr val="tx1"/>
                </a:solidFill>
              </a:rPr>
              <a:t>myelinated region of axons is low</a:t>
            </a:r>
          </a:p>
          <a:p>
            <a:pPr algn="just">
              <a:lnSpc>
                <a:spcPct val="90000"/>
              </a:lnSpc>
            </a:pPr>
            <a:r>
              <a:rPr lang="en-US" sz="2400" dirty="0">
                <a:solidFill>
                  <a:schemeClr val="tx1"/>
                </a:solidFill>
              </a:rPr>
              <a:t>Therefore, action</a:t>
            </a:r>
            <a:r>
              <a:rPr lang="tr-TR" sz="2400" dirty="0">
                <a:solidFill>
                  <a:schemeClr val="tx1"/>
                </a:solidFill>
              </a:rPr>
              <a:t> </a:t>
            </a:r>
            <a:r>
              <a:rPr lang="en-US" sz="2400" dirty="0">
                <a:solidFill>
                  <a:schemeClr val="tx1"/>
                </a:solidFill>
              </a:rPr>
              <a:t>potentials occur only at the nodes of Ranvier where</a:t>
            </a:r>
            <a:r>
              <a:rPr lang="tr-TR" sz="2400" dirty="0">
                <a:solidFill>
                  <a:schemeClr val="tx1"/>
                </a:solidFill>
              </a:rPr>
              <a:t> </a:t>
            </a:r>
            <a:r>
              <a:rPr lang="en-US" sz="2400" dirty="0">
                <a:solidFill>
                  <a:schemeClr val="tx1"/>
                </a:solidFill>
              </a:rPr>
              <a:t>the myelin coating is interrupted and the concentration</a:t>
            </a:r>
            <a:r>
              <a:rPr lang="tr-TR" sz="2400" dirty="0">
                <a:solidFill>
                  <a:schemeClr val="tx1"/>
                </a:solidFill>
              </a:rPr>
              <a:t> </a:t>
            </a:r>
            <a:r>
              <a:rPr lang="en-US" sz="2400" dirty="0">
                <a:solidFill>
                  <a:schemeClr val="tx1"/>
                </a:solidFill>
              </a:rPr>
              <a:t>of voltage-gated sodium channels is high. </a:t>
            </a:r>
            <a:endParaRPr lang="tr-TR" sz="2400" dirty="0">
              <a:solidFill>
                <a:schemeClr val="tx1"/>
              </a:solidFill>
            </a:endParaRPr>
          </a:p>
          <a:p>
            <a:pPr algn="just">
              <a:lnSpc>
                <a:spcPct val="90000"/>
              </a:lnSpc>
            </a:pPr>
            <a:r>
              <a:rPr lang="tr-TR" sz="2400" dirty="0">
                <a:solidFill>
                  <a:schemeClr val="tx1"/>
                </a:solidFill>
              </a:rPr>
              <a:t>A</a:t>
            </a:r>
            <a:r>
              <a:rPr lang="en-US" sz="2400" dirty="0" err="1">
                <a:solidFill>
                  <a:schemeClr val="tx1"/>
                </a:solidFill>
              </a:rPr>
              <a:t>ction</a:t>
            </a:r>
            <a:r>
              <a:rPr lang="en-US" sz="2400" dirty="0">
                <a:solidFill>
                  <a:schemeClr val="tx1"/>
                </a:solidFill>
              </a:rPr>
              <a:t> potentials literally jump from one node to the</a:t>
            </a:r>
            <a:r>
              <a:rPr lang="tr-TR" sz="2400" dirty="0">
                <a:solidFill>
                  <a:schemeClr val="tx1"/>
                </a:solidFill>
              </a:rPr>
              <a:t> </a:t>
            </a:r>
            <a:r>
              <a:rPr lang="en-US" sz="2400" dirty="0">
                <a:solidFill>
                  <a:schemeClr val="tx1"/>
                </a:solidFill>
              </a:rPr>
              <a:t>next as they propagate along a myelinated fiber, and</a:t>
            </a:r>
            <a:r>
              <a:rPr lang="tr-TR" sz="2400" dirty="0">
                <a:solidFill>
                  <a:schemeClr val="tx1"/>
                </a:solidFill>
              </a:rPr>
              <a:t> </a:t>
            </a:r>
            <a:r>
              <a:rPr lang="en-US" sz="2400" dirty="0">
                <a:solidFill>
                  <a:schemeClr val="tx1"/>
                </a:solidFill>
              </a:rPr>
              <a:t>for this reason such propagation is called </a:t>
            </a:r>
            <a:r>
              <a:rPr lang="en-US" sz="2400" b="1" dirty="0">
                <a:solidFill>
                  <a:schemeClr val="tx1"/>
                </a:solidFill>
              </a:rPr>
              <a:t>saltatory conduction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9220" name="Slide Number Placeholder 4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 anchorCtr="0" compatLnSpc="1">
            <a:prstTxWarp prst="textNoShape">
              <a:avLst/>
            </a:prstTxWarp>
            <a:norm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</a:pPr>
            <a:fld id="{F431C6C2-9183-4FAA-B2B1-50C66C8FE384}" type="slidenum">
              <a:rPr lang="en-US" altLang="tr-TR" smtClean="0">
                <a:latin typeface="Arial" panose="020B0604020202020204" pitchFamily="34" charset="0"/>
              </a:rPr>
              <a:pPr>
                <a:spcBef>
                  <a:spcPct val="0"/>
                </a:spcBef>
                <a:spcAft>
                  <a:spcPts val="600"/>
                </a:spcAft>
                <a:buClrTx/>
                <a:buSzTx/>
                <a:buFontTx/>
                <a:buNone/>
              </a:pPr>
              <a:t>13</a:t>
            </a:fld>
            <a:endParaRPr lang="en-US" altLang="tr-TR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33487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70702D39-174C-473D-987D-5D4F19FFD6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0647" y="592016"/>
            <a:ext cx="9601200" cy="1485900"/>
          </a:xfrm>
        </p:spPr>
        <p:txBody>
          <a:bodyPr/>
          <a:lstStyle/>
          <a:p>
            <a:r>
              <a:rPr lang="tr-TR" dirty="0" err="1"/>
              <a:t>Any</a:t>
            </a:r>
            <a:r>
              <a:rPr lang="tr-TR" dirty="0"/>
              <a:t> </a:t>
            </a:r>
            <a:r>
              <a:rPr lang="tr-TR"/>
              <a:t>questions</a:t>
            </a:r>
            <a:r>
              <a:rPr lang="tr-TR" dirty="0"/>
              <a:t>?</a:t>
            </a:r>
          </a:p>
        </p:txBody>
      </p:sp>
      <p:pic>
        <p:nvPicPr>
          <p:cNvPr id="4" name="İçerik Yer Tutucusu 3">
            <a:extLst>
              <a:ext uri="{FF2B5EF4-FFF2-40B4-BE49-F238E27FC236}">
                <a16:creationId xmlns:a16="http://schemas.microsoft.com/office/drawing/2014/main" id="{11D96434-DD50-4EEB-BF0B-58DD81F7DF2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81500" y="2286000"/>
            <a:ext cx="3581400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64419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162000"/>
                <a:satMod val="200000"/>
                <a:lumMod val="124000"/>
              </a:schemeClr>
            </a:gs>
            <a:gs pos="100000">
              <a:schemeClr val="bg2">
                <a:shade val="96000"/>
                <a:hueMod val="88000"/>
                <a:satMod val="220000"/>
                <a:lumMod val="82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78328" y="2201700"/>
            <a:ext cx="3185108" cy="2659564"/>
          </a:xfrm>
          <a:prstGeom prst="rect">
            <a:avLst/>
          </a:prstGeom>
          <a:effectLst>
            <a:innerShdw blurRad="57150" dist="38100" dir="14460000">
              <a:prstClr val="black">
                <a:alpha val="70000"/>
              </a:prstClr>
            </a:innerShdw>
          </a:effectLst>
        </p:spPr>
      </p:pic>
      <p:sp>
        <p:nvSpPr>
          <p:cNvPr id="9218" name="Title 5"/>
          <p:cNvSpPr>
            <a:spLocks noGrp="1"/>
          </p:cNvSpPr>
          <p:nvPr>
            <p:ph type="title"/>
          </p:nvPr>
        </p:nvSpPr>
        <p:spPr>
          <a:xfrm>
            <a:off x="2970996" y="98995"/>
            <a:ext cx="8534400" cy="1507067"/>
          </a:xfrm>
        </p:spPr>
        <p:txBody>
          <a:bodyPr>
            <a:normAutofit/>
          </a:bodyPr>
          <a:lstStyle/>
          <a:p>
            <a:r>
              <a:rPr lang="en-US" b="1" dirty="0"/>
              <a:t>Threshold </a:t>
            </a:r>
            <a:r>
              <a:rPr lang="tr-TR" b="1" dirty="0" err="1"/>
              <a:t>Potential</a:t>
            </a:r>
            <a:endParaRPr lang="en-US" altLang="tr-TR" b="1" dirty="0"/>
          </a:p>
        </p:txBody>
      </p:sp>
      <p:sp>
        <p:nvSpPr>
          <p:cNvPr id="13315" name="Content Placeholder 6"/>
          <p:cNvSpPr>
            <a:spLocks noGrp="1"/>
          </p:cNvSpPr>
          <p:nvPr>
            <p:ph idx="1"/>
          </p:nvPr>
        </p:nvSpPr>
        <p:spPr>
          <a:xfrm>
            <a:off x="684212" y="1717431"/>
            <a:ext cx="7835369" cy="4237704"/>
          </a:xfrm>
        </p:spPr>
        <p:txBody>
          <a:bodyPr rtlCol="0">
            <a:noAutofit/>
          </a:bodyPr>
          <a:lstStyle/>
          <a:p>
            <a:pPr algn="just"/>
            <a:r>
              <a:rPr lang="tr-TR" sz="2400" dirty="0">
                <a:solidFill>
                  <a:schemeClr val="tx1"/>
                </a:solidFill>
              </a:rPr>
              <a:t>A</a:t>
            </a:r>
            <a:r>
              <a:rPr lang="en-US" sz="2400" dirty="0" err="1">
                <a:solidFill>
                  <a:schemeClr val="tx1"/>
                </a:solidFill>
              </a:rPr>
              <a:t>ction</a:t>
            </a:r>
            <a:r>
              <a:rPr lang="en-US" sz="2400" dirty="0">
                <a:solidFill>
                  <a:schemeClr val="tx1"/>
                </a:solidFill>
              </a:rPr>
              <a:t> potentials occur only when</a:t>
            </a:r>
            <a:r>
              <a:rPr lang="tr-TR" sz="2400" dirty="0">
                <a:solidFill>
                  <a:schemeClr val="tx1"/>
                </a:solidFill>
              </a:rPr>
              <a:t> </a:t>
            </a:r>
            <a:r>
              <a:rPr lang="en-US" sz="2400" dirty="0">
                <a:solidFill>
                  <a:schemeClr val="tx1"/>
                </a:solidFill>
              </a:rPr>
              <a:t>the </a:t>
            </a:r>
            <a:r>
              <a:rPr lang="en-US" sz="2400" i="1" dirty="0">
                <a:solidFill>
                  <a:schemeClr val="tx1"/>
                </a:solidFill>
              </a:rPr>
              <a:t>net </a:t>
            </a:r>
            <a:r>
              <a:rPr lang="en-US" sz="2400" dirty="0">
                <a:solidFill>
                  <a:schemeClr val="tx1"/>
                </a:solidFill>
              </a:rPr>
              <a:t>movement of positive charge through ion channels</a:t>
            </a:r>
            <a:r>
              <a:rPr lang="tr-TR" sz="2400" dirty="0">
                <a:solidFill>
                  <a:schemeClr val="tx1"/>
                </a:solidFill>
              </a:rPr>
              <a:t> </a:t>
            </a:r>
            <a:r>
              <a:rPr lang="en-US" sz="2400" dirty="0">
                <a:solidFill>
                  <a:schemeClr val="tx1"/>
                </a:solidFill>
              </a:rPr>
              <a:t>is inward. </a:t>
            </a:r>
            <a:endParaRPr lang="tr-TR" sz="2400" dirty="0">
              <a:solidFill>
                <a:schemeClr val="tx1"/>
              </a:solidFill>
            </a:endParaRPr>
          </a:p>
          <a:p>
            <a:pPr algn="just"/>
            <a:r>
              <a:rPr lang="en-US" sz="2400" dirty="0">
                <a:solidFill>
                  <a:schemeClr val="tx1"/>
                </a:solidFill>
              </a:rPr>
              <a:t>The membrane potential at which this</a:t>
            </a:r>
            <a:r>
              <a:rPr lang="tr-TR" sz="2400" dirty="0">
                <a:solidFill>
                  <a:schemeClr val="tx1"/>
                </a:solidFill>
              </a:rPr>
              <a:t> </a:t>
            </a:r>
            <a:r>
              <a:rPr lang="en-US" sz="2400" dirty="0">
                <a:solidFill>
                  <a:schemeClr val="tx1"/>
                </a:solidFill>
              </a:rPr>
              <a:t>occurs is called the </a:t>
            </a:r>
            <a:r>
              <a:rPr lang="en-US" sz="2400" b="1" dirty="0">
                <a:solidFill>
                  <a:schemeClr val="tx1"/>
                </a:solidFill>
              </a:rPr>
              <a:t>threshold potential, </a:t>
            </a:r>
            <a:endParaRPr lang="tr-TR" sz="2400" b="1" dirty="0">
              <a:solidFill>
                <a:schemeClr val="tx1"/>
              </a:solidFill>
            </a:endParaRPr>
          </a:p>
          <a:p>
            <a:pPr algn="just"/>
            <a:r>
              <a:rPr lang="tr-TR" sz="2400" dirty="0">
                <a:solidFill>
                  <a:schemeClr val="tx1"/>
                </a:solidFill>
              </a:rPr>
              <a:t>S</a:t>
            </a:r>
            <a:r>
              <a:rPr lang="en-US" sz="2400" dirty="0" err="1">
                <a:solidFill>
                  <a:schemeClr val="tx1"/>
                </a:solidFill>
              </a:rPr>
              <a:t>timuli</a:t>
            </a:r>
            <a:r>
              <a:rPr lang="tr-TR" sz="2400" dirty="0">
                <a:solidFill>
                  <a:schemeClr val="tx1"/>
                </a:solidFill>
              </a:rPr>
              <a:t> </a:t>
            </a:r>
            <a:r>
              <a:rPr lang="en-US" sz="2400" dirty="0">
                <a:solidFill>
                  <a:schemeClr val="tx1"/>
                </a:solidFill>
              </a:rPr>
              <a:t>that are just strong enough to depolarize the membrane</a:t>
            </a:r>
            <a:r>
              <a:rPr lang="tr-TR" sz="2400" dirty="0">
                <a:solidFill>
                  <a:schemeClr val="tx1"/>
                </a:solidFill>
              </a:rPr>
              <a:t> </a:t>
            </a:r>
            <a:r>
              <a:rPr lang="en-US" sz="2400" dirty="0">
                <a:solidFill>
                  <a:schemeClr val="tx1"/>
                </a:solidFill>
              </a:rPr>
              <a:t>to this level are </a:t>
            </a:r>
            <a:r>
              <a:rPr lang="en-US" sz="2400" b="1" dirty="0">
                <a:solidFill>
                  <a:schemeClr val="tx1"/>
                </a:solidFill>
              </a:rPr>
              <a:t>threshold stimuli</a:t>
            </a:r>
            <a:endParaRPr lang="tr-TR" sz="2400" b="1" dirty="0">
              <a:solidFill>
                <a:schemeClr val="tx1"/>
              </a:solidFill>
            </a:endParaRPr>
          </a:p>
          <a:p>
            <a:pPr algn="just"/>
            <a:r>
              <a:rPr lang="en-US" sz="2400" dirty="0">
                <a:solidFill>
                  <a:schemeClr val="tx1"/>
                </a:solidFill>
              </a:rPr>
              <a:t>The threshold of most excitable membranes is</a:t>
            </a:r>
            <a:r>
              <a:rPr lang="tr-TR" sz="2400" dirty="0">
                <a:solidFill>
                  <a:schemeClr val="tx1"/>
                </a:solidFill>
              </a:rPr>
              <a:t> </a:t>
            </a:r>
            <a:r>
              <a:rPr lang="en-US" sz="2400" dirty="0">
                <a:solidFill>
                  <a:schemeClr val="tx1"/>
                </a:solidFill>
              </a:rPr>
              <a:t>about 15 mV less negative than the resting membrane</a:t>
            </a:r>
            <a:r>
              <a:rPr lang="tr-TR" sz="2400" dirty="0">
                <a:solidFill>
                  <a:schemeClr val="tx1"/>
                </a:solidFill>
              </a:rPr>
              <a:t> </a:t>
            </a:r>
            <a:r>
              <a:rPr lang="en-US" sz="2400" dirty="0">
                <a:solidFill>
                  <a:schemeClr val="tx1"/>
                </a:solidFill>
              </a:rPr>
              <a:t>potential. </a:t>
            </a:r>
            <a:endParaRPr lang="tr-TR" sz="2400" dirty="0">
              <a:solidFill>
                <a:schemeClr val="tx1"/>
              </a:solidFill>
            </a:endParaRPr>
          </a:p>
          <a:p>
            <a:pPr algn="just"/>
            <a:r>
              <a:rPr lang="en-US" sz="2400" dirty="0">
                <a:solidFill>
                  <a:schemeClr val="tx1"/>
                </a:solidFill>
              </a:rPr>
              <a:t>Thus, if the resting potential of a neuron is</a:t>
            </a:r>
            <a:r>
              <a:rPr lang="tr-TR" sz="2400" dirty="0">
                <a:solidFill>
                  <a:schemeClr val="tx1"/>
                </a:solidFill>
              </a:rPr>
              <a:t> </a:t>
            </a:r>
            <a:r>
              <a:rPr lang="en-US" sz="2400" dirty="0">
                <a:solidFill>
                  <a:schemeClr val="tx1"/>
                </a:solidFill>
              </a:rPr>
              <a:t>70 mV, the threshold potential may be 55 mV.</a:t>
            </a:r>
          </a:p>
        </p:txBody>
      </p:sp>
      <p:sp>
        <p:nvSpPr>
          <p:cNvPr id="9220" name="Slide Number Placeholder 4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 anchorCtr="0" compatLnSpc="1">
            <a:prstTxWarp prst="textNoShape">
              <a:avLst/>
            </a:prstTxWarp>
            <a:norm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</a:pPr>
            <a:fld id="{F431C6C2-9183-4FAA-B2B1-50C66C8FE384}" type="slidenum">
              <a:rPr lang="en-US" altLang="tr-TR" smtClean="0">
                <a:latin typeface="Arial" panose="020B0604020202020204" pitchFamily="34" charset="0"/>
              </a:rPr>
              <a:pPr>
                <a:spcBef>
                  <a:spcPct val="0"/>
                </a:spcBef>
                <a:spcAft>
                  <a:spcPts val="600"/>
                </a:spcAft>
                <a:buClrTx/>
                <a:buSzTx/>
                <a:buFontTx/>
                <a:buNone/>
              </a:pPr>
              <a:t>2</a:t>
            </a:fld>
            <a:endParaRPr lang="en-US" altLang="tr-TR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21228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162000"/>
                <a:satMod val="200000"/>
                <a:lumMod val="124000"/>
              </a:schemeClr>
            </a:gs>
            <a:gs pos="100000">
              <a:schemeClr val="bg2">
                <a:shade val="96000"/>
                <a:hueMod val="88000"/>
                <a:satMod val="220000"/>
                <a:lumMod val="82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2933" y="2366640"/>
            <a:ext cx="3185108" cy="2388831"/>
          </a:xfrm>
          <a:prstGeom prst="rect">
            <a:avLst/>
          </a:prstGeom>
          <a:effectLst>
            <a:innerShdw blurRad="57150" dist="38100" dir="14460000">
              <a:prstClr val="black">
                <a:alpha val="70000"/>
              </a:prstClr>
            </a:innerShdw>
          </a:effectLst>
        </p:spPr>
      </p:pic>
      <p:sp>
        <p:nvSpPr>
          <p:cNvPr id="9218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Threshold </a:t>
            </a:r>
            <a:r>
              <a:rPr lang="tr-TR" b="1" dirty="0" err="1"/>
              <a:t>Potential</a:t>
            </a:r>
            <a:endParaRPr lang="en-US" altLang="tr-TR" b="1" dirty="0"/>
          </a:p>
        </p:txBody>
      </p:sp>
      <p:sp>
        <p:nvSpPr>
          <p:cNvPr id="13315" name="Content Placeholder 6"/>
          <p:cNvSpPr>
            <a:spLocks noGrp="1"/>
          </p:cNvSpPr>
          <p:nvPr>
            <p:ph idx="1"/>
          </p:nvPr>
        </p:nvSpPr>
        <p:spPr>
          <a:xfrm>
            <a:off x="5052527" y="1941124"/>
            <a:ext cx="6593129" cy="3575884"/>
          </a:xfrm>
        </p:spPr>
        <p:txBody>
          <a:bodyPr rtlCol="0">
            <a:normAutofit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At</a:t>
            </a:r>
            <a:r>
              <a:rPr lang="tr-TR" b="1" dirty="0">
                <a:solidFill>
                  <a:schemeClr val="tx1"/>
                </a:solidFill>
              </a:rPr>
              <a:t> </a:t>
            </a:r>
            <a:r>
              <a:rPr lang="en-US" b="1" dirty="0">
                <a:solidFill>
                  <a:schemeClr val="tx1"/>
                </a:solidFill>
              </a:rPr>
              <a:t>depolarizations less than threshold</a:t>
            </a:r>
            <a:r>
              <a:rPr lang="en-US" dirty="0">
                <a:solidFill>
                  <a:schemeClr val="tx1"/>
                </a:solidFill>
              </a:rPr>
              <a:t>, outward potassium</a:t>
            </a:r>
            <a:r>
              <a:rPr lang="tr-TR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movement still exceeds sodium entry, and the</a:t>
            </a:r>
            <a:r>
              <a:rPr lang="tr-TR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positive-feedback cycle cannot get started despite the</a:t>
            </a:r>
            <a:r>
              <a:rPr lang="tr-TR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increase in sodium entry.</a:t>
            </a:r>
            <a:endParaRPr lang="tr-TR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In such cases, the membrane</a:t>
            </a:r>
            <a:r>
              <a:rPr lang="tr-TR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will return to its resting level as soon as the stimulus</a:t>
            </a:r>
            <a:r>
              <a:rPr lang="tr-TR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is removed, and </a:t>
            </a:r>
            <a:r>
              <a:rPr lang="en-US" b="1" dirty="0">
                <a:solidFill>
                  <a:schemeClr val="tx1"/>
                </a:solidFill>
              </a:rPr>
              <a:t>no action potential is generated</a:t>
            </a:r>
            <a:r>
              <a:rPr lang="en-US" dirty="0">
                <a:solidFill>
                  <a:schemeClr val="tx1"/>
                </a:solidFill>
              </a:rPr>
              <a:t>.</a:t>
            </a:r>
            <a:endParaRPr lang="tr-TR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These</a:t>
            </a:r>
            <a:r>
              <a:rPr lang="tr-TR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weak depolarizations are </a:t>
            </a:r>
            <a:r>
              <a:rPr lang="en-US" b="1" dirty="0">
                <a:solidFill>
                  <a:schemeClr val="tx1"/>
                </a:solidFill>
              </a:rPr>
              <a:t>subthreshold potentials</a:t>
            </a:r>
            <a:r>
              <a:rPr lang="en-US" dirty="0">
                <a:solidFill>
                  <a:schemeClr val="tx1"/>
                </a:solidFill>
              </a:rPr>
              <a:t>, and</a:t>
            </a:r>
            <a:r>
              <a:rPr lang="tr-TR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the stimuli that cause them are </a:t>
            </a:r>
            <a:r>
              <a:rPr lang="en-US" b="1" dirty="0">
                <a:solidFill>
                  <a:schemeClr val="tx1"/>
                </a:solidFill>
              </a:rPr>
              <a:t>subthreshold stimuli</a:t>
            </a:r>
            <a:r>
              <a:rPr lang="en-US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9220" name="Slide Number Placeholder 4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 anchorCtr="0" compatLnSpc="1">
            <a:prstTxWarp prst="textNoShape">
              <a:avLst/>
            </a:prstTxWarp>
            <a:norm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</a:pPr>
            <a:fld id="{F431C6C2-9183-4FAA-B2B1-50C66C8FE384}" type="slidenum">
              <a:rPr lang="en-US" altLang="tr-TR" smtClean="0">
                <a:latin typeface="Arial" panose="020B0604020202020204" pitchFamily="34" charset="0"/>
              </a:rPr>
              <a:pPr>
                <a:spcBef>
                  <a:spcPct val="0"/>
                </a:spcBef>
                <a:spcAft>
                  <a:spcPts val="600"/>
                </a:spcAft>
                <a:buClrTx/>
                <a:buSzTx/>
                <a:buFontTx/>
                <a:buNone/>
              </a:pPr>
              <a:t>3</a:t>
            </a:fld>
            <a:endParaRPr lang="en-US" altLang="tr-TR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29202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5"/>
          <p:cNvSpPr>
            <a:spLocks noGrp="1"/>
          </p:cNvSpPr>
          <p:nvPr>
            <p:ph type="title"/>
          </p:nvPr>
        </p:nvSpPr>
        <p:spPr>
          <a:xfrm>
            <a:off x="4836555" y="117231"/>
            <a:ext cx="11692983" cy="1507067"/>
          </a:xfrm>
        </p:spPr>
        <p:txBody>
          <a:bodyPr/>
          <a:lstStyle/>
          <a:p>
            <a:r>
              <a:rPr lang="tr-TR" altLang="tr-TR" b="1" dirty="0" err="1"/>
              <a:t>All</a:t>
            </a:r>
            <a:r>
              <a:rPr lang="tr-TR" altLang="tr-TR" b="1" dirty="0"/>
              <a:t>–</a:t>
            </a:r>
            <a:r>
              <a:rPr lang="tr-TR" altLang="tr-TR" b="1" dirty="0" err="1"/>
              <a:t>or-none</a:t>
            </a:r>
            <a:endParaRPr lang="en-US" altLang="tr-TR" b="1" dirty="0"/>
          </a:p>
        </p:txBody>
      </p:sp>
      <p:sp>
        <p:nvSpPr>
          <p:cNvPr id="13315" name="Content Placeholder 6"/>
          <p:cNvSpPr>
            <a:spLocks noGrp="1"/>
          </p:cNvSpPr>
          <p:nvPr>
            <p:ph idx="1"/>
          </p:nvPr>
        </p:nvSpPr>
        <p:spPr>
          <a:xfrm>
            <a:off x="739447" y="1447632"/>
            <a:ext cx="5264786" cy="4525963"/>
          </a:xfrm>
        </p:spPr>
        <p:txBody>
          <a:bodyPr rtlCol="0">
            <a:normAutofit fontScale="92500" lnSpcReduction="10000"/>
          </a:bodyPr>
          <a:lstStyle/>
          <a:p>
            <a:r>
              <a:rPr lang="en-US" dirty="0">
                <a:solidFill>
                  <a:schemeClr val="tx1"/>
                </a:solidFill>
              </a:rPr>
              <a:t>Stimuli of more than threshold magnitude also elicit</a:t>
            </a:r>
            <a:r>
              <a:rPr lang="tr-TR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action potentials, </a:t>
            </a:r>
            <a:endParaRPr lang="tr-TR" dirty="0">
              <a:solidFill>
                <a:schemeClr val="tx1"/>
              </a:solidFill>
            </a:endParaRPr>
          </a:p>
          <a:p>
            <a:r>
              <a:rPr lang="tr-TR" dirty="0">
                <a:solidFill>
                  <a:schemeClr val="tx1"/>
                </a:solidFill>
              </a:rPr>
              <a:t>T</a:t>
            </a:r>
            <a:r>
              <a:rPr lang="en-US" dirty="0">
                <a:solidFill>
                  <a:schemeClr val="tx1"/>
                </a:solidFill>
              </a:rPr>
              <a:t>he</a:t>
            </a:r>
            <a:r>
              <a:rPr lang="tr-TR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action potentials resulting from such stimuli have </a:t>
            </a:r>
            <a:r>
              <a:rPr lang="en-US" b="1" dirty="0">
                <a:solidFill>
                  <a:schemeClr val="tx1"/>
                </a:solidFill>
              </a:rPr>
              <a:t>exactly</a:t>
            </a:r>
            <a:r>
              <a:rPr lang="tr-TR" b="1" dirty="0">
                <a:solidFill>
                  <a:schemeClr val="tx1"/>
                </a:solidFill>
              </a:rPr>
              <a:t> </a:t>
            </a:r>
            <a:r>
              <a:rPr lang="en-US" b="1" dirty="0">
                <a:solidFill>
                  <a:schemeClr val="tx1"/>
                </a:solidFill>
              </a:rPr>
              <a:t>the same amplitud</a:t>
            </a:r>
            <a:r>
              <a:rPr lang="en-US" dirty="0">
                <a:solidFill>
                  <a:schemeClr val="tx1"/>
                </a:solidFill>
              </a:rPr>
              <a:t>e as those caused by threshold</a:t>
            </a:r>
            <a:r>
              <a:rPr lang="tr-TR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stimuli.</a:t>
            </a:r>
            <a:endParaRPr lang="tr-TR" dirty="0">
              <a:solidFill>
                <a:schemeClr val="tx1"/>
              </a:solidFill>
            </a:endParaRPr>
          </a:p>
          <a:p>
            <a:r>
              <a:rPr lang="en-US" b="1" dirty="0">
                <a:solidFill>
                  <a:schemeClr val="tx1"/>
                </a:solidFill>
              </a:rPr>
              <a:t>This is because once threshold is reached,</a:t>
            </a:r>
            <a:r>
              <a:rPr lang="tr-TR" b="1" dirty="0">
                <a:solidFill>
                  <a:schemeClr val="tx1"/>
                </a:solidFill>
              </a:rPr>
              <a:t> </a:t>
            </a:r>
            <a:r>
              <a:rPr lang="en-US" b="1" dirty="0">
                <a:solidFill>
                  <a:schemeClr val="tx1"/>
                </a:solidFill>
              </a:rPr>
              <a:t>membrane events are no longer dependent upon stimulus</a:t>
            </a:r>
            <a:r>
              <a:rPr lang="tr-TR" b="1" dirty="0">
                <a:solidFill>
                  <a:schemeClr val="tx1"/>
                </a:solidFill>
              </a:rPr>
              <a:t> </a:t>
            </a:r>
            <a:r>
              <a:rPr lang="en-US" b="1" dirty="0">
                <a:solidFill>
                  <a:schemeClr val="tx1"/>
                </a:solidFill>
              </a:rPr>
              <a:t>strength. </a:t>
            </a:r>
            <a:endParaRPr lang="tr-TR" b="1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Rather, the depolarization generates an</a:t>
            </a:r>
            <a:r>
              <a:rPr lang="tr-TR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action potential because the positive-feedback cycle is</a:t>
            </a:r>
            <a:r>
              <a:rPr lang="tr-TR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operating. </a:t>
            </a:r>
            <a:endParaRPr lang="tr-TR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Action potentials either occur maximally or</a:t>
            </a:r>
            <a:r>
              <a:rPr lang="tr-TR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they do not occur at all. </a:t>
            </a:r>
            <a:endParaRPr lang="tr-TR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Another way of saying this is</a:t>
            </a:r>
            <a:r>
              <a:rPr lang="tr-TR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that action potentials are </a:t>
            </a:r>
            <a:r>
              <a:rPr lang="en-US" b="1" dirty="0">
                <a:solidFill>
                  <a:schemeClr val="tx1"/>
                </a:solidFill>
              </a:rPr>
              <a:t>all-or-none</a:t>
            </a:r>
            <a:r>
              <a:rPr lang="en-US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9220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F431C6C2-9183-4FAA-B2B1-50C66C8FE384}" type="slidenum">
              <a:rPr lang="en-US" altLang="tr-TR" sz="1400" smtClean="0">
                <a:solidFill>
                  <a:schemeClr val="tx1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4</a:t>
            </a:fld>
            <a:endParaRPr lang="en-US" altLang="tr-TR" sz="14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4548" y="2083897"/>
            <a:ext cx="5828170" cy="2739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2349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162000"/>
                <a:satMod val="200000"/>
                <a:lumMod val="124000"/>
              </a:schemeClr>
            </a:gs>
            <a:gs pos="100000">
              <a:schemeClr val="bg2">
                <a:shade val="96000"/>
                <a:hueMod val="88000"/>
                <a:satMod val="220000"/>
                <a:lumMod val="82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8440" y="2446487"/>
            <a:ext cx="3185108" cy="1783660"/>
          </a:xfrm>
          <a:prstGeom prst="rect">
            <a:avLst/>
          </a:prstGeom>
          <a:effectLst>
            <a:innerShdw blurRad="57150" dist="38100" dir="14460000">
              <a:prstClr val="black">
                <a:alpha val="70000"/>
              </a:prstClr>
            </a:innerShdw>
          </a:effectLst>
        </p:spPr>
      </p:pic>
      <p:sp>
        <p:nvSpPr>
          <p:cNvPr id="9218" name="Title 5"/>
          <p:cNvSpPr>
            <a:spLocks noGrp="1"/>
          </p:cNvSpPr>
          <p:nvPr>
            <p:ph type="title"/>
          </p:nvPr>
        </p:nvSpPr>
        <p:spPr>
          <a:xfrm>
            <a:off x="4243754" y="146539"/>
            <a:ext cx="9601200" cy="1485900"/>
          </a:xfrm>
        </p:spPr>
        <p:txBody>
          <a:bodyPr>
            <a:normAutofit/>
          </a:bodyPr>
          <a:lstStyle/>
          <a:p>
            <a:r>
              <a:rPr lang="tr-TR" altLang="tr-TR" b="1" dirty="0" err="1"/>
              <a:t>All</a:t>
            </a:r>
            <a:r>
              <a:rPr lang="tr-TR" altLang="tr-TR" b="1" dirty="0"/>
              <a:t> - </a:t>
            </a:r>
            <a:r>
              <a:rPr lang="tr-TR" altLang="tr-TR" b="1" dirty="0" err="1"/>
              <a:t>or-none</a:t>
            </a:r>
            <a:endParaRPr lang="en-US" altLang="tr-TR" b="1" dirty="0"/>
          </a:p>
        </p:txBody>
      </p:sp>
      <p:sp>
        <p:nvSpPr>
          <p:cNvPr id="13315" name="Content Placeholder 6"/>
          <p:cNvSpPr>
            <a:spLocks noGrp="1"/>
          </p:cNvSpPr>
          <p:nvPr>
            <p:ph idx="1"/>
          </p:nvPr>
        </p:nvSpPr>
        <p:spPr>
          <a:xfrm>
            <a:off x="5275265" y="2171700"/>
            <a:ext cx="6593129" cy="3575884"/>
          </a:xfrm>
        </p:spPr>
        <p:txBody>
          <a:bodyPr rtlCol="0"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The firing of a gun is a mechanical analogy that</a:t>
            </a:r>
            <a:r>
              <a:rPr lang="tr-TR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shows the principle of all-or-none behavior. </a:t>
            </a:r>
            <a:endParaRPr lang="tr-TR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The magnitude</a:t>
            </a:r>
            <a:r>
              <a:rPr lang="tr-TR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of the explosion and the velocity at which the</a:t>
            </a:r>
            <a:r>
              <a:rPr lang="tr-TR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bullet leaves the gun do not depend on how hard the</a:t>
            </a:r>
            <a:r>
              <a:rPr lang="tr-TR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trigger is squeezed. </a:t>
            </a:r>
            <a:endParaRPr lang="tr-TR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Either the trigger is pulled hard</a:t>
            </a:r>
            <a:r>
              <a:rPr lang="tr-TR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enough to fire the gun, or it is not; the gun cannot be</a:t>
            </a:r>
            <a:r>
              <a:rPr lang="tr-TR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fired halfway</a:t>
            </a:r>
          </a:p>
        </p:txBody>
      </p:sp>
      <p:sp>
        <p:nvSpPr>
          <p:cNvPr id="9220" name="Slide Number Placeholder 4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 anchorCtr="0" compatLnSpc="1">
            <a:prstTxWarp prst="textNoShape">
              <a:avLst/>
            </a:prstTxWarp>
            <a:norm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</a:pPr>
            <a:fld id="{F431C6C2-9183-4FAA-B2B1-50C66C8FE384}" type="slidenum">
              <a:rPr lang="en-US" altLang="tr-TR" smtClean="0">
                <a:latin typeface="Arial" panose="020B0604020202020204" pitchFamily="34" charset="0"/>
              </a:rPr>
              <a:pPr>
                <a:spcBef>
                  <a:spcPct val="0"/>
                </a:spcBef>
                <a:spcAft>
                  <a:spcPts val="600"/>
                </a:spcAft>
                <a:buClrTx/>
                <a:buSzTx/>
                <a:buFontTx/>
                <a:buNone/>
              </a:pPr>
              <a:t>5</a:t>
            </a:fld>
            <a:endParaRPr lang="en-US" altLang="tr-TR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43584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162000"/>
                <a:satMod val="200000"/>
                <a:lumMod val="124000"/>
              </a:schemeClr>
            </a:gs>
            <a:gs pos="100000">
              <a:schemeClr val="bg2">
                <a:shade val="96000"/>
                <a:hueMod val="88000"/>
                <a:satMod val="220000"/>
                <a:lumMod val="82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4573" y="1882601"/>
            <a:ext cx="4155008" cy="2763080"/>
          </a:xfrm>
          <a:prstGeom prst="rect">
            <a:avLst/>
          </a:prstGeom>
        </p:spPr>
      </p:pic>
      <p:sp>
        <p:nvSpPr>
          <p:cNvPr id="9218" name="Title 5"/>
          <p:cNvSpPr>
            <a:spLocks noGrp="1"/>
          </p:cNvSpPr>
          <p:nvPr>
            <p:ph type="title"/>
          </p:nvPr>
        </p:nvSpPr>
        <p:spPr>
          <a:xfrm>
            <a:off x="4442884" y="5554132"/>
            <a:ext cx="4205003" cy="1507067"/>
          </a:xfrm>
        </p:spPr>
        <p:txBody>
          <a:bodyPr>
            <a:normAutofit/>
          </a:bodyPr>
          <a:lstStyle/>
          <a:p>
            <a:r>
              <a:rPr lang="tr-TR" altLang="tr-TR" sz="3200" b="1" dirty="0" err="1"/>
              <a:t>All</a:t>
            </a:r>
            <a:r>
              <a:rPr lang="tr-TR" altLang="tr-TR" sz="3200" b="1" dirty="0"/>
              <a:t> –</a:t>
            </a:r>
            <a:r>
              <a:rPr lang="tr-TR" altLang="tr-TR" sz="3200" b="1" dirty="0" err="1"/>
              <a:t>or-none</a:t>
            </a:r>
            <a:endParaRPr lang="en-US" altLang="tr-TR" sz="3200" b="1" dirty="0"/>
          </a:p>
        </p:txBody>
      </p:sp>
      <p:sp>
        <p:nvSpPr>
          <p:cNvPr id="13315" name="Content Placeholder 6"/>
          <p:cNvSpPr>
            <a:spLocks noGrp="1"/>
          </p:cNvSpPr>
          <p:nvPr>
            <p:ph idx="1"/>
          </p:nvPr>
        </p:nvSpPr>
        <p:spPr>
          <a:xfrm>
            <a:off x="6307013" y="1168641"/>
            <a:ext cx="5429253" cy="4191000"/>
          </a:xfrm>
        </p:spPr>
        <p:txBody>
          <a:bodyPr rtlCol="0">
            <a:normAutofit/>
          </a:bodyPr>
          <a:lstStyle/>
          <a:p>
            <a:r>
              <a:rPr lang="en-US" sz="2400" b="1" dirty="0">
                <a:solidFill>
                  <a:schemeClr val="tx1"/>
                </a:solidFill>
              </a:rPr>
              <a:t>How does</a:t>
            </a:r>
            <a:r>
              <a:rPr lang="tr-TR" sz="2400" b="1" dirty="0">
                <a:solidFill>
                  <a:schemeClr val="tx1"/>
                </a:solidFill>
              </a:rPr>
              <a:t> </a:t>
            </a:r>
            <a:r>
              <a:rPr lang="en-US" sz="2400" b="1" dirty="0">
                <a:solidFill>
                  <a:schemeClr val="tx1"/>
                </a:solidFill>
              </a:rPr>
              <a:t>one distinguish between a loud noise and a whisper,</a:t>
            </a:r>
            <a:r>
              <a:rPr lang="tr-TR" sz="2400" b="1" dirty="0">
                <a:solidFill>
                  <a:schemeClr val="tx1"/>
                </a:solidFill>
              </a:rPr>
              <a:t> </a:t>
            </a:r>
            <a:r>
              <a:rPr lang="en-US" sz="2400" b="1" dirty="0">
                <a:solidFill>
                  <a:schemeClr val="tx1"/>
                </a:solidFill>
              </a:rPr>
              <a:t>a light touch and a pinch? </a:t>
            </a:r>
            <a:endParaRPr lang="tr-TR" sz="24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tr-TR" sz="2400" b="1" dirty="0">
              <a:solidFill>
                <a:schemeClr val="tx1"/>
              </a:solidFill>
            </a:endParaRPr>
          </a:p>
          <a:p>
            <a:r>
              <a:rPr lang="en-US" sz="2400" dirty="0">
                <a:solidFill>
                  <a:schemeClr val="tx1"/>
                </a:solidFill>
              </a:rPr>
              <a:t>This information</a:t>
            </a:r>
            <a:r>
              <a:rPr lang="tr-TR" sz="2400" dirty="0">
                <a:solidFill>
                  <a:schemeClr val="tx1"/>
                </a:solidFill>
              </a:rPr>
              <a:t> </a:t>
            </a:r>
            <a:r>
              <a:rPr lang="en-US" sz="2400" dirty="0">
                <a:solidFill>
                  <a:schemeClr val="tx1"/>
                </a:solidFill>
              </a:rPr>
              <a:t>depends upon the number and pattern of action</a:t>
            </a:r>
            <a:r>
              <a:rPr lang="tr-TR" sz="2400" dirty="0">
                <a:solidFill>
                  <a:schemeClr val="tx1"/>
                </a:solidFill>
              </a:rPr>
              <a:t> </a:t>
            </a:r>
            <a:r>
              <a:rPr lang="en-US" sz="2400" dirty="0">
                <a:solidFill>
                  <a:schemeClr val="tx1"/>
                </a:solidFill>
              </a:rPr>
              <a:t>potentials transmitted per unit of time and not upon</a:t>
            </a:r>
            <a:r>
              <a:rPr lang="tr-TR" sz="2400" dirty="0">
                <a:solidFill>
                  <a:schemeClr val="tx1"/>
                </a:solidFill>
              </a:rPr>
              <a:t> </a:t>
            </a:r>
            <a:r>
              <a:rPr lang="tr-TR" sz="2400" dirty="0" err="1">
                <a:solidFill>
                  <a:schemeClr val="tx1"/>
                </a:solidFill>
              </a:rPr>
              <a:t>their</a:t>
            </a:r>
            <a:r>
              <a:rPr lang="tr-TR" sz="2400" dirty="0">
                <a:solidFill>
                  <a:schemeClr val="tx1"/>
                </a:solidFill>
              </a:rPr>
              <a:t> </a:t>
            </a:r>
            <a:r>
              <a:rPr lang="tr-TR" sz="2400" dirty="0" err="1">
                <a:solidFill>
                  <a:schemeClr val="tx1"/>
                </a:solidFill>
              </a:rPr>
              <a:t>magnitude</a:t>
            </a:r>
            <a:r>
              <a:rPr lang="tr-TR" sz="2400" dirty="0"/>
              <a:t>.</a:t>
            </a:r>
            <a:endParaRPr lang="en-US" sz="2400" dirty="0"/>
          </a:p>
        </p:txBody>
      </p:sp>
      <p:sp>
        <p:nvSpPr>
          <p:cNvPr id="9220" name="Slide Number Placeholder 4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 anchorCtr="0" compatLnSpc="1">
            <a:prstTxWarp prst="textNoShape">
              <a:avLst/>
            </a:prstTxWarp>
            <a:norm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</a:pPr>
            <a:fld id="{F431C6C2-9183-4FAA-B2B1-50C66C8FE384}" type="slidenum">
              <a:rPr lang="en-US" altLang="tr-TR" smtClean="0">
                <a:latin typeface="Arial" panose="020B0604020202020204" pitchFamily="34" charset="0"/>
              </a:rPr>
              <a:pPr>
                <a:spcBef>
                  <a:spcPct val="0"/>
                </a:spcBef>
                <a:spcAft>
                  <a:spcPts val="600"/>
                </a:spcAft>
                <a:buClrTx/>
                <a:buSzTx/>
                <a:buFontTx/>
                <a:buNone/>
              </a:pPr>
              <a:t>6</a:t>
            </a:fld>
            <a:endParaRPr lang="en-US" altLang="tr-TR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78543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162000"/>
                <a:satMod val="200000"/>
                <a:lumMod val="124000"/>
              </a:schemeClr>
            </a:gs>
            <a:gs pos="100000">
              <a:schemeClr val="bg2">
                <a:shade val="96000"/>
                <a:hueMod val="88000"/>
                <a:satMod val="220000"/>
                <a:lumMod val="82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417" y="630308"/>
            <a:ext cx="3185108" cy="2388831"/>
          </a:xfrm>
          <a:prstGeom prst="rect">
            <a:avLst/>
          </a:prstGeom>
          <a:effectLst>
            <a:innerShdw blurRad="57150" dist="38100" dir="14460000">
              <a:prstClr val="black">
                <a:alpha val="70000"/>
              </a:prstClr>
            </a:innerShdw>
          </a:effectLst>
        </p:spPr>
      </p:pic>
      <p:sp>
        <p:nvSpPr>
          <p:cNvPr id="9218" name="Title 5"/>
          <p:cNvSpPr>
            <a:spLocks noGrp="1"/>
          </p:cNvSpPr>
          <p:nvPr>
            <p:ph type="title"/>
          </p:nvPr>
        </p:nvSpPr>
        <p:spPr>
          <a:xfrm>
            <a:off x="2149596" y="5358220"/>
            <a:ext cx="8534400" cy="1507067"/>
          </a:xfrm>
        </p:spPr>
        <p:txBody>
          <a:bodyPr>
            <a:normAutofit/>
          </a:bodyPr>
          <a:lstStyle/>
          <a:p>
            <a:r>
              <a:rPr lang="tr-TR" b="1" dirty="0"/>
              <a:t>ABSOLUTE </a:t>
            </a:r>
            <a:r>
              <a:rPr lang="tr-TR" b="1" dirty="0" err="1"/>
              <a:t>Refractory</a:t>
            </a:r>
            <a:r>
              <a:rPr lang="tr-TR" b="1" dirty="0"/>
              <a:t> </a:t>
            </a:r>
            <a:r>
              <a:rPr lang="tr-TR" b="1" dirty="0" err="1"/>
              <a:t>Period</a:t>
            </a:r>
            <a:endParaRPr lang="en-US" altLang="tr-TR" b="1" dirty="0"/>
          </a:p>
        </p:txBody>
      </p:sp>
      <p:sp>
        <p:nvSpPr>
          <p:cNvPr id="13315" name="Content Placeholder 6"/>
          <p:cNvSpPr>
            <a:spLocks noGrp="1"/>
          </p:cNvSpPr>
          <p:nvPr>
            <p:ph idx="1"/>
          </p:nvPr>
        </p:nvSpPr>
        <p:spPr>
          <a:xfrm>
            <a:off x="4630496" y="1143953"/>
            <a:ext cx="7561504" cy="4132643"/>
          </a:xfrm>
        </p:spPr>
        <p:txBody>
          <a:bodyPr rtlCol="0"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>
                <a:solidFill>
                  <a:schemeClr val="tx1"/>
                </a:solidFill>
              </a:rPr>
              <a:t>During the action potential, the membrane is</a:t>
            </a:r>
            <a:r>
              <a:rPr lang="tr-TR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said to be in its </a:t>
            </a:r>
            <a:r>
              <a:rPr lang="en-US" b="1" dirty="0">
                <a:solidFill>
                  <a:schemeClr val="tx1"/>
                </a:solidFill>
              </a:rPr>
              <a:t>absolute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b="1" dirty="0">
                <a:solidFill>
                  <a:schemeClr val="tx1"/>
                </a:solidFill>
              </a:rPr>
              <a:t>refractory period.</a:t>
            </a:r>
            <a:endParaRPr lang="tr-TR" b="1" dirty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</a:pPr>
            <a:r>
              <a:rPr lang="tr-TR" dirty="0">
                <a:solidFill>
                  <a:schemeClr val="tx1"/>
                </a:solidFill>
              </a:rPr>
              <a:t>A </a:t>
            </a:r>
            <a:r>
              <a:rPr lang="en-US" dirty="0">
                <a:solidFill>
                  <a:schemeClr val="tx1"/>
                </a:solidFill>
              </a:rPr>
              <a:t>second stimulus, no matter how strong, will not produce</a:t>
            </a:r>
            <a:r>
              <a:rPr lang="tr-TR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a second action potential</a:t>
            </a:r>
            <a:endParaRPr lang="tr-TR" dirty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</a:pPr>
            <a:r>
              <a:rPr lang="tr-TR" dirty="0" err="1">
                <a:solidFill>
                  <a:schemeClr val="tx1"/>
                </a:solidFill>
              </a:rPr>
              <a:t>This</a:t>
            </a:r>
            <a:r>
              <a:rPr lang="tr-TR" dirty="0">
                <a:solidFill>
                  <a:schemeClr val="tx1"/>
                </a:solidFill>
              </a:rPr>
              <a:t> </a:t>
            </a:r>
            <a:r>
              <a:rPr lang="tr-TR" dirty="0" err="1">
                <a:solidFill>
                  <a:schemeClr val="tx1"/>
                </a:solidFill>
              </a:rPr>
              <a:t>occurs</a:t>
            </a:r>
            <a:r>
              <a:rPr lang="tr-TR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because the voltage-gated sodium channels enter</a:t>
            </a:r>
            <a:r>
              <a:rPr lang="tr-TR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a </a:t>
            </a:r>
            <a:r>
              <a:rPr lang="en-US" b="1" dirty="0">
                <a:solidFill>
                  <a:schemeClr val="tx1"/>
                </a:solidFill>
              </a:rPr>
              <a:t>closed, inactive state </a:t>
            </a:r>
            <a:r>
              <a:rPr lang="en-US" dirty="0">
                <a:solidFill>
                  <a:schemeClr val="tx1"/>
                </a:solidFill>
              </a:rPr>
              <a:t>at the peak of the action potential.</a:t>
            </a: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chemeClr val="tx1"/>
                </a:solidFill>
              </a:rPr>
              <a:t>The membrane must </a:t>
            </a:r>
            <a:r>
              <a:rPr lang="en-US" b="1" dirty="0">
                <a:solidFill>
                  <a:schemeClr val="tx1"/>
                </a:solidFill>
              </a:rPr>
              <a:t>repolarize</a:t>
            </a:r>
            <a:r>
              <a:rPr lang="en-US" dirty="0">
                <a:solidFill>
                  <a:schemeClr val="tx1"/>
                </a:solidFill>
              </a:rPr>
              <a:t> before the</a:t>
            </a:r>
            <a:r>
              <a:rPr lang="tr-TR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sodium channel proteins return to the state in which</a:t>
            </a:r>
            <a:r>
              <a:rPr lang="tr-TR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they can be opened again by depolarization.</a:t>
            </a:r>
          </a:p>
        </p:txBody>
      </p:sp>
      <p:sp>
        <p:nvSpPr>
          <p:cNvPr id="9220" name="Slide Number Placeholder 4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 anchorCtr="0" compatLnSpc="1">
            <a:prstTxWarp prst="textNoShape">
              <a:avLst/>
            </a:prstTxWarp>
            <a:norm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</a:pPr>
            <a:fld id="{F431C6C2-9183-4FAA-B2B1-50C66C8FE384}" type="slidenum">
              <a:rPr lang="en-US" altLang="tr-TR" smtClean="0">
                <a:latin typeface="Arial" panose="020B0604020202020204" pitchFamily="34" charset="0"/>
              </a:rPr>
              <a:pPr>
                <a:spcBef>
                  <a:spcPct val="0"/>
                </a:spcBef>
                <a:spcAft>
                  <a:spcPts val="600"/>
                </a:spcAft>
                <a:buClrTx/>
                <a:buSzTx/>
                <a:buFontTx/>
                <a:buNone/>
              </a:pPr>
              <a:t>7</a:t>
            </a:fld>
            <a:endParaRPr lang="en-US" altLang="tr-TR">
              <a:latin typeface="Arial" panose="020B0604020202020204" pitchFamily="34" charset="0"/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0417" y="3358220"/>
            <a:ext cx="3251484" cy="1795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5994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162000"/>
                <a:satMod val="200000"/>
                <a:lumMod val="124000"/>
              </a:schemeClr>
            </a:gs>
            <a:gs pos="100000">
              <a:schemeClr val="bg2">
                <a:shade val="96000"/>
                <a:hueMod val="88000"/>
                <a:satMod val="220000"/>
                <a:lumMod val="82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 rotWithShape="1">
          <a:blip r:embed="rId2"/>
          <a:srcRect l="17449" r="13995" b="-1"/>
          <a:stretch/>
        </p:blipFill>
        <p:spPr>
          <a:xfrm>
            <a:off x="779966" y="860680"/>
            <a:ext cx="3152439" cy="3448851"/>
          </a:xfrm>
          <a:custGeom>
            <a:avLst/>
            <a:gdLst>
              <a:gd name="connsiteX0" fmla="*/ 409034 w 3152439"/>
              <a:gd name="connsiteY0" fmla="*/ 0 h 3448851"/>
              <a:gd name="connsiteX1" fmla="*/ 3152439 w 3152439"/>
              <a:gd name="connsiteY1" fmla="*/ 0 h 3448851"/>
              <a:gd name="connsiteX2" fmla="*/ 3152439 w 3152439"/>
              <a:gd name="connsiteY2" fmla="*/ 3032147 h 3448851"/>
              <a:gd name="connsiteX3" fmla="*/ 2735735 w 3152439"/>
              <a:gd name="connsiteY3" fmla="*/ 3448851 h 3448851"/>
              <a:gd name="connsiteX4" fmla="*/ 0 w 3152439"/>
              <a:gd name="connsiteY4" fmla="*/ 3448851 h 3448851"/>
              <a:gd name="connsiteX5" fmla="*/ 0 w 3152439"/>
              <a:gd name="connsiteY5" fmla="*/ 409034 h 3448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52439" h="3448851">
                <a:moveTo>
                  <a:pt x="409034" y="0"/>
                </a:moveTo>
                <a:lnTo>
                  <a:pt x="3152439" y="0"/>
                </a:lnTo>
                <a:lnTo>
                  <a:pt x="3152439" y="3032147"/>
                </a:lnTo>
                <a:lnTo>
                  <a:pt x="2735735" y="3448851"/>
                </a:lnTo>
                <a:lnTo>
                  <a:pt x="0" y="3448851"/>
                </a:lnTo>
                <a:lnTo>
                  <a:pt x="0" y="409034"/>
                </a:lnTo>
                <a:close/>
              </a:path>
            </a:pathLst>
          </a:custGeom>
          <a:ln w="15875">
            <a:solidFill>
              <a:srgbClr val="FFFFFF">
                <a:alpha val="40000"/>
              </a:srgbClr>
            </a:solidFill>
          </a:ln>
          <a:effectLst>
            <a:innerShdw blurRad="57150" dist="38100" dir="14460000">
              <a:prstClr val="black">
                <a:alpha val="70000"/>
              </a:prstClr>
            </a:innerShdw>
          </a:effectLst>
        </p:spPr>
      </p:pic>
      <p:sp>
        <p:nvSpPr>
          <p:cNvPr id="9218" name="Title 5"/>
          <p:cNvSpPr>
            <a:spLocks noGrp="1"/>
          </p:cNvSpPr>
          <p:nvPr>
            <p:ph type="title"/>
          </p:nvPr>
        </p:nvSpPr>
        <p:spPr>
          <a:xfrm>
            <a:off x="2242118" y="5503198"/>
            <a:ext cx="8534400" cy="1507067"/>
          </a:xfrm>
        </p:spPr>
        <p:txBody>
          <a:bodyPr>
            <a:normAutofit/>
          </a:bodyPr>
          <a:lstStyle/>
          <a:p>
            <a:r>
              <a:rPr lang="tr-TR" b="1" dirty="0"/>
              <a:t>RELATIVE </a:t>
            </a:r>
            <a:r>
              <a:rPr lang="tr-TR" b="1" dirty="0" err="1"/>
              <a:t>Refractory</a:t>
            </a:r>
            <a:r>
              <a:rPr lang="tr-TR" b="1" dirty="0"/>
              <a:t> </a:t>
            </a:r>
            <a:r>
              <a:rPr lang="tr-TR" b="1" dirty="0" err="1"/>
              <a:t>Period</a:t>
            </a:r>
            <a:endParaRPr lang="en-US" altLang="tr-TR" b="1" dirty="0"/>
          </a:p>
        </p:txBody>
      </p:sp>
      <p:sp>
        <p:nvSpPr>
          <p:cNvPr id="13315" name="Content Placeholder 6"/>
          <p:cNvSpPr>
            <a:spLocks noGrp="1"/>
          </p:cNvSpPr>
          <p:nvPr>
            <p:ph idx="1"/>
          </p:nvPr>
        </p:nvSpPr>
        <p:spPr>
          <a:xfrm>
            <a:off x="4210607" y="742192"/>
            <a:ext cx="7294178" cy="5087007"/>
          </a:xfrm>
        </p:spPr>
        <p:txBody>
          <a:bodyPr rtlCol="0"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>
                <a:solidFill>
                  <a:schemeClr val="tx1"/>
                </a:solidFill>
              </a:rPr>
              <a:t>Following the absolute refractory period, there is</a:t>
            </a:r>
            <a:r>
              <a:rPr lang="tr-TR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an interval during which a second action potential can</a:t>
            </a:r>
            <a:r>
              <a:rPr lang="tr-TR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be produced, but only if the stimulus strength is considerably</a:t>
            </a:r>
            <a:r>
              <a:rPr lang="tr-TR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greater than usual. </a:t>
            </a:r>
            <a:endParaRPr lang="tr-TR" dirty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chemeClr val="tx1"/>
                </a:solidFill>
              </a:rPr>
              <a:t>This is the </a:t>
            </a:r>
            <a:r>
              <a:rPr lang="en-US" b="1" dirty="0">
                <a:solidFill>
                  <a:schemeClr val="tx1"/>
                </a:solidFill>
              </a:rPr>
              <a:t>relative refractory</a:t>
            </a:r>
            <a:r>
              <a:rPr lang="tr-TR" b="1" dirty="0">
                <a:solidFill>
                  <a:schemeClr val="tx1"/>
                </a:solidFill>
              </a:rPr>
              <a:t> </a:t>
            </a:r>
            <a:r>
              <a:rPr lang="en-US" b="1" dirty="0">
                <a:solidFill>
                  <a:schemeClr val="tx1"/>
                </a:solidFill>
              </a:rPr>
              <a:t>period, </a:t>
            </a:r>
            <a:r>
              <a:rPr lang="en-US" dirty="0">
                <a:solidFill>
                  <a:schemeClr val="tx1"/>
                </a:solidFill>
              </a:rPr>
              <a:t>which can last 10 to 15 </a:t>
            </a:r>
            <a:r>
              <a:rPr lang="en-US" dirty="0" err="1">
                <a:solidFill>
                  <a:schemeClr val="tx1"/>
                </a:solidFill>
              </a:rPr>
              <a:t>ms</a:t>
            </a:r>
            <a:r>
              <a:rPr lang="en-US" dirty="0">
                <a:solidFill>
                  <a:schemeClr val="tx1"/>
                </a:solidFill>
              </a:rPr>
              <a:t> or longer in</a:t>
            </a:r>
            <a:r>
              <a:rPr lang="tr-TR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neurons </a:t>
            </a:r>
            <a:endParaRPr lang="tr-TR" dirty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</a:pPr>
            <a:r>
              <a:rPr lang="tr-TR" dirty="0" err="1">
                <a:solidFill>
                  <a:schemeClr val="tx1"/>
                </a:solidFill>
              </a:rPr>
              <a:t>It</a:t>
            </a:r>
            <a:r>
              <a:rPr lang="en-US" dirty="0">
                <a:solidFill>
                  <a:schemeClr val="tx1"/>
                </a:solidFill>
              </a:rPr>
              <a:t> coincides roughly with the period of after</a:t>
            </a:r>
            <a:r>
              <a:rPr lang="tr-TR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hyperpolarization.</a:t>
            </a: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chemeClr val="tx1"/>
                </a:solidFill>
              </a:rPr>
              <a:t>During the relative refractory period,</a:t>
            </a:r>
            <a:r>
              <a:rPr lang="tr-TR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there is lingering inactivation of the voltage-gated</a:t>
            </a:r>
            <a:r>
              <a:rPr lang="tr-TR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sodium channels, and an increased number of potassium</a:t>
            </a:r>
            <a:r>
              <a:rPr lang="tr-TR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channels are open. </a:t>
            </a:r>
            <a:endParaRPr lang="tr-TR" dirty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chemeClr val="tx1"/>
                </a:solidFill>
              </a:rPr>
              <a:t>If a depolarization exceeds the</a:t>
            </a:r>
            <a:r>
              <a:rPr lang="tr-TR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increased threshold or outlasts the relative refractory</a:t>
            </a:r>
            <a:r>
              <a:rPr lang="tr-TR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period, additional action potentials will be fired.</a:t>
            </a:r>
          </a:p>
        </p:txBody>
      </p:sp>
      <p:sp>
        <p:nvSpPr>
          <p:cNvPr id="9220" name="Slide Number Placeholder 4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 anchorCtr="0" compatLnSpc="1">
            <a:prstTxWarp prst="textNoShape">
              <a:avLst/>
            </a:prstTxWarp>
            <a:norm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</a:pPr>
            <a:fld id="{F431C6C2-9183-4FAA-B2B1-50C66C8FE384}" type="slidenum">
              <a:rPr lang="en-US" altLang="tr-TR" smtClean="0">
                <a:latin typeface="Arial" panose="020B0604020202020204" pitchFamily="34" charset="0"/>
              </a:rPr>
              <a:pPr>
                <a:spcBef>
                  <a:spcPct val="0"/>
                </a:spcBef>
                <a:spcAft>
                  <a:spcPts val="600"/>
                </a:spcAft>
                <a:buClrTx/>
                <a:buSzTx/>
                <a:buFontTx/>
                <a:buNone/>
              </a:pPr>
              <a:t>8</a:t>
            </a:fld>
            <a:endParaRPr lang="en-US" altLang="tr-TR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456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162000"/>
                <a:satMod val="200000"/>
                <a:lumMod val="124000"/>
              </a:schemeClr>
            </a:gs>
            <a:gs pos="100000">
              <a:schemeClr val="bg2">
                <a:shade val="96000"/>
                <a:hueMod val="88000"/>
                <a:satMod val="220000"/>
                <a:lumMod val="82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19504" y="1822939"/>
            <a:ext cx="3185108" cy="3016626"/>
          </a:xfrm>
          <a:prstGeom prst="rect">
            <a:avLst/>
          </a:prstGeom>
          <a:effectLst>
            <a:innerShdw blurRad="57150" dist="38100" dir="14460000">
              <a:prstClr val="black">
                <a:alpha val="70000"/>
              </a:prstClr>
            </a:innerShdw>
          </a:effectLst>
        </p:spPr>
      </p:pic>
      <p:sp>
        <p:nvSpPr>
          <p:cNvPr id="9218" name="Title 5"/>
          <p:cNvSpPr>
            <a:spLocks noGrp="1"/>
          </p:cNvSpPr>
          <p:nvPr>
            <p:ph type="title"/>
          </p:nvPr>
        </p:nvSpPr>
        <p:spPr>
          <a:xfrm>
            <a:off x="2590800" y="337039"/>
            <a:ext cx="9601200" cy="1485900"/>
          </a:xfrm>
        </p:spPr>
        <p:txBody>
          <a:bodyPr>
            <a:normAutofit/>
          </a:bodyPr>
          <a:lstStyle/>
          <a:p>
            <a:r>
              <a:rPr lang="tr-TR" b="1" dirty="0" err="1"/>
              <a:t>Functions</a:t>
            </a:r>
            <a:r>
              <a:rPr lang="tr-TR" b="1" dirty="0"/>
              <a:t>  of </a:t>
            </a:r>
            <a:r>
              <a:rPr lang="tr-TR" b="1" dirty="0" err="1"/>
              <a:t>Refractory</a:t>
            </a:r>
            <a:r>
              <a:rPr lang="tr-TR" b="1" dirty="0"/>
              <a:t> </a:t>
            </a:r>
            <a:r>
              <a:rPr lang="tr-TR" b="1" dirty="0" err="1"/>
              <a:t>period</a:t>
            </a:r>
            <a:endParaRPr lang="en-US" altLang="tr-TR" b="1" dirty="0"/>
          </a:p>
        </p:txBody>
      </p:sp>
      <p:sp>
        <p:nvSpPr>
          <p:cNvPr id="13315" name="Content Placeholder 6"/>
          <p:cNvSpPr>
            <a:spLocks noGrp="1"/>
          </p:cNvSpPr>
          <p:nvPr>
            <p:ph idx="1"/>
          </p:nvPr>
        </p:nvSpPr>
        <p:spPr>
          <a:xfrm>
            <a:off x="774116" y="1822939"/>
            <a:ext cx="7545388" cy="4237704"/>
          </a:xfrm>
        </p:spPr>
        <p:txBody>
          <a:bodyPr rtlCol="0">
            <a:normAutofit/>
          </a:bodyPr>
          <a:lstStyle/>
          <a:p>
            <a:r>
              <a:rPr lang="en-US" sz="2400" dirty="0">
                <a:solidFill>
                  <a:schemeClr val="tx1"/>
                </a:solidFill>
              </a:rPr>
              <a:t>The refractory periods limit the number of action</a:t>
            </a:r>
            <a:r>
              <a:rPr lang="tr-TR" sz="2400" dirty="0">
                <a:solidFill>
                  <a:schemeClr val="tx1"/>
                </a:solidFill>
              </a:rPr>
              <a:t> </a:t>
            </a:r>
            <a:r>
              <a:rPr lang="en-US" sz="2400" dirty="0">
                <a:solidFill>
                  <a:schemeClr val="tx1"/>
                </a:solidFill>
              </a:rPr>
              <a:t>potentials that can be produced by an excitable membrane</a:t>
            </a:r>
            <a:r>
              <a:rPr lang="tr-TR" sz="2400" dirty="0">
                <a:solidFill>
                  <a:schemeClr val="tx1"/>
                </a:solidFill>
              </a:rPr>
              <a:t> </a:t>
            </a:r>
            <a:r>
              <a:rPr lang="en-US" sz="2400" dirty="0">
                <a:solidFill>
                  <a:schemeClr val="tx1"/>
                </a:solidFill>
              </a:rPr>
              <a:t>in a given period of time.</a:t>
            </a:r>
            <a:endParaRPr lang="tr-TR" sz="2400" dirty="0">
              <a:solidFill>
                <a:schemeClr val="tx1"/>
              </a:solidFill>
            </a:endParaRPr>
          </a:p>
          <a:p>
            <a:r>
              <a:rPr lang="en-US" sz="2400" dirty="0">
                <a:solidFill>
                  <a:schemeClr val="tx1"/>
                </a:solidFill>
              </a:rPr>
              <a:t>They also increase the</a:t>
            </a:r>
            <a:r>
              <a:rPr lang="tr-TR" sz="2400" dirty="0">
                <a:solidFill>
                  <a:schemeClr val="tx1"/>
                </a:solidFill>
              </a:rPr>
              <a:t> </a:t>
            </a:r>
            <a:r>
              <a:rPr lang="en-US" sz="2400" dirty="0">
                <a:solidFill>
                  <a:schemeClr val="tx1"/>
                </a:solidFill>
              </a:rPr>
              <a:t>reliability of neural signaling because they help limit</a:t>
            </a:r>
            <a:r>
              <a:rPr lang="tr-TR" sz="2400" dirty="0">
                <a:solidFill>
                  <a:schemeClr val="tx1"/>
                </a:solidFill>
              </a:rPr>
              <a:t> </a:t>
            </a:r>
            <a:r>
              <a:rPr lang="en-US" sz="2400" dirty="0">
                <a:solidFill>
                  <a:schemeClr val="tx1"/>
                </a:solidFill>
              </a:rPr>
              <a:t>extra impulses. </a:t>
            </a:r>
            <a:endParaRPr lang="tr-TR" sz="2400" dirty="0">
              <a:solidFill>
                <a:schemeClr val="tx1"/>
              </a:solidFill>
            </a:endParaRPr>
          </a:p>
          <a:p>
            <a:r>
              <a:rPr lang="tr-TR" sz="2400" dirty="0">
                <a:solidFill>
                  <a:schemeClr val="tx1"/>
                </a:solidFill>
              </a:rPr>
              <a:t>T</a:t>
            </a:r>
            <a:r>
              <a:rPr lang="en-US" sz="2400" dirty="0">
                <a:solidFill>
                  <a:schemeClr val="tx1"/>
                </a:solidFill>
              </a:rPr>
              <a:t>he refractory periods are key in determining</a:t>
            </a:r>
            <a:r>
              <a:rPr lang="tr-TR" sz="2400" dirty="0">
                <a:solidFill>
                  <a:schemeClr val="tx1"/>
                </a:solidFill>
              </a:rPr>
              <a:t> </a:t>
            </a:r>
            <a:r>
              <a:rPr lang="en-US" sz="2400" dirty="0">
                <a:solidFill>
                  <a:schemeClr val="tx1"/>
                </a:solidFill>
              </a:rPr>
              <a:t>the direction of action potential propagation</a:t>
            </a:r>
            <a:r>
              <a:rPr lang="tr-TR" sz="2400" dirty="0">
                <a:solidFill>
                  <a:schemeClr val="tx1"/>
                </a:solidFill>
              </a:rPr>
              <a:t>.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9220" name="Slide Number Placeholder 4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 anchorCtr="0" compatLnSpc="1">
            <a:prstTxWarp prst="textNoShape">
              <a:avLst/>
            </a:prstTxWarp>
            <a:norm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</a:pPr>
            <a:fld id="{F431C6C2-9183-4FAA-B2B1-50C66C8FE384}" type="slidenum">
              <a:rPr lang="en-US" altLang="tr-TR" smtClean="0">
                <a:latin typeface="Arial" panose="020B0604020202020204" pitchFamily="34" charset="0"/>
              </a:rPr>
              <a:pPr>
                <a:spcBef>
                  <a:spcPct val="0"/>
                </a:spcBef>
                <a:spcAft>
                  <a:spcPts val="600"/>
                </a:spcAft>
                <a:buClrTx/>
                <a:buSzTx/>
                <a:buFontTx/>
                <a:buNone/>
              </a:pPr>
              <a:t>9</a:t>
            </a:fld>
            <a:endParaRPr lang="en-US" altLang="tr-TR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6392807"/>
      </p:ext>
    </p:extLst>
  </p:cSld>
  <p:clrMapOvr>
    <a:masterClrMapping/>
  </p:clrMapOvr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Kırpma</Template>
  <TotalTime>1700</TotalTime>
  <Words>970</Words>
  <Application>Microsoft Office PowerPoint</Application>
  <PresentationFormat>Geniş ekran</PresentationFormat>
  <Paragraphs>75</Paragraphs>
  <Slides>14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14</vt:i4>
      </vt:variant>
    </vt:vector>
  </HeadingPairs>
  <TitlesOfParts>
    <vt:vector size="18" baseType="lpstr">
      <vt:lpstr>Arial</vt:lpstr>
      <vt:lpstr>Calibri</vt:lpstr>
      <vt:lpstr>Franklin Gothic Book</vt:lpstr>
      <vt:lpstr>Crop</vt:lpstr>
      <vt:lpstr>ACTION POTENTIALS </vt:lpstr>
      <vt:lpstr>Threshold Potential</vt:lpstr>
      <vt:lpstr>Threshold Potential</vt:lpstr>
      <vt:lpstr>All–or-none</vt:lpstr>
      <vt:lpstr>All - or-none</vt:lpstr>
      <vt:lpstr>All –or-none</vt:lpstr>
      <vt:lpstr>ABSOLUTE Refractory Period</vt:lpstr>
      <vt:lpstr>RELATIVE Refractory Period</vt:lpstr>
      <vt:lpstr>Functions  of Refractory period</vt:lpstr>
      <vt:lpstr>Action-Potential Propagation</vt:lpstr>
      <vt:lpstr>Action-Potential Propagation</vt:lpstr>
      <vt:lpstr>Action-Potential Propagation</vt:lpstr>
      <vt:lpstr>Action-Potential Propagation</vt:lpstr>
      <vt:lpstr>Any 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Movement of Molecules Across Cell Membranes</dc:title>
  <dc:creator>Fizyolab1</dc:creator>
  <cp:lastModifiedBy>nailmert bıçakcı</cp:lastModifiedBy>
  <cp:revision>118</cp:revision>
  <dcterms:created xsi:type="dcterms:W3CDTF">2017-07-27T10:52:27Z</dcterms:created>
  <dcterms:modified xsi:type="dcterms:W3CDTF">2025-09-09T08:20:09Z</dcterms:modified>
</cp:coreProperties>
</file>