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F3110-DFC0-4723-92F3-8026334B88B2}" type="datetimeFigureOut">
              <a:rPr lang="tr-TR" smtClean="0"/>
              <a:t>12.05.2020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D67CD-80DA-4DF2-951E-F779FC19BF05}" type="slidenum">
              <a:rPr lang="tr-TR" smtClean="0"/>
              <a:t>‹#›</a:t>
            </a:fld>
            <a:endParaRPr lang="tr-TR"/>
          </a:p>
        </p:txBody>
      </p:sp>
    </p:spTree>
    <p:extLst>
      <p:ext uri="{BB962C8B-B14F-4D97-AF65-F5344CB8AC3E}">
        <p14:creationId xmlns:p14="http://schemas.microsoft.com/office/powerpoint/2010/main" val="309980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A6BC8-8BA8-4C58-83B5-58B98AD570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347F6E-2470-4382-AC1D-9F2413B25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1354C63-6EEE-400C-877E-41735E5141BC}"/>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C6D66316-97D2-47E5-A817-DC24F6647E9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28B245-039A-49AA-9D70-AE012AE10C49}"/>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3219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A1FF9-D25A-407F-9033-7A321C2E7E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B4268A-6D6B-4403-AE10-ACB95C56513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D34750-EDB1-478C-94CD-2DF9B6FAE36D}"/>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8FCE6BD-6F77-447F-99BA-665F407A66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49B8B8-E069-4AEC-AD15-B9787F29727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8754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EF140C-C981-4758-874D-C0ACFE5EDB00}"/>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249615-817D-418A-9823-FE184B90E2F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9665CE8-D1D5-4D90-8647-7F06DFA3E7B4}"/>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25F402F0-9637-43C4-84F4-51092EEA8A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2D54B6E-D7D2-4B08-8B85-99C4A62F221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28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B51D1-CEC1-4D8C-BF34-49644155C1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ECED625-A80B-41B2-9566-F50FF708C08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C5B3864-0377-471A-B3A2-09696A176002}"/>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4AF1DE92-CFE6-440C-A6D9-9E962C4B4AC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6D68C3-27D1-4233-A711-6DFD04AAB993}"/>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6396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F86170-0A18-4666-8800-66EEC0AA9DF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B1849BF-2955-426F-B1F1-CF2563E5F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20C32E-17B3-4BEF-9372-36030068A25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A76657B8-0FFC-4CF2-B26D-44CF15D18E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F5F9C-557A-47D3-B1DF-21FFB75CF95A}"/>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1430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0828D-F32D-44C3-A6F9-94B71CDB1E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67790B-827C-4306-B923-AE9367AAAF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739954-CA8F-4F8E-A2E4-906A38FBF29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FD2E20-E287-4B1D-9563-EDFAD907FCE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85C47366-892E-45A7-B50E-F5E06F9FCF5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29BA08-418B-4FC3-AB19-8F804088D25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14781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3E398-F7F8-43B3-82B7-E92A0ED777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D5670CB-B166-457C-8BA7-823866FAB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3E17A7C-2FDE-4F77-8476-B2DBDA64054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26968B9-6851-4ED0-A1B5-44B4FDA7D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59D-ED40-4E35-BE71-004F9BBF1F5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DFC299A-9F06-4534-992A-57948EAA8381}"/>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8" name="Alt Bilgi Yer Tutucusu 7">
            <a:extLst>
              <a:ext uri="{FF2B5EF4-FFF2-40B4-BE49-F238E27FC236}">
                <a16:creationId xmlns:a16="http://schemas.microsoft.com/office/drawing/2014/main" id="{B14FB3FA-D127-49EB-8A9F-06BF1C5F2A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A6DA7DB-D2D9-4658-B2F8-12BE48465AB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240472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D3089-2A87-4BE8-9034-E957E00A92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033FCAA-ED89-4B82-880D-8283C748ECE6}"/>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4" name="Alt Bilgi Yer Tutucusu 3">
            <a:extLst>
              <a:ext uri="{FF2B5EF4-FFF2-40B4-BE49-F238E27FC236}">
                <a16:creationId xmlns:a16="http://schemas.microsoft.com/office/drawing/2014/main" id="{A532A42D-FB19-4EAC-91BA-FF4090A47F8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30904D0-8F74-48A1-9D14-CF2E236BD21D}"/>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424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F1FD09D-1E6A-41C0-AB44-A6700ECDFDF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3" name="Alt Bilgi Yer Tutucusu 2">
            <a:extLst>
              <a:ext uri="{FF2B5EF4-FFF2-40B4-BE49-F238E27FC236}">
                <a16:creationId xmlns:a16="http://schemas.microsoft.com/office/drawing/2014/main" id="{769C5328-26FB-4314-9D80-230B54FF40F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F357347-EB70-4092-B965-3FBFEA659FB4}"/>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06546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A6605-322D-4934-803B-38EA088F0B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668547E-DB5A-4955-BADE-9A4321A50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3511732-8BF4-4855-88AD-BED6F467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639F304-571D-4D35-9145-0703BEBCC285}"/>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51F3EBE5-E267-436C-B7E2-DECD93D0E40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1C9B5F-D61F-4511-A4E7-73991F427627}"/>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39349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E5D859-CB2D-4472-AACF-9131F8B850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2C2CE1-7EFD-4C8F-BE9C-9DC9A390B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DF5BBA-4FDB-4152-8391-0EB2CE9C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78C4538-AF17-4403-8A85-A550C6C2D833}"/>
              </a:ext>
            </a:extLst>
          </p:cNvPr>
          <p:cNvSpPr>
            <a:spLocks noGrp="1"/>
          </p:cNvSpPr>
          <p:nvPr>
            <p:ph type="dt" sz="half" idx="10"/>
          </p:nvPr>
        </p:nvSpPr>
        <p:spPr/>
        <p:txBody>
          <a:bodyPr/>
          <a:lstStyle/>
          <a:p>
            <a:fld id="{77753683-BA66-4735-809B-332C7569591C}" type="datetimeFigureOut">
              <a:rPr lang="tr-TR" smtClean="0"/>
              <a:t>12.05.2020</a:t>
            </a:fld>
            <a:endParaRPr lang="tr-TR"/>
          </a:p>
        </p:txBody>
      </p:sp>
      <p:sp>
        <p:nvSpPr>
          <p:cNvPr id="6" name="Alt Bilgi Yer Tutucusu 5">
            <a:extLst>
              <a:ext uri="{FF2B5EF4-FFF2-40B4-BE49-F238E27FC236}">
                <a16:creationId xmlns:a16="http://schemas.microsoft.com/office/drawing/2014/main" id="{B2076647-FD09-4A4B-A5BA-C234D5C3014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B5D2F77-D709-4483-AC60-B695CF99A8A5}"/>
              </a:ext>
            </a:extLst>
          </p:cNvPr>
          <p:cNvSpPr>
            <a:spLocks noGrp="1"/>
          </p:cNvSpPr>
          <p:nvPr>
            <p:ph type="sldNum" sz="quarter" idx="12"/>
          </p:nvPr>
        </p:nvSpPr>
        <p:spPr/>
        <p:txBody>
          <a:bodyPr/>
          <a:lstStyle/>
          <a:p>
            <a:fld id="{DB32A68B-BD5A-4B6C-AB47-4CB08F0234B0}" type="slidenum">
              <a:rPr lang="tr-TR" smtClean="0"/>
              <a:t>‹#›</a:t>
            </a:fld>
            <a:endParaRPr lang="tr-TR"/>
          </a:p>
        </p:txBody>
      </p:sp>
    </p:spTree>
    <p:extLst>
      <p:ext uri="{BB962C8B-B14F-4D97-AF65-F5344CB8AC3E}">
        <p14:creationId xmlns:p14="http://schemas.microsoft.com/office/powerpoint/2010/main" val="120961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F648AD2-B670-4576-8898-E0D49F4D3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C7593A-1C3F-4FAF-8433-5116A33E2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BAF225-7E04-4CB4-B7AA-F3F7DE59C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53683-BA66-4735-809B-332C7569591C}" type="datetimeFigureOut">
              <a:rPr lang="tr-TR" smtClean="0"/>
              <a:t>12.05.2020</a:t>
            </a:fld>
            <a:endParaRPr lang="tr-TR"/>
          </a:p>
        </p:txBody>
      </p:sp>
      <p:sp>
        <p:nvSpPr>
          <p:cNvPr id="5" name="Alt Bilgi Yer Tutucusu 4">
            <a:extLst>
              <a:ext uri="{FF2B5EF4-FFF2-40B4-BE49-F238E27FC236}">
                <a16:creationId xmlns:a16="http://schemas.microsoft.com/office/drawing/2014/main" id="{04767A35-0886-46D8-AF23-62DB80A9C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16B77F9-33B0-4343-891E-A5ECE2AAE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2A68B-BD5A-4B6C-AB47-4CB08F0234B0}" type="slidenum">
              <a:rPr lang="tr-TR" smtClean="0"/>
              <a:t>‹#›</a:t>
            </a:fld>
            <a:endParaRPr lang="tr-TR"/>
          </a:p>
        </p:txBody>
      </p:sp>
    </p:spTree>
    <p:extLst>
      <p:ext uri="{BB962C8B-B14F-4D97-AF65-F5344CB8AC3E}">
        <p14:creationId xmlns:p14="http://schemas.microsoft.com/office/powerpoint/2010/main" val="28056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95BE4-2D72-4B77-A57D-96175C29B45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D25F6C7-C4F6-443A-897B-0D04E04E1ACA}"/>
              </a:ext>
            </a:extLst>
          </p:cNvPr>
          <p:cNvSpPr>
            <a:spLocks noGrp="1"/>
          </p:cNvSpPr>
          <p:nvPr>
            <p:ph type="subTitle" idx="1"/>
          </p:nvPr>
        </p:nvSpPr>
        <p:spPr/>
        <p:txBody>
          <a:bodyPr/>
          <a:lstStyle/>
          <a:p>
            <a:endParaRPr lang="tr-TR"/>
          </a:p>
        </p:txBody>
      </p:sp>
      <p:pic>
        <p:nvPicPr>
          <p:cNvPr id="4" name="Resim 3">
            <a:extLst>
              <a:ext uri="{FF2B5EF4-FFF2-40B4-BE49-F238E27FC236}">
                <a16:creationId xmlns:a16="http://schemas.microsoft.com/office/drawing/2014/main" id="{2680912F-531E-46B6-A999-87EFED11CBD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5" name="Metin kutusu 4">
            <a:extLst>
              <a:ext uri="{FF2B5EF4-FFF2-40B4-BE49-F238E27FC236}">
                <a16:creationId xmlns:a16="http://schemas.microsoft.com/office/drawing/2014/main" id="{1738C273-F9CB-4C75-B942-D706FE0AD8B2}"/>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6" name="Başlık 1">
            <a:extLst>
              <a:ext uri="{FF2B5EF4-FFF2-40B4-BE49-F238E27FC236}">
                <a16:creationId xmlns:a16="http://schemas.microsoft.com/office/drawing/2014/main" id="{3CD6BCE6-0752-40CA-9BFE-03F103EAEC34}"/>
              </a:ext>
            </a:extLst>
          </p:cNvPr>
          <p:cNvSpPr txBox="1">
            <a:spLocks/>
          </p:cNvSpPr>
          <p:nvPr/>
        </p:nvSpPr>
        <p:spPr>
          <a:xfrm>
            <a:off x="3461551" y="2532644"/>
            <a:ext cx="5268896" cy="1792711"/>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7" name="Alt Başlık 2">
            <a:extLst>
              <a:ext uri="{FF2B5EF4-FFF2-40B4-BE49-F238E27FC236}">
                <a16:creationId xmlns:a16="http://schemas.microsoft.com/office/drawing/2014/main" id="{25BF0E46-5E7F-4448-8AE2-C0F2B5FE990C}"/>
              </a:ext>
            </a:extLst>
          </p:cNvPr>
          <p:cNvSpPr txBox="1">
            <a:spLocks/>
          </p:cNvSpPr>
          <p:nvPr/>
        </p:nvSpPr>
        <p:spPr>
          <a:xfrm>
            <a:off x="4234647" y="6038037"/>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8" name="Metin kutusu 7">
            <a:extLst>
              <a:ext uri="{FF2B5EF4-FFF2-40B4-BE49-F238E27FC236}">
                <a16:creationId xmlns:a16="http://schemas.microsoft.com/office/drawing/2014/main" id="{C614CA8C-EEDF-40FA-BC75-2F24B5E6E473}"/>
              </a:ext>
            </a:extLst>
          </p:cNvPr>
          <p:cNvSpPr txBox="1"/>
          <p:nvPr/>
        </p:nvSpPr>
        <p:spPr>
          <a:xfrm>
            <a:off x="4961330" y="4160888"/>
            <a:ext cx="2269336" cy="646331"/>
          </a:xfrm>
          <a:prstGeom prst="rect">
            <a:avLst/>
          </a:prstGeom>
          <a:noFill/>
        </p:spPr>
        <p:txBody>
          <a:bodyPr wrap="square" rtlCol="0">
            <a:spAutoFit/>
          </a:bodyPr>
          <a:lstStyle/>
          <a:p>
            <a:r>
              <a:rPr lang="tr-TR" smtClean="0">
                <a:solidFill>
                  <a:srgbClr val="3B419B"/>
                </a:solidFill>
              </a:rPr>
              <a:t> </a:t>
            </a:r>
            <a:r>
              <a:rPr lang="tr-TR" smtClean="0">
                <a:solidFill>
                  <a:srgbClr val="3B419B"/>
                </a:solidFill>
              </a:rPr>
              <a:t>      KORE </a:t>
            </a:r>
            <a:r>
              <a:rPr lang="tr-TR" dirty="0">
                <a:solidFill>
                  <a:srgbClr val="3B419B"/>
                </a:solidFill>
              </a:rPr>
              <a:t>SAVAŞI</a:t>
            </a:r>
          </a:p>
          <a:p>
            <a:endParaRPr lang="tr-TR" dirty="0"/>
          </a:p>
        </p:txBody>
      </p:sp>
    </p:spTree>
    <p:extLst>
      <p:ext uri="{BB962C8B-B14F-4D97-AF65-F5344CB8AC3E}">
        <p14:creationId xmlns:p14="http://schemas.microsoft.com/office/powerpoint/2010/main" val="16832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sp>
        <p:nvSpPr>
          <p:cNvPr id="2" name="Dikdörtgen 1">
            <a:extLst>
              <a:ext uri="{FF2B5EF4-FFF2-40B4-BE49-F238E27FC236}">
                <a16:creationId xmlns:a16="http://schemas.microsoft.com/office/drawing/2014/main" id="{5EC04DEC-7D84-41F5-9632-665ABC751B30}"/>
              </a:ext>
            </a:extLst>
          </p:cNvPr>
          <p:cNvSpPr/>
          <p:nvPr/>
        </p:nvSpPr>
        <p:spPr>
          <a:xfrm>
            <a:off x="392093" y="4583436"/>
            <a:ext cx="11585359" cy="2031325"/>
          </a:xfrm>
          <a:prstGeom prst="rect">
            <a:avLst/>
          </a:prstGeom>
        </p:spPr>
        <p:txBody>
          <a:bodyPr wrap="square">
            <a:spAutoFit/>
          </a:bodyPr>
          <a:lstStyle/>
          <a:p>
            <a:pPr algn="just"/>
            <a:r>
              <a:rPr lang="tr-TR" dirty="0">
                <a:latin typeface="Calibri" pitchFamily="34" charset="0"/>
                <a:cs typeface="Calibri" pitchFamily="34" charset="0"/>
              </a:rPr>
              <a:t>1951 yılının Nisan ayında başlayan görüşmeler ancak 1953 yılının Temmuz ayında sonuç vermiştir. Sovyet lideri Stalin’in 1953 Mart’ında ölümüyle, iktidar kavgaları ülkeyi yıpratmış ve Sovyet Rusya anlaşmayı kabul etmeye razı olmuştur ve </a:t>
            </a:r>
            <a:r>
              <a:rPr lang="tr-TR" dirty="0" err="1">
                <a:latin typeface="Calibri" pitchFamily="34" charset="0"/>
                <a:cs typeface="Calibri" pitchFamily="34" charset="0"/>
              </a:rPr>
              <a:t>Panmunjom</a:t>
            </a:r>
            <a:r>
              <a:rPr lang="tr-TR" dirty="0">
                <a:latin typeface="Calibri" pitchFamily="34" charset="0"/>
                <a:cs typeface="Calibri" pitchFamily="34" charset="0"/>
              </a:rPr>
              <a:t> antlaşması imzalanmıştır. </a:t>
            </a:r>
          </a:p>
          <a:p>
            <a:pPr algn="just"/>
            <a:r>
              <a:rPr lang="tr-TR" dirty="0" err="1">
                <a:latin typeface="Calibri" pitchFamily="34" charset="0"/>
                <a:cs typeface="Calibri" pitchFamily="34" charset="0"/>
              </a:rPr>
              <a:t>Panmunjom</a:t>
            </a:r>
            <a:r>
              <a:rPr lang="tr-TR" dirty="0">
                <a:latin typeface="Calibri" pitchFamily="34" charset="0"/>
                <a:cs typeface="Calibri" pitchFamily="34" charset="0"/>
              </a:rPr>
              <a:t> Ateşkes Antlaşması, 27 Temmuz 1953 tarihinde Birleşmiş Milletler ile Kuzey Kore ve Çin arasında yapılan ve Kore Savaşı'nı sona erdiren ateşkes antlaşmasıdır. Bu antlaşmayla Kuzey ve Güney Kore arasındaki 38. enlem tekrar sınır kabul edilmiş, Kuzey Kore ve Güney Kore'yi ayıran Kore Tarafsız Bölgesi oluşturulmuş ve savaş rehineleri karşılıklı geri verilmiştir.</a:t>
            </a:r>
          </a:p>
        </p:txBody>
      </p:sp>
      <p:pic>
        <p:nvPicPr>
          <p:cNvPr id="8" name="3 Resim" descr="savaş.jpg">
            <a:extLst>
              <a:ext uri="{FF2B5EF4-FFF2-40B4-BE49-F238E27FC236}">
                <a16:creationId xmlns:a16="http://schemas.microsoft.com/office/drawing/2014/main" id="{18C1C498-A9FB-4E92-8B55-015F020EAACD}"/>
              </a:ext>
            </a:extLst>
          </p:cNvPr>
          <p:cNvPicPr>
            <a:picLocks noChangeAspect="1"/>
          </p:cNvPicPr>
          <p:nvPr/>
        </p:nvPicPr>
        <p:blipFill>
          <a:blip r:embed="rId2"/>
          <a:stretch>
            <a:fillRect/>
          </a:stretch>
        </p:blipFill>
        <p:spPr>
          <a:xfrm>
            <a:off x="3688771" y="1317455"/>
            <a:ext cx="4814458" cy="3076991"/>
          </a:xfrm>
          <a:prstGeom prst="rect">
            <a:avLst/>
          </a:prstGeom>
        </p:spPr>
      </p:pic>
    </p:spTree>
    <p:extLst>
      <p:ext uri="{BB962C8B-B14F-4D97-AF65-F5344CB8AC3E}">
        <p14:creationId xmlns:p14="http://schemas.microsoft.com/office/powerpoint/2010/main" val="400144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pic>
        <p:nvPicPr>
          <p:cNvPr id="7" name="3 İçerik Yer Tutucusu" descr="kore sınırı.jpg">
            <a:extLst>
              <a:ext uri="{FF2B5EF4-FFF2-40B4-BE49-F238E27FC236}">
                <a16:creationId xmlns:a16="http://schemas.microsoft.com/office/drawing/2014/main" id="{F0F2A303-C988-4AD2-9214-CD864EEA4ADF}"/>
              </a:ext>
            </a:extLst>
          </p:cNvPr>
          <p:cNvPicPr>
            <a:picLocks noChangeAspect="1"/>
          </p:cNvPicPr>
          <p:nvPr/>
        </p:nvPicPr>
        <p:blipFill>
          <a:blip r:embed="rId2"/>
          <a:stretch>
            <a:fillRect/>
          </a:stretch>
        </p:blipFill>
        <p:spPr>
          <a:xfrm>
            <a:off x="718246" y="1604656"/>
            <a:ext cx="4500979" cy="4498741"/>
          </a:xfrm>
          <a:prstGeom prst="rect">
            <a:avLst/>
          </a:prstGeom>
        </p:spPr>
      </p:pic>
      <p:pic>
        <p:nvPicPr>
          <p:cNvPr id="10" name="Picture 2" descr="C:\Users\Özel\Desktop\Uzakdoğu\harita1.jpg">
            <a:extLst>
              <a:ext uri="{FF2B5EF4-FFF2-40B4-BE49-F238E27FC236}">
                <a16:creationId xmlns:a16="http://schemas.microsoft.com/office/drawing/2014/main" id="{4DB69D5E-3456-4B20-9F72-DEA40FCAF1C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319007" y="666800"/>
            <a:ext cx="3929090" cy="59023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3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151892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2459504"/>
            <a:ext cx="5718065" cy="1938992"/>
          </a:xfrm>
          <a:prstGeom prst="rect">
            <a:avLst/>
          </a:prstGeom>
          <a:noFill/>
        </p:spPr>
        <p:txBody>
          <a:bodyPr wrap="square" rtlCol="0">
            <a:spAutoFit/>
          </a:bodyPr>
          <a:lstStyle/>
          <a:p>
            <a:pPr algn="just"/>
            <a:r>
              <a:rPr lang="tr-TR" sz="2000" dirty="0">
                <a:latin typeface="Calibri" pitchFamily="34" charset="0"/>
                <a:cs typeface="Calibri" pitchFamily="34" charset="0"/>
              </a:rPr>
              <a:t>Kore yarımadası Asya kıtasının doğusunda yer almaktadır. Kuzeyinde Çin ve Rusya ile karadan, batısında Çin’le ve doğusunda Japonya ile denizden komşudur.</a:t>
            </a:r>
          </a:p>
          <a:p>
            <a:pPr algn="just"/>
            <a:endParaRPr lang="tr-TR" sz="2000" dirty="0"/>
          </a:p>
          <a:p>
            <a:pPr algn="just"/>
            <a:endParaRPr lang="tr-TR" sz="2000" dirty="0"/>
          </a:p>
        </p:txBody>
      </p:sp>
      <p:pic>
        <p:nvPicPr>
          <p:cNvPr id="4" name="Resim 3">
            <a:extLst>
              <a:ext uri="{FF2B5EF4-FFF2-40B4-BE49-F238E27FC236}">
                <a16:creationId xmlns:a16="http://schemas.microsoft.com/office/drawing/2014/main" id="{A608BA88-B675-453C-A328-AE95C9112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020" y="234400"/>
            <a:ext cx="3966734" cy="6228543"/>
          </a:xfrm>
          <a:prstGeom prst="rect">
            <a:avLst/>
          </a:prstGeom>
        </p:spPr>
      </p:pic>
      <p:sp>
        <p:nvSpPr>
          <p:cNvPr id="7" name="Metin kutusu 6">
            <a:extLst>
              <a:ext uri="{FF2B5EF4-FFF2-40B4-BE49-F238E27FC236}">
                <a16:creationId xmlns:a16="http://schemas.microsoft.com/office/drawing/2014/main" id="{8322A0FD-6436-4B76-9CFC-99C025C1792A}"/>
              </a:ext>
            </a:extLst>
          </p:cNvPr>
          <p:cNvSpPr txBox="1"/>
          <p:nvPr/>
        </p:nvSpPr>
        <p:spPr>
          <a:xfrm>
            <a:off x="7586920" y="6365291"/>
            <a:ext cx="2134130" cy="276999"/>
          </a:xfrm>
          <a:prstGeom prst="rect">
            <a:avLst/>
          </a:prstGeom>
          <a:noFill/>
        </p:spPr>
        <p:txBody>
          <a:bodyPr wrap="square" rtlCol="0">
            <a:spAutoFit/>
          </a:bodyPr>
          <a:lstStyle/>
          <a:p>
            <a:r>
              <a:rPr lang="tr-TR" sz="1200" b="1" dirty="0"/>
              <a:t>Kaynak: </a:t>
            </a:r>
            <a:r>
              <a:rPr lang="tr-TR" sz="1200" dirty="0"/>
              <a:t>de </a:t>
            </a:r>
            <a:r>
              <a:rPr lang="tr-TR" sz="1200" dirty="0" err="1"/>
              <a:t>Bilij</a:t>
            </a:r>
            <a:r>
              <a:rPr lang="tr-TR" sz="1200" dirty="0"/>
              <a:t> vd. 2011: 503. </a:t>
            </a:r>
          </a:p>
        </p:txBody>
      </p:sp>
    </p:spTree>
    <p:extLst>
      <p:ext uri="{BB962C8B-B14F-4D97-AF65-F5344CB8AC3E}">
        <p14:creationId xmlns:p14="http://schemas.microsoft.com/office/powerpoint/2010/main" val="425949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5" name="Dikdörtgen: Tek Köşesi Yuvarlatılmış 14">
            <a:extLst>
              <a:ext uri="{FF2B5EF4-FFF2-40B4-BE49-F238E27FC236}">
                <a16:creationId xmlns:a16="http://schemas.microsoft.com/office/drawing/2014/main" id="{F8FFB5F8-07AF-463B-B94E-80FB6A1FAC1D}"/>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317755"/>
            <a:ext cx="5718065" cy="5016758"/>
          </a:xfrm>
          <a:prstGeom prst="rect">
            <a:avLst/>
          </a:prstGeom>
          <a:noFill/>
        </p:spPr>
        <p:txBody>
          <a:bodyPr wrap="square" rtlCol="0">
            <a:spAutoFit/>
          </a:bodyPr>
          <a:lstStyle/>
          <a:p>
            <a:pPr algn="just"/>
            <a:r>
              <a:rPr lang="tr-TR" sz="2000" dirty="0">
                <a:latin typeface="Calibri" pitchFamily="34" charset="0"/>
                <a:cs typeface="Calibri" pitchFamily="34" charset="0"/>
              </a:rPr>
              <a:t>Kore, Asya kıtasına geçebilmek için büyük bir jeopolitik önem taşımaktaydı. Bu nedenle büyük devletler, jeopolitik avantaj sağlamak için Kore üzerindeki çıkarlarını korumaya çalışmışlardır. II. Dünya Savaşı sonunda Japonya tamamen teslim olunca, Kore Yarımadası’nın ortasından geçen 38’inci paralelin güneyini ABD, kuzeyini de Rusya işgal etti. Ruslar, kuzeyde komünist bir idare kurup çekilince, orada Kuzey Kore, güneyde de Güney Kore olmak üzere iki devlet ortaya çıktı. </a:t>
            </a:r>
          </a:p>
          <a:p>
            <a:pPr algn="just"/>
            <a:endParaRPr lang="tr-TR" sz="2000" dirty="0">
              <a:latin typeface="Calibri" pitchFamily="34" charset="0"/>
              <a:cs typeface="Calibri" pitchFamily="34" charset="0"/>
            </a:endParaRPr>
          </a:p>
          <a:p>
            <a:pPr algn="just"/>
            <a:r>
              <a:rPr lang="tr-TR" sz="2000" dirty="0">
                <a:latin typeface="Calibri" pitchFamily="34" charset="0"/>
                <a:cs typeface="Calibri" pitchFamily="34" charset="0"/>
              </a:rPr>
              <a:t>Kore savaşı Sovyetler Birliği ile Çin Halk Cumhuriyeti desteğindeki Kuzey Kore ile, ABD ve Birleşmiş Milletler üyesi 15 devletin desteklediği Güney Kore arasında geçmiştir. Bu savaş, Soğuk Savaş'ın ilk sıcak çatışması olmuştur. </a:t>
            </a:r>
            <a:endParaRPr lang="tr-TR" sz="2000" dirty="0"/>
          </a:p>
        </p:txBody>
      </p:sp>
      <p:pic>
        <p:nvPicPr>
          <p:cNvPr id="8" name="Resim 7">
            <a:extLst>
              <a:ext uri="{FF2B5EF4-FFF2-40B4-BE49-F238E27FC236}">
                <a16:creationId xmlns:a16="http://schemas.microsoft.com/office/drawing/2014/main" id="{48013C97-0192-490D-97A7-02E52BBD6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054" y="2029931"/>
            <a:ext cx="4956700" cy="2798137"/>
          </a:xfrm>
          <a:prstGeom prst="rect">
            <a:avLst/>
          </a:prstGeom>
        </p:spPr>
      </p:pic>
    </p:spTree>
    <p:extLst>
      <p:ext uri="{BB962C8B-B14F-4D97-AF65-F5344CB8AC3E}">
        <p14:creationId xmlns:p14="http://schemas.microsoft.com/office/powerpoint/2010/main" val="142366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718246" y="1317755"/>
            <a:ext cx="5718065" cy="5016758"/>
          </a:xfrm>
          <a:prstGeom prst="rect">
            <a:avLst/>
          </a:prstGeom>
          <a:noFill/>
        </p:spPr>
        <p:txBody>
          <a:bodyPr wrap="square" rtlCol="0">
            <a:spAutoFit/>
          </a:bodyPr>
          <a:lstStyle/>
          <a:p>
            <a:pPr algn="just"/>
            <a:r>
              <a:rPr lang="tr-TR" sz="2000" dirty="0">
                <a:latin typeface="Calibri" pitchFamily="34" charset="0"/>
                <a:cs typeface="Calibri" pitchFamily="34" charset="0"/>
              </a:rPr>
              <a:t>Moskova hükümeti 25 Haziran 1950 sabahında Kuzey Kore kuvvetlerine Güney Kore sınırlarını işgal talimatı vermiştir. Amaç, Kore yarımadasını Kim </a:t>
            </a:r>
            <a:r>
              <a:rPr lang="tr-TR" sz="2000" dirty="0" err="1">
                <a:latin typeface="Calibri" pitchFamily="34" charset="0"/>
                <a:cs typeface="Calibri" pitchFamily="34" charset="0"/>
              </a:rPr>
              <a:t>Il</a:t>
            </a:r>
            <a:r>
              <a:rPr lang="tr-TR" sz="2000" dirty="0">
                <a:latin typeface="Calibri" pitchFamily="34" charset="0"/>
                <a:cs typeface="Calibri" pitchFamily="34" charset="0"/>
              </a:rPr>
              <a:t> </a:t>
            </a:r>
            <a:r>
              <a:rPr lang="tr-TR" sz="2000" dirty="0" err="1">
                <a:latin typeface="Calibri" pitchFamily="34" charset="0"/>
                <a:cs typeface="Calibri" pitchFamily="34" charset="0"/>
              </a:rPr>
              <a:t>Sung’un</a:t>
            </a:r>
            <a:r>
              <a:rPr lang="tr-TR" sz="2000" dirty="0">
                <a:latin typeface="Calibri" pitchFamily="34" charset="0"/>
                <a:cs typeface="Calibri" pitchFamily="34" charset="0"/>
              </a:rPr>
              <a:t> liderliğinde birleştirmekti. Bunun üzerine ABD hükümeti General Douglas </a:t>
            </a:r>
            <a:r>
              <a:rPr lang="tr-TR" sz="2000" dirty="0" err="1">
                <a:latin typeface="Calibri" pitchFamily="34" charset="0"/>
                <a:cs typeface="Calibri" pitchFamily="34" charset="0"/>
              </a:rPr>
              <a:t>MacArthur’a</a:t>
            </a:r>
            <a:r>
              <a:rPr lang="tr-TR" sz="2000" dirty="0">
                <a:latin typeface="Calibri" pitchFamily="34" charset="0"/>
                <a:cs typeface="Calibri" pitchFamily="34" charset="0"/>
              </a:rPr>
              <a:t> Güney Kore’ye askeri yardım yapılması emrini vermiştir. Bu olayın hemen ardından Birleşmiş Milletler Güvenlik Konseyine başvuran ABD, Güney Kore’ye yardım edilmesi gerektiğine ilişkin önergesini sunmuş ve bu önerge Yugoslavya’nın olumsuz oyuna karşın dokuz olumlu oyla kabul edilmiştir. </a:t>
            </a:r>
          </a:p>
          <a:p>
            <a:pPr algn="just"/>
            <a:endParaRPr lang="tr-TR" sz="2000" dirty="0">
              <a:latin typeface="Calibri" pitchFamily="34" charset="0"/>
              <a:cs typeface="Calibri" pitchFamily="34" charset="0"/>
            </a:endParaRPr>
          </a:p>
          <a:p>
            <a:pPr algn="just"/>
            <a:r>
              <a:rPr lang="tr-TR" sz="2000" dirty="0">
                <a:latin typeface="Calibri" pitchFamily="34" charset="0"/>
                <a:cs typeface="Calibri" pitchFamily="34" charset="0"/>
              </a:rPr>
              <a:t>BM birlikleri; Türkiye, ABD, İngiltere, Yeni Zelanda, Belçika, Filipinler, Kanada, Lüksemburg, Yunanistan, Habeşistan, Güney Afrika Birliği, Hollanda, Kolombiya askerlerinden oluşturulmuştur.  </a:t>
            </a:r>
          </a:p>
        </p:txBody>
      </p:sp>
      <p:pic>
        <p:nvPicPr>
          <p:cNvPr id="8" name="Resim 7">
            <a:extLst>
              <a:ext uri="{FF2B5EF4-FFF2-40B4-BE49-F238E27FC236}">
                <a16:creationId xmlns:a16="http://schemas.microsoft.com/office/drawing/2014/main" id="{48013C97-0192-490D-97A7-02E52BBD6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054" y="2029931"/>
            <a:ext cx="4956700" cy="2798137"/>
          </a:xfrm>
          <a:prstGeom prst="rect">
            <a:avLst/>
          </a:prstGeom>
        </p:spPr>
      </p:pic>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spTree>
    <p:extLst>
      <p:ext uri="{BB962C8B-B14F-4D97-AF65-F5344CB8AC3E}">
        <p14:creationId xmlns:p14="http://schemas.microsoft.com/office/powerpoint/2010/main" val="188871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3" name="Metin kutusu 2">
            <a:extLst>
              <a:ext uri="{FF2B5EF4-FFF2-40B4-BE49-F238E27FC236}">
                <a16:creationId xmlns:a16="http://schemas.microsoft.com/office/drawing/2014/main" id="{B6EC6DC7-387E-414E-AD8D-1CB758E6D851}"/>
              </a:ext>
            </a:extLst>
          </p:cNvPr>
          <p:cNvSpPr txBox="1"/>
          <p:nvPr/>
        </p:nvSpPr>
        <p:spPr>
          <a:xfrm>
            <a:off x="693515" y="2151727"/>
            <a:ext cx="10804970" cy="2554545"/>
          </a:xfrm>
          <a:prstGeom prst="rect">
            <a:avLst/>
          </a:prstGeom>
          <a:noFill/>
        </p:spPr>
        <p:txBody>
          <a:bodyPr wrap="square" rtlCol="0">
            <a:spAutoFit/>
          </a:bodyPr>
          <a:lstStyle/>
          <a:p>
            <a:pPr algn="just"/>
            <a:r>
              <a:rPr lang="tr-TR" sz="2000" dirty="0">
                <a:latin typeface="Calibri" pitchFamily="34" charset="0"/>
                <a:cs typeface="Calibri" pitchFamily="34" charset="0"/>
              </a:rPr>
              <a:t>ABD Amirali Douglas </a:t>
            </a:r>
            <a:r>
              <a:rPr lang="tr-TR" sz="2000" dirty="0" err="1">
                <a:latin typeface="Calibri" pitchFamily="34" charset="0"/>
                <a:cs typeface="Calibri" pitchFamily="34" charset="0"/>
              </a:rPr>
              <a:t>MacArthur</a:t>
            </a:r>
            <a:r>
              <a:rPr lang="tr-TR" sz="2000" dirty="0">
                <a:latin typeface="Calibri" pitchFamily="34" charset="0"/>
                <a:cs typeface="Calibri" pitchFamily="34" charset="0"/>
              </a:rPr>
              <a:t>  24 Ekim 1950’de son hücum ile Kuzey Kore’nin işgal edileceğini bildirmiştir. Fakat Çin Halk Cumhuriyetinden yüz binlerce gönüllü </a:t>
            </a:r>
            <a:r>
              <a:rPr lang="tr-TR" sz="2000" dirty="0" err="1">
                <a:latin typeface="Calibri" pitchFamily="34" charset="0"/>
                <a:cs typeface="Calibri" pitchFamily="34" charset="0"/>
              </a:rPr>
              <a:t>Yalu</a:t>
            </a:r>
            <a:r>
              <a:rPr lang="tr-TR" sz="2000" dirty="0">
                <a:latin typeface="Calibri" pitchFamily="34" charset="0"/>
                <a:cs typeface="Calibri" pitchFamily="34" charset="0"/>
              </a:rPr>
              <a:t> nehrini geçerek Kore’ye girmiş ve ABD/BM güçlerinin mevzilerine sızarak bu birliklere ağır kayıplar verdirmişlerdir. Çin Halk Ordusu birlikleri BM güçlerini güneye doğru püskürterek güney bölgesini işgal etmeye başlamışlardır. Ancak BM güçlerinin karşı taarruzu sonucu savaş cephesi 38. enlem boyunca sabitlenmiştir. </a:t>
            </a:r>
          </a:p>
          <a:p>
            <a:pPr algn="just"/>
            <a:endParaRPr lang="tr-TR" sz="2000" dirty="0">
              <a:latin typeface="Calibri" pitchFamily="34" charset="0"/>
              <a:cs typeface="Calibri" pitchFamily="34" charset="0"/>
            </a:endParaRPr>
          </a:p>
          <a:p>
            <a:pPr algn="just"/>
            <a:r>
              <a:rPr lang="tr-TR" sz="2000" dirty="0">
                <a:latin typeface="Calibri" pitchFamily="34" charset="0"/>
                <a:cs typeface="Calibri" pitchFamily="34" charset="0"/>
              </a:rPr>
              <a:t>Bu olaylardan sonra savaş alanında birlikler birbirine üstünlük sağlayamayınca mecburen taraflar barış görüşmeleri yapmaya başlamışlardır. Taraflar müzakere sürecinde çarpışmaya devam etmişlerdir. </a:t>
            </a:r>
          </a:p>
        </p:txBody>
      </p:sp>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spTree>
    <p:extLst>
      <p:ext uri="{BB962C8B-B14F-4D97-AF65-F5344CB8AC3E}">
        <p14:creationId xmlns:p14="http://schemas.microsoft.com/office/powerpoint/2010/main" val="82734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pic>
        <p:nvPicPr>
          <p:cNvPr id="5" name="3 İçerik Yer Tutucusu" descr="kore sınırları.jpg">
            <a:extLst>
              <a:ext uri="{FF2B5EF4-FFF2-40B4-BE49-F238E27FC236}">
                <a16:creationId xmlns:a16="http://schemas.microsoft.com/office/drawing/2014/main" id="{FD8C5173-17C5-4323-972B-4FBB5936F6AD}"/>
              </a:ext>
            </a:extLst>
          </p:cNvPr>
          <p:cNvPicPr>
            <a:picLocks noChangeAspect="1"/>
          </p:cNvPicPr>
          <p:nvPr/>
        </p:nvPicPr>
        <p:blipFill>
          <a:blip r:embed="rId2"/>
          <a:stretch>
            <a:fillRect/>
          </a:stretch>
        </p:blipFill>
        <p:spPr>
          <a:xfrm>
            <a:off x="1386797" y="1363675"/>
            <a:ext cx="9418406" cy="5101637"/>
          </a:xfrm>
          <a:prstGeom prst="rect">
            <a:avLst/>
          </a:prstGeom>
        </p:spPr>
      </p:pic>
    </p:spTree>
    <p:extLst>
      <p:ext uri="{BB962C8B-B14F-4D97-AF65-F5344CB8AC3E}">
        <p14:creationId xmlns:p14="http://schemas.microsoft.com/office/powerpoint/2010/main" val="205182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pic>
        <p:nvPicPr>
          <p:cNvPr id="7" name="3 Resim" descr="kore-savaş türkiye.jpg">
            <a:extLst>
              <a:ext uri="{FF2B5EF4-FFF2-40B4-BE49-F238E27FC236}">
                <a16:creationId xmlns:a16="http://schemas.microsoft.com/office/drawing/2014/main" id="{8192A72D-3812-4A87-B008-A73D5A457101}"/>
              </a:ext>
            </a:extLst>
          </p:cNvPr>
          <p:cNvPicPr>
            <a:picLocks noChangeAspect="1"/>
          </p:cNvPicPr>
          <p:nvPr/>
        </p:nvPicPr>
        <p:blipFill>
          <a:blip r:embed="rId2"/>
          <a:stretch>
            <a:fillRect/>
          </a:stretch>
        </p:blipFill>
        <p:spPr>
          <a:xfrm>
            <a:off x="1995322" y="1499778"/>
            <a:ext cx="8201355" cy="4334964"/>
          </a:xfrm>
          <a:prstGeom prst="rect">
            <a:avLst/>
          </a:prstGeom>
        </p:spPr>
      </p:pic>
      <p:sp>
        <p:nvSpPr>
          <p:cNvPr id="3" name="Dikdörtgen 2">
            <a:extLst>
              <a:ext uri="{FF2B5EF4-FFF2-40B4-BE49-F238E27FC236}">
                <a16:creationId xmlns:a16="http://schemas.microsoft.com/office/drawing/2014/main" id="{CF125DDA-4CAA-4739-90F8-FCEC5E8EE843}"/>
              </a:ext>
            </a:extLst>
          </p:cNvPr>
          <p:cNvSpPr/>
          <p:nvPr/>
        </p:nvSpPr>
        <p:spPr>
          <a:xfrm>
            <a:off x="1995322" y="5882889"/>
            <a:ext cx="8201355" cy="646331"/>
          </a:xfrm>
          <a:prstGeom prst="rect">
            <a:avLst/>
          </a:prstGeom>
        </p:spPr>
        <p:txBody>
          <a:bodyPr wrap="square">
            <a:spAutoFit/>
          </a:bodyPr>
          <a:lstStyle/>
          <a:p>
            <a:pPr algn="just"/>
            <a:r>
              <a:rPr lang="tr-TR" dirty="0"/>
              <a:t>Kore savaşına BM üyesi olan bütün devletlerden asker katıldığı için Türkiye’den de katılım olmuştur. </a:t>
            </a:r>
          </a:p>
        </p:txBody>
      </p:sp>
    </p:spTree>
    <p:extLst>
      <p:ext uri="{BB962C8B-B14F-4D97-AF65-F5344CB8AC3E}">
        <p14:creationId xmlns:p14="http://schemas.microsoft.com/office/powerpoint/2010/main" val="210861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pic>
        <p:nvPicPr>
          <p:cNvPr id="8" name="3 Resim" descr="241. alay.jpg">
            <a:extLst>
              <a:ext uri="{FF2B5EF4-FFF2-40B4-BE49-F238E27FC236}">
                <a16:creationId xmlns:a16="http://schemas.microsoft.com/office/drawing/2014/main" id="{BFBBCBB8-9EAE-4E0E-9AE3-2BF0E1181264}"/>
              </a:ext>
            </a:extLst>
          </p:cNvPr>
          <p:cNvPicPr>
            <a:picLocks noChangeAspect="1"/>
          </p:cNvPicPr>
          <p:nvPr/>
        </p:nvPicPr>
        <p:blipFill>
          <a:blip r:embed="rId2"/>
          <a:stretch>
            <a:fillRect/>
          </a:stretch>
        </p:blipFill>
        <p:spPr>
          <a:xfrm>
            <a:off x="2348304" y="1394764"/>
            <a:ext cx="7495392" cy="5006036"/>
          </a:xfrm>
          <a:prstGeom prst="rect">
            <a:avLst/>
          </a:prstGeom>
        </p:spPr>
      </p:pic>
    </p:spTree>
    <p:extLst>
      <p:ext uri="{BB962C8B-B14F-4D97-AF65-F5344CB8AC3E}">
        <p14:creationId xmlns:p14="http://schemas.microsoft.com/office/powerpoint/2010/main" val="392830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FB074FD7-BAF9-4970-858C-3912A5487468}"/>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6" name="Dikdörtgen: Tek Köşesi Yuvarlatılmış 5">
            <a:extLst>
              <a:ext uri="{FF2B5EF4-FFF2-40B4-BE49-F238E27FC236}">
                <a16:creationId xmlns:a16="http://schemas.microsoft.com/office/drawing/2014/main" id="{1FBB9721-851E-4E7E-BBC6-BF3BCA9471A3}"/>
              </a:ext>
            </a:extLst>
          </p:cNvPr>
          <p:cNvSpPr/>
          <p:nvPr/>
        </p:nvSpPr>
        <p:spPr>
          <a:xfrm>
            <a:off x="718246" y="666800"/>
            <a:ext cx="5718065"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KORE SAVAŞI </a:t>
            </a:r>
            <a:r>
              <a:rPr lang="fi-FI" dirty="0">
                <a:solidFill>
                  <a:schemeClr val="tx1"/>
                </a:solidFill>
              </a:rPr>
              <a:t>25 Haziran 1950- 27 Temmuz 1953</a:t>
            </a:r>
            <a:endParaRPr lang="tr-TR" dirty="0">
              <a:solidFill>
                <a:schemeClr val="tx1"/>
              </a:solidFill>
            </a:endParaRPr>
          </a:p>
        </p:txBody>
      </p:sp>
      <p:sp>
        <p:nvSpPr>
          <p:cNvPr id="2" name="Dikdörtgen 1">
            <a:extLst>
              <a:ext uri="{FF2B5EF4-FFF2-40B4-BE49-F238E27FC236}">
                <a16:creationId xmlns:a16="http://schemas.microsoft.com/office/drawing/2014/main" id="{5EC04DEC-7D84-41F5-9632-665ABC751B30}"/>
              </a:ext>
            </a:extLst>
          </p:cNvPr>
          <p:cNvSpPr/>
          <p:nvPr/>
        </p:nvSpPr>
        <p:spPr>
          <a:xfrm>
            <a:off x="461639" y="5096078"/>
            <a:ext cx="11585359" cy="1477328"/>
          </a:xfrm>
          <a:prstGeom prst="rect">
            <a:avLst/>
          </a:prstGeom>
        </p:spPr>
        <p:txBody>
          <a:bodyPr wrap="square">
            <a:spAutoFit/>
          </a:bodyPr>
          <a:lstStyle/>
          <a:p>
            <a:pPr algn="just"/>
            <a:r>
              <a:rPr lang="tr-TR" dirty="0">
                <a:latin typeface="Calibri" pitchFamily="34" charset="0"/>
                <a:cs typeface="Calibri" pitchFamily="34" charset="0"/>
              </a:rPr>
              <a:t>Savaşta 3 milyon insan hayatını kaybetmiştir. Savaş boyunca 56.000 ABD askeri, 600.000 Koreli asker, 500.000 Çin askeri ve 1,5 milyon komünist öldürülmüştür. </a:t>
            </a:r>
          </a:p>
          <a:p>
            <a:pPr algn="just"/>
            <a:endParaRPr lang="tr-TR" dirty="0">
              <a:latin typeface="Calibri" pitchFamily="34" charset="0"/>
              <a:cs typeface="Calibri" pitchFamily="34" charset="0"/>
            </a:endParaRPr>
          </a:p>
          <a:p>
            <a:pPr algn="just"/>
            <a:r>
              <a:rPr lang="tr-TR" dirty="0">
                <a:latin typeface="Calibri" pitchFamily="34" charset="0"/>
                <a:cs typeface="Calibri" pitchFamily="34" charset="0"/>
              </a:rPr>
              <a:t>Güney Kore ordusu 141 bin ölü ve 43 bin kayıp, Birleşmiş Milletler kuvvetleri 36 bin ölü vermiş, karşı taraftan Kuzey Kore ordusu 295 bin ölü, komünist Çin ordusu da 184 bin ölü vermiştir.</a:t>
            </a:r>
          </a:p>
        </p:txBody>
      </p:sp>
      <p:pic>
        <p:nvPicPr>
          <p:cNvPr id="7" name="3 Resim" descr="şehitlik.jpg">
            <a:extLst>
              <a:ext uri="{FF2B5EF4-FFF2-40B4-BE49-F238E27FC236}">
                <a16:creationId xmlns:a16="http://schemas.microsoft.com/office/drawing/2014/main" id="{658B0B6A-9B73-4542-9659-03C01F0A947B}"/>
              </a:ext>
            </a:extLst>
          </p:cNvPr>
          <p:cNvPicPr>
            <a:picLocks noChangeAspect="1"/>
          </p:cNvPicPr>
          <p:nvPr/>
        </p:nvPicPr>
        <p:blipFill>
          <a:blip r:embed="rId2"/>
          <a:stretch>
            <a:fillRect/>
          </a:stretch>
        </p:blipFill>
        <p:spPr>
          <a:xfrm>
            <a:off x="2767321" y="1237560"/>
            <a:ext cx="6657358" cy="3563060"/>
          </a:xfrm>
          <a:prstGeom prst="rect">
            <a:avLst/>
          </a:prstGeom>
        </p:spPr>
      </p:pic>
    </p:spTree>
    <p:extLst>
      <p:ext uri="{BB962C8B-B14F-4D97-AF65-F5344CB8AC3E}">
        <p14:creationId xmlns:p14="http://schemas.microsoft.com/office/powerpoint/2010/main" val="266643637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391</Words>
  <Application>Microsoft Office PowerPoint</Application>
  <PresentationFormat>Geniş ekran</PresentationFormat>
  <Paragraphs>43</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272</cp:revision>
  <dcterms:created xsi:type="dcterms:W3CDTF">2020-01-12T12:36:35Z</dcterms:created>
  <dcterms:modified xsi:type="dcterms:W3CDTF">2020-05-12T13:17:33Z</dcterms:modified>
</cp:coreProperties>
</file>