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62" r:id="rId6"/>
    <p:sldId id="259" r:id="rId7"/>
    <p:sldId id="264" r:id="rId8"/>
    <p:sldId id="265" r:id="rId9"/>
    <p:sldId id="266" r:id="rId10"/>
    <p:sldId id="26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F4D2561-5F62-4A2D-91CD-B4101134CD4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2551954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4D2561-5F62-4A2D-91CD-B4101134CD4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4046434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4D2561-5F62-4A2D-91CD-B4101134CD4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7187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4D2561-5F62-4A2D-91CD-B4101134CD4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3203059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F4D2561-5F62-4A2D-91CD-B4101134CD4F}"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2792843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F4D2561-5F62-4A2D-91CD-B4101134CD4F}"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4104516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F4D2561-5F62-4A2D-91CD-B4101134CD4F}"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2169161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F4D2561-5F62-4A2D-91CD-B4101134CD4F}"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1968256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F4D2561-5F62-4A2D-91CD-B4101134CD4F}"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4219544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F4D2561-5F62-4A2D-91CD-B4101134CD4F}"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1915254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F4D2561-5F62-4A2D-91CD-B4101134CD4F}"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2E4E63-8125-4038-9E8E-2CA6DC749510}" type="slidenum">
              <a:rPr lang="tr-TR" smtClean="0"/>
              <a:t>‹#›</a:t>
            </a:fld>
            <a:endParaRPr lang="tr-TR"/>
          </a:p>
        </p:txBody>
      </p:sp>
    </p:spTree>
    <p:extLst>
      <p:ext uri="{BB962C8B-B14F-4D97-AF65-F5344CB8AC3E}">
        <p14:creationId xmlns:p14="http://schemas.microsoft.com/office/powerpoint/2010/main" val="1951251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4D2561-5F62-4A2D-91CD-B4101134CD4F}"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2E4E63-8125-4038-9E8E-2CA6DC749510}" type="slidenum">
              <a:rPr lang="tr-TR" smtClean="0"/>
              <a:t>‹#›</a:t>
            </a:fld>
            <a:endParaRPr lang="tr-TR"/>
          </a:p>
        </p:txBody>
      </p:sp>
    </p:spTree>
    <p:extLst>
      <p:ext uri="{BB962C8B-B14F-4D97-AF65-F5344CB8AC3E}">
        <p14:creationId xmlns:p14="http://schemas.microsoft.com/office/powerpoint/2010/main" val="3340033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6500" b="1" dirty="0" smtClean="0"/>
              <a:t>Medikal Sosyolojide Bazı Kavramsal Açıklamalar</a:t>
            </a:r>
            <a:endParaRPr lang="tr-TR" sz="6500"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555880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200" dirty="0" smtClean="0"/>
              <a:t>Sosyologlar ve antropologlar hasta olma sürecini şöyle özetlemişlerdir.</a:t>
            </a:r>
          </a:p>
          <a:p>
            <a:pPr marL="0" indent="0">
              <a:buNone/>
            </a:pPr>
            <a:r>
              <a:rPr lang="tr-TR" sz="3200" dirty="0" smtClean="0"/>
              <a:t>- İlk aşama semptom deneyim aşamasıdır.</a:t>
            </a:r>
          </a:p>
          <a:p>
            <a:pPr marL="0" indent="0">
              <a:buNone/>
            </a:pPr>
            <a:r>
              <a:rPr lang="tr-TR" sz="3200" dirty="0" smtClean="0"/>
              <a:t>- İkinci aşama, kişi kendisinin hasta ve bakıma gereksinimi olduğuna karar verir.</a:t>
            </a:r>
          </a:p>
          <a:p>
            <a:pPr marL="0" indent="0">
              <a:buNone/>
            </a:pPr>
            <a:r>
              <a:rPr lang="tr-TR" sz="3200" dirty="0" smtClean="0"/>
              <a:t>- Üçüncü aşama medikal bakımla ilişkiye geçme aşamasıdır.</a:t>
            </a:r>
          </a:p>
          <a:p>
            <a:pPr marL="0" indent="0">
              <a:buNone/>
            </a:pPr>
            <a:r>
              <a:rPr lang="tr-TR" sz="3200" dirty="0" smtClean="0"/>
              <a:t>- Dördüncü aşama ise bağımlı-hasta rolü aşamasıdır.</a:t>
            </a:r>
          </a:p>
          <a:p>
            <a:pPr marL="0" indent="0">
              <a:buNone/>
            </a:pPr>
            <a:endParaRPr lang="tr-TR" sz="3200" dirty="0" smtClean="0"/>
          </a:p>
        </p:txBody>
      </p:sp>
    </p:spTree>
    <p:extLst>
      <p:ext uri="{BB962C8B-B14F-4D97-AF65-F5344CB8AC3E}">
        <p14:creationId xmlns:p14="http://schemas.microsoft.com/office/powerpoint/2010/main" val="3594307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Toplum ve Sağlık Kurumu</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600" dirty="0" smtClean="0"/>
              <a:t>Toplum üyelerinin ortaklaşa tinsel ve özdeksel etkinlikleri dolayısıyla aralarında oluşan bağıntıların tümü olarak tanımlayabileceğimiz toplumsal ilişkiler, sürekli ve kalıplaşmış ilişkiler olup insan-toplum, insan-doğa etkileşimi içinde nitelik kazanırlar. </a:t>
            </a:r>
            <a:endParaRPr lang="tr-TR" sz="3600" dirty="0"/>
          </a:p>
        </p:txBody>
      </p:sp>
    </p:spTree>
    <p:extLst>
      <p:ext uri="{BB962C8B-B14F-4D97-AF65-F5344CB8AC3E}">
        <p14:creationId xmlns:p14="http://schemas.microsoft.com/office/powerpoint/2010/main" val="3658752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600" dirty="0" smtClean="0"/>
              <a:t>Bir başka açıdan baktığımızda toplum hem objektif hem de sübjektif bir gerçekliktir. Çünkü kurumsal yaşam ve her bir kurum nesnelleşmiş insan etkinliğidir. </a:t>
            </a:r>
          </a:p>
          <a:p>
            <a:pPr marL="0" indent="0">
              <a:buNone/>
            </a:pPr>
            <a:r>
              <a:rPr lang="tr-TR" sz="3600" dirty="0" smtClean="0"/>
              <a:t>Bu nedenle toplum insanın ürünüdür ve insan da oluşturdu toplumun ürünüdür.</a:t>
            </a:r>
            <a:endParaRPr lang="tr-TR" sz="3600" dirty="0"/>
          </a:p>
        </p:txBody>
      </p:sp>
    </p:spTree>
    <p:extLst>
      <p:ext uri="{BB962C8B-B14F-4D97-AF65-F5344CB8AC3E}">
        <p14:creationId xmlns:p14="http://schemas.microsoft.com/office/powerpoint/2010/main" val="11514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Sağlık</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a:t>Anlamı oldukça geniş olduğundan sağlık kavramı için tek ve genelleşmiş bir tanım yapmak zordur.</a:t>
            </a:r>
          </a:p>
          <a:p>
            <a:pPr marL="0" indent="0">
              <a:buNone/>
            </a:pPr>
            <a:r>
              <a:rPr lang="tr-TR" dirty="0"/>
              <a:t>Bir tanıma göre sağlık, bir canlının kendi hücresel çekirdeğinde şifreli bütünlüğünü ve kararlığını korumak yolunda oluşmuş maddesel örgütlenişin bir bozukluk olmaksızın çalışması ve aynı canlının daha üst düzeyde bir örgütlenişi başarabilmesi sürecidir.</a:t>
            </a:r>
          </a:p>
          <a:p>
            <a:pPr marL="0" indent="0">
              <a:buNone/>
            </a:pPr>
            <a:r>
              <a:rPr lang="tr-TR" dirty="0"/>
              <a:t>Bu açıklamamızda sağlık kavramının tek bir yönü olarak biyolojik </a:t>
            </a:r>
            <a:r>
              <a:rPr lang="tr-TR" dirty="0" smtClean="0"/>
              <a:t>sağlık vurgulanmaktadır</a:t>
            </a:r>
            <a:r>
              <a:rPr lang="tr-TR" dirty="0"/>
              <a:t>.</a:t>
            </a:r>
          </a:p>
        </p:txBody>
      </p:sp>
    </p:spTree>
    <p:extLst>
      <p:ext uri="{BB962C8B-B14F-4D97-AF65-F5344CB8AC3E}">
        <p14:creationId xmlns:p14="http://schemas.microsoft.com/office/powerpoint/2010/main" val="3854168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İnsan öncelikle toplumsal bir varlıktır. Bu nedenle sağlık kavramını yalnızca biyolojik sağlık olarak düşünmek bir yanlışlıktır.</a:t>
            </a:r>
          </a:p>
          <a:p>
            <a:pPr marL="0" indent="0">
              <a:buNone/>
            </a:pPr>
            <a:r>
              <a:rPr lang="tr-TR" dirty="0"/>
              <a:t>Dünya sağlık örgütü ise biyolojik, toplumsal ve psikolojik açıdan sağlığı tanımlamıştır.</a:t>
            </a:r>
          </a:p>
          <a:p>
            <a:pPr marL="0" indent="0">
              <a:buNone/>
            </a:pPr>
            <a:r>
              <a:rPr lang="tr-TR" dirty="0"/>
              <a:t>Sağlık kavramının biyolojik, fizyolojik, ruhsal ve toplumun kültürel bağlamda bireyin, toplumsal ve doğal koşullar içinde belirlenen mevcut yaşam biçiminin gereklerini karşılayabilme durumunu ifade ettiğini söyleyebiliriz.</a:t>
            </a:r>
          </a:p>
          <a:p>
            <a:pPr marL="0" indent="0">
              <a:buNone/>
            </a:pPr>
            <a:r>
              <a:rPr lang="tr-TR" dirty="0"/>
              <a:t>Sağlık, gerek makro gerekse mikro düzeyde tüm sosyal sistemler için öncelikli olarak işlevsel gerekliliğe sahiptir.</a:t>
            </a:r>
            <a:endParaRPr lang="tr-TR" dirty="0"/>
          </a:p>
        </p:txBody>
      </p:sp>
    </p:spTree>
    <p:extLst>
      <p:ext uri="{BB962C8B-B14F-4D97-AF65-F5344CB8AC3E}">
        <p14:creationId xmlns:p14="http://schemas.microsoft.com/office/powerpoint/2010/main" val="795543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Hastalık ve Hastalık Davranışı</a:t>
            </a:r>
            <a:endParaRPr lang="tr-TR" dirty="0">
              <a:solidFill>
                <a:srgbClr val="FF0000"/>
              </a:solidFill>
            </a:endParaRPr>
          </a:p>
        </p:txBody>
      </p:sp>
      <p:sp>
        <p:nvSpPr>
          <p:cNvPr id="3" name="İçerik Yer Tutucusu 2"/>
          <p:cNvSpPr>
            <a:spLocks noGrp="1"/>
          </p:cNvSpPr>
          <p:nvPr>
            <p:ph idx="1"/>
          </p:nvPr>
        </p:nvSpPr>
        <p:spPr>
          <a:xfrm>
            <a:off x="474518" y="1811771"/>
            <a:ext cx="11242964" cy="4351338"/>
          </a:xfrm>
        </p:spPr>
        <p:txBody>
          <a:bodyPr>
            <a:normAutofit/>
          </a:bodyPr>
          <a:lstStyle/>
          <a:p>
            <a:pPr marL="0" indent="0">
              <a:buNone/>
            </a:pPr>
            <a:r>
              <a:rPr lang="tr-TR" sz="3600" dirty="0" smtClean="0"/>
              <a:t>Hastalık iki farklı anlam içermektedir.</a:t>
            </a:r>
          </a:p>
          <a:p>
            <a:pPr marL="0" indent="0">
              <a:buNone/>
            </a:pPr>
            <a:r>
              <a:rPr lang="tr-TR" sz="3600" dirty="0" smtClean="0"/>
              <a:t>Medikal açıdan hastalık doktorun bakış açısından hastalık yani nesnel anlamda hastalıktır.</a:t>
            </a:r>
          </a:p>
          <a:p>
            <a:pPr marL="0" indent="0">
              <a:buNone/>
            </a:pPr>
            <a:r>
              <a:rPr lang="tr-TR" sz="3600" dirty="0" smtClean="0"/>
              <a:t>Toplumsal-kültürel içerikli bir kavram olarak birey açısından hastalık ise sağlıksızlığın ya  da patolojik sürecin sonuçlarının öznel deneyim içinde bireyce algılanması ve bireyin acı, rahatsızlık duyma durumudur.</a:t>
            </a:r>
            <a:endParaRPr lang="tr-TR" sz="3600" dirty="0"/>
          </a:p>
        </p:txBody>
      </p:sp>
    </p:spTree>
    <p:extLst>
      <p:ext uri="{BB962C8B-B14F-4D97-AF65-F5344CB8AC3E}">
        <p14:creationId xmlns:p14="http://schemas.microsoft.com/office/powerpoint/2010/main" val="3976654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200" dirty="0" smtClean="0"/>
              <a:t>Hastalık durumu bireyin toplumsal yaşamında oldukça önemli değişikliklere yol açmaktadır.</a:t>
            </a:r>
          </a:p>
          <a:p>
            <a:pPr marL="0" indent="0">
              <a:buNone/>
            </a:pPr>
            <a:r>
              <a:rPr lang="tr-TR" sz="3200" dirty="0" smtClean="0"/>
              <a:t>Bunlardan birincisi, hastalık dayanılmaz baskılardan kurtuluş yolu olarak değerlendirilebilir.</a:t>
            </a:r>
          </a:p>
          <a:p>
            <a:pPr marL="0" indent="0">
              <a:buNone/>
            </a:pPr>
            <a:r>
              <a:rPr lang="tr-TR" sz="3200" dirty="0" smtClean="0"/>
              <a:t>Hasta rolünün geri çekilme, sorumluluklardan kurtulma ve gereksinimler için çevredekilere dayanma gibi gizli işlevlere sahip davranışları içerdiğini söyleyebiliriz.</a:t>
            </a:r>
          </a:p>
        </p:txBody>
      </p:sp>
    </p:spTree>
    <p:extLst>
      <p:ext uri="{BB962C8B-B14F-4D97-AF65-F5344CB8AC3E}">
        <p14:creationId xmlns:p14="http://schemas.microsoft.com/office/powerpoint/2010/main" val="140219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600" dirty="0" smtClean="0"/>
              <a:t>İkinci olarak hastalık rolünün, bireysel başarısızlığı </a:t>
            </a:r>
            <a:r>
              <a:rPr lang="tr-TR" sz="3600" dirty="0" err="1" smtClean="0"/>
              <a:t>rasyonalize</a:t>
            </a:r>
            <a:r>
              <a:rPr lang="tr-TR" sz="3600" dirty="0" smtClean="0"/>
              <a:t> etme gibi bir işleve sahip olduğunu ileri sürebiliriz.</a:t>
            </a:r>
          </a:p>
          <a:p>
            <a:pPr marL="0" indent="0">
              <a:buNone/>
            </a:pPr>
            <a:r>
              <a:rPr lang="tr-TR" sz="3600" dirty="0" smtClean="0"/>
              <a:t>Hastalığın yoğun baskılardan geçici olarak soyutlanma amacı doğrultusunda kullanımı söz konusu olabilmektedir.</a:t>
            </a:r>
            <a:endParaRPr lang="tr-TR" sz="3600" dirty="0"/>
          </a:p>
        </p:txBody>
      </p:sp>
    </p:spTree>
    <p:extLst>
      <p:ext uri="{BB962C8B-B14F-4D97-AF65-F5344CB8AC3E}">
        <p14:creationId xmlns:p14="http://schemas.microsoft.com/office/powerpoint/2010/main" val="496532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600" dirty="0" smtClean="0"/>
              <a:t>Üçüncü olarak hastalık çevrenin dikkatini çekmek gibi diğer bir işlevi de içinde taşıyabilir.</a:t>
            </a:r>
          </a:p>
          <a:p>
            <a:pPr marL="0" indent="0">
              <a:buNone/>
            </a:pPr>
            <a:r>
              <a:rPr lang="tr-TR" sz="3600" dirty="0" smtClean="0"/>
              <a:t>Hastalık durumunda hastanede kalma bir tatil olarak da algılanabilir.</a:t>
            </a:r>
          </a:p>
          <a:p>
            <a:pPr marL="0" indent="0">
              <a:buNone/>
            </a:pPr>
            <a:r>
              <a:rPr lang="tr-TR" sz="3600" dirty="0" smtClean="0"/>
              <a:t>Hastalık bir sosyal kontrol aracı olarak da kullanılabilir.</a:t>
            </a:r>
            <a:endParaRPr lang="tr-TR" sz="3600" dirty="0"/>
          </a:p>
          <a:p>
            <a:pPr marL="0" indent="0">
              <a:buNone/>
            </a:pPr>
            <a:r>
              <a:rPr lang="tr-TR" sz="3600" dirty="0" smtClean="0"/>
              <a:t>Burada hasta kişinin çevresindeki kişiler üzerinde psikolojik baskı uygulaması da söz konusudur.</a:t>
            </a:r>
            <a:endParaRPr lang="tr-TR" sz="3600" dirty="0" smtClean="0"/>
          </a:p>
        </p:txBody>
      </p:sp>
    </p:spTree>
    <p:extLst>
      <p:ext uri="{BB962C8B-B14F-4D97-AF65-F5344CB8AC3E}">
        <p14:creationId xmlns:p14="http://schemas.microsoft.com/office/powerpoint/2010/main" val="27646353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429</Words>
  <Application>Microsoft Office PowerPoint</Application>
  <PresentationFormat>Geniş ekran</PresentationFormat>
  <Paragraphs>31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Medikal Sosyolojide Bazı Kavramsal Açıklamalar</vt:lpstr>
      <vt:lpstr>Toplum ve Sağlık Kurumu</vt:lpstr>
      <vt:lpstr>PowerPoint Sunusu</vt:lpstr>
      <vt:lpstr>Sağlık</vt:lpstr>
      <vt:lpstr>PowerPoint Sunusu</vt:lpstr>
      <vt:lpstr>Hastalık ve Hastalık Davranışı</vt:lpstr>
      <vt:lpstr>PowerPoint Sunusu</vt:lpstr>
      <vt:lpstr>PowerPoint Sunusu</vt:lpstr>
      <vt:lpstr>PowerPoint Sunusu</vt:lpstr>
      <vt:lpstr>PowerPoint Sunusu</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Medikal Sosyolojide Bazı Kavramsal Açıklamalar</dc:title>
  <dc:creator>USER</dc:creator>
  <cp:lastModifiedBy>USER</cp:lastModifiedBy>
  <cp:revision>6</cp:revision>
  <dcterms:created xsi:type="dcterms:W3CDTF">2020-05-03T12:08:04Z</dcterms:created>
  <dcterms:modified xsi:type="dcterms:W3CDTF">2020-05-03T17:59:13Z</dcterms:modified>
</cp:coreProperties>
</file>