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38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28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967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395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901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295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52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261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73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79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60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88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10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52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65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48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78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C689CA8-8301-41C4-8DC0-922D52EF869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8E918-E2C1-4C68-A1D0-0160C7B73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274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Verilerin Toplanması I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0507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Geçerlilik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Geçerlilik ölçme aracına ilişkin bir özellik değildir, ölçme aracından elde edile sonuçlarla ilgilidir.</a:t>
            </a:r>
          </a:p>
          <a:p>
            <a:r>
              <a:rPr lang="tr-TR" dirty="0" smtClean="0"/>
              <a:t>Geçerlik -1 ile +1 arasında bir seviye gösterir.</a:t>
            </a:r>
          </a:p>
          <a:p>
            <a:r>
              <a:rPr lang="tr-TR" dirty="0" smtClean="0"/>
              <a:t>Geçerlilik bir amaç taşır (Balcı, 2013). 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04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Geçerlilik </a:t>
            </a:r>
            <a:r>
              <a:rPr lang="tr-TR" b="1" dirty="0"/>
              <a:t>Türleri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Kapsam (İçerik) Geçerliliği</a:t>
            </a:r>
          </a:p>
          <a:p>
            <a:r>
              <a:rPr lang="tr-TR" dirty="0" smtClean="0"/>
              <a:t>Yapı Geçerliliği</a:t>
            </a:r>
          </a:p>
          <a:p>
            <a:r>
              <a:rPr lang="tr-TR" dirty="0" smtClean="0"/>
              <a:t>Ölçüt Geçerliliği</a:t>
            </a:r>
          </a:p>
          <a:p>
            <a:r>
              <a:rPr lang="tr-TR" dirty="0" smtClean="0"/>
              <a:t>Görünüş Geçerliliği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093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Geçerliği </a:t>
            </a:r>
            <a:r>
              <a:rPr lang="tr-TR" b="1" dirty="0"/>
              <a:t>Etkileyen Faktörler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Güvenirlik</a:t>
            </a:r>
          </a:p>
          <a:p>
            <a:r>
              <a:rPr lang="tr-TR" dirty="0" smtClean="0"/>
              <a:t>Ölçme yöntemi ve madde sayısı</a:t>
            </a:r>
          </a:p>
          <a:p>
            <a:r>
              <a:rPr lang="tr-TR" dirty="0" smtClean="0"/>
              <a:t>Hatalar</a:t>
            </a:r>
          </a:p>
          <a:p>
            <a:r>
              <a:rPr lang="tr-TR" smtClean="0"/>
              <a:t>Uygulama Koşulları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8836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Balcı, A. (2013). Sosyal Bilimlerde Araştırma (Onuncu Baskı). </a:t>
            </a:r>
            <a:r>
              <a:rPr lang="tr-TR" dirty="0" err="1" smtClean="0"/>
              <a:t>Pegem</a:t>
            </a:r>
            <a:r>
              <a:rPr lang="tr-TR" dirty="0" smtClean="0"/>
              <a:t> Akademi: Ankara.</a:t>
            </a:r>
          </a:p>
          <a:p>
            <a:r>
              <a:rPr lang="tr-TR" dirty="0"/>
              <a:t>Büyüköztürk, Ş., Kılıç Çakmak, E., Akgün, Ö.E., Karadeniz, Ş. ve Demirel F. (2016). Bilimsel Araştırma Yöntemleri (20. Baskı), </a:t>
            </a:r>
            <a:r>
              <a:rPr lang="tr-TR" dirty="0" err="1"/>
              <a:t>Pegem</a:t>
            </a:r>
            <a:r>
              <a:rPr lang="tr-TR" dirty="0"/>
              <a:t> Akademi, Ankara.</a:t>
            </a:r>
          </a:p>
          <a:p>
            <a:r>
              <a:rPr lang="tr-TR" dirty="0"/>
              <a:t>Aziz, A. (2014). Sosyal Bilimlerde Araştırma Yöntem ve 	Teknikleri (9. Baskı). Nobel Akademik Yayıncılık, Ankara.</a:t>
            </a:r>
          </a:p>
          <a:p>
            <a:pPr lvl="0"/>
            <a:r>
              <a:rPr lang="tr-TR" dirty="0" err="1"/>
              <a:t>Karasar</a:t>
            </a:r>
            <a:r>
              <a:rPr lang="tr-TR" dirty="0"/>
              <a:t>, N. (2007). Bilimsel Araştırma </a:t>
            </a:r>
            <a:r>
              <a:rPr lang="tr-TR" dirty="0" err="1"/>
              <a:t>Yönetmi</a:t>
            </a:r>
            <a:r>
              <a:rPr lang="tr-TR" dirty="0"/>
              <a:t>. İstanbul: Nobel Yayın Dağıtım.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229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Ölçme araştırma yapmak için kaçınılmaz bir süreçtir. </a:t>
            </a:r>
          </a:p>
          <a:p>
            <a:r>
              <a:rPr lang="tr-TR" dirty="0" smtClean="0"/>
              <a:t>Araştırmayı yaparken temel amaç probleme ve çözümüne ulaşmak ölçme şüphesiz araştırmanın odağını oluşturur. </a:t>
            </a:r>
          </a:p>
          <a:p>
            <a:r>
              <a:rPr lang="tr-TR" dirty="0" smtClean="0"/>
              <a:t>Ölçme en genel anlatımıyla olaylara, olgulara, durumlara sayılar vermektir. </a:t>
            </a:r>
          </a:p>
          <a:p>
            <a:r>
              <a:rPr lang="tr-TR" dirty="0" smtClean="0"/>
              <a:t>Ölçme bir betimleme olayıdır</a:t>
            </a:r>
            <a:r>
              <a:rPr lang="tr-TR" dirty="0"/>
              <a:t> </a:t>
            </a:r>
            <a:r>
              <a:rPr lang="tr-TR" dirty="0" smtClean="0"/>
              <a:t>(Balcı, 2013).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Genelde sayılarla, bazen sembollerle, bazen ise söylem ile ifade edilmektedir </a:t>
            </a:r>
            <a:r>
              <a:rPr lang="tr-TR" dirty="0"/>
              <a:t>(</a:t>
            </a:r>
            <a:r>
              <a:rPr lang="tr-TR" dirty="0" smtClean="0"/>
              <a:t>Karasar;2007)</a:t>
            </a:r>
            <a:endParaRPr lang="tr-TR" dirty="0"/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1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SONUÇ OLARAK; ölçme birey ya da nesnelerin özelliklerinin uygun ölçme araçları kullanılarak analiz edilip, sonuçlarının sembollerle ifade edilmesidir </a:t>
            </a:r>
            <a:r>
              <a:rPr lang="tr-TR" dirty="0"/>
              <a:t>(Büyüköztürk vd., 2016).</a:t>
            </a: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 smtClean="0">
              <a:latin typeface="+mn-lt"/>
            </a:endParaRPr>
          </a:p>
          <a:p>
            <a:r>
              <a:rPr lang="tr-TR" b="1" dirty="0" smtClean="0"/>
              <a:t>Ölçek Türleri</a:t>
            </a:r>
          </a:p>
          <a:p>
            <a:pPr marL="514350" indent="-514350">
              <a:buAutoNum type="arabicPeriod"/>
            </a:pPr>
            <a:r>
              <a:rPr lang="tr-TR" b="1" dirty="0" smtClean="0"/>
              <a:t>Sınıflandırma Ölçeği</a:t>
            </a:r>
          </a:p>
          <a:p>
            <a:pPr marL="514350" indent="-514350">
              <a:buAutoNum type="arabicPeriod"/>
            </a:pPr>
            <a:r>
              <a:rPr lang="tr-TR" b="1" dirty="0" smtClean="0"/>
              <a:t>Sıralama Ölçeği</a:t>
            </a:r>
          </a:p>
          <a:p>
            <a:pPr marL="514350" indent="-514350">
              <a:buAutoNum type="arabicPeriod"/>
            </a:pPr>
            <a:r>
              <a:rPr lang="tr-TR" b="1" dirty="0" smtClean="0"/>
              <a:t>Aralık Ölçeği</a:t>
            </a:r>
          </a:p>
          <a:p>
            <a:pPr marL="514350" indent="-514350">
              <a:buAutoNum type="arabicPeriod"/>
            </a:pPr>
            <a:r>
              <a:rPr lang="tr-TR" b="1" dirty="0" smtClean="0"/>
              <a:t>Oran Ölçeği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85769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Ölçmede Hata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Ölçmede Hata;</a:t>
            </a:r>
          </a:p>
          <a:p>
            <a:r>
              <a:rPr lang="tr-TR" dirty="0" smtClean="0"/>
              <a:t>Ölçme aracına,</a:t>
            </a:r>
          </a:p>
          <a:p>
            <a:r>
              <a:rPr lang="tr-TR" dirty="0" smtClean="0"/>
              <a:t>Ölçme işlemini yapan araştırmacı veya diğer kişilere,</a:t>
            </a:r>
          </a:p>
          <a:p>
            <a:r>
              <a:rPr lang="tr-TR" dirty="0" smtClean="0"/>
              <a:t>Ölçme koşullarına bağlı olarak değişmektedir. </a:t>
            </a:r>
          </a:p>
          <a:p>
            <a:endParaRPr lang="tr-TR" dirty="0"/>
          </a:p>
          <a:p>
            <a:r>
              <a:rPr lang="tr-TR" dirty="0" smtClean="0"/>
              <a:t>Ölçme sürecinde hata olduğu durumlarda araştırmacı gözlenebilir puanlara dayalı olarak tahmin yürütebilir </a:t>
            </a:r>
            <a:r>
              <a:rPr lang="tr-TR" dirty="0"/>
              <a:t>(Büyüköztürk vd., 2016).</a:t>
            </a: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2741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Ölçme Araçlarının Sınıflandırılması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Testler</a:t>
            </a:r>
          </a:p>
          <a:p>
            <a:r>
              <a:rPr lang="tr-TR" dirty="0" smtClean="0"/>
              <a:t>Anketler</a:t>
            </a:r>
          </a:p>
          <a:p>
            <a:r>
              <a:rPr lang="tr-TR" dirty="0" smtClean="0"/>
              <a:t>Araştırmacının Kendisi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8413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Güvenirlik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Ölçekten elde edilen sonuçların hatalardan arınmasını bir ölçüsüdür.</a:t>
            </a:r>
          </a:p>
          <a:p>
            <a:r>
              <a:rPr lang="tr-TR" dirty="0" smtClean="0"/>
              <a:t>Ölçme aracının aynı kişiler üzerinde benzer şartlarda aynı sonucun tekrar edilebilirliğidir.</a:t>
            </a:r>
          </a:p>
          <a:p>
            <a:r>
              <a:rPr lang="tr-TR" dirty="0" smtClean="0"/>
              <a:t>Ölçme aracının güvenirlik kavramına sahip olması için;</a:t>
            </a:r>
          </a:p>
          <a:p>
            <a:r>
              <a:rPr lang="tr-TR" dirty="0" smtClean="0"/>
              <a:t>1. Duyarlılık</a:t>
            </a:r>
          </a:p>
          <a:p>
            <a:pPr marL="0" indent="0">
              <a:buNone/>
            </a:pPr>
            <a:r>
              <a:rPr lang="tr-TR" dirty="0" smtClean="0"/>
              <a:t>  2. Kararlılık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3. tutarlılık kavramlarına sahip olması gerekir (Aziz, 2013).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014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Güvenirliği Ölçmek için Yöntemler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Kuder</a:t>
            </a:r>
            <a:r>
              <a:rPr lang="tr-TR" dirty="0" smtClean="0"/>
              <a:t>- </a:t>
            </a:r>
            <a:r>
              <a:rPr lang="tr-TR" dirty="0" err="1" smtClean="0"/>
              <a:t>Richardson</a:t>
            </a:r>
            <a:r>
              <a:rPr lang="tr-TR" dirty="0" smtClean="0"/>
              <a:t> Yöntemi</a:t>
            </a:r>
          </a:p>
          <a:p>
            <a:r>
              <a:rPr lang="tr-TR" dirty="0" err="1" smtClean="0"/>
              <a:t>Cronbach</a:t>
            </a:r>
            <a:r>
              <a:rPr lang="tr-TR" dirty="0" smtClean="0"/>
              <a:t> Alpha</a:t>
            </a:r>
          </a:p>
          <a:p>
            <a:r>
              <a:rPr lang="tr-TR" dirty="0" err="1" smtClean="0"/>
              <a:t>Hoyt’un</a:t>
            </a:r>
            <a:r>
              <a:rPr lang="tr-TR" dirty="0" smtClean="0"/>
              <a:t> </a:t>
            </a:r>
            <a:r>
              <a:rPr lang="tr-TR" dirty="0" err="1" smtClean="0"/>
              <a:t>Varyans</a:t>
            </a:r>
            <a:r>
              <a:rPr lang="tr-TR" dirty="0" smtClean="0"/>
              <a:t> Analizi</a:t>
            </a:r>
          </a:p>
          <a:p>
            <a:r>
              <a:rPr lang="tr-TR" dirty="0" smtClean="0"/>
              <a:t>Eşdeğer Formlar Yöntemi</a:t>
            </a:r>
          </a:p>
          <a:p>
            <a:r>
              <a:rPr lang="tr-TR" dirty="0" smtClean="0"/>
              <a:t>Test-Tekrar Test Yöntemi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227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Ölçmenin Standart </a:t>
            </a:r>
            <a:r>
              <a:rPr lang="tr-TR" b="1" dirty="0"/>
              <a:t>Hatası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Ölçmeni standart hatası güvenirlik değerlendirilmesinde kullanılan başka bir istatistiktir. </a:t>
            </a:r>
          </a:p>
          <a:p>
            <a:r>
              <a:rPr lang="tr-TR" dirty="0" smtClean="0"/>
              <a:t>Ölçmenin standart sapması grup değişikliğinden az etkilenir. </a:t>
            </a:r>
          </a:p>
          <a:p>
            <a:r>
              <a:rPr lang="tr-TR" dirty="0" smtClean="0"/>
              <a:t>Standart hata testten alınan belli güven düzeylerindeki puanların orijinal puandan ne kadar saptığını gösteren bir analiz türüdür </a:t>
            </a:r>
            <a:r>
              <a:rPr lang="tr-TR" dirty="0"/>
              <a:t>(Büyüköztürk vd., 2016).</a:t>
            </a: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467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Güvenirliği </a:t>
            </a:r>
            <a:r>
              <a:rPr lang="tr-TR" b="1" dirty="0"/>
              <a:t>Etkileyen Faktörler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Ölçme Aracına İlişkin Faktörler</a:t>
            </a:r>
          </a:p>
          <a:p>
            <a:r>
              <a:rPr lang="tr-TR" dirty="0" smtClean="0"/>
              <a:t>Testi Alan Birey ve Gruba Bağlı Faktörler</a:t>
            </a:r>
          </a:p>
          <a:p>
            <a:r>
              <a:rPr lang="tr-TR" dirty="0" smtClean="0"/>
              <a:t>Uygulama Koşulları ve Zaman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5748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395</Words>
  <Application>Microsoft Office PowerPoint</Application>
  <PresentationFormat>Geniş ekran</PresentationFormat>
  <Paragraphs>66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İyon</vt:lpstr>
      <vt:lpstr>PowerPoint Sunusu</vt:lpstr>
      <vt:lpstr>Ölçme</vt:lpstr>
      <vt:lpstr>PowerPoint Sunusu</vt:lpstr>
      <vt:lpstr>Ölçmede Hata</vt:lpstr>
      <vt:lpstr>Ölçme Araçlarının Sınıflandırılması</vt:lpstr>
      <vt:lpstr>Güvenirlik</vt:lpstr>
      <vt:lpstr>Güvenirliği Ölçmek için Yöntemler</vt:lpstr>
      <vt:lpstr>Ölçmenin Standart Hatası </vt:lpstr>
      <vt:lpstr>Güvenirliği Etkileyen Faktörler </vt:lpstr>
      <vt:lpstr>Geçerlilik </vt:lpstr>
      <vt:lpstr>Geçerlilik Türleri </vt:lpstr>
      <vt:lpstr>Geçerliği Etkileyen Faktörler 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</dc:title>
  <dc:creator>tuğçe gürbulak</dc:creator>
  <cp:lastModifiedBy>Guv</cp:lastModifiedBy>
  <cp:revision>15</cp:revision>
  <dcterms:created xsi:type="dcterms:W3CDTF">2018-02-02T21:18:44Z</dcterms:created>
  <dcterms:modified xsi:type="dcterms:W3CDTF">2018-02-05T13:11:12Z</dcterms:modified>
</cp:coreProperties>
</file>