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606" r:id="rId2"/>
    <p:sldId id="607" r:id="rId3"/>
    <p:sldId id="610" r:id="rId4"/>
    <p:sldId id="608" r:id="rId5"/>
    <p:sldId id="609" r:id="rId6"/>
    <p:sldId id="625" r:id="rId7"/>
    <p:sldId id="626" r:id="rId8"/>
    <p:sldId id="627" r:id="rId9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7949" autoAdjust="0"/>
  </p:normalViewPr>
  <p:slideViewPr>
    <p:cSldViewPr>
      <p:cViewPr varScale="1">
        <p:scale>
          <a:sx n="78" d="100"/>
          <a:sy n="78" d="100"/>
        </p:scale>
        <p:origin x="157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8B09EA-1660-4E5C-B90B-AE3BCC2AE616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A1E5BF-A6EF-4433-A0BD-26C863B8BB4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36528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C2D4-37EF-49E5-A33C-6711D75D0EDA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6D3D3-6C91-43BE-BC2A-FCF5CF5E985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1099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4D3A7-106E-48B3-B22E-B736A041D1FE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E6022-77BC-4F89-A45C-0F5E74CC83F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4557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D56C-3196-4485-9540-073A1ED83B3A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26F8D-7C5C-477B-B5F9-8AD636AD992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5819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B8DA-E134-4B0E-94D8-CCD943142794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94B9-66C4-4184-BE7A-2CBB66E0D80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4254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FC218-A0DD-486C-987E-02B74679130D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C9DE-6377-40D7-BFB2-D1CF9504D34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8690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CCCA-6D30-4FAE-AD3A-0D0112703830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6302-E9E2-4FD4-B53A-D7661FB54E1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1381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56FE-D3BF-4EC1-BA12-E39B0E8A8C5B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14300-06BB-446E-B069-0017B57BCAF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8001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2BEC8-E145-4F7F-8AC4-B5FA5C5688A3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4B9A3-5DDC-4642-8DEE-AD11A6C7EA3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8881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EE562-BA5B-41B5-BD37-7AD0172E6DA2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8E873-0D4A-45DE-8ED9-8ED03F3C998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0931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45A8-2E37-4B01-A18D-218080D16897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9B76-B749-4EA6-B9FB-45A9339945A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8114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3967-1168-43AD-9C06-08F18E76424A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8223-49D3-4E68-BE64-1BF49D3A0D7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5973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1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4634DC-B43B-4DDD-8400-0432DFFCA070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955C07-89FB-478D-B1CC-CE37FE2DF8C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7D400C6B-AD35-418B-BE66-A7ABB0B773C8}"/>
              </a:ext>
            </a:extLst>
          </p:cNvPr>
          <p:cNvSpPr txBox="1"/>
          <p:nvPr/>
        </p:nvSpPr>
        <p:spPr>
          <a:xfrm>
            <a:off x="215516" y="260648"/>
            <a:ext cx="874897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ÖRDEK BESİSİ</a:t>
            </a:r>
          </a:p>
          <a:p>
            <a:endParaRPr lang="tr-TR" sz="22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Etlik ördeklerin büyüme hızı yıllık bazda gelişmeye devam etmekte ve erkekleri 42 günde yaklaşık 3.2 kg canlı ağırlığa ulaşmaktadır.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tr-TR" sz="6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Etlik ördekler için hazırlanan </a:t>
            </a:r>
            <a:r>
              <a:rPr lang="tr-TR" sz="2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rasyonlarda</a:t>
            </a: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karkas yağ birikimini azaltma çabaları içerisinde, protein: enerji oranındaki dengenin kurulmasına çok dikkat edilmelidir.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tr-TR" sz="6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Enerjiye göre daha yüksek proteinli </a:t>
            </a:r>
            <a:r>
              <a:rPr lang="tr-TR" sz="2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rasyonlar</a:t>
            </a: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daha az karkas yağına neden olur.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tr-TR" sz="6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Ördekler için yemleme programı geliştirilirken, karkas kompozisyonu özellikle geç dönem büyüme ve bitirme </a:t>
            </a:r>
            <a:r>
              <a:rPr lang="tr-TR" sz="2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rasyonlarında</a:t>
            </a: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dikkate alınmalıdır.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tr-TR" sz="6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tr-TR" sz="6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Ördekler selülozu tavuklara göre daha iyi bir şekilde sindirebilirler. </a:t>
            </a:r>
            <a:endParaRPr lang="tr-TR" sz="2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6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AE0BCCE6-94D6-4185-93CF-0A7B20ADF133}"/>
              </a:ext>
            </a:extLst>
          </p:cNvPr>
          <p:cNvSpPr txBox="1"/>
          <p:nvPr/>
        </p:nvSpPr>
        <p:spPr>
          <a:xfrm>
            <a:off x="143508" y="332656"/>
            <a:ext cx="8856984" cy="637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49 günlük yaşta oluşmuş karın yağı, etlik piliçlerde bulunan karın yağı oranına benzer olarak canlı ağırlığın sadece % 2 sini oluşturmaktadır. Bu veriler, ördeğin vücut yağındaki ana problemin, deri altı yağ depoları olduğunu göstermektedir.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22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Ördek beslemede hızlı bir büyüme oranı arzu edilirse, o zaman iyi kaliteli </a:t>
            </a:r>
            <a:r>
              <a:rPr lang="tr-TR" sz="2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peletlerle</a:t>
            </a: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yemlemenin belirgin bir avantajı olduğu görülmektedir.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Ördeklerin yemi etkin bir şekilde toplama kabiliyeti olmadığından, yem israfı olmadan toz yemi tüketemezler ve yeterli performans oluşturamazlar.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Islak toz yemle beslemede de nispeten toz yeme göre daha başarılı olunmaktadır, ancak bu durumda özellikle karın bölgesi olmak üzere ördeğin genel kirlilik halinde artma olmaktadır.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22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0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3E7DF9F9-2CF8-424E-B8D6-41CFEF417CDD}"/>
              </a:ext>
            </a:extLst>
          </p:cNvPr>
          <p:cNvSpPr txBox="1"/>
          <p:nvPr/>
        </p:nvSpPr>
        <p:spPr>
          <a:xfrm>
            <a:off x="179512" y="476672"/>
            <a:ext cx="8784976" cy="2527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Ördekler için </a:t>
            </a:r>
            <a:r>
              <a:rPr lang="tr-TR" sz="2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peletlenmiş</a:t>
            </a: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yemler, % 10 ila 20 dökmeden kaynaklanan yem tasarrufu ve tüketim kolaylığı nedeniyle daha verimli bir şekilde kullanılmaktadır.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5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Başlangıç diyetleri genellikle 3 mm çapında ve 8 mm uzunluğunda </a:t>
            </a:r>
            <a:r>
              <a:rPr lang="tr-TR" sz="2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pelet</a:t>
            </a: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tercih edilirken, büyütme döneminde </a:t>
            </a:r>
            <a:r>
              <a:rPr lang="tr-TR" sz="2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peletler</a:t>
            </a: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5 mm çapında ve 12 mm uzunluğunda verilir.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212976"/>
            <a:ext cx="42195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3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0A1A696-5F60-4ACA-84EE-32D58B054001}"/>
              </a:ext>
            </a:extLst>
          </p:cNvPr>
          <p:cNvSpPr txBox="1"/>
          <p:nvPr/>
        </p:nvSpPr>
        <p:spPr>
          <a:xfrm>
            <a:off x="107504" y="476672"/>
            <a:ext cx="8784976" cy="2807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Pekin ördekleri, ana et tipi ördek olarak bilinir ve et elde etmek için genetik olarak geliştirilmişlerdir.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r-TR" sz="2200" b="1" dirty="0">
                <a:ea typeface="Calibri" panose="020F0502020204030204" pitchFamily="34" charset="0"/>
                <a:cs typeface="Arial" panose="020B0604020202020204" pitchFamily="34" charset="0"/>
              </a:rPr>
              <a:t>Genetik olarak geliştirilmiş hatlar </a:t>
            </a: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daha yüksek et verimi ve daha düşük karkas yağ birikimi oranına sahiptir ve 6 haftada 3,2 kg</a:t>
            </a:r>
            <a:r>
              <a:rPr lang="tr-TR" sz="2200" b="1" dirty="0">
                <a:ea typeface="Calibri" panose="020F0502020204030204" pitchFamily="34" charset="0"/>
                <a:cs typeface="Arial" panose="020B0604020202020204" pitchFamily="34" charset="0"/>
              </a:rPr>
              <a:t> canlı ağırlığa</a:t>
            </a: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ulaşır,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r-TR" sz="2200" b="1" dirty="0"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eliştirilmemiş tip sadece 1,7 kg'a ulaşmak için 11 hafta gerektirir.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FE0FD7C-CF07-4EB8-9E58-CFBD13D80B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3571819"/>
            <a:ext cx="4464496" cy="288151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881" y="3571819"/>
            <a:ext cx="3546482" cy="28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0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A9454304-6469-4F04-A9A0-E2171DB191C9}"/>
              </a:ext>
            </a:extLst>
          </p:cNvPr>
          <p:cNvSpPr txBox="1"/>
          <p:nvPr/>
        </p:nvSpPr>
        <p:spPr>
          <a:xfrm>
            <a:off x="107504" y="188640"/>
            <a:ext cx="8784976" cy="390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Ördek besisinde genelde Pekin ördeği tercih edilirken son yıllarda </a:t>
            </a:r>
            <a:r>
              <a:rPr lang="tr-TR" sz="2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Muscovy</a:t>
            </a: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ördekleri de kullanılmaya başlanmıştır.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tr-TR" sz="5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Ancak </a:t>
            </a:r>
            <a:r>
              <a:rPr lang="tr-TR" sz="2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muscovy</a:t>
            </a: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ördeklerinin erkekleri dişilerinden % 50 daha fazla ağırlığa sahiptir. Karkas yağ birikimini sınırlayabilmek için dişiler erkeklerden 2-3 hafta önce pazara sunulmaktadır.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tr-TR" sz="5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Pekin ve </a:t>
            </a:r>
            <a:r>
              <a:rPr lang="tr-TR" sz="2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Muscovy</a:t>
            </a: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ördeklerinin melezlemesi ile elde edilen </a:t>
            </a:r>
            <a:r>
              <a:rPr lang="tr-TR" sz="2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hibrit</a:t>
            </a: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2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Mule</a:t>
            </a:r>
            <a:r>
              <a:rPr lang="tr-TR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ördeklerinde dişi ve erkekler arasındaki canlı ağırlık farkı az olduğundan son zamanlarda tercih edilir olmuştur.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68250"/>
            <a:ext cx="3960440" cy="253351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760338"/>
            <a:ext cx="3372619" cy="28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2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074AB833-FB16-4649-9ABD-32FD38470D24}"/>
              </a:ext>
            </a:extLst>
          </p:cNvPr>
          <p:cNvSpPr txBox="1"/>
          <p:nvPr/>
        </p:nvSpPr>
        <p:spPr>
          <a:xfrm>
            <a:off x="107504" y="768493"/>
            <a:ext cx="8640960" cy="42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Pekin ördeklerinin performansı</a:t>
            </a:r>
            <a:endParaRPr lang="tr-TR" sz="2200" dirty="0">
              <a:solidFill>
                <a:srgbClr val="0070C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o 10">
            <a:extLst>
              <a:ext uri="{FF2B5EF4-FFF2-40B4-BE49-F238E27FC236}">
                <a16:creationId xmlns:a16="http://schemas.microsoft.com/office/drawing/2014/main" id="{4F79E2B8-8706-4AE7-B4E6-483D4DCAF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626961"/>
              </p:ext>
            </p:extLst>
          </p:nvPr>
        </p:nvGraphicFramePr>
        <p:xfrm>
          <a:off x="179512" y="1340768"/>
          <a:ext cx="8640962" cy="3835860"/>
        </p:xfrm>
        <a:graphic>
          <a:graphicData uri="http://schemas.openxmlformats.org/drawingml/2006/table">
            <a:tbl>
              <a:tblPr firstRow="1" firstCol="1" bandRow="1"/>
              <a:tblGrid>
                <a:gridCol w="1727620">
                  <a:extLst>
                    <a:ext uri="{9D8B030D-6E8A-4147-A177-3AD203B41FA5}">
                      <a16:colId xmlns:a16="http://schemas.microsoft.com/office/drawing/2014/main" val="1501439873"/>
                    </a:ext>
                  </a:extLst>
                </a:gridCol>
                <a:gridCol w="1727620">
                  <a:extLst>
                    <a:ext uri="{9D8B030D-6E8A-4147-A177-3AD203B41FA5}">
                      <a16:colId xmlns:a16="http://schemas.microsoft.com/office/drawing/2014/main" val="704417051"/>
                    </a:ext>
                  </a:extLst>
                </a:gridCol>
                <a:gridCol w="1728574">
                  <a:extLst>
                    <a:ext uri="{9D8B030D-6E8A-4147-A177-3AD203B41FA5}">
                      <a16:colId xmlns:a16="http://schemas.microsoft.com/office/drawing/2014/main" val="3874809725"/>
                    </a:ext>
                  </a:extLst>
                </a:gridCol>
                <a:gridCol w="1728574">
                  <a:extLst>
                    <a:ext uri="{9D8B030D-6E8A-4147-A177-3AD203B41FA5}">
                      <a16:colId xmlns:a16="http://schemas.microsoft.com/office/drawing/2014/main" val="2155911133"/>
                    </a:ext>
                  </a:extLst>
                </a:gridCol>
                <a:gridCol w="1728574">
                  <a:extLst>
                    <a:ext uri="{9D8B030D-6E8A-4147-A177-3AD203B41FA5}">
                      <a16:colId xmlns:a16="http://schemas.microsoft.com/office/drawing/2014/main" val="4152038495"/>
                    </a:ext>
                  </a:extLst>
                </a:gridCol>
              </a:tblGrid>
              <a:tr h="3920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Hafta</a:t>
                      </a:r>
                      <a:endParaRPr lang="tr-TR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Canlı ağırlık (g)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Yem değerlendirme oranı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746503"/>
                  </a:ext>
                </a:extLst>
              </a:tr>
              <a:tr h="3920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Erkek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Dişi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Erkek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Dişi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62006"/>
                  </a:ext>
                </a:extLst>
              </a:tr>
              <a:tr h="392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tr-TR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tr-TR" sz="2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tr-TR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624022"/>
                  </a:ext>
                </a:extLst>
              </a:tr>
              <a:tr h="392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tr-TR" sz="2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1140</a:t>
                      </a:r>
                      <a:endParaRPr lang="tr-TR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tr-TR" sz="2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tr-TR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99275"/>
                  </a:ext>
                </a:extLst>
              </a:tr>
              <a:tr h="392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1620</a:t>
                      </a:r>
                      <a:endParaRPr lang="tr-TR" sz="2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1570</a:t>
                      </a:r>
                      <a:endParaRPr lang="tr-TR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tr-TR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324396"/>
                  </a:ext>
                </a:extLst>
              </a:tr>
              <a:tr h="392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2300</a:t>
                      </a:r>
                      <a:endParaRPr lang="tr-TR" sz="2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2100</a:t>
                      </a:r>
                      <a:endParaRPr lang="tr-TR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tr-TR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845484"/>
                  </a:ext>
                </a:extLst>
              </a:tr>
              <a:tr h="392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2800</a:t>
                      </a:r>
                      <a:endParaRPr lang="tr-TR" sz="2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2600</a:t>
                      </a:r>
                      <a:endParaRPr lang="tr-TR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tr-TR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745377"/>
                  </a:ext>
                </a:extLst>
              </a:tr>
              <a:tr h="392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3200</a:t>
                      </a:r>
                      <a:endParaRPr lang="tr-TR" sz="2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3100</a:t>
                      </a:r>
                      <a:endParaRPr lang="tr-TR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tr-TR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795265"/>
                  </a:ext>
                </a:extLst>
              </a:tr>
              <a:tr h="392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3600</a:t>
                      </a:r>
                      <a:endParaRPr lang="tr-TR" sz="2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3400</a:t>
                      </a:r>
                      <a:endParaRPr lang="tr-TR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tr-TR" sz="2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tr-TR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436448"/>
                  </a:ext>
                </a:extLst>
              </a:tr>
            </a:tbl>
          </a:graphicData>
        </a:graphic>
      </p:graphicFrame>
      <p:sp>
        <p:nvSpPr>
          <p:cNvPr id="13" name="Metin kutusu 12">
            <a:extLst>
              <a:ext uri="{FF2B5EF4-FFF2-40B4-BE49-F238E27FC236}">
                <a16:creationId xmlns:a16="http://schemas.microsoft.com/office/drawing/2014/main" id="{23728EEC-5F42-4282-B87F-7173F93A31DA}"/>
              </a:ext>
            </a:extLst>
          </p:cNvPr>
          <p:cNvSpPr txBox="1"/>
          <p:nvPr/>
        </p:nvSpPr>
        <p:spPr>
          <a:xfrm>
            <a:off x="5616624" y="5229200"/>
            <a:ext cx="3419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(</a:t>
            </a:r>
            <a:r>
              <a:rPr lang="tr-TR" b="1" dirty="0" err="1"/>
              <a:t>Summers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Leeson</a:t>
            </a:r>
            <a:r>
              <a:rPr lang="tr-TR" b="1" dirty="0"/>
              <a:t> 2008)</a:t>
            </a:r>
          </a:p>
        </p:txBody>
      </p:sp>
    </p:spTree>
    <p:extLst>
      <p:ext uri="{BB962C8B-B14F-4D97-AF65-F5344CB8AC3E}">
        <p14:creationId xmlns:p14="http://schemas.microsoft.com/office/powerpoint/2010/main" val="80276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10157944-9722-428E-A9C6-30E288F0F4B3}"/>
              </a:ext>
            </a:extLst>
          </p:cNvPr>
          <p:cNvSpPr txBox="1"/>
          <p:nvPr/>
        </p:nvSpPr>
        <p:spPr>
          <a:xfrm>
            <a:off x="107504" y="620688"/>
            <a:ext cx="8856984" cy="42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Muscovy</a:t>
            </a:r>
            <a:r>
              <a:rPr lang="tr-TR" sz="2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ördeklerinin performansı </a:t>
            </a:r>
            <a:r>
              <a:rPr lang="tr-TR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tr-TR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Leeson</a:t>
            </a:r>
            <a:r>
              <a:rPr lang="tr-TR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Summers</a:t>
            </a:r>
            <a:r>
              <a:rPr lang="tr-TR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2008)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4BA1AD84-55AF-4CB5-A4F4-02B5D2389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577312"/>
              </p:ext>
            </p:extLst>
          </p:nvPr>
        </p:nvGraphicFramePr>
        <p:xfrm>
          <a:off x="179513" y="1268760"/>
          <a:ext cx="8856986" cy="4770374"/>
        </p:xfrm>
        <a:graphic>
          <a:graphicData uri="http://schemas.openxmlformats.org/drawingml/2006/table">
            <a:tbl>
              <a:tblPr firstRow="1" firstCol="1" bandRow="1"/>
              <a:tblGrid>
                <a:gridCol w="1770811">
                  <a:extLst>
                    <a:ext uri="{9D8B030D-6E8A-4147-A177-3AD203B41FA5}">
                      <a16:colId xmlns:a16="http://schemas.microsoft.com/office/drawing/2014/main" val="1596305140"/>
                    </a:ext>
                  </a:extLst>
                </a:gridCol>
                <a:gridCol w="1770811">
                  <a:extLst>
                    <a:ext uri="{9D8B030D-6E8A-4147-A177-3AD203B41FA5}">
                      <a16:colId xmlns:a16="http://schemas.microsoft.com/office/drawing/2014/main" val="2807862036"/>
                    </a:ext>
                  </a:extLst>
                </a:gridCol>
                <a:gridCol w="1771788">
                  <a:extLst>
                    <a:ext uri="{9D8B030D-6E8A-4147-A177-3AD203B41FA5}">
                      <a16:colId xmlns:a16="http://schemas.microsoft.com/office/drawing/2014/main" val="1183760685"/>
                    </a:ext>
                  </a:extLst>
                </a:gridCol>
                <a:gridCol w="1771788">
                  <a:extLst>
                    <a:ext uri="{9D8B030D-6E8A-4147-A177-3AD203B41FA5}">
                      <a16:colId xmlns:a16="http://schemas.microsoft.com/office/drawing/2014/main" val="2957705892"/>
                    </a:ext>
                  </a:extLst>
                </a:gridCol>
                <a:gridCol w="1771788">
                  <a:extLst>
                    <a:ext uri="{9D8B030D-6E8A-4147-A177-3AD203B41FA5}">
                      <a16:colId xmlns:a16="http://schemas.microsoft.com/office/drawing/2014/main" val="933884699"/>
                    </a:ext>
                  </a:extLst>
                </a:gridCol>
              </a:tblGrid>
              <a:tr h="2983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Hafta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Canlı ağırlık (g)</a:t>
                      </a:r>
                      <a:endParaRPr lang="tr-TR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Yem değerlendirme oranı</a:t>
                      </a:r>
                      <a:endParaRPr lang="tr-TR" sz="2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520724"/>
                  </a:ext>
                </a:extLst>
              </a:tr>
              <a:tr h="29831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Erkek</a:t>
                      </a:r>
                      <a:endParaRPr lang="tr-TR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Dişi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Erkek</a:t>
                      </a:r>
                      <a:endParaRPr lang="tr-TR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Dişi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820071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75310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86560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1.42</a:t>
                      </a:r>
                      <a:endParaRPr lang="tr-TR" sz="2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725543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1.75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939209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2250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</a:t>
                      </a:r>
                      <a:endParaRPr lang="tr-TR" sz="2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130840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2800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2100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1.95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2.05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848570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3500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2350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2.15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01502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918556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4500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2700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2.32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87063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4800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2900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2.62</a:t>
                      </a:r>
                      <a:endParaRPr lang="tr-TR" sz="2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09191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5100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2.45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907560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5400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700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36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E0F3B45-1EA4-489E-B745-162241043995}"/>
              </a:ext>
            </a:extLst>
          </p:cNvPr>
          <p:cNvSpPr txBox="1"/>
          <p:nvPr/>
        </p:nvSpPr>
        <p:spPr>
          <a:xfrm>
            <a:off x="107504" y="1128533"/>
            <a:ext cx="8928992" cy="42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Hibrit</a:t>
            </a:r>
            <a:r>
              <a:rPr lang="tr-TR" sz="2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Mule</a:t>
            </a:r>
            <a:r>
              <a:rPr lang="tr-TR" sz="2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ördeklerinin performansı (</a:t>
            </a:r>
            <a:r>
              <a:rPr lang="tr-TR" sz="2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Leeson</a:t>
            </a:r>
            <a:r>
              <a:rPr lang="tr-TR" sz="2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Summers</a:t>
            </a:r>
            <a:r>
              <a:rPr lang="tr-TR" sz="2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2008)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CC3A11B4-71EE-4D9F-A7FF-5FE7D105F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788046"/>
              </p:ext>
            </p:extLst>
          </p:nvPr>
        </p:nvGraphicFramePr>
        <p:xfrm>
          <a:off x="107504" y="1628796"/>
          <a:ext cx="8928990" cy="3744420"/>
        </p:xfrm>
        <a:graphic>
          <a:graphicData uri="http://schemas.openxmlformats.org/drawingml/2006/table">
            <a:tbl>
              <a:tblPr firstRow="1" firstCol="1" bandRow="1"/>
              <a:tblGrid>
                <a:gridCol w="1785207">
                  <a:extLst>
                    <a:ext uri="{9D8B030D-6E8A-4147-A177-3AD203B41FA5}">
                      <a16:colId xmlns:a16="http://schemas.microsoft.com/office/drawing/2014/main" val="3614963549"/>
                    </a:ext>
                  </a:extLst>
                </a:gridCol>
                <a:gridCol w="1785207">
                  <a:extLst>
                    <a:ext uri="{9D8B030D-6E8A-4147-A177-3AD203B41FA5}">
                      <a16:colId xmlns:a16="http://schemas.microsoft.com/office/drawing/2014/main" val="3091448738"/>
                    </a:ext>
                  </a:extLst>
                </a:gridCol>
                <a:gridCol w="1786192">
                  <a:extLst>
                    <a:ext uri="{9D8B030D-6E8A-4147-A177-3AD203B41FA5}">
                      <a16:colId xmlns:a16="http://schemas.microsoft.com/office/drawing/2014/main" val="3125247378"/>
                    </a:ext>
                  </a:extLst>
                </a:gridCol>
                <a:gridCol w="1786192">
                  <a:extLst>
                    <a:ext uri="{9D8B030D-6E8A-4147-A177-3AD203B41FA5}">
                      <a16:colId xmlns:a16="http://schemas.microsoft.com/office/drawing/2014/main" val="849540623"/>
                    </a:ext>
                  </a:extLst>
                </a:gridCol>
                <a:gridCol w="1786192">
                  <a:extLst>
                    <a:ext uri="{9D8B030D-6E8A-4147-A177-3AD203B41FA5}">
                      <a16:colId xmlns:a16="http://schemas.microsoft.com/office/drawing/2014/main" val="1502230291"/>
                    </a:ext>
                  </a:extLst>
                </a:gridCol>
              </a:tblGrid>
              <a:tr h="3744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Hafta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Canlı ağırlık (g)</a:t>
                      </a:r>
                      <a:endParaRPr lang="tr-TR" sz="2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Yem değerlendirme oranı</a:t>
                      </a:r>
                      <a:endParaRPr lang="tr-TR" sz="2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477239"/>
                  </a:ext>
                </a:extLst>
              </a:tr>
              <a:tr h="3744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Erkek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Dişi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Erkek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Dişi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85092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1.32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1.54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275098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1.41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1.63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90914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2200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1900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1.54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1.75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35162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2800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1.63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8628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3400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1.71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1.90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14286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3900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3500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1.82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8033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4200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3800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1.91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2.14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2233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4600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4100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2.04</a:t>
                      </a:r>
                      <a:endParaRPr lang="tr-TR" sz="2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2.26</a:t>
                      </a:r>
                      <a:endParaRPr lang="tr-TR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83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69564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</a:spPr>
      <a:bodyPr anchor="ctr"/>
      <a:lstStyle>
        <a:defPPr algn="ctr">
          <a:defRPr dirty="0">
            <a:solidFill>
              <a:srgbClr val="FF0000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564</Words>
  <Application>Microsoft Office PowerPoint</Application>
  <PresentationFormat>Ekran Gösterisi (4:3)</PresentationFormat>
  <Paragraphs>188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TUBITAK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fipek</dc:creator>
  <cp:lastModifiedBy>USER</cp:lastModifiedBy>
  <cp:revision>963</cp:revision>
  <dcterms:created xsi:type="dcterms:W3CDTF">2009-03-16T08:38:31Z</dcterms:created>
  <dcterms:modified xsi:type="dcterms:W3CDTF">2021-09-16T05:46:42Z</dcterms:modified>
</cp:coreProperties>
</file>