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</p:sldMasterIdLst>
  <p:notesMasterIdLst>
    <p:notesMasterId r:id="rId23"/>
  </p:notesMasterIdLst>
  <p:handoutMasterIdLst>
    <p:handoutMasterId r:id="rId24"/>
  </p:handoutMasterIdLst>
  <p:sldIdLst>
    <p:sldId id="291" r:id="rId2"/>
    <p:sldId id="310" r:id="rId3"/>
    <p:sldId id="311" r:id="rId4"/>
    <p:sldId id="312" r:id="rId5"/>
    <p:sldId id="313" r:id="rId6"/>
    <p:sldId id="314" r:id="rId7"/>
    <p:sldId id="315" r:id="rId8"/>
    <p:sldId id="316" r:id="rId9"/>
    <p:sldId id="317" r:id="rId10"/>
    <p:sldId id="318" r:id="rId11"/>
    <p:sldId id="319" r:id="rId12"/>
    <p:sldId id="300" r:id="rId13"/>
    <p:sldId id="320" r:id="rId14"/>
    <p:sldId id="302" r:id="rId15"/>
    <p:sldId id="304" r:id="rId16"/>
    <p:sldId id="305" r:id="rId17"/>
    <p:sldId id="306" r:id="rId18"/>
    <p:sldId id="307" r:id="rId19"/>
    <p:sldId id="308" r:id="rId20"/>
    <p:sldId id="309" r:id="rId21"/>
    <p:sldId id="321" r:id="rId22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9E14DAF-25A7-49DA-BD38-FE76219F5B1B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6BC2ECB-3FDC-41E3-839A-3B876EF82E67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45CB3-61DA-4266-8F70-378C2C0B07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916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84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287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34158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162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664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603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231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507A-C22B-462E-9B17-1EB927F515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482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7484-E0F5-4D73-BB62-986ECDAAF5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76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0CAF-4D1C-4E34-B3D3-EB6CE65BE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013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F530-55B0-4E7D-89BE-2E9C563026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006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1325-7D32-43B7-9E56-E61E633148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566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0236-E947-4C63-A0C5-F45D317E77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84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ECF57-9784-48E3-9D28-0F4F6DB0F8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956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3D0DA-1813-4487-9C6A-FF5E116029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982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5512-2454-491E-916C-A35A7D91A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924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529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B-309 </a:t>
            </a:r>
            <a:r>
              <a:rPr lang="tr-TR" dirty="0" smtClean="0"/>
              <a:t>BİYOKİMYA  ı </a:t>
            </a: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XIII.HAFTA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Regulation of Glycolysis/Gluconeogenesis - ppt video online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7"/>
            <a:ext cx="7992888" cy="561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64704" y="6093296"/>
            <a:ext cx="813690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https://www.google.com/url?sa=i&amp;url=https%3A%2F%2Fslideplayer.com%2Fslide%2F5049769%2F&amp;psig=AOvVaw1ykB4SanVXfb3IaFvEerZM&amp;ust=1589402601660000&amp;source=images&amp;cd=vfe&amp;ved=0CAIQjRxqFwoTCLiLuaCYr-kCFQAAAAAdAAAAABA0</a:t>
            </a:r>
          </a:p>
        </p:txBody>
      </p:sp>
    </p:spTree>
    <p:extLst>
      <p:ext uri="{BB962C8B-B14F-4D97-AF65-F5344CB8AC3E}">
        <p14:creationId xmlns:p14="http://schemas.microsoft.com/office/powerpoint/2010/main" val="2402157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Lecture 18: Glycolysis (Biochemistry ) Flashcards | Memora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76672"/>
            <a:ext cx="8376865" cy="596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55575" y="6257836"/>
            <a:ext cx="837686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https://www.google.com/url?sa=i&amp;url=https%3A%2F%2Fwww.memorangapp.com%2Fflashcards%2F170343%2FLecture%2B18%253A%2BGlycolysis%2F&amp;psig=AOvVaw1ykB4SanVXfb3IaFvEerZM&amp;ust=1589402601660000&amp;source=images&amp;cd=vfe&amp;ved=0CAIQjRxqFwoTCLiLuaCYr-kCFQAAAAAdAAAAABBE</a:t>
            </a:r>
          </a:p>
        </p:txBody>
      </p:sp>
    </p:spTree>
    <p:extLst>
      <p:ext uri="{BB962C8B-B14F-4D97-AF65-F5344CB8AC3E}">
        <p14:creationId xmlns:p14="http://schemas.microsoft.com/office/powerpoint/2010/main" val="3640079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sz="4000" dirty="0" err="1" smtClean="0"/>
              <a:t>glikolipitlerin</a:t>
            </a:r>
            <a:r>
              <a:rPr lang="tr-TR" sz="4000" dirty="0" smtClean="0"/>
              <a:t> biyokimyasal yapıları ve işlevlerine bazı örnekler verilecek.</a:t>
            </a:r>
          </a:p>
          <a:p>
            <a:endParaRPr lang="tr-TR" sz="4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35236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What are glycolipids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7858125" cy="4829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28967" y="5445137"/>
            <a:ext cx="800214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https://www.google.com/url?sa=i&amp;url=http%3A%2F%2Fwww.brainkart.com%2Farticle%2FWhat-are-glycolipids-_27515%2F&amp;psig=AOvVaw35KMY_FMJFTbER29YyasNM&amp;ust=1589403295953000&amp;source=images&amp;cd=vfe&amp;ved=0CAIQjRxqFwoTCLjp-umar-kCFQAAAAAdAAAAABAD</a:t>
            </a:r>
          </a:p>
        </p:txBody>
      </p:sp>
    </p:spTree>
    <p:extLst>
      <p:ext uri="{BB962C8B-B14F-4D97-AF65-F5344CB8AC3E}">
        <p14:creationId xmlns:p14="http://schemas.microsoft.com/office/powerpoint/2010/main" val="15830870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sz="4000" dirty="0" smtClean="0"/>
              <a:t> </a:t>
            </a:r>
            <a:r>
              <a:rPr lang="tr-TR" sz="4000" dirty="0" err="1" smtClean="0"/>
              <a:t>Glukoz</a:t>
            </a:r>
            <a:r>
              <a:rPr lang="tr-TR" sz="4000" dirty="0" smtClean="0"/>
              <a:t> kullanımının ana yolları,</a:t>
            </a:r>
          </a:p>
          <a:p>
            <a:endParaRPr lang="tr-TR" sz="4000" dirty="0" smtClean="0"/>
          </a:p>
          <a:p>
            <a:r>
              <a:rPr lang="tr-TR" sz="4000" dirty="0" err="1" smtClean="0"/>
              <a:t>Glikolizde</a:t>
            </a:r>
            <a:r>
              <a:rPr lang="tr-TR" sz="4000" dirty="0" smtClean="0"/>
              <a:t> yer alan tüm enzimler, çalışma prensipleri ve reaksiyonlar üzerinde yeniden durulacaktır.</a:t>
            </a:r>
          </a:p>
        </p:txBody>
      </p:sp>
    </p:spTree>
    <p:extLst>
      <p:ext uri="{BB962C8B-B14F-4D97-AF65-F5344CB8AC3E}">
        <p14:creationId xmlns:p14="http://schemas.microsoft.com/office/powerpoint/2010/main" val="2298646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sz="4000" dirty="0" err="1" smtClean="0"/>
              <a:t>Glukoneogenez</a:t>
            </a:r>
            <a:r>
              <a:rPr lang="tr-TR" sz="4000" dirty="0" smtClean="0"/>
              <a:t> tüm hayvanlarda, bitkilerde ve mikroorganizmalarda görülür.</a:t>
            </a:r>
          </a:p>
          <a:p>
            <a:r>
              <a:rPr lang="tr-TR" sz="4000" dirty="0" err="1" smtClean="0"/>
              <a:t>Laktat</a:t>
            </a:r>
            <a:r>
              <a:rPr lang="tr-TR" sz="4000" dirty="0" smtClean="0"/>
              <a:t>, </a:t>
            </a:r>
            <a:r>
              <a:rPr lang="tr-TR" sz="4000" dirty="0" err="1" smtClean="0"/>
              <a:t>piruvat</a:t>
            </a:r>
            <a:r>
              <a:rPr lang="tr-TR" sz="4000" dirty="0" smtClean="0"/>
              <a:t> veya bazı amino asitlerden </a:t>
            </a:r>
            <a:r>
              <a:rPr lang="tr-TR" sz="4000" dirty="0" err="1" smtClean="0"/>
              <a:t>glukoz</a:t>
            </a:r>
            <a:r>
              <a:rPr lang="tr-TR" sz="4000" dirty="0" smtClean="0"/>
              <a:t> oluşum yolları,</a:t>
            </a:r>
          </a:p>
          <a:p>
            <a:r>
              <a:rPr lang="tr-TR" sz="4000" dirty="0" smtClean="0"/>
              <a:t>Reaksiyonları ve enzimleri yeniden değerlendirilecektir.</a:t>
            </a:r>
          </a:p>
          <a:p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673140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sz="4000" dirty="0" err="1" smtClean="0"/>
              <a:t>Pentoz</a:t>
            </a:r>
            <a:r>
              <a:rPr lang="tr-TR" sz="4000" dirty="0" smtClean="0"/>
              <a:t> Fosfat Yolunun yeniden anlatımı yapılarak, </a:t>
            </a:r>
          </a:p>
          <a:p>
            <a:r>
              <a:rPr lang="tr-TR" sz="4000" dirty="0" err="1" smtClean="0"/>
              <a:t>Glukoz</a:t>
            </a:r>
            <a:r>
              <a:rPr lang="tr-TR" sz="4000" dirty="0" smtClean="0"/>
              <a:t> </a:t>
            </a:r>
            <a:r>
              <a:rPr lang="tr-TR" sz="4000" dirty="0" err="1" smtClean="0"/>
              <a:t>oksidasyonunun</a:t>
            </a:r>
            <a:r>
              <a:rPr lang="tr-TR" sz="4000" dirty="0" smtClean="0"/>
              <a:t> diğer yolu olan </a:t>
            </a:r>
            <a:r>
              <a:rPr lang="tr-TR" sz="4000" dirty="0" err="1" smtClean="0"/>
              <a:t>fosfoglukonat</a:t>
            </a:r>
            <a:r>
              <a:rPr lang="tr-TR" sz="4000" dirty="0" smtClean="0"/>
              <a:t> yolu; </a:t>
            </a:r>
            <a:r>
              <a:rPr lang="tr-TR" sz="4000" dirty="0" err="1" smtClean="0"/>
              <a:t>oksidatif</a:t>
            </a:r>
            <a:r>
              <a:rPr lang="tr-TR" sz="4000" dirty="0" smtClean="0"/>
              <a:t> ve </a:t>
            </a:r>
            <a:r>
              <a:rPr lang="tr-TR" sz="4000" dirty="0" err="1" smtClean="0"/>
              <a:t>oksidatif</a:t>
            </a:r>
            <a:r>
              <a:rPr lang="tr-TR" sz="4000" dirty="0" smtClean="0"/>
              <a:t> olmayan; bu yolun amacı ve </a:t>
            </a:r>
            <a:r>
              <a:rPr lang="tr-TR" sz="4000" dirty="0" err="1" smtClean="0"/>
              <a:t>oksidatif</a:t>
            </a:r>
            <a:r>
              <a:rPr lang="tr-TR" sz="4000" dirty="0" smtClean="0"/>
              <a:t> stres ile bağlantısı açıklanacaktır.</a:t>
            </a:r>
          </a:p>
          <a:p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16867656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sz="4000" b="1" dirty="0" err="1" smtClean="0"/>
              <a:t>Glikolitik</a:t>
            </a:r>
            <a:r>
              <a:rPr lang="tr-TR" sz="4000" b="1" dirty="0" smtClean="0"/>
              <a:t> yol ve </a:t>
            </a:r>
            <a:r>
              <a:rPr lang="tr-TR" sz="4000" b="1" dirty="0" err="1" smtClean="0"/>
              <a:t>Glukoneogenez</a:t>
            </a:r>
            <a:r>
              <a:rPr lang="tr-TR" sz="4000" b="1" dirty="0" smtClean="0"/>
              <a:t> yollarının düzenlenmesini sağlayan enzimler, </a:t>
            </a:r>
            <a:r>
              <a:rPr lang="tr-TR" sz="4000" b="1" dirty="0" err="1" smtClean="0"/>
              <a:t>allosterik</a:t>
            </a:r>
            <a:r>
              <a:rPr lang="tr-TR" sz="4000" b="1" dirty="0" smtClean="0"/>
              <a:t> ve kovalan modifikasyonlar </a:t>
            </a:r>
            <a:r>
              <a:rPr lang="tr-TR" sz="4000" b="1" smtClean="0"/>
              <a:t>tekrar değerlendirilecektir.</a:t>
            </a:r>
            <a:endParaRPr lang="tr-TR" sz="4000" dirty="0" smtClean="0"/>
          </a:p>
          <a:p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30231501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85786" y="285728"/>
            <a:ext cx="7772400" cy="17367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KAYNAKÇA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928802"/>
            <a:ext cx="6400800" cy="370999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Başlıca Kaynak</a:t>
            </a:r>
            <a:r>
              <a:rPr lang="tr-TR" dirty="0" smtClean="0"/>
              <a:t>: </a:t>
            </a:r>
            <a:r>
              <a:rPr lang="tr-TR" dirty="0" err="1" smtClean="0"/>
              <a:t>Lehnınger</a:t>
            </a:r>
            <a:r>
              <a:rPr lang="tr-TR" dirty="0" smtClean="0"/>
              <a:t> </a:t>
            </a:r>
            <a:r>
              <a:rPr lang="tr-TR" dirty="0" smtClean="0"/>
              <a:t>Biyokimyanın İlkeleri, </a:t>
            </a:r>
            <a:r>
              <a:rPr lang="tr-TR" dirty="0" err="1" smtClean="0"/>
              <a:t>Davıd</a:t>
            </a:r>
            <a:r>
              <a:rPr lang="tr-TR" dirty="0" smtClean="0"/>
              <a:t> </a:t>
            </a:r>
            <a:r>
              <a:rPr lang="tr-TR" dirty="0" err="1" smtClean="0"/>
              <a:t>L.Nelson</a:t>
            </a:r>
            <a:r>
              <a:rPr lang="tr-TR" dirty="0" smtClean="0"/>
              <a:t>, </a:t>
            </a:r>
            <a:r>
              <a:rPr lang="tr-TR" dirty="0" err="1" smtClean="0"/>
              <a:t>Mıchael</a:t>
            </a:r>
            <a:r>
              <a:rPr lang="tr-TR" dirty="0" smtClean="0"/>
              <a:t> </a:t>
            </a:r>
            <a:r>
              <a:rPr lang="tr-TR" dirty="0" smtClean="0"/>
              <a:t>M. </a:t>
            </a:r>
            <a:r>
              <a:rPr lang="tr-TR" dirty="0" err="1" smtClean="0"/>
              <a:t>Cox</a:t>
            </a:r>
            <a:r>
              <a:rPr lang="tr-TR" dirty="0" smtClean="0"/>
              <a:t>, Beşinci Baskıdan Çeviri, Çeviri Editörü; Y. Murat Elçin, </a:t>
            </a:r>
            <a:r>
              <a:rPr lang="tr-TR" dirty="0" err="1" smtClean="0"/>
              <a:t>Palme</a:t>
            </a:r>
            <a:r>
              <a:rPr lang="tr-TR" dirty="0" smtClean="0"/>
              <a:t> Yayıncılık, 2013.</a:t>
            </a:r>
          </a:p>
          <a:p>
            <a:pPr algn="just"/>
            <a:endParaRPr lang="tr-TR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5770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28728" y="714356"/>
            <a:ext cx="6400800" cy="513875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en-US" dirty="0" smtClean="0"/>
              <a:t>Principles of Biochemistry, H. R. Horton, L. A. Moran, K. G. </a:t>
            </a:r>
            <a:r>
              <a:rPr lang="en-US" dirty="0" err="1" smtClean="0"/>
              <a:t>Scrimgeour</a:t>
            </a:r>
            <a:r>
              <a:rPr lang="en-US" dirty="0" smtClean="0"/>
              <a:t>, M. D. Perry, J. D. </a:t>
            </a:r>
            <a:r>
              <a:rPr lang="en-US" dirty="0" err="1" smtClean="0"/>
              <a:t>Rawn</a:t>
            </a:r>
            <a:r>
              <a:rPr lang="en-US" dirty="0" smtClean="0"/>
              <a:t>, Pearson </a:t>
            </a:r>
            <a:r>
              <a:rPr lang="en-US" dirty="0" err="1" smtClean="0"/>
              <a:t>Prentis</a:t>
            </a:r>
            <a:r>
              <a:rPr lang="en-US" dirty="0" smtClean="0"/>
              <a:t> Hall, 2006.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Color</a:t>
            </a:r>
            <a:r>
              <a:rPr lang="tr-TR" dirty="0" smtClean="0"/>
              <a:t> Atlas of </a:t>
            </a:r>
            <a:r>
              <a:rPr lang="tr-TR" dirty="0" err="1" smtClean="0"/>
              <a:t>Bıochemıstry</a:t>
            </a:r>
            <a:r>
              <a:rPr lang="tr-TR" dirty="0" smtClean="0"/>
              <a:t>, J. </a:t>
            </a:r>
            <a:r>
              <a:rPr lang="tr-TR" dirty="0" err="1" smtClean="0"/>
              <a:t>Koolman</a:t>
            </a:r>
            <a:r>
              <a:rPr lang="tr-TR" dirty="0" smtClean="0"/>
              <a:t>, K. H. </a:t>
            </a:r>
            <a:r>
              <a:rPr lang="tr-TR" dirty="0" err="1" smtClean="0"/>
              <a:t>Roehm</a:t>
            </a:r>
            <a:r>
              <a:rPr lang="tr-TR" dirty="0" smtClean="0"/>
              <a:t>, </a:t>
            </a:r>
            <a:r>
              <a:rPr lang="tr-TR" dirty="0" err="1" smtClean="0"/>
              <a:t>Georg</a:t>
            </a:r>
            <a:r>
              <a:rPr lang="tr-TR" dirty="0" smtClean="0"/>
              <a:t> </a:t>
            </a:r>
            <a:r>
              <a:rPr lang="tr-TR" dirty="0" err="1" smtClean="0"/>
              <a:t>Thıeme</a:t>
            </a:r>
            <a:r>
              <a:rPr lang="tr-TR" dirty="0" smtClean="0"/>
              <a:t> </a:t>
            </a:r>
            <a:r>
              <a:rPr lang="tr-TR" dirty="0" err="1" smtClean="0"/>
              <a:t>Verlag</a:t>
            </a:r>
            <a:r>
              <a:rPr lang="tr-TR" dirty="0" smtClean="0"/>
              <a:t>, 2005.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95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gure 1 from Protein acetylation and acetyl coenzyme a metabolism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8988425" cy="524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07504" y="5949280"/>
            <a:ext cx="888092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>
                <a:solidFill>
                  <a:srgbClr val="FF0000"/>
                </a:solidFill>
              </a:rPr>
              <a:t>https://www.google.com/url?sa=i&amp;url=https%3A%2F%2Fwww.semanticscholar.org%2Fpaper%2FProtein-acetylation-and-acetyl-coenzyme-a-in-yeast.-Galdieri-Zhang%2F9cf79a256c41fe554d5aa967589899bfa2046e99%2Ffigure%2F1&amp;psig=AOvVaw0UYs_uyxo8_CnbbTwOjfeL&amp;ust=1589401100412000&amp;source=images&amp;cd=vfe&amp;ved=0CAIQjRxqFwoTCNDFvdOSr-kCFQAAAAAdAAAAABBY</a:t>
            </a:r>
          </a:p>
        </p:txBody>
      </p:sp>
    </p:spTree>
    <p:extLst>
      <p:ext uri="{BB962C8B-B14F-4D97-AF65-F5344CB8AC3E}">
        <p14:creationId xmlns:p14="http://schemas.microsoft.com/office/powerpoint/2010/main" val="31560675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00042"/>
            <a:ext cx="6400800" cy="5138758"/>
          </a:xfrm>
        </p:spPr>
        <p:txBody>
          <a:bodyPr/>
          <a:lstStyle/>
          <a:p>
            <a:pPr algn="just"/>
            <a:r>
              <a:rPr lang="tr-TR" dirty="0" err="1" smtClean="0"/>
              <a:t>Harper’s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Bıochemıstry</a:t>
            </a:r>
            <a:r>
              <a:rPr lang="tr-TR" dirty="0" smtClean="0"/>
              <a:t>, R. K. </a:t>
            </a:r>
            <a:r>
              <a:rPr lang="tr-TR" dirty="0" err="1" smtClean="0"/>
              <a:t>Murray</a:t>
            </a:r>
            <a:r>
              <a:rPr lang="tr-TR" dirty="0" smtClean="0"/>
              <a:t>, D. K. </a:t>
            </a:r>
            <a:r>
              <a:rPr lang="tr-TR" dirty="0" err="1" smtClean="0"/>
              <a:t>Granner</a:t>
            </a:r>
            <a:r>
              <a:rPr lang="tr-TR" dirty="0" smtClean="0"/>
              <a:t>, P. A. </a:t>
            </a:r>
            <a:r>
              <a:rPr lang="tr-TR" dirty="0" err="1" smtClean="0"/>
              <a:t>Mayes</a:t>
            </a:r>
            <a:r>
              <a:rPr lang="tr-TR" dirty="0" smtClean="0"/>
              <a:t>, V. W. </a:t>
            </a:r>
            <a:r>
              <a:rPr lang="tr-TR" dirty="0" err="1" smtClean="0"/>
              <a:t>Rodwell</a:t>
            </a:r>
            <a:r>
              <a:rPr lang="tr-TR" dirty="0" smtClean="0"/>
              <a:t>, </a:t>
            </a:r>
            <a:r>
              <a:rPr lang="tr-TR" dirty="0" err="1" smtClean="0"/>
              <a:t>Lange</a:t>
            </a:r>
            <a:r>
              <a:rPr lang="tr-TR" dirty="0" smtClean="0"/>
              <a:t> </a:t>
            </a:r>
            <a:r>
              <a:rPr lang="tr-TR" dirty="0" err="1" smtClean="0"/>
              <a:t>Medıcal</a:t>
            </a:r>
            <a:r>
              <a:rPr lang="tr-TR" dirty="0" smtClean="0"/>
              <a:t> </a:t>
            </a:r>
            <a:r>
              <a:rPr lang="tr-TR" dirty="0" err="1" smtClean="0"/>
              <a:t>Books</a:t>
            </a:r>
            <a:r>
              <a:rPr lang="tr-TR" dirty="0" smtClean="0"/>
              <a:t>/</a:t>
            </a:r>
            <a:r>
              <a:rPr lang="tr-TR" dirty="0" err="1" smtClean="0"/>
              <a:t>McGraw-Hıll</a:t>
            </a:r>
            <a:r>
              <a:rPr lang="tr-TR" dirty="0" smtClean="0"/>
              <a:t> </a:t>
            </a:r>
            <a:r>
              <a:rPr lang="tr-TR" dirty="0" err="1" smtClean="0"/>
              <a:t>Medıcal</a:t>
            </a:r>
            <a:r>
              <a:rPr lang="tr-TR" dirty="0" smtClean="0"/>
              <a:t> </a:t>
            </a:r>
            <a:r>
              <a:rPr lang="tr-TR" dirty="0" err="1" smtClean="0"/>
              <a:t>Publıshıng</a:t>
            </a:r>
            <a:r>
              <a:rPr lang="tr-TR" dirty="0" smtClean="0"/>
              <a:t> </a:t>
            </a:r>
            <a:r>
              <a:rPr lang="tr-TR" dirty="0" err="1" smtClean="0"/>
              <a:t>Dıvısıon</a:t>
            </a:r>
            <a:r>
              <a:rPr lang="tr-TR" dirty="0" smtClean="0"/>
              <a:t>, 2003.</a:t>
            </a:r>
          </a:p>
          <a:p>
            <a:pPr algn="just"/>
            <a:endParaRPr lang="tr-TR" dirty="0" smtClean="0"/>
          </a:p>
          <a:p>
            <a:pPr algn="just"/>
            <a:r>
              <a:rPr lang="en-US" dirty="0" smtClean="0"/>
              <a:t>Basic Concepts in Biochemistry, A Student’s Survival Guide, H. F. Gilbert, McGraw-Hill Health </a:t>
            </a:r>
            <a:r>
              <a:rPr lang="en-US" dirty="0" err="1" smtClean="0"/>
              <a:t>Proffesions</a:t>
            </a:r>
            <a:r>
              <a:rPr lang="en-US" dirty="0" smtClean="0"/>
              <a:t> Division, 2000.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0960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00042"/>
            <a:ext cx="6400800" cy="5138758"/>
          </a:xfrm>
        </p:spPr>
        <p:txBody>
          <a:bodyPr/>
          <a:lstStyle/>
          <a:p>
            <a:pPr algn="just"/>
            <a:r>
              <a:rPr lang="tr-TR" dirty="0" err="1" smtClean="0"/>
              <a:t>Harper’s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Bıochemıstry</a:t>
            </a:r>
            <a:r>
              <a:rPr lang="tr-TR" dirty="0" smtClean="0"/>
              <a:t>, R. K. </a:t>
            </a:r>
            <a:r>
              <a:rPr lang="tr-TR" dirty="0" err="1" smtClean="0"/>
              <a:t>Murray</a:t>
            </a:r>
            <a:r>
              <a:rPr lang="tr-TR" dirty="0" smtClean="0"/>
              <a:t>, D. K. </a:t>
            </a:r>
            <a:r>
              <a:rPr lang="tr-TR" dirty="0" err="1" smtClean="0"/>
              <a:t>Granner</a:t>
            </a:r>
            <a:r>
              <a:rPr lang="tr-TR" dirty="0" smtClean="0"/>
              <a:t>, P. A. </a:t>
            </a:r>
            <a:r>
              <a:rPr lang="tr-TR" dirty="0" err="1" smtClean="0"/>
              <a:t>Mayes</a:t>
            </a:r>
            <a:r>
              <a:rPr lang="tr-TR" dirty="0" smtClean="0"/>
              <a:t>, V. W. </a:t>
            </a:r>
            <a:r>
              <a:rPr lang="tr-TR" dirty="0" err="1" smtClean="0"/>
              <a:t>Rodwell</a:t>
            </a:r>
            <a:r>
              <a:rPr lang="tr-TR" dirty="0" smtClean="0"/>
              <a:t>, </a:t>
            </a:r>
            <a:r>
              <a:rPr lang="tr-TR" dirty="0" err="1" smtClean="0"/>
              <a:t>Lange</a:t>
            </a:r>
            <a:r>
              <a:rPr lang="tr-TR" dirty="0" smtClean="0"/>
              <a:t> </a:t>
            </a:r>
            <a:r>
              <a:rPr lang="tr-TR" dirty="0" err="1" smtClean="0"/>
              <a:t>Medıcal</a:t>
            </a:r>
            <a:r>
              <a:rPr lang="tr-TR" dirty="0" smtClean="0"/>
              <a:t> </a:t>
            </a:r>
            <a:r>
              <a:rPr lang="tr-TR" dirty="0" err="1" smtClean="0"/>
              <a:t>Books</a:t>
            </a:r>
            <a:r>
              <a:rPr lang="tr-TR" dirty="0" smtClean="0"/>
              <a:t>/</a:t>
            </a:r>
            <a:r>
              <a:rPr lang="tr-TR" dirty="0" err="1" smtClean="0"/>
              <a:t>McGraw-Hıll</a:t>
            </a:r>
            <a:r>
              <a:rPr lang="tr-TR" dirty="0" smtClean="0"/>
              <a:t> </a:t>
            </a:r>
            <a:r>
              <a:rPr lang="tr-TR" dirty="0" err="1" smtClean="0"/>
              <a:t>Medıcal</a:t>
            </a:r>
            <a:r>
              <a:rPr lang="tr-TR" dirty="0" smtClean="0"/>
              <a:t> </a:t>
            </a:r>
            <a:r>
              <a:rPr lang="tr-TR" dirty="0" err="1" smtClean="0"/>
              <a:t>Publıshıng</a:t>
            </a:r>
            <a:r>
              <a:rPr lang="tr-TR" dirty="0" smtClean="0"/>
              <a:t> </a:t>
            </a:r>
            <a:r>
              <a:rPr lang="tr-TR" dirty="0" err="1" smtClean="0"/>
              <a:t>Dıvısıon</a:t>
            </a:r>
            <a:r>
              <a:rPr lang="tr-TR" dirty="0" smtClean="0"/>
              <a:t>, 2003.</a:t>
            </a:r>
          </a:p>
          <a:p>
            <a:pPr algn="just"/>
            <a:endParaRPr lang="tr-TR" dirty="0" smtClean="0"/>
          </a:p>
          <a:p>
            <a:pPr algn="just"/>
            <a:r>
              <a:rPr lang="en-US" dirty="0" smtClean="0"/>
              <a:t>Basic Concepts in Biochemistry, A Student’s Survival Guide, H. F. Gilbert, McGraw-Hill Health </a:t>
            </a:r>
            <a:r>
              <a:rPr lang="en-US" dirty="0" err="1" smtClean="0"/>
              <a:t>Proffesions</a:t>
            </a:r>
            <a:r>
              <a:rPr lang="en-US" dirty="0" smtClean="0"/>
              <a:t> Division, 2000.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393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lycolysis Apr. 5, 2016 CHEM 281. The Overall Pathway of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68" y="836712"/>
            <a:ext cx="8748464" cy="481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66564" y="5655345"/>
            <a:ext cx="861087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https://www.google.com/url?sa=i&amp;url=https%3A%2F%2Fslideplayer.com%2Fslide%2F10212479%2F&amp;psig=AOvVaw0UYs_uyxo8_CnbbTwOjfeL&amp;ust=1589401100412000&amp;source=images&amp;cd=vfe&amp;ved=0CAIQjRxqFwoTCNDFvdOSr-kCFQAAAAAdAAAAABBc</a:t>
            </a:r>
          </a:p>
        </p:txBody>
      </p:sp>
    </p:spTree>
    <p:extLst>
      <p:ext uri="{BB962C8B-B14F-4D97-AF65-F5344CB8AC3E}">
        <p14:creationId xmlns:p14="http://schemas.microsoft.com/office/powerpoint/2010/main" val="3392602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Glycolysis and gluconeogenes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64704"/>
            <a:ext cx="7416824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827584" y="5971748"/>
            <a:ext cx="744162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https://www.google.com/url?sa=i&amp;url=https%3A%2F%2Ffr.slideshare.net%2FNitishShah3%2Fglycolysis-and-gluconeogenesis%3Fnomobile%3Dtrue%26smtNoRedir%3D1&amp;psig=AOvVaw0UYs_uyxo8_CnbbTwOjfeL&amp;ust=1589401100412000&amp;source=images&amp;cd=vfe&amp;ved=0CAIQjRxqFwoTCNDFvdOSr-kCFQAAAAAdAAAAABB0</a:t>
            </a:r>
          </a:p>
        </p:txBody>
      </p:sp>
    </p:spTree>
    <p:extLst>
      <p:ext uri="{BB962C8B-B14F-4D97-AF65-F5344CB8AC3E}">
        <p14:creationId xmlns:p14="http://schemas.microsoft.com/office/powerpoint/2010/main" val="1752240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Lecture 18: Glycolysis (Biochemistry ) Flashcards | Memora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8784976" cy="596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51520" y="5918485"/>
            <a:ext cx="871296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https://www.google.com/url?sa=i&amp;url=https%3A%2F%2Fwww.memorangapp.com%2Fflashcards%2F170343%2FLecture%2B18%253A%2BGlycolysis%2F&amp;psig=AOvVaw0UYs_uyxo8_CnbbTwOjfeL&amp;ust=1589401100412000&amp;source=images&amp;cd=vfe&amp;ved=0CAIQjRxqFwoTCNDFvdOSr-kCFQAAAAAdAAAAABB5</a:t>
            </a:r>
          </a:p>
        </p:txBody>
      </p:sp>
    </p:spTree>
    <p:extLst>
      <p:ext uri="{BB962C8B-B14F-4D97-AF65-F5344CB8AC3E}">
        <p14:creationId xmlns:p14="http://schemas.microsoft.com/office/powerpoint/2010/main" val="2510945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lycolysis in the control of blood glucose homeostasis - ScienceDirec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8720"/>
            <a:ext cx="8136904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11560" y="5661248"/>
            <a:ext cx="828092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https://www.google.com/url?sa=i&amp;url=https%3A%2F%2Fwww.sciencedirect.com%2Fscience%2Farticle%2Fpii%2FS221138351200086X&amp;psig=AOvVaw1ykB4SanVXfb3IaFvEerZM&amp;ust=1589402601660000&amp;source=images&amp;cd=vfe&amp;ved=0CAIQjRxqFwoTCLiLuaCYr-kCFQAAAAAdAAAAABAD</a:t>
            </a:r>
          </a:p>
        </p:txBody>
      </p:sp>
    </p:spTree>
    <p:extLst>
      <p:ext uri="{BB962C8B-B14F-4D97-AF65-F5344CB8AC3E}">
        <p14:creationId xmlns:p14="http://schemas.microsoft.com/office/powerpoint/2010/main" val="1017410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NEW GLYCOGEN AND INSUL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20688"/>
            <a:ext cx="6984776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972669" y="5204519"/>
            <a:ext cx="71287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https://www.google.com/url?sa=i&amp;url=http%3A%2F%2Fglycogen-1.blogspot.com%2F2016%2F09%2Fnew-glycogen-and-insulin.html&amp;psig=AOvVaw1ykB4SanVXfb3IaFvEerZM&amp;ust=1589402601660000&amp;source=images&amp;cd=vfe&amp;ved=0CAIQjRxqFwoTCLiLuaCYr-kCFQAAAAAdAAAAABAN</a:t>
            </a:r>
          </a:p>
        </p:txBody>
      </p:sp>
    </p:spTree>
    <p:extLst>
      <p:ext uri="{BB962C8B-B14F-4D97-AF65-F5344CB8AC3E}">
        <p14:creationId xmlns:p14="http://schemas.microsoft.com/office/powerpoint/2010/main" val="2206869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PT - Glycolysis - Regulation PowerPoint Presentation, fre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4704"/>
            <a:ext cx="7872809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83568" y="5661248"/>
            <a:ext cx="787280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https://www.google.com/url?sa=i&amp;url=https%3A%2F%2Fwww.slideserve.com%2FRita%2Fglycolysis-regulation&amp;psig=AOvVaw1ykB4SanVXfb3IaFvEerZM&amp;ust=1589402601660000&amp;source=images&amp;cd=vfe&amp;ved=0CAIQjRxqFwoTCLiLuaCYr-kCFQAAAAAdAAAAABAj</a:t>
            </a:r>
          </a:p>
        </p:txBody>
      </p:sp>
    </p:spTree>
    <p:extLst>
      <p:ext uri="{BB962C8B-B14F-4D97-AF65-F5344CB8AC3E}">
        <p14:creationId xmlns:p14="http://schemas.microsoft.com/office/powerpoint/2010/main" val="1649311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Regulation of Glycolysis/Gluconeogenesis - ppt video online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583" y="623639"/>
            <a:ext cx="8088833" cy="5610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27582" y="6093296"/>
            <a:ext cx="808883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https://www.google.com/url?sa=i&amp;url=https%3A%2F%2Fslideplayer.com%2Fslide%2F5049769%2F&amp;psig=AOvVaw1ykB4SanVXfb3IaFvEerZM&amp;ust=1589402601660000&amp;source=images&amp;cd=vfe&amp;ved=0CAIQjRxqFwoTCLiLuaCYr-kCFQAAAAAdAAAAABAp</a:t>
            </a:r>
          </a:p>
        </p:txBody>
      </p:sp>
    </p:spTree>
    <p:extLst>
      <p:ext uri="{BB962C8B-B14F-4D97-AF65-F5344CB8AC3E}">
        <p14:creationId xmlns:p14="http://schemas.microsoft.com/office/powerpoint/2010/main" val="1371780535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Damla</Template>
  <TotalTime>683</TotalTime>
  <Words>355</Words>
  <Application>Microsoft Office PowerPoint</Application>
  <PresentationFormat>Ekran Gösterisi (4:3)</PresentationFormat>
  <Paragraphs>37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5" baseType="lpstr">
      <vt:lpstr>Arial</vt:lpstr>
      <vt:lpstr>Arial Tur</vt:lpstr>
      <vt:lpstr>Tw Cen MT</vt:lpstr>
      <vt:lpstr>Damla</vt:lpstr>
      <vt:lpstr>B-309 BİYOKİMYA  ı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KAYNAKÇA 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Özlem Yıldırım</cp:lastModifiedBy>
  <cp:revision>55</cp:revision>
  <dcterms:created xsi:type="dcterms:W3CDTF">2007-03-31T19:43:26Z</dcterms:created>
  <dcterms:modified xsi:type="dcterms:W3CDTF">2020-05-12T21:03:36Z</dcterms:modified>
</cp:coreProperties>
</file>