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4172A-9747-4C95-B549-BE30A2E0FA8E}" type="datetimeFigureOut">
              <a:rPr lang="tr-TR" smtClean="0"/>
              <a:t>24.01.2020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2A4A-9E9F-445B-9845-AEDCC4F85A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8820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4172A-9747-4C95-B549-BE30A2E0FA8E}" type="datetimeFigureOut">
              <a:rPr lang="tr-TR" smtClean="0"/>
              <a:t>24.01.2020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B2A4A-9E9F-445B-9845-AEDCC4F85A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3739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b="1" i="1" smtClean="0">
                <a:solidFill>
                  <a:schemeClr val="tx1"/>
                </a:solidFill>
                <a:latin typeface="Palatino" charset="0"/>
              </a:rPr>
              <a:t/>
            </a:r>
            <a:br>
              <a:rPr lang="en-US" altLang="tr-TR" b="1" i="1" smtClean="0">
                <a:solidFill>
                  <a:schemeClr val="tx1"/>
                </a:solidFill>
                <a:latin typeface="Palatino" charset="0"/>
              </a:rPr>
            </a:br>
            <a:r>
              <a:rPr lang="en-US" altLang="tr-TR" b="1" i="1" smtClean="0">
                <a:solidFill>
                  <a:schemeClr val="tx1"/>
                </a:solidFill>
                <a:latin typeface="Palatino" charset="0"/>
              </a:rPr>
              <a:t>Seed Plants</a:t>
            </a:r>
            <a:endParaRPr lang="en-US" altLang="tr-TR" b="1" i="1" smtClean="0">
              <a:solidFill>
                <a:schemeClr val="tx1"/>
              </a:solidFill>
              <a:latin typeface="Palatino" charset="0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3301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smtClean="0"/>
              <a:t>Coniferophyta—Conifers </a:t>
            </a:r>
            <a:endParaRPr lang="tr-TR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18544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smtClean="0"/>
              <a:t>Coniferophyta—Conifers </a:t>
            </a:r>
            <a:endParaRPr lang="tr-TR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54118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smtClean="0"/>
              <a:t>Coniferophyta—Conifers </a:t>
            </a:r>
            <a:endParaRPr lang="tr-TR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95322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smtClean="0"/>
              <a:t>Coniferophyta—Conifers </a:t>
            </a:r>
            <a:endParaRPr lang="tr-TR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30652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504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smtClean="0"/>
              <a:t>Pinaceae</a:t>
            </a:r>
            <a:endParaRPr lang="tr-TR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74668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i="1" smtClean="0"/>
              <a:t>Pinus</a:t>
            </a:r>
            <a:endParaRPr lang="tr-TR" altLang="tr-TR" i="1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68667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/>
              <a:t>Cedrus</a:t>
            </a:r>
            <a:endParaRPr lang="tr-TR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74200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/>
              <a:t>Abies</a:t>
            </a:r>
            <a:endParaRPr lang="tr-TR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38346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/>
              <a:t>Picea</a:t>
            </a:r>
            <a:endParaRPr lang="tr-TR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2728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smtClean="0"/>
              <a:t>Coniferophyta—Conifers </a:t>
            </a:r>
            <a:endParaRPr lang="tr-TR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24493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71291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35516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82555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smtClean="0"/>
              <a:t>Cupressaceae</a:t>
            </a:r>
            <a:endParaRPr lang="tr-TR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300700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/>
              <a:t>Cupressus</a:t>
            </a:r>
            <a:endParaRPr lang="tr-TR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18093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/>
              <a:t>Juniperus</a:t>
            </a:r>
            <a:endParaRPr lang="tr-TR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61178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/>
              <a:t>Thuja</a:t>
            </a:r>
            <a:endParaRPr lang="tr-TR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27252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446977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28082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smtClean="0"/>
              <a:t>Taxaceae</a:t>
            </a:r>
            <a:endParaRPr lang="tr-TR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94737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smtClean="0"/>
              <a:t>Coniferophyta—Conifers </a:t>
            </a:r>
            <a:endParaRPr lang="tr-TR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00764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/>
              <a:t>Taxus baccata</a:t>
            </a:r>
            <a:endParaRPr lang="tr-TR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721615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sz="3200" b="1" smtClean="0">
                <a:solidFill>
                  <a:srgbClr val="FF0000"/>
                </a:solidFill>
              </a:rPr>
              <a:t>Coniferae – conifers</a:t>
            </a:r>
            <a:endParaRPr lang="en-US" altLang="tr-TR" sz="3200" b="1" smtClean="0">
              <a:solidFill>
                <a:srgbClr val="FF0000"/>
              </a:solidFill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412274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276753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tr-TR" sz="3600" b="1" smtClean="0">
                <a:solidFill>
                  <a:srgbClr val="FF0000"/>
                </a:solidFill>
              </a:rPr>
              <a:t>Gnetales</a:t>
            </a:r>
            <a:r>
              <a:rPr lang="en-US" altLang="tr-TR" b="1" smtClean="0">
                <a:solidFill>
                  <a:srgbClr val="FF0000"/>
                </a:solidFill>
              </a:rPr>
              <a:t/>
            </a:r>
            <a:br>
              <a:rPr lang="en-US" altLang="tr-TR" b="1" smtClean="0">
                <a:solidFill>
                  <a:srgbClr val="FF0000"/>
                </a:solidFill>
              </a:rPr>
            </a:br>
            <a:r>
              <a:rPr lang="en-US" altLang="tr-TR" sz="3600" b="1" smtClean="0">
                <a:solidFill>
                  <a:srgbClr val="FF0000"/>
                </a:solidFill>
              </a:rPr>
              <a:t>Ephedraceae</a:t>
            </a:r>
            <a:br>
              <a:rPr lang="en-US" altLang="tr-TR" sz="3600" b="1" smtClean="0">
                <a:solidFill>
                  <a:srgbClr val="FF0000"/>
                </a:solidFill>
              </a:rPr>
            </a:br>
            <a:r>
              <a:rPr lang="en-US" altLang="tr-TR" sz="3600" b="1" smtClean="0">
                <a:solidFill>
                  <a:srgbClr val="FF0000"/>
                </a:solidFill>
              </a:rPr>
              <a:t/>
            </a:r>
            <a:br>
              <a:rPr lang="en-US" altLang="tr-TR" sz="3600" b="1" smtClean="0">
                <a:solidFill>
                  <a:srgbClr val="FF0000"/>
                </a:solidFill>
              </a:rPr>
            </a:br>
            <a:r>
              <a:rPr lang="en-US" altLang="tr-TR" sz="2800" b="1" smtClean="0">
                <a:solidFill>
                  <a:srgbClr val="FF0000"/>
                </a:solidFill>
              </a:rPr>
              <a:t>One genus:</a:t>
            </a:r>
            <a:br>
              <a:rPr lang="en-US" altLang="tr-TR" sz="2800" b="1" smtClean="0">
                <a:solidFill>
                  <a:srgbClr val="FF0000"/>
                </a:solidFill>
              </a:rPr>
            </a:br>
            <a:r>
              <a:rPr lang="en-US" altLang="tr-TR" sz="2800" b="1" i="1" smtClean="0">
                <a:solidFill>
                  <a:srgbClr val="FF0000"/>
                </a:solidFill>
              </a:rPr>
              <a:t>Ephedra </a:t>
            </a:r>
            <a:r>
              <a:rPr lang="en-US" altLang="tr-TR" sz="2800" b="1" smtClean="0">
                <a:solidFill>
                  <a:srgbClr val="FF0000"/>
                </a:solidFill>
              </a:rPr>
              <a:t>(35-45 spp.)</a:t>
            </a:r>
            <a:r>
              <a:rPr lang="en-US" altLang="tr-TR" sz="2800" b="1" i="1" smtClean="0">
                <a:solidFill>
                  <a:srgbClr val="FF0000"/>
                </a:solidFill>
              </a:rPr>
              <a:t/>
            </a:r>
            <a:br>
              <a:rPr lang="en-US" altLang="tr-TR" sz="2800" b="1" i="1" smtClean="0">
                <a:solidFill>
                  <a:srgbClr val="FF0000"/>
                </a:solidFill>
              </a:rPr>
            </a:br>
            <a:r>
              <a:rPr lang="en-US" altLang="tr-TR" sz="2800" b="1" smtClean="0">
                <a:solidFill>
                  <a:srgbClr val="FF0000"/>
                </a:solidFill>
              </a:rPr>
              <a:t>Morman Tea</a:t>
            </a:r>
            <a:br>
              <a:rPr lang="en-US" altLang="tr-TR" sz="2800" b="1" smtClean="0">
                <a:solidFill>
                  <a:srgbClr val="FF0000"/>
                </a:solidFill>
              </a:rPr>
            </a:br>
            <a:r>
              <a:rPr lang="en-US" altLang="tr-TR" sz="2800" b="1" smtClean="0">
                <a:solidFill>
                  <a:srgbClr val="FF0000"/>
                </a:solidFill>
              </a:rPr>
              <a:t/>
            </a:r>
            <a:br>
              <a:rPr lang="en-US" altLang="tr-TR" sz="2800" b="1" smtClean="0">
                <a:solidFill>
                  <a:srgbClr val="FF0000"/>
                </a:solidFill>
              </a:rPr>
            </a:br>
            <a:r>
              <a:rPr lang="en-US" altLang="tr-TR" sz="2800" b="1" i="1" smtClean="0">
                <a:solidFill>
                  <a:srgbClr val="FF0000"/>
                </a:solidFill>
              </a:rPr>
              <a:t>E. sinica</a:t>
            </a:r>
            <a:r>
              <a:rPr lang="en-US" altLang="tr-TR" sz="2800" b="1" smtClean="0">
                <a:solidFill>
                  <a:srgbClr val="FF0000"/>
                </a:solidFill>
              </a:rPr>
              <a:t>:</a:t>
            </a:r>
            <a:br>
              <a:rPr lang="en-US" altLang="tr-TR" sz="2800" b="1" smtClean="0">
                <a:solidFill>
                  <a:srgbClr val="FF0000"/>
                </a:solidFill>
              </a:rPr>
            </a:br>
            <a:r>
              <a:rPr lang="en-US" altLang="tr-TR" sz="2800" b="1" smtClean="0">
                <a:solidFill>
                  <a:srgbClr val="FF0000"/>
                </a:solidFill>
              </a:rPr>
              <a:t>ma-huang – Chinese</a:t>
            </a:r>
            <a:br>
              <a:rPr lang="en-US" altLang="tr-TR" sz="2800" b="1" smtClean="0">
                <a:solidFill>
                  <a:srgbClr val="FF0000"/>
                </a:solidFill>
              </a:rPr>
            </a:br>
            <a:r>
              <a:rPr lang="en-US" altLang="tr-TR" sz="2800" b="1" smtClean="0">
                <a:solidFill>
                  <a:srgbClr val="FF0000"/>
                </a:solidFill>
              </a:rPr>
              <a:t>   herbal medicine</a:t>
            </a:r>
            <a:br>
              <a:rPr lang="en-US" altLang="tr-TR" sz="2800" b="1" smtClean="0">
                <a:solidFill>
                  <a:srgbClr val="FF0000"/>
                </a:solidFill>
              </a:rPr>
            </a:br>
            <a:r>
              <a:rPr lang="en-US" altLang="tr-TR" sz="2800" b="1" smtClean="0">
                <a:solidFill>
                  <a:srgbClr val="FF0000"/>
                </a:solidFill>
              </a:rPr>
              <a:t/>
            </a:r>
            <a:br>
              <a:rPr lang="en-US" altLang="tr-TR" sz="2800" b="1" smtClean="0">
                <a:solidFill>
                  <a:srgbClr val="FF0000"/>
                </a:solidFill>
              </a:rPr>
            </a:br>
            <a:r>
              <a:rPr lang="en-US" altLang="tr-TR" sz="2800" b="1" smtClean="0">
                <a:solidFill>
                  <a:srgbClr val="FF0000"/>
                </a:solidFill>
              </a:rPr>
              <a:t>ephedrine – alkaloid</a:t>
            </a:r>
            <a:br>
              <a:rPr lang="en-US" altLang="tr-TR" sz="2800" b="1" smtClean="0">
                <a:solidFill>
                  <a:srgbClr val="FF0000"/>
                </a:solidFill>
              </a:rPr>
            </a:br>
            <a:r>
              <a:rPr lang="en-US" altLang="tr-TR" sz="2800" b="1" smtClean="0">
                <a:solidFill>
                  <a:srgbClr val="FF0000"/>
                </a:solidFill>
              </a:rPr>
              <a:t>   weight loss, stimulant</a:t>
            </a:r>
            <a:br>
              <a:rPr lang="en-US" altLang="tr-TR" sz="2800" b="1" smtClean="0">
                <a:solidFill>
                  <a:srgbClr val="FF0000"/>
                </a:solidFill>
              </a:rPr>
            </a:br>
            <a:r>
              <a:rPr lang="en-US" altLang="tr-TR" sz="2800" b="1" smtClean="0">
                <a:solidFill>
                  <a:srgbClr val="FF0000"/>
                </a:solidFill>
              </a:rPr>
              <a:t>   now banned.</a:t>
            </a:r>
            <a:endParaRPr lang="en-US" altLang="tr-TR" sz="2800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87059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smtClean="0"/>
              <a:t>Ephedraceae</a:t>
            </a:r>
            <a:endParaRPr lang="tr-TR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581721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669338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32614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smtClean="0"/>
              <a:t>Coniferophyta—Conifers </a:t>
            </a:r>
            <a:endParaRPr lang="tr-TR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68077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smtClean="0"/>
              <a:t>Coniferophyta—Conifers </a:t>
            </a:r>
            <a:endParaRPr lang="tr-TR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76846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smtClean="0"/>
              <a:t>Coniferophyta—Conifers </a:t>
            </a:r>
            <a:endParaRPr lang="tr-TR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83396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smtClean="0"/>
              <a:t>Coniferophyta—Conifers </a:t>
            </a:r>
            <a:endParaRPr lang="tr-TR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10399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smtClean="0"/>
              <a:t>Coniferophyta—Conifers </a:t>
            </a:r>
            <a:endParaRPr lang="tr-TR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47369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smtClean="0"/>
              <a:t>Coniferophyta—Conifers </a:t>
            </a:r>
            <a:endParaRPr lang="tr-TR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54719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</Words>
  <Application>Microsoft Office PowerPoint</Application>
  <PresentationFormat>Ekran Gösterisi (4:3)</PresentationFormat>
  <Paragraphs>27</Paragraphs>
  <Slides>36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Palatino</vt:lpstr>
      <vt:lpstr>Office Teması</vt:lpstr>
      <vt:lpstr> Seed Plants</vt:lpstr>
      <vt:lpstr>Coniferophyta—Conifers </vt:lpstr>
      <vt:lpstr>Coniferophyta—Conifers </vt:lpstr>
      <vt:lpstr>Coniferophyta—Conifers </vt:lpstr>
      <vt:lpstr>Coniferophyta—Conifers </vt:lpstr>
      <vt:lpstr>Coniferophyta—Conifers </vt:lpstr>
      <vt:lpstr>Coniferophyta—Conifers </vt:lpstr>
      <vt:lpstr>Coniferophyta—Conifers </vt:lpstr>
      <vt:lpstr>Coniferophyta—Conifers </vt:lpstr>
      <vt:lpstr>Coniferophyta—Conifers </vt:lpstr>
      <vt:lpstr>Coniferophyta—Conifers </vt:lpstr>
      <vt:lpstr>Coniferophyta—Conifers </vt:lpstr>
      <vt:lpstr>Coniferophyta—Conifers </vt:lpstr>
      <vt:lpstr>PowerPoint Sunusu</vt:lpstr>
      <vt:lpstr>Pinaceae</vt:lpstr>
      <vt:lpstr>Pinus</vt:lpstr>
      <vt:lpstr>Cedrus</vt:lpstr>
      <vt:lpstr>Abies</vt:lpstr>
      <vt:lpstr>Picea</vt:lpstr>
      <vt:lpstr>PowerPoint Sunusu</vt:lpstr>
      <vt:lpstr>PowerPoint Sunusu</vt:lpstr>
      <vt:lpstr>PowerPoint Sunusu</vt:lpstr>
      <vt:lpstr>Cupressaceae</vt:lpstr>
      <vt:lpstr>Cupressus</vt:lpstr>
      <vt:lpstr>Juniperus</vt:lpstr>
      <vt:lpstr>Thuja</vt:lpstr>
      <vt:lpstr>PowerPoint Sunusu</vt:lpstr>
      <vt:lpstr>PowerPoint Sunusu</vt:lpstr>
      <vt:lpstr>Taxaceae</vt:lpstr>
      <vt:lpstr>Taxus baccata</vt:lpstr>
      <vt:lpstr>Coniferae – conifers</vt:lpstr>
      <vt:lpstr>PowerPoint Sunusu</vt:lpstr>
      <vt:lpstr>Gnetales Ephedraceae  One genus: Ephedra (35-45 spp.) Morman Tea  E. sinica: ma-huang – Chinese    herbal medicine  ephedrine – alkaloid    weight loss, stimulant    now banned.</vt:lpstr>
      <vt:lpstr>Ephedraceae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Seed Plants</dc:title>
  <dc:creator>isabaskose@gmail.com</dc:creator>
  <cp:lastModifiedBy>isabaskose@gmail.com</cp:lastModifiedBy>
  <cp:revision>1</cp:revision>
  <dcterms:created xsi:type="dcterms:W3CDTF">2020-01-24T12:56:23Z</dcterms:created>
  <dcterms:modified xsi:type="dcterms:W3CDTF">2020-01-24T12:56:23Z</dcterms:modified>
</cp:coreProperties>
</file>